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96" r:id="rId11"/>
    <p:sldId id="297" r:id="rId12"/>
    <p:sldId id="298" r:id="rId13"/>
    <p:sldId id="313" r:id="rId14"/>
    <p:sldId id="299" r:id="rId15"/>
    <p:sldId id="300" r:id="rId16"/>
    <p:sldId id="301" r:id="rId17"/>
    <p:sldId id="302" r:id="rId18"/>
    <p:sldId id="284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4" r:id="rId3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050" y="-84"/>
      </p:cViewPr>
      <p:guideLst>
        <p:guide orient="horz" pos="1296"/>
        <p:guide orient="horz" pos="3746"/>
        <p:guide orient="horz" pos="2162"/>
        <p:guide orient="horz" pos="1019"/>
        <p:guide orient="horz" pos="1151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552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CKD: Chapter Seven</a:t>
            </a:r>
            <a:r>
              <a:rPr lang="en-US" sz="2000"/>
              <a:t/>
            </a:r>
            <a:br>
              <a:rPr lang="en-US" sz="2000"/>
            </a:br>
            <a:r>
              <a:rPr lang="en-US" sz="3200" smtClean="0"/>
              <a:t>Costs of CKD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Medicare Part D &amp; non-Part 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costs</a:t>
            </a:r>
            <a:r>
              <a:rPr lang="en-US" dirty="0"/>
              <a:t>, by at-risk group &amp; year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Medicare CKD patients age 65 &amp; older, 2011; 5 percent Medicare sample.</a:t>
            </a:r>
          </a:p>
        </p:txBody>
      </p:sp>
      <p:pic>
        <p:nvPicPr>
          <p:cNvPr id="6148" name="Picture 4" descr="\\LUKE\ADR Prepress\2013 atlas\13 figure PNGs\v1 figure pngs 13\v1 ch07 pngs 13\1 ch07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2" y="2057400"/>
            <a:ext cx="7480793" cy="31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 D costs as a proportion of total Medicare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costs </a:t>
            </a:r>
            <a:r>
              <a:rPr lang="en-US" dirty="0"/>
              <a:t>for each at-risk group, 2007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7.10 (Volume 1)</a:t>
            </a:r>
            <a:endParaRPr lang="en-US" sz="31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Medicare CKD patients age 65 &amp; older, 2011; 5 percent Medicare sample.</a:t>
            </a:r>
          </a:p>
        </p:txBody>
      </p:sp>
      <p:pic>
        <p:nvPicPr>
          <p:cNvPr id="7171" name="Picture 3" descr="\\LUKE\ADR Prepress\2013 atlas\13 figure PNGs\v1 figure pngs 13\v1 ch07 pngs 13\1 ch07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2057400"/>
            <a:ext cx="7491338" cy="316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Total Part </a:t>
            </a:r>
            <a:r>
              <a:rPr lang="en-US" sz="3100" dirty="0" smtClean="0"/>
              <a:t>D, </a:t>
            </a:r>
            <a:r>
              <a:rPr lang="en-US" sz="3100" dirty="0"/>
              <a:t>by at-risk group </a:t>
            </a:r>
            <a:r>
              <a:rPr lang="en-US" sz="3100" dirty="0" smtClean="0"/>
              <a:t>&amp; </a:t>
            </a:r>
            <a:br>
              <a:rPr lang="en-US" sz="3100" dirty="0" smtClean="0"/>
            </a:br>
            <a:r>
              <a:rPr lang="en-US" sz="3100" dirty="0" smtClean="0"/>
              <a:t>low </a:t>
            </a:r>
            <a:r>
              <a:rPr lang="en-US" sz="3100" dirty="0"/>
              <a:t>income subsidy (LIS) 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7.11 (Volume 1)</a:t>
            </a:r>
            <a:endParaRPr lang="en-US" sz="3100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Medicare CKD patients age 65 &amp; older, 2011; 5 percent Medicare sample.</a:t>
            </a:r>
          </a:p>
        </p:txBody>
      </p:sp>
      <p:pic>
        <p:nvPicPr>
          <p:cNvPr id="8195" name="Picture 3" descr="\\LUKE\ADR Prepress\2013 atlas\13 figure PNGs\v1 figure pngs 13\v1 ch07 pngs 13\1 ch07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2" y="2057400"/>
            <a:ext cx="7501015" cy="29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PPPY Part D costs ($) for </a:t>
            </a:r>
            <a:br>
              <a:rPr lang="en-US" dirty="0"/>
            </a:br>
            <a:r>
              <a:rPr lang="en-US" dirty="0" smtClean="0"/>
              <a:t>Part </a:t>
            </a:r>
            <a:r>
              <a:rPr lang="en-US" dirty="0"/>
              <a:t>D enrollees, by LIS status,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600" dirty="0" smtClean="0"/>
              <a:t>Table 7.a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older; claims &amp;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costs are scaled up by a factor of 20 to estimate totals.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9219" name="Picture 3" descr="\\LUKE\ADR Prepress\2013 atlas\13 figure PNGs\v1 figure pngs 13\v1 ch07 pngs 13\1 ch07 table 7.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422" y="2057400"/>
            <a:ext cx="4949156" cy="32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2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estimated Part D costs, by low income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subsidy </a:t>
            </a:r>
            <a:r>
              <a:rPr lang="en-US" dirty="0"/>
              <a:t>(LIS) status &amp; CKD diagnosis code,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7.12 (Volume 1)</a:t>
            </a:r>
            <a:endParaRPr lang="en-US" sz="3100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</a:t>
            </a:r>
            <a:r>
              <a:rPr lang="en-US" sz="1200" b="1" dirty="0">
                <a:solidFill>
                  <a:schemeClr val="tx2"/>
                </a:solidFill>
              </a:rPr>
              <a:t>2011; For figure 7.12, includes Part D claims for all CKD patients, defined from claim. Costs are estimated net pay: sum of plan covered payments &amp; low income subsidy amounts. Counts &amp; counts obtained from 5 percent Medicare sample, &amp; scaled up by factor of 20 to estimate total Medicare CKD costs.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34898" r="35024" b="36234"/>
          <a:stretch/>
        </p:blipFill>
        <p:spPr>
          <a:xfrm>
            <a:off x="6547450" y="1928003"/>
            <a:ext cx="2353827" cy="2756140"/>
          </a:xfrm>
          <a:prstGeom prst="rect">
            <a:avLst/>
          </a:prstGeom>
        </p:spPr>
      </p:pic>
      <p:pic>
        <p:nvPicPr>
          <p:cNvPr id="7" name="Picture 2" descr="\\LUKE\ADR Prepress\2013 atlas\13 figure PNGs\v1 figure pngs 13\v1 ch07 pngs 13\1 ch07 fig 12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" y="2057401"/>
            <a:ext cx="5569942" cy="207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Total per person per year (PPPY) Part D costs, by at-risk group, 2007  &amp;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2011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\\LUKE\ADR Prepress\2013 atlas\13 figure PNGs\v1 figure pngs 13\v1 ch07 pngs 13\1 ch07 fig 1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66411"/>
            <a:ext cx="7532580" cy="27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year (PPPY) Medicare Part D </a:t>
            </a:r>
            <a:br>
              <a:rPr lang="en-US" dirty="0"/>
            </a:br>
            <a:r>
              <a:rPr lang="en-US" dirty="0" smtClean="0"/>
              <a:t>&amp; </a:t>
            </a:r>
            <a:r>
              <a:rPr lang="en-US" dirty="0"/>
              <a:t>out-of-pocket costs, by low income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subsidy </a:t>
            </a:r>
            <a:r>
              <a:rPr lang="en-US" dirty="0"/>
              <a:t>(LIS) status &amp; at-risk group,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7.14 (Volume 1)</a:t>
            </a:r>
            <a:endParaRPr lang="en-US" sz="3100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3592" y="5729056"/>
            <a:ext cx="782144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2011; costs are estimated from the Medicare 5 percent sample.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\\LUKE\ADR Prepress\2013 atlas\13 figure PNGs\v1 figure pngs 13\v1 ch07 pngs 13\1 ch07 fig 1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2" y="2057400"/>
            <a:ext cx="7535638" cy="27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year (PPPY) Medicare Part D &amp; out-of- pocket costs, by low income subsidy (LIS) status &amp; CKD diagnosis code,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7.15 (Volume 1)</a:t>
            </a:r>
            <a:endParaRPr lang="en-US" sz="3100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13593" y="5729056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8" t="34214" r="36651" b="36855"/>
          <a:stretch/>
        </p:blipFill>
        <p:spPr>
          <a:xfrm>
            <a:off x="6435304" y="1949570"/>
            <a:ext cx="2337760" cy="2987136"/>
          </a:xfrm>
          <a:prstGeom prst="rect">
            <a:avLst/>
          </a:prstGeom>
        </p:spPr>
      </p:pic>
      <p:pic>
        <p:nvPicPr>
          <p:cNvPr id="1026" name="Picture 2" descr="\\LUKE\ADR Prepress\2013 atlas\13 figure PNGs\v1 figure pngs 13\v1 ch07 pngs 13\1 ch07 fig 15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2" y="2057400"/>
            <a:ext cx="5670657" cy="225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Overall per person per year (PPPY) Medicare Part D &amp; out-of-pocket </a:t>
            </a:r>
            <a:r>
              <a:rPr lang="en-US" dirty="0" smtClean="0"/>
              <a:t>costs</a:t>
            </a:r>
            <a:r>
              <a:rPr lang="en-US" dirty="0"/>
              <a:t>, by race &amp; at-risk group,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7.16 (Volume 1)</a:t>
            </a:r>
            <a:endParaRPr lang="en-US" sz="31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older,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1 figure pngs 13\v1 ch07 pngs 13\1 ch07 fig 1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507296" cy="300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drug classes used by Part 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enrollees </a:t>
            </a:r>
            <a:r>
              <a:rPr lang="en-US" dirty="0"/>
              <a:t>with CKD, by percent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</a:t>
            </a:r>
            <a:r>
              <a:rPr lang="en-US" dirty="0"/>
              <a:t>&amp; drug class, </a:t>
            </a:r>
            <a:r>
              <a:rPr lang="en-US" dirty="0" smtClean="0"/>
              <a:t>2011</a:t>
            </a:r>
            <a:r>
              <a:rPr lang="en-US" dirty="0"/>
              <a:t/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7.17 </a:t>
            </a:r>
            <a:r>
              <a:rPr lang="en-US" sz="1800" dirty="0"/>
              <a:t>(Volume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2057400"/>
            <a:ext cx="5798786" cy="3377243"/>
          </a:xfrm>
          <a:prstGeom prst="rect">
            <a:avLst/>
          </a:prstGeom>
        </p:spPr>
      </p:pic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</a:t>
            </a:r>
            <a:r>
              <a:rPr lang="en-US" sz="1200" b="1" dirty="0">
                <a:solidFill>
                  <a:schemeClr val="tx2"/>
                </a:solidFill>
              </a:rPr>
              <a:t>patients with CKD; costs scaled up by a factor of 20 to estimate totals.</a:t>
            </a:r>
          </a:p>
        </p:txBody>
      </p:sp>
      <p:pic>
        <p:nvPicPr>
          <p:cNvPr id="15363" name="Picture 3" descr="\\LUKE\ADR Prepress\2013 atlas\13 figure PNGs\v1 figure pngs 13\v1 ch07 pngs 13\1 ch07 fig 17-clas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545" y="1501922"/>
            <a:ext cx="1506893" cy="349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9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Point prevalent distribution &amp; annual costs of Medicare </a:t>
            </a:r>
            <a:br>
              <a:rPr lang="en-US" sz="2400" dirty="0" smtClean="0"/>
            </a:br>
            <a:r>
              <a:rPr lang="en-US" sz="2400" dirty="0" smtClean="0"/>
              <a:t>(fee-for-service) patients, age 65 &amp; older, with </a:t>
            </a:r>
            <a:br>
              <a:rPr lang="en-US" sz="2400" dirty="0" smtClean="0"/>
            </a:br>
            <a:r>
              <a:rPr lang="en-US" sz="2400" dirty="0" smtClean="0"/>
              <a:t>diagnosed diabetes, CHF, &amp; CKD,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8001867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Populations estimated from the 5 percent Medicare sample using a point prevalent model. Population further restricted to patients age 65 &amp; older, without ESRD. Diabetes, CHF, &amp; CKD determined from claims; costs are for calendar year 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7 pngs 13\1 ch07 fig 1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38" y="1827213"/>
            <a:ext cx="7438324" cy="405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15 drug classes used by Part D enrollees with CKD, by net costs &amp; drug class, 2011</a:t>
            </a:r>
            <a:br>
              <a:rPr lang="en-US" dirty="0"/>
            </a:br>
            <a:r>
              <a:rPr lang="en-US" sz="1600" dirty="0"/>
              <a:t>Figure </a:t>
            </a:r>
            <a:r>
              <a:rPr lang="en-US" sz="1600" dirty="0" smtClean="0"/>
              <a:t>7.18 </a:t>
            </a:r>
            <a:r>
              <a:rPr lang="en-US" sz="1600" dirty="0"/>
              <a:t>(Volume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2247172"/>
            <a:ext cx="5884473" cy="3114959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</a:t>
            </a:r>
            <a:r>
              <a:rPr lang="en-US" sz="1200" b="1" dirty="0">
                <a:solidFill>
                  <a:schemeClr val="tx2"/>
                </a:solidFill>
              </a:rPr>
              <a:t>patients with CKD; costs scaled up by a factor of 20 to estimate totals.</a:t>
            </a:r>
          </a:p>
        </p:txBody>
      </p:sp>
      <p:pic>
        <p:nvPicPr>
          <p:cNvPr id="16386" name="Picture 2" descr="\\LUKE\ADR Prepress\2013 atlas\13 figure PNGs\v1 figure pngs 13\v1 ch07 pngs 13\1 ch07 fig 18-class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77" y="2057399"/>
            <a:ext cx="1370161" cy="317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32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 15 drugs used </a:t>
            </a:r>
            <a:r>
              <a:rPr lang="en-US" dirty="0" smtClean="0"/>
              <a:t>by </a:t>
            </a:r>
            <a:r>
              <a:rPr lang="en-US" dirty="0"/>
              <a:t>Part D enrollees with CKD, by percent of patients &amp; net cost, 2011</a:t>
            </a:r>
            <a:br>
              <a:rPr lang="en-US" dirty="0"/>
            </a:br>
            <a:r>
              <a:rPr lang="en-US" sz="1600" dirty="0"/>
              <a:t>Figure </a:t>
            </a:r>
            <a:r>
              <a:rPr lang="en-US" sz="1600" dirty="0" smtClean="0"/>
              <a:t>7.b </a:t>
            </a:r>
            <a:r>
              <a:rPr lang="en-US" sz="1600" dirty="0"/>
              <a:t>(Volume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8" t="37358" r="22164" b="37736"/>
          <a:stretch/>
        </p:blipFill>
        <p:spPr>
          <a:xfrm>
            <a:off x="1310928" y="1867619"/>
            <a:ext cx="6514201" cy="3706357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5" y="5729056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</a:t>
            </a:r>
            <a:r>
              <a:rPr lang="en-US" sz="1200" b="1" dirty="0">
                <a:solidFill>
                  <a:schemeClr val="tx2"/>
                </a:solidFill>
              </a:rPr>
              <a:t>patients with CKD; costs scaled up by a factor of 20 to estimate totals.</a:t>
            </a:r>
          </a:p>
        </p:txBody>
      </p:sp>
    </p:spTree>
    <p:extLst>
      <p:ext uri="{BB962C8B-B14F-4D97-AF65-F5344CB8AC3E}">
        <p14:creationId xmlns:p14="http://schemas.microsoft.com/office/powerpoint/2010/main" val="132932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 person per month (PPPM) expenditures during the transition to ESRD, by dataset, 2011</a:t>
            </a:r>
            <a:r>
              <a:rPr lang="en-US" dirty="0"/>
              <a:t/>
            </a:r>
            <a:br>
              <a:rPr lang="en-US" dirty="0"/>
            </a:br>
            <a:r>
              <a:rPr lang="en-US" sz="1600" dirty="0"/>
              <a:t>Figure </a:t>
            </a:r>
            <a:r>
              <a:rPr lang="en-US" sz="1600" dirty="0" smtClean="0"/>
              <a:t>7.19 </a:t>
            </a:r>
            <a:r>
              <a:rPr lang="en-US" sz="1600" dirty="0"/>
              <a:t>(Volume 1)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63" y="2057399"/>
            <a:ext cx="5526134" cy="3095373"/>
          </a:xfrm>
          <a:prstGeom prst="rect">
            <a:avLst/>
          </a:prstGeom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Medicare (age 67 &amp; older) &amp; Truven Health MarketScan (younger than 65) ESRD patients, </a:t>
            </a:r>
            <a:r>
              <a:rPr lang="en-US" sz="1200" b="1" dirty="0" smtClean="0">
                <a:solidFill>
                  <a:schemeClr val="tx2"/>
                </a:solidFill>
              </a:rPr>
              <a:t>initiating in 2008.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127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month (PPPM) expenditures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during </a:t>
            </a:r>
            <a:r>
              <a:rPr lang="en-US" dirty="0"/>
              <a:t>the transition to </a:t>
            </a:r>
            <a:r>
              <a:rPr lang="en-US" dirty="0" smtClean="0"/>
              <a:t>ESRD for </a:t>
            </a:r>
            <a:r>
              <a:rPr lang="en-US" dirty="0"/>
              <a:t>patients with </a:t>
            </a:r>
            <a:r>
              <a:rPr lang="en-US" dirty="0" smtClean="0"/>
              <a:t>diabetes, </a:t>
            </a:r>
            <a:r>
              <a:rPr lang="en-US" dirty="0"/>
              <a:t>by dataset, 2011</a:t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7.20 </a:t>
            </a:r>
            <a:r>
              <a:rPr lang="en-US" sz="1800" dirty="0"/>
              <a:t>(Volume 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2" y="2057400"/>
            <a:ext cx="5591175" cy="3131804"/>
          </a:xfrm>
          <a:prstGeom prst="rect">
            <a:avLst/>
          </a:prstGeom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Medicare (age 67 &amp; older) &amp; Truven Health MarketScan (younger than 65) ESRD patients, </a:t>
            </a:r>
            <a:r>
              <a:rPr lang="en-US" sz="1200" b="1" dirty="0" smtClean="0">
                <a:solidFill>
                  <a:schemeClr val="tx2"/>
                </a:solidFill>
              </a:rPr>
              <a:t>initiating in 2008.</a:t>
            </a:r>
            <a:endParaRPr lang="en-US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3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month (PPPM) expenditures during the transition to </a:t>
            </a:r>
            <a:r>
              <a:rPr lang="en-US" dirty="0" smtClean="0"/>
              <a:t>ESRD for </a:t>
            </a:r>
            <a:r>
              <a:rPr lang="en-US" dirty="0"/>
              <a:t>patients with </a:t>
            </a:r>
            <a:r>
              <a:rPr lang="en-US" dirty="0" smtClean="0"/>
              <a:t>hypertension, </a:t>
            </a:r>
            <a:r>
              <a:rPr lang="en-US" dirty="0"/>
              <a:t>by dataset, 2011</a:t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7.21 </a:t>
            </a:r>
            <a:r>
              <a:rPr lang="en-US" sz="1800" dirty="0"/>
              <a:t>(Volume 1)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Incident Medicare (age 67 &amp; older) &amp; Truven Health MarketScan (younger than 65) ESRD patients, </a:t>
            </a:r>
            <a:r>
              <a:rPr lang="en-US" sz="1200" b="1" dirty="0" smtClean="0">
                <a:solidFill>
                  <a:schemeClr val="tx2"/>
                </a:solidFill>
              </a:rPr>
              <a:t>initiating in 2008.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441" y="2057400"/>
            <a:ext cx="5591175" cy="31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59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month (PPPM) expenditures for inpatient services during the transition to ESRD, by dataset, 2011</a:t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7.22 </a:t>
            </a:r>
            <a:r>
              <a:rPr lang="en-US" sz="1800" dirty="0"/>
              <a:t>(Volume 1)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General Medicare patients with CKD age 65 &amp; older, &amp; </a:t>
            </a:r>
            <a:r>
              <a:rPr lang="en-US" sz="1200" b="1" dirty="0" smtClean="0">
                <a:solidFill>
                  <a:schemeClr val="tx2"/>
                </a:solidFill>
              </a:rPr>
              <a:t>Pre-ESRD </a:t>
            </a:r>
            <a:r>
              <a:rPr lang="en-US" sz="1200" b="1" dirty="0">
                <a:solidFill>
                  <a:schemeClr val="tx2"/>
                </a:solidFill>
              </a:rPr>
              <a:t>patients age 67 or older at initiation of ESRD.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099" y="2057400"/>
            <a:ext cx="5599801" cy="31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87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month (PPPM) expenditures </a:t>
            </a:r>
            <a:r>
              <a:rPr lang="en-US"/>
              <a:t>for </a:t>
            </a:r>
            <a:r>
              <a:rPr lang="en-US" smtClean="0"/>
              <a:t> </a:t>
            </a:r>
            <a:r>
              <a:rPr lang="en-US"/>
              <a:t>cardiovascular </a:t>
            </a:r>
            <a:r>
              <a:rPr lang="en-US" smtClean="0"/>
              <a:t>hospitalizations </a:t>
            </a:r>
            <a:r>
              <a:rPr lang="en-US" dirty="0"/>
              <a:t>during the transition to ESRD, by dataset, 2011</a:t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7.23 </a:t>
            </a:r>
            <a:r>
              <a:rPr lang="en-US" sz="1800" dirty="0"/>
              <a:t>(Volume 1)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General Medicare patients with CKD age 65 &amp; older, &amp; </a:t>
            </a:r>
            <a:r>
              <a:rPr lang="en-US" sz="1200" b="1" dirty="0" smtClean="0">
                <a:solidFill>
                  <a:schemeClr val="tx2"/>
                </a:solidFill>
              </a:rPr>
              <a:t>Pre-ESRD </a:t>
            </a:r>
            <a:r>
              <a:rPr lang="en-US" sz="1200" b="1" dirty="0">
                <a:solidFill>
                  <a:schemeClr val="tx2"/>
                </a:solidFill>
              </a:rPr>
              <a:t>patients age 67 or older at initiation of ESRD.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29" y="2057400"/>
            <a:ext cx="5599801" cy="31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972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month (PPPM) expenditures for hospitalization due to infection during the transition to ESRD, by dataset, 2011</a:t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7.24 </a:t>
            </a:r>
            <a:r>
              <a:rPr lang="en-US" sz="1800" dirty="0"/>
              <a:t>(Volume 1)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General Medicare patients with CKD age 65 &amp; older, &amp; </a:t>
            </a:r>
            <a:r>
              <a:rPr lang="en-US" sz="1200" b="1" dirty="0" smtClean="0">
                <a:solidFill>
                  <a:schemeClr val="tx2"/>
                </a:solidFill>
              </a:rPr>
              <a:t>Pre-ESRD </a:t>
            </a:r>
            <a:r>
              <a:rPr lang="en-US" sz="1200" b="1" dirty="0">
                <a:solidFill>
                  <a:schemeClr val="tx2"/>
                </a:solidFill>
              </a:rPr>
              <a:t>patients age 67 or older at initiation of ESRD.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86" y="2057400"/>
            <a:ext cx="5608428" cy="314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651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 person per month (PPPM) expenditures for vascular access during the transition to ESRD, by dataset, 2011</a:t>
            </a:r>
            <a:br>
              <a:rPr lang="en-US" dirty="0"/>
            </a:br>
            <a:r>
              <a:rPr lang="en-US" sz="1800" dirty="0"/>
              <a:t>Figure </a:t>
            </a:r>
            <a:r>
              <a:rPr lang="en-US" sz="1800" dirty="0" smtClean="0"/>
              <a:t>7.25 </a:t>
            </a:r>
            <a:r>
              <a:rPr lang="en-US" sz="1800" dirty="0"/>
              <a:t>(Volume 1)</a:t>
            </a: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General Medicare patients with CKD age 65 &amp; older, &amp; </a:t>
            </a:r>
            <a:r>
              <a:rPr lang="en-US" sz="1200" b="1" dirty="0" smtClean="0">
                <a:solidFill>
                  <a:schemeClr val="tx2"/>
                </a:solidFill>
              </a:rPr>
              <a:t>Pre-ESRD </a:t>
            </a:r>
            <a:r>
              <a:rPr lang="en-US" sz="1200" b="1" dirty="0">
                <a:solidFill>
                  <a:schemeClr val="tx2"/>
                </a:solidFill>
              </a:rPr>
              <a:t>patients age 67 or older at initiation of ESRD.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562" y="2057400"/>
            <a:ext cx="5628935" cy="315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8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Cumulative percent of patients </a:t>
            </a:r>
            <a:br>
              <a:rPr lang="en-US"/>
            </a:br>
            <a:r>
              <a:rPr lang="en-US"/>
              <a:t>receiving the CMS Kidney Disease </a:t>
            </a:r>
            <a:br>
              <a:rPr lang="en-US"/>
            </a:br>
            <a:r>
              <a:rPr lang="en-US"/>
              <a:t>Education System benefit, 2010–2011</a:t>
            </a:r>
            <a:br>
              <a:rPr lang="en-US"/>
            </a:br>
            <a:r>
              <a:rPr lang="en-US" sz="1800"/>
              <a:t>Figure 7.26 (Volume 1)</a:t>
            </a:r>
            <a:endParaRPr lang="en-US" sz="1800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729056"/>
            <a:ext cx="7516813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General Medicare patients with CKD age 65 &amp; older, &amp; </a:t>
            </a:r>
            <a:r>
              <a:rPr lang="en-US" sz="1200" b="1" dirty="0" smtClean="0">
                <a:solidFill>
                  <a:schemeClr val="tx2"/>
                </a:solidFill>
              </a:rPr>
              <a:t>Pre-ESRD </a:t>
            </a:r>
            <a:r>
              <a:rPr lang="en-US" sz="1200" b="1" dirty="0">
                <a:solidFill>
                  <a:schemeClr val="tx2"/>
                </a:solidFill>
              </a:rPr>
              <a:t>patients age 67 or older at initiation of ESRD.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82" y="2072764"/>
            <a:ext cx="6479696" cy="31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7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PPPY costs in CKD patients, </a:t>
            </a:r>
            <a:br>
              <a:rPr lang="en-US" dirty="0" smtClean="0"/>
            </a:br>
            <a:r>
              <a:rPr lang="en-US" dirty="0" smtClean="0"/>
              <a:t>by CKD diagnosis code, dataset, &amp; year</a:t>
            </a:r>
            <a:br>
              <a:rPr lang="en-US" dirty="0" smtClean="0"/>
            </a:br>
            <a:r>
              <a:rPr lang="en-US" sz="1600" dirty="0" smtClean="0"/>
              <a:t>Figure 7.2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380548" y="5511338"/>
            <a:ext cx="221020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patients age 65 &amp; older (5 percent Medicare sample, 7.2–4) &amp; Truven Health MarketScan patients age 50–64 (7.2).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52" y="1617663"/>
            <a:ext cx="2822096" cy="4671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34898" r="35024" b="36234"/>
          <a:stretch/>
        </p:blipFill>
        <p:spPr>
          <a:xfrm>
            <a:off x="6547450" y="1928003"/>
            <a:ext cx="2353827" cy="27561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382326" cy="1332220"/>
          </a:xfrm>
        </p:spPr>
        <p:txBody>
          <a:bodyPr/>
          <a:lstStyle/>
          <a:p>
            <a:r>
              <a:rPr lang="en-US" dirty="0" smtClean="0"/>
              <a:t>PPPY costs in Medicare CKD patients with diabetes, by CKD diagnosis code, race, &amp; year</a:t>
            </a:r>
            <a:br>
              <a:rPr lang="en-US" dirty="0" smtClean="0"/>
            </a:br>
            <a:r>
              <a:rPr lang="en-US" sz="1600" dirty="0" smtClean="0"/>
              <a:t>Figure 7.3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380548" y="5511338"/>
            <a:ext cx="221020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patients age 65 &amp; older (5 percent Medicare sample, 7.2–4) &amp; Truven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</a:rPr>
              <a:t>Health MarketScan patients age 50–64 (7.2).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34898" r="35024" b="36234"/>
          <a:stretch/>
        </p:blipFill>
        <p:spPr>
          <a:xfrm>
            <a:off x="6547450" y="1928003"/>
            <a:ext cx="2353827" cy="2756140"/>
          </a:xfrm>
          <a:prstGeom prst="rect">
            <a:avLst/>
          </a:prstGeom>
        </p:spPr>
      </p:pic>
      <p:pic>
        <p:nvPicPr>
          <p:cNvPr id="1026" name="Picture 2" descr="\\LUKE\ADR Prepress\2013 atlas\13 figure PNGs\v1 figure pngs 13\v1 ch07 pngs 13\1 ch07 fig 3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388" y="1617661"/>
            <a:ext cx="2821224" cy="466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PPPY costs in Medicare CKD patients with CHF, </a:t>
            </a:r>
            <a:br>
              <a:rPr lang="en-US" dirty="0" smtClean="0"/>
            </a:br>
            <a:r>
              <a:rPr lang="en-US" dirty="0" smtClean="0"/>
              <a:t>by CKD diagnosis code, race, &amp; year</a:t>
            </a:r>
            <a:br>
              <a:rPr lang="en-US" dirty="0" smtClean="0"/>
            </a:br>
            <a:r>
              <a:rPr lang="en-US" sz="1600" dirty="0" smtClean="0"/>
              <a:t>Figure 7.4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6380548" y="5511338"/>
            <a:ext cx="221020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patients age 65 &amp; older (5 percent Medicare sample, 7.2–4) &amp; Truven Health MarketScan patients age 50–64 (7.2).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121" y="1617663"/>
            <a:ext cx="2828490" cy="4681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1" t="34898" r="35024" b="36234"/>
          <a:stretch/>
        </p:blipFill>
        <p:spPr>
          <a:xfrm>
            <a:off x="5972611" y="1931269"/>
            <a:ext cx="2353827" cy="2756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expenditures for CKD in the </a:t>
            </a:r>
            <a:br>
              <a:rPr lang="en-US" dirty="0" smtClean="0"/>
            </a:br>
            <a:r>
              <a:rPr lang="en-US" dirty="0" smtClean="0"/>
              <a:t>Medicare </a:t>
            </a:r>
            <a:r>
              <a:rPr lang="en-US" dirty="0"/>
              <a:t>population age 65 &amp; older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older; costs are total expenditures per calendar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\\LUKE\ADR Prepress\2013 atlas\13 figure PNGs\v1 figure pngs 13\v1 ch07 pngs 13\1 ch07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151" y="2057400"/>
            <a:ext cx="6479697" cy="33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expenditures for CKD &amp; diabetes </a:t>
            </a:r>
            <a:br>
              <a:rPr lang="en-US" dirty="0" smtClean="0"/>
            </a:br>
            <a:r>
              <a:rPr lang="en-US" dirty="0" smtClean="0"/>
              <a:t>in the Medicare </a:t>
            </a:r>
            <a:r>
              <a:rPr lang="en-US" dirty="0"/>
              <a:t>population age 65 &amp; older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7.6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older; costs are total expenditures per calendar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\\LUKE\ADR Prepress\2013 atlas\13 figure PNGs\v1 figure pngs 13\v1 ch07 pngs 13\1 ch07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25" y="2057398"/>
            <a:ext cx="6496949" cy="334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399418" cy="1332220"/>
          </a:xfrm>
        </p:spPr>
        <p:txBody>
          <a:bodyPr/>
          <a:lstStyle/>
          <a:p>
            <a:r>
              <a:rPr lang="en-US" sz="2400" dirty="0" smtClean="0"/>
              <a:t>Overall expenditures for CKD &amp; congestive heart </a:t>
            </a:r>
            <a:br>
              <a:rPr lang="en-US" sz="2400" dirty="0" smtClean="0"/>
            </a:br>
            <a:r>
              <a:rPr lang="en-US" sz="2400" dirty="0" smtClean="0"/>
              <a:t>failure in the Medicare </a:t>
            </a:r>
            <a:r>
              <a:rPr lang="en-US" sz="2400" dirty="0"/>
              <a:t>population age 65 &amp; older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7.7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older; costs are total expenditures per calendar year.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1 figure pngs 13\v1 ch07 pngs 13\1 ch07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278" y="2057398"/>
            <a:ext cx="6499443" cy="335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Per person per year expenditures for CKD in the Medicare </a:t>
            </a:r>
            <a:r>
              <a:rPr lang="en-US" sz="2400" dirty="0"/>
              <a:t>population age 65 &amp; older, </a:t>
            </a:r>
            <a:r>
              <a:rPr lang="en-US" sz="2400" dirty="0" smtClean="0"/>
              <a:t>by at-risk group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7.8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511338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Medicare CKD patients age 65 &amp; older. Includes Part D.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1 figure pngs 13\v1 ch07 pngs 13\1 ch07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2057400"/>
            <a:ext cx="6505574" cy="33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474</TotalTime>
  <Words>1024</Words>
  <Application>Microsoft Office PowerPoint</Application>
  <PresentationFormat>On-screen Show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usrds slide template 13</vt:lpstr>
      <vt:lpstr>PowerPoint Presentation</vt:lpstr>
      <vt:lpstr>Point prevalent distribution &amp; annual costs of Medicare  (fee-for-service) patients, age 65 &amp; older, with  diagnosed diabetes, CHF, &amp; CKD, 2011 Figure 7.1 (Volume 1)</vt:lpstr>
      <vt:lpstr>Overall PPPY costs in CKD patients,  by CKD diagnosis code, dataset, &amp; year Figure 7.2 (Volume 1)</vt:lpstr>
      <vt:lpstr>PPPY costs in Medicare CKD patients with diabetes, by CKD diagnosis code, race, &amp; year Figure 7.3 (Volume 1)</vt:lpstr>
      <vt:lpstr>PPPY costs in Medicare CKD patients with CHF,  by CKD diagnosis code, race, &amp; year Figure 7.4 (Volume 1)</vt:lpstr>
      <vt:lpstr>Overall expenditures for CKD in the  Medicare population age 65 &amp; older Figure 7.5 (Volume 1)</vt:lpstr>
      <vt:lpstr>Overall expenditures for CKD &amp; diabetes  in the Medicare population age 65 &amp; older Figure 7.6 (Volume 1)</vt:lpstr>
      <vt:lpstr>Overall expenditures for CKD &amp; congestive heart  failure in the Medicare population age 65 &amp; older Figure 7.7 (Volume 1)</vt:lpstr>
      <vt:lpstr>Per person per year expenditures for CKD in the Medicare population age 65 &amp; older, by at-risk group Figure 7.8 (Volume 1)</vt:lpstr>
      <vt:lpstr>Overall Medicare Part D &amp; non-Part D  costs, by at-risk group &amp; year Figure 7.9 (Volume 1)</vt:lpstr>
      <vt:lpstr>Part D costs as a proportion of total Medicare  costs for each at-risk group, 2007 &amp; 2011 Figure 7.10 (Volume 1)</vt:lpstr>
      <vt:lpstr>Total Part D, by at-risk group &amp;  low income subsidy (LIS) status, 2011 Figure 7.11 (Volume 1)</vt:lpstr>
      <vt:lpstr>Total PPPY Part D costs ($) for  Part D enrollees, by LIS status, 2011 Table 7.a (Volume 1)</vt:lpstr>
      <vt:lpstr>Total estimated Part D costs, by low income  subsidy (LIS) status &amp; CKD diagnosis code, 2011 Figure 7.12 (Volume 1)</vt:lpstr>
      <vt:lpstr>Total per person per year (PPPY) Part D costs, by at-risk group, 2007  &amp; 2011 Figure 7.13 (Volume 1)</vt:lpstr>
      <vt:lpstr>Per person per year (PPPY) Medicare Part D  &amp; out-of-pocket costs, by low income  subsidy (LIS) status &amp; at-risk group, 2011 Figure 7.14 (Volume 1)</vt:lpstr>
      <vt:lpstr>Per person per year (PPPY) Medicare Part D &amp; out-of- pocket costs, by low income subsidy (LIS) status &amp; CKD diagnosis code, 2011 Figure 7.15 (Volume 1)</vt:lpstr>
      <vt:lpstr>Overall per person per year (PPPY) Medicare Part D &amp; out-of-pocket costs, by race &amp; at-risk group, 2011 Figure 7.16 (Volume 1)</vt:lpstr>
      <vt:lpstr>Top 15 drug classes used by Part D  enrollees with CKD, by percent of  patients &amp; drug class, 2011 Figure 7.17 (Volume 1)</vt:lpstr>
      <vt:lpstr>Top 15 drug classes used by Part D enrollees with CKD, by net costs &amp; drug class, 2011 Figure 7.18 (Volume 1)</vt:lpstr>
      <vt:lpstr>Top 15 drugs used by Part D enrollees with CKD, by percent of patients &amp; net cost, 2011 Figure 7.b (Volume 1)</vt:lpstr>
      <vt:lpstr>Per person per month (PPPM) expenditures during the transition to ESRD, by dataset, 2011 Figure 7.19 (Volume 1)</vt:lpstr>
      <vt:lpstr>Per person per month (PPPM) expenditures  during the transition to ESRD for patients with diabetes, by dataset, 2011 Figure 7.20 (Volume 1)</vt:lpstr>
      <vt:lpstr>Per person per month (PPPM) expenditures during the transition to ESRD for patients with hypertension, by dataset, 2011 Figure 7.21 (Volume 1)</vt:lpstr>
      <vt:lpstr>Per person per month (PPPM) expenditures for inpatient services during the transition to ESRD, by dataset, 2011 Figure 7.22 (Volume 1)</vt:lpstr>
      <vt:lpstr>Per person per month (PPPM) expenditures for  cardiovascular hospitalizations during the transition to ESRD, by dataset, 2011 Figure 7.23 (Volume 1)</vt:lpstr>
      <vt:lpstr>Per person per month (PPPM) expenditures for hospitalization due to infection during the transition to ESRD, by dataset, 2011 Figure 7.24 (Volume 1)</vt:lpstr>
      <vt:lpstr>Per person per month (PPPM) expenditures for vascular access during the transition to ESRD, by dataset, 2011 Figure 7.25 (Volume 1)</vt:lpstr>
      <vt:lpstr>Cumulative percent of patients  receiving the CMS Kidney Disease  Education System benefit, 2010–2011 Figure 7.26 (Volume 1)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severson</cp:lastModifiedBy>
  <cp:revision>63</cp:revision>
  <dcterms:created xsi:type="dcterms:W3CDTF">2013-01-31T15:57:14Z</dcterms:created>
  <dcterms:modified xsi:type="dcterms:W3CDTF">2014-01-06T20:38:27Z</dcterms:modified>
</cp:coreProperties>
</file>