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69"/>
  </p:handoutMasterIdLst>
  <p:sldIdLst>
    <p:sldId id="272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5" r:id="rId12"/>
    <p:sldId id="284" r:id="rId13"/>
    <p:sldId id="289" r:id="rId14"/>
    <p:sldId id="286" r:id="rId15"/>
    <p:sldId id="287" r:id="rId16"/>
    <p:sldId id="288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300" r:id="rId28"/>
    <p:sldId id="301" r:id="rId29"/>
    <p:sldId id="303" r:id="rId30"/>
    <p:sldId id="304" r:id="rId31"/>
    <p:sldId id="305" r:id="rId32"/>
    <p:sldId id="306" r:id="rId33"/>
    <p:sldId id="307" r:id="rId34"/>
    <p:sldId id="308" r:id="rId35"/>
    <p:sldId id="309" r:id="rId36"/>
    <p:sldId id="310" r:id="rId37"/>
    <p:sldId id="311" r:id="rId38"/>
    <p:sldId id="312" r:id="rId39"/>
    <p:sldId id="313" r:id="rId40"/>
    <p:sldId id="314" r:id="rId41"/>
    <p:sldId id="315" r:id="rId42"/>
    <p:sldId id="316" r:id="rId43"/>
    <p:sldId id="317" r:id="rId44"/>
    <p:sldId id="318" r:id="rId45"/>
    <p:sldId id="319" r:id="rId46"/>
    <p:sldId id="320" r:id="rId47"/>
    <p:sldId id="321" r:id="rId48"/>
    <p:sldId id="322" r:id="rId49"/>
    <p:sldId id="323" r:id="rId50"/>
    <p:sldId id="324" r:id="rId51"/>
    <p:sldId id="325" r:id="rId52"/>
    <p:sldId id="326" r:id="rId53"/>
    <p:sldId id="327" r:id="rId54"/>
    <p:sldId id="328" r:id="rId55"/>
    <p:sldId id="329" r:id="rId56"/>
    <p:sldId id="330" r:id="rId57"/>
    <p:sldId id="334" r:id="rId58"/>
    <p:sldId id="331" r:id="rId59"/>
    <p:sldId id="332" r:id="rId60"/>
    <p:sldId id="333" r:id="rId61"/>
    <p:sldId id="335" r:id="rId62"/>
    <p:sldId id="336" r:id="rId63"/>
    <p:sldId id="337" r:id="rId64"/>
    <p:sldId id="338" r:id="rId65"/>
    <p:sldId id="339" r:id="rId66"/>
    <p:sldId id="340" r:id="rId67"/>
    <p:sldId id="341" r:id="rId68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D7A"/>
    <a:srgbClr val="7D9CFF"/>
    <a:srgbClr val="6B8EFF"/>
    <a:srgbClr val="2929FF"/>
    <a:srgbClr val="FFFFE1"/>
    <a:srgbClr val="FFEAD5"/>
    <a:srgbClr val="96969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99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-1530" y="-84"/>
      </p:cViewPr>
      <p:guideLst>
        <p:guide orient="horz" pos="1296"/>
        <p:guide orient="horz" pos="3746"/>
        <p:guide orient="horz" pos="2162"/>
        <p:guide orient="horz" pos="1019"/>
        <p:guide orient="horz" pos="1151"/>
        <p:guide pos="2880"/>
        <p:guide pos="510"/>
        <p:guide pos="5245"/>
        <p:guide pos="29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2" d="100"/>
        <a:sy n="82" d="100"/>
      </p:scale>
      <p:origin x="0" y="13794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37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56" tIns="46529" rIns="93056" bIns="46529" numCol="1" anchor="t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37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56" tIns="46529" rIns="93056" bIns="46529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371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56" tIns="46529" rIns="93056" bIns="46529" numCol="1" anchor="b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3712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56" tIns="46529" rIns="93056" bIns="46529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pPr>
              <a:defRPr/>
            </a:pPr>
            <a:fld id="{543A418A-9854-4CE2-9DED-F009893356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7896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epress redux\posters &amp; slides\13 usrds posters &amp; slides\usrds slides 13\usrds title slide bg 1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484563" y="658813"/>
            <a:ext cx="4841875" cy="1398587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1pPr>
            <a:lvl2pPr>
              <a:def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2pPr>
            <a:lvl3pPr>
              <a:def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3pPr>
            <a:lvl4pPr>
              <a:def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4pPr>
            <a:lvl5pPr>
              <a:def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25" y="274638"/>
            <a:ext cx="8232775" cy="133222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US" sz="2800" b="1" kern="1200" dirty="0">
                <a:solidFill>
                  <a:schemeClr val="accent6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025" y="1784412"/>
            <a:ext cx="8232775" cy="43417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0"/>
              </a:spcBef>
              <a:defRPr sz="2400" b="1">
                <a:solidFill>
                  <a:schemeClr val="accent2"/>
                </a:solidFill>
                <a:latin typeface="Century Gothic" pitchFamily="34" charset="0"/>
              </a:defRPr>
            </a:lvl1pPr>
            <a:lvl2pPr>
              <a:spcBef>
                <a:spcPts val="0"/>
              </a:spcBef>
              <a:buSzPct val="75000"/>
              <a:buFont typeface="Wingdings" pitchFamily="2" charset="2"/>
              <a:buChar char="§"/>
              <a:defRPr sz="2400" b="1">
                <a:solidFill>
                  <a:schemeClr val="accent2"/>
                </a:solidFill>
                <a:latin typeface="Century Gothic" pitchFamily="34" charset="0"/>
              </a:defRPr>
            </a:lvl2pPr>
            <a:lvl3pPr>
              <a:spcBef>
                <a:spcPts val="0"/>
              </a:spcBef>
              <a:defRPr sz="2000" b="1">
                <a:solidFill>
                  <a:schemeClr val="accent2"/>
                </a:solidFill>
                <a:latin typeface="Century Gothic" pitchFamily="34" charset="0"/>
              </a:defRPr>
            </a:lvl3pPr>
            <a:lvl4pPr>
              <a:spcBef>
                <a:spcPts val="0"/>
              </a:spcBef>
              <a:buSzPct val="75000"/>
              <a:buFont typeface="Wingdings" pitchFamily="2" charset="2"/>
              <a:buChar char="§"/>
              <a:defRPr sz="1600" b="1">
                <a:solidFill>
                  <a:schemeClr val="accent2"/>
                </a:solidFill>
                <a:latin typeface="Century Gothic" pitchFamily="34" charset="0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4025" y="274638"/>
            <a:ext cx="8232775" cy="133222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US" sz="2800" b="1" kern="1200" dirty="0">
                <a:solidFill>
                  <a:schemeClr val="accent6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9" descr="usrds logo whit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1208" y="6139393"/>
            <a:ext cx="1203325" cy="46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Z:\prepress redux\posters &amp; slides\13 usrds posters &amp; slides\usrds slides 13\usrds main slide bg 1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4025" y="6400800"/>
            <a:ext cx="255373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chemeClr val="accent6"/>
                </a:solidFill>
                <a:latin typeface="Trebuchet MS" pitchFamily="34" charset="0"/>
              </a:rPr>
              <a:t>USRDS 2013 </a:t>
            </a:r>
            <a:r>
              <a:rPr lang="en-US" sz="900" b="1" baseline="0" dirty="0" smtClean="0">
                <a:solidFill>
                  <a:schemeClr val="accent6"/>
                </a:solidFill>
                <a:latin typeface="Trebuchet MS" pitchFamily="34" charset="0"/>
              </a:rPr>
              <a:t>ADR</a:t>
            </a:r>
            <a:endParaRPr lang="en-US" sz="900" b="1" dirty="0">
              <a:solidFill>
                <a:schemeClr val="accent6"/>
              </a:solidFill>
              <a:latin typeface="Trebuchet MS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7" r:id="rId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4"/>
          <p:cNvSpPr txBox="1">
            <a:spLocks noChangeArrowheads="1"/>
          </p:cNvSpPr>
          <p:nvPr/>
        </p:nvSpPr>
        <p:spPr bwMode="auto">
          <a:xfrm>
            <a:off x="3484563" y="3429000"/>
            <a:ext cx="3684587" cy="2546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 sz="1600" kern="0" dirty="0" smtClean="0">
                <a:solidFill>
                  <a:schemeClr val="accent6"/>
                </a:solidFill>
                <a:latin typeface="Century Gothic" pitchFamily="34" charset="0"/>
              </a:rPr>
              <a:t>United States Renal Data System</a:t>
            </a:r>
          </a:p>
          <a:p>
            <a:pPr lvl="0">
              <a:defRPr/>
            </a:pPr>
            <a:r>
              <a:rPr lang="en-US" sz="1600" kern="0" dirty="0" smtClean="0">
                <a:solidFill>
                  <a:schemeClr val="accent6"/>
                </a:solidFill>
                <a:latin typeface="Century Gothic" pitchFamily="34" charset="0"/>
              </a:rPr>
              <a:t>2013 Annual Data Report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484563" y="658813"/>
            <a:ext cx="4841875" cy="1398587"/>
          </a:xfrm>
        </p:spPr>
        <p:txBody>
          <a:bodyPr/>
          <a:lstStyle/>
          <a:p>
            <a:pPr>
              <a:lnSpc>
                <a:spcPts val="3000"/>
              </a:lnSpc>
              <a:spcBef>
                <a:spcPts val="0"/>
              </a:spcBef>
            </a:pPr>
            <a:r>
              <a:rPr lang="en-US" sz="1600" b="1" dirty="0"/>
              <a:t>ESRD: Précis</a:t>
            </a:r>
            <a:r>
              <a:rPr lang="en-US" dirty="0"/>
              <a:t/>
            </a:r>
            <a:br>
              <a:rPr lang="en-US" dirty="0"/>
            </a:br>
            <a:r>
              <a:rPr lang="en-US" sz="3200" dirty="0"/>
              <a:t>An introduction to </a:t>
            </a:r>
            <a:br>
              <a:rPr lang="en-US" sz="3200" dirty="0"/>
            </a:br>
            <a:r>
              <a:rPr lang="en-US" sz="3200" dirty="0"/>
              <a:t>end-stage renal </a:t>
            </a:r>
            <a:br>
              <a:rPr lang="en-US" sz="3200" dirty="0"/>
            </a:br>
            <a:r>
              <a:rPr lang="en-US" sz="3200" dirty="0"/>
              <a:t>disease in the </a:t>
            </a:r>
            <a:r>
              <a:rPr lang="en-US" sz="3200" dirty="0" smtClean="0"/>
              <a:t>U.S.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Adjusted incident rates of ESRD </a:t>
            </a:r>
            <a:br>
              <a:rPr lang="en-US" dirty="0" smtClean="0"/>
            </a:br>
            <a:r>
              <a:rPr lang="en-US" dirty="0" smtClean="0"/>
              <a:t>&amp; annual percent change</a:t>
            </a:r>
            <a:br>
              <a:rPr lang="en-US" dirty="0" smtClean="0"/>
            </a:br>
            <a:r>
              <a:rPr lang="en-US" sz="1600" dirty="0" smtClean="0"/>
              <a:t>Figure 1.2 (Volume 2)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5" y="5946776"/>
            <a:ext cx="5150600" cy="24892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Incident ESRD patients. </a:t>
            </a:r>
            <a:r>
              <a:rPr lang="en-US" sz="1200" b="1" dirty="0" err="1" smtClean="0">
                <a:solidFill>
                  <a:schemeClr val="tx2"/>
                </a:solidFill>
              </a:rPr>
              <a:t>Adj</a:t>
            </a:r>
            <a:r>
              <a:rPr lang="en-US" sz="1200" b="1" dirty="0" smtClean="0">
                <a:solidFill>
                  <a:schemeClr val="tx2"/>
                </a:solidFill>
              </a:rPr>
              <a:t>: age/gender/race; ref: 2010 ESRD patients. 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\\LUKE\ADR Prepress\2013 atlas\13 figure PNGs\v2 figure pngs 13\v2 ch01 pngs 13\2 ch01 fig 2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2" y="2070924"/>
            <a:ext cx="7484353" cy="2767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03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Geographic variations in adjusted </a:t>
            </a:r>
            <a:br>
              <a:rPr lang="en-US" dirty="0" smtClean="0"/>
            </a:br>
            <a:r>
              <a:rPr lang="en-US" dirty="0" smtClean="0"/>
              <a:t>incident rates of ESRD per million </a:t>
            </a:r>
            <a:br>
              <a:rPr lang="en-US" dirty="0" smtClean="0"/>
            </a:br>
            <a:r>
              <a:rPr lang="en-US" dirty="0" smtClean="0"/>
              <a:t>population, 2011, by HSA</a:t>
            </a:r>
            <a:br>
              <a:rPr lang="en-US" dirty="0" smtClean="0"/>
            </a:br>
            <a:r>
              <a:rPr lang="en-US" sz="1800" dirty="0" smtClean="0"/>
              <a:t>Figure 1.3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6828091" y="4982198"/>
            <a:ext cx="1965532" cy="9645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Incident ESRD patients. </a:t>
            </a:r>
            <a:r>
              <a:rPr lang="en-US" sz="1200" b="1" dirty="0" err="1" smtClean="0">
                <a:solidFill>
                  <a:schemeClr val="tx2"/>
                </a:solidFill>
              </a:rPr>
              <a:t>Adj</a:t>
            </a:r>
            <a:r>
              <a:rPr lang="en-US" sz="1200" b="1" dirty="0" smtClean="0">
                <a:solidFill>
                  <a:schemeClr val="tx2"/>
                </a:solidFill>
              </a:rPr>
              <a:t>: age/gender/race/ethnicity ; ref: 2010 ESRD patients. 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\\LUKE\ADR Prepress\2013 atlas\13 figure PNGs\v2 figure pngs 13\v2 ch01 pngs 13\2 ch01 fig 3 map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547" y="1817666"/>
            <a:ext cx="4882906" cy="388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96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551" y="458787"/>
            <a:ext cx="2843672" cy="1933575"/>
          </a:xfrm>
        </p:spPr>
        <p:txBody>
          <a:bodyPr/>
          <a:lstStyle/>
          <a:p>
            <a:r>
              <a:rPr lang="en-US" dirty="0" smtClean="0"/>
              <a:t>Incident counts &amp; adjusted rates of ESRD, by race</a:t>
            </a:r>
            <a:br>
              <a:rPr lang="en-US" dirty="0" smtClean="0"/>
            </a:br>
            <a:r>
              <a:rPr lang="en-US" sz="1600" dirty="0" smtClean="0"/>
              <a:t>Figure 1.5 (Volume 2)</a:t>
            </a:r>
            <a:endParaRPr lang="en-US" dirty="0"/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4086571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Incident ESRD patients. </a:t>
            </a:r>
            <a:br>
              <a:rPr lang="en-US" sz="1200" b="1" dirty="0" smtClean="0">
                <a:solidFill>
                  <a:schemeClr val="tx2"/>
                </a:solidFill>
              </a:rPr>
            </a:br>
            <a:r>
              <a:rPr lang="en-US" sz="1200" b="1" dirty="0" err="1" smtClean="0">
                <a:solidFill>
                  <a:schemeClr val="tx2"/>
                </a:solidFill>
              </a:rPr>
              <a:t>Adj</a:t>
            </a:r>
            <a:r>
              <a:rPr lang="en-US" sz="1200" b="1" dirty="0" smtClean="0">
                <a:solidFill>
                  <a:schemeClr val="tx2"/>
                </a:solidFill>
              </a:rPr>
              <a:t>: age/gender; ref: 2010 ESRD patients.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3074" name="Picture 2" descr="\\LUKE\ADR Prepress\2013 atlas\13 figure PNGs\v2 figure pngs 13\v2 ch01 pngs 13\2 ch01 fig 5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8787"/>
            <a:ext cx="3314700" cy="553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412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550" y="510064"/>
            <a:ext cx="2391725" cy="2117725"/>
          </a:xfrm>
        </p:spPr>
        <p:txBody>
          <a:bodyPr>
            <a:normAutofit fontScale="90000"/>
          </a:bodyPr>
          <a:lstStyle/>
          <a:p>
            <a:r>
              <a:rPr lang="en-US" sz="2700" dirty="0"/>
              <a:t>Adjusted incident rates of ESRD due 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>to </a:t>
            </a:r>
            <a:r>
              <a:rPr lang="en-US" sz="2700" dirty="0"/>
              <a:t>diabetes, by age, race, &amp; </a:t>
            </a:r>
            <a:r>
              <a:rPr lang="en-US" sz="2700" dirty="0" smtClean="0"/>
              <a:t>ethnicity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/>
              <a:t>Figure 1.8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817562" y="5946775"/>
            <a:ext cx="7508876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Incident ESRD patients; rates are three-year rolling averages. </a:t>
            </a:r>
            <a:r>
              <a:rPr lang="en-US" sz="1200" b="1" dirty="0" err="1" smtClean="0">
                <a:solidFill>
                  <a:schemeClr val="tx2"/>
                </a:solidFill>
              </a:rPr>
              <a:t>Adj</a:t>
            </a:r>
            <a:r>
              <a:rPr lang="en-US" sz="1200" b="1" dirty="0" smtClean="0">
                <a:solidFill>
                  <a:schemeClr val="tx2"/>
                </a:solidFill>
              </a:rPr>
              <a:t>: gender; ref: 2010 ESRD patients.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9218" name="Picture 2" descr="\\LUKE\ADR Prepress\2013 atlas\13 figure PNGs\v2 figure pngs 13\v2 ch01 pngs 13\2 ch01 fig 8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757" y="458786"/>
            <a:ext cx="5653044" cy="5530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278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Adjusted prevalent rates of </a:t>
            </a:r>
            <a:br>
              <a:rPr lang="en-US" dirty="0" smtClean="0"/>
            </a:br>
            <a:r>
              <a:rPr lang="en-US" dirty="0" smtClean="0"/>
              <a:t>ESRD &amp; annual percent change</a:t>
            </a:r>
            <a:br>
              <a:rPr lang="en-US" dirty="0" smtClean="0"/>
            </a:br>
            <a:r>
              <a:rPr lang="en-US" sz="1600" dirty="0" smtClean="0"/>
              <a:t>Figure 1.10 (Volume 2)</a:t>
            </a:r>
            <a:endParaRPr lang="en-US" dirty="0"/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6662738" cy="30020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December 31 point prevalent ESRD patients. </a:t>
            </a:r>
            <a:r>
              <a:rPr lang="en-US" sz="1200" b="1" dirty="0" err="1" smtClean="0">
                <a:solidFill>
                  <a:schemeClr val="tx2"/>
                </a:solidFill>
              </a:rPr>
              <a:t>Adj</a:t>
            </a:r>
            <a:r>
              <a:rPr lang="en-US" sz="1200" b="1" dirty="0" smtClean="0">
                <a:solidFill>
                  <a:schemeClr val="tx2"/>
                </a:solidFill>
              </a:rPr>
              <a:t>: age/gender/race; ref: 2010 ESRD patients. 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2050" name="Picture 2" descr="\\LUKE\ADR Prepress\2013 atlas\13 figure PNGs\v2 figure pngs 13\v2 ch01 pngs 13\2 ch01 fig 10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49" y="2058988"/>
            <a:ext cx="7444227" cy="274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9732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Geographic variations in adjusted </a:t>
            </a:r>
            <a:br>
              <a:rPr lang="en-US" dirty="0" smtClean="0"/>
            </a:br>
            <a:r>
              <a:rPr lang="en-US" dirty="0" smtClean="0"/>
              <a:t>prevalent rates of ESRD per million </a:t>
            </a:r>
            <a:br>
              <a:rPr lang="en-US" dirty="0" smtClean="0"/>
            </a:br>
            <a:r>
              <a:rPr lang="en-US" dirty="0" smtClean="0"/>
              <a:t>population, 2011, by HSA</a:t>
            </a:r>
            <a:br>
              <a:rPr lang="en-US" dirty="0" smtClean="0"/>
            </a:br>
            <a:r>
              <a:rPr lang="en-US" sz="1800" dirty="0" smtClean="0"/>
              <a:t>Figure 1.11 (Volume 2)</a:t>
            </a:r>
            <a:endParaRPr lang="en-US" dirty="0"/>
          </a:p>
        </p:txBody>
      </p:sp>
      <p:pic>
        <p:nvPicPr>
          <p:cNvPr id="2050" name="Picture 2" descr="\\LUKE\ADR Prepress\2013 atlas\13 figure PNGs\v2 figure pngs 13\v2 ch01 pngs 13\2 ch01 fig 11 map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547" y="1822238"/>
            <a:ext cx="4882906" cy="388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6828091" y="4982198"/>
            <a:ext cx="1965532" cy="9645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Incident ESRD patients. </a:t>
            </a:r>
            <a:r>
              <a:rPr lang="en-US" sz="1200" b="1" dirty="0" err="1" smtClean="0">
                <a:solidFill>
                  <a:schemeClr val="tx2"/>
                </a:solidFill>
              </a:rPr>
              <a:t>Adj</a:t>
            </a:r>
            <a:r>
              <a:rPr lang="en-US" sz="1200" b="1" dirty="0" smtClean="0">
                <a:solidFill>
                  <a:schemeClr val="tx2"/>
                </a:solidFill>
              </a:rPr>
              <a:t>: age/gender/race/ethnicity; ref: 2010 ESRD patients. </a:t>
            </a:r>
            <a:endParaRPr lang="en-US" sz="1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031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550" y="249237"/>
            <a:ext cx="3887787" cy="2143125"/>
          </a:xfrm>
        </p:spPr>
        <p:txBody>
          <a:bodyPr/>
          <a:lstStyle/>
          <a:p>
            <a:r>
              <a:rPr lang="en-US" dirty="0" smtClean="0"/>
              <a:t>Prevalent counts &amp; adjusted rates of ESRD, by race</a:t>
            </a:r>
            <a:br>
              <a:rPr lang="en-US" dirty="0" smtClean="0"/>
            </a:br>
            <a:r>
              <a:rPr lang="en-US" sz="1600" dirty="0" smtClean="0"/>
              <a:t>Figure 1.13 (Volume 2)</a:t>
            </a:r>
            <a:endParaRPr lang="en-US" dirty="0"/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817563" y="5946775"/>
            <a:ext cx="4086571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December 31 point prevalent ESRD patients. </a:t>
            </a:r>
            <a:br>
              <a:rPr lang="en-US" sz="1200" b="1" dirty="0" smtClean="0">
                <a:solidFill>
                  <a:schemeClr val="tx2"/>
                </a:solidFill>
              </a:rPr>
            </a:br>
            <a:r>
              <a:rPr lang="en-US" sz="1200" b="1" dirty="0" err="1" smtClean="0">
                <a:solidFill>
                  <a:schemeClr val="tx2"/>
                </a:solidFill>
              </a:rPr>
              <a:t>Adj</a:t>
            </a:r>
            <a:r>
              <a:rPr lang="en-US" sz="1200" b="1" dirty="0" smtClean="0">
                <a:solidFill>
                  <a:schemeClr val="tx2"/>
                </a:solidFill>
              </a:rPr>
              <a:t>: age/gender; ref: 2010 ESRD patients. 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6146" name="Picture 2" descr="\\LUKE\ADR Prepress\2013 atlas\13 figure PNGs\v2 figure pngs 13\v2 ch01 pngs 13\2 ch01 fig 13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8787"/>
            <a:ext cx="3314700" cy="553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68669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use at first outpatient hemodialysis, </a:t>
            </a:r>
            <a:br>
              <a:rPr lang="en-US" dirty="0" smtClean="0"/>
            </a:br>
            <a:r>
              <a:rPr lang="en-US" dirty="0" smtClean="0"/>
              <a:t>by pre-ESRD nephrology care, 2011</a:t>
            </a:r>
            <a:br>
              <a:rPr lang="en-US" dirty="0" smtClean="0"/>
            </a:br>
            <a:r>
              <a:rPr lang="en-US" sz="1600" dirty="0" smtClean="0"/>
              <a:t>Figure 1.22 (Volume 2)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5" y="5946776"/>
            <a:ext cx="4086571" cy="24038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Incident hemodialysis patients, 2011. 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975" y="2058988"/>
            <a:ext cx="6496050" cy="241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0551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 hemoglobin at initiation, </a:t>
            </a:r>
            <a:br>
              <a:rPr lang="en-US" dirty="0" smtClean="0"/>
            </a:br>
            <a:r>
              <a:rPr lang="en-US" dirty="0" smtClean="0"/>
              <a:t>by pre-ESRD ESA treatment</a:t>
            </a:r>
            <a:br>
              <a:rPr lang="en-US" dirty="0" smtClean="0"/>
            </a:br>
            <a:r>
              <a:rPr lang="en-US" sz="1600" dirty="0" smtClean="0"/>
              <a:t>Figure 1.23 (Volume 2)</a:t>
            </a:r>
            <a:endParaRPr lang="en-US" dirty="0"/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809625" y="5946776"/>
            <a:ext cx="3754438" cy="24892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Incident ESRD patients.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28674" name="Picture 2" descr="\\LUKE\ADR Prepress\2013 atlas\13 figure PNGs\v2 figure pngs 13\v2 ch01 pngs 13\2 ch01 fig 23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874" y="2058988"/>
            <a:ext cx="6686377" cy="341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8193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Cumulative </a:t>
            </a:r>
            <a:r>
              <a:rPr lang="en-US" dirty="0" smtClean="0"/>
              <a:t>percent </a:t>
            </a:r>
            <a:r>
              <a:rPr lang="en-US" dirty="0"/>
              <a:t>of receiving the CMS Kidney Disease Education System benefit, 2010–2011</a:t>
            </a:r>
            <a:br>
              <a:rPr lang="en-US" dirty="0"/>
            </a:br>
            <a:r>
              <a:rPr lang="en-US" sz="1800" dirty="0"/>
              <a:t>Figure </a:t>
            </a:r>
            <a:r>
              <a:rPr lang="en-US" sz="1800" dirty="0" smtClean="0"/>
              <a:t>7.26 </a:t>
            </a:r>
            <a:r>
              <a:rPr lang="en-US" sz="1800" dirty="0"/>
              <a:t>(Volume 1)</a:t>
            </a:r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809624" y="5729056"/>
            <a:ext cx="7516813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>
                <a:solidFill>
                  <a:schemeClr val="tx2"/>
                </a:solidFill>
              </a:rPr>
              <a:t>General Medicare patients with CKD age 65 &amp; older, &amp; </a:t>
            </a:r>
            <a:r>
              <a:rPr lang="en-US" sz="1200" b="1" dirty="0" smtClean="0">
                <a:solidFill>
                  <a:schemeClr val="tx2"/>
                </a:solidFill>
              </a:rPr>
              <a:t>Pre-ESRD </a:t>
            </a:r>
            <a:r>
              <a:rPr lang="en-US" sz="1200" b="1" dirty="0">
                <a:solidFill>
                  <a:schemeClr val="tx2"/>
                </a:solidFill>
              </a:rPr>
              <a:t>patients age 67 or older at initiation of ESRD.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152" y="1854956"/>
            <a:ext cx="6479696" cy="314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670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Distribution of general (fee-for-service) </a:t>
            </a:r>
            <a:br>
              <a:rPr lang="en-US" sz="2400" dirty="0" smtClean="0"/>
            </a:br>
            <a:r>
              <a:rPr lang="en-US" sz="2400" dirty="0" smtClean="0"/>
              <a:t>Medicare patients &amp; costs for CKD, CHF, </a:t>
            </a:r>
            <a:br>
              <a:rPr lang="en-US" sz="2400" dirty="0" smtClean="0"/>
            </a:br>
            <a:r>
              <a:rPr lang="en-US" sz="2400" dirty="0" smtClean="0"/>
              <a:t>diabetes, &amp; ESRD, 2001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p.1 (Volume 2)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7516813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Period prevalent general (fee-for-service) Medicare patients. Diabetes, CKD, &amp; congestive heart failure determined from claims, 2000–2001; costs are for calendar year 2001.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6" name="Picture 5" descr="\\LUKE\ADR Prepress\2013 atlas\13 figure PNGs\v2 figure pngs 13\v2 00 precis pngs 13\v2 precis fig 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1001927" y="1827214"/>
            <a:ext cx="7140146" cy="400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 distribution, by mean monthly hemoglobin (g/dl): hemodialysis patients</a:t>
            </a:r>
            <a:br>
              <a:rPr lang="en-US" dirty="0" smtClean="0"/>
            </a:br>
            <a:r>
              <a:rPr lang="en-US" sz="1600" dirty="0" smtClean="0"/>
              <a:t>Figure 2.2 (Volume 2)</a:t>
            </a:r>
            <a:endParaRPr lang="en-US" dirty="0"/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3762375" cy="41246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Period prevalent hemodialysis patients.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248" y="2057399"/>
            <a:ext cx="6523504" cy="3293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82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 monthly hemoglobin &amp; mean EPO </a:t>
            </a:r>
            <a:br>
              <a:rPr lang="en-US" dirty="0" smtClean="0"/>
            </a:br>
            <a:r>
              <a:rPr lang="en-US" dirty="0" smtClean="0"/>
              <a:t>dose per week: hemodialysis patients</a:t>
            </a:r>
            <a:br>
              <a:rPr lang="en-US" dirty="0" smtClean="0"/>
            </a:br>
            <a:r>
              <a:rPr lang="en-US" sz="1600" dirty="0" smtClean="0"/>
              <a:t>Figure 2.3 (Volume 2)</a:t>
            </a:r>
            <a:endParaRPr lang="en-US" dirty="0"/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3762375" cy="26087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Period prevalent hemodialysis patients.</a:t>
            </a:r>
          </a:p>
        </p:txBody>
      </p:sp>
      <p:pic>
        <p:nvPicPr>
          <p:cNvPr id="2050" name="Picture 2" descr="\\LUKE\ADR Prepress\2013 atlas\13 figure PNGs\v2 figure pngs 13\v2 ch02 pngs 13\2 ch02 fig 3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1827213"/>
            <a:ext cx="7518980" cy="3830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4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 monthly hemoglobin after </a:t>
            </a:r>
            <a:br>
              <a:rPr lang="en-US" dirty="0" smtClean="0"/>
            </a:br>
            <a:r>
              <a:rPr lang="en-US" dirty="0" smtClean="0"/>
              <a:t>hemodialysis initiation, by year</a:t>
            </a:r>
            <a:br>
              <a:rPr lang="en-US" dirty="0" smtClean="0"/>
            </a:br>
            <a:r>
              <a:rPr lang="en-US" sz="1600" dirty="0" smtClean="0"/>
              <a:t>Figure 2.4 (Volume 2)</a:t>
            </a:r>
            <a:endParaRPr lang="en-US" dirty="0"/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2403838" cy="31509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Incident hemodialysis patients.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3074" name="Picture 2" descr="\\LUKE\ADR Prepress\2013 atlas\13 figure PNGs\v2 figure pngs 13\v2 ch02 pngs 13\2 ch02 fig 4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887" y="1827213"/>
            <a:ext cx="4478223" cy="389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35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 EPO dose per week after </a:t>
            </a:r>
            <a:br>
              <a:rPr lang="en-US" dirty="0" smtClean="0"/>
            </a:br>
            <a:r>
              <a:rPr lang="en-US" dirty="0" smtClean="0"/>
              <a:t>hemodialysis initiation, by year</a:t>
            </a:r>
            <a:br>
              <a:rPr lang="en-US" dirty="0" smtClean="0"/>
            </a:br>
            <a:r>
              <a:rPr lang="en-US" sz="1600" dirty="0" smtClean="0"/>
              <a:t>Figure 2.5 (Volume 2)</a:t>
            </a:r>
            <a:endParaRPr lang="en-US" dirty="0"/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809624" y="5946775"/>
            <a:ext cx="4345850" cy="3258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Incident hemodialysis patients.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4098" name="Picture 2" descr="\\LUKE\ADR Prepress\2013 atlas\13 figure PNGs\v2 figure pngs 13\v2 ch02 pngs 13\2 ch02 fig 5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614" y="1827213"/>
            <a:ext cx="4580772" cy="398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98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Months with IV iron in the first six months </a:t>
            </a:r>
            <a:br>
              <a:rPr lang="en-US" dirty="0" smtClean="0"/>
            </a:br>
            <a:r>
              <a:rPr lang="en-US" dirty="0" smtClean="0"/>
              <a:t>of hemodialysis (EPO-treated patients)</a:t>
            </a:r>
            <a:br>
              <a:rPr lang="en-US" dirty="0" smtClean="0"/>
            </a:br>
            <a:r>
              <a:rPr lang="en-US" sz="1600" dirty="0" smtClean="0"/>
              <a:t>Figure 2.6 (Volume 2)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2429964" cy="31509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Incident hemodialysis patients.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5122" name="Picture 2" descr="\\LUKE\ADR Prepress\2013 atlas\13 figure PNGs\v2 figure pngs 13\v2 ch02 pngs 13\2 ch02 fig 6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373" y="1827213"/>
            <a:ext cx="4725253" cy="3955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50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Hemodialysis patients </a:t>
            </a:r>
            <a:br>
              <a:rPr lang="en-US" dirty="0" smtClean="0"/>
            </a:br>
            <a:r>
              <a:rPr lang="en-US" dirty="0" smtClean="0"/>
              <a:t>receiving transfusions, by race</a:t>
            </a:r>
            <a:br>
              <a:rPr lang="en-US" dirty="0" smtClean="0"/>
            </a:br>
            <a:r>
              <a:rPr lang="en-US" sz="1600" dirty="0" smtClean="0"/>
              <a:t>Figure 2.7 (Volume 2)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4" y="5946775"/>
            <a:ext cx="6885284" cy="31509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Incident hemodialysis patients. (Each month includes patients with a claim for hemodialysis.)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\\LUKE\ADR Prepress\2013 atlas\13 figure PNGs\v2 figure pngs 13\v2 ch02 pngs 13\2 ch02 fig 7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51" y="1827213"/>
            <a:ext cx="7388297" cy="381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20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in adjusted all-cause &amp; cause-</a:t>
            </a:r>
            <a:br>
              <a:rPr lang="en-US" dirty="0" smtClean="0"/>
            </a:br>
            <a:r>
              <a:rPr lang="en-US" dirty="0" smtClean="0"/>
              <a:t>specific hospitalization rates, by modality</a:t>
            </a:r>
            <a:br>
              <a:rPr lang="en-US" dirty="0" smtClean="0"/>
            </a:br>
            <a:r>
              <a:rPr lang="en-US" sz="1600" dirty="0" smtClean="0"/>
              <a:t>Figure 3.1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809624" y="5946775"/>
            <a:ext cx="6896274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Period prevalent ESRD patients. </a:t>
            </a:r>
            <a:r>
              <a:rPr lang="en-US" sz="1200" b="1" dirty="0" err="1" smtClean="0">
                <a:solidFill>
                  <a:schemeClr val="tx2"/>
                </a:solidFill>
              </a:rPr>
              <a:t>Adj</a:t>
            </a:r>
            <a:r>
              <a:rPr lang="en-US" sz="1200" b="1" dirty="0" smtClean="0">
                <a:solidFill>
                  <a:schemeClr val="tx2"/>
                </a:solidFill>
              </a:rPr>
              <a:t>: age/gender/race/primary diagnosis; ref: ESRD patients, 2010.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\\LUKE\ADR Prepress\2013 atlas\13 figure PNGs\v2 figure pngs 13\v2 ch03 pngs 13\2 ch03 fig 1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78" y="2055813"/>
            <a:ext cx="8246395" cy="2063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99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Adjusted all-cause hospital admission </a:t>
            </a:r>
            <a:br>
              <a:rPr lang="en-US" dirty="0" smtClean="0"/>
            </a:br>
            <a:r>
              <a:rPr lang="en-US" dirty="0" smtClean="0"/>
              <a:t>rates &amp; days, by modality</a:t>
            </a:r>
            <a:br>
              <a:rPr lang="en-US" dirty="0" smtClean="0"/>
            </a:br>
            <a:r>
              <a:rPr lang="en-US" sz="1600" dirty="0" smtClean="0"/>
              <a:t>Figure 3.2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7516813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Period prevalent ESRD patients. </a:t>
            </a:r>
            <a:r>
              <a:rPr lang="en-US" sz="1200" b="1" dirty="0" err="1" smtClean="0">
                <a:solidFill>
                  <a:schemeClr val="tx2"/>
                </a:solidFill>
              </a:rPr>
              <a:t>Adj</a:t>
            </a:r>
            <a:r>
              <a:rPr lang="en-US" sz="1200" b="1" dirty="0" smtClean="0">
                <a:solidFill>
                  <a:schemeClr val="tx2"/>
                </a:solidFill>
              </a:rPr>
              <a:t>: age/gender/race/primary diagnosis; ref: ESRD patients, 2010.</a:t>
            </a:r>
          </a:p>
        </p:txBody>
      </p:sp>
      <p:pic>
        <p:nvPicPr>
          <p:cNvPr id="2050" name="Picture 2" descr="\\LUKE\ADR Prepress\2013 atlas\13 figure PNGs\v2 figure pngs 13\v2 ch03 pngs 13\2 ch03 fig 2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2057400"/>
            <a:ext cx="7558538" cy="2941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6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Adjusted infection &amp; cardiovascular </a:t>
            </a:r>
            <a:br>
              <a:rPr lang="en-US" dirty="0" smtClean="0"/>
            </a:br>
            <a:r>
              <a:rPr lang="en-US" dirty="0" smtClean="0"/>
              <a:t>hospital days, by modality</a:t>
            </a:r>
            <a:br>
              <a:rPr lang="en-US" dirty="0" smtClean="0"/>
            </a:br>
            <a:r>
              <a:rPr lang="en-US" sz="1600" dirty="0" smtClean="0"/>
              <a:t>Figure 3.3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7516813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Period prevalent ESRD patients. </a:t>
            </a:r>
            <a:r>
              <a:rPr lang="en-US" sz="1200" b="1" dirty="0" err="1" smtClean="0">
                <a:solidFill>
                  <a:schemeClr val="tx2"/>
                </a:solidFill>
              </a:rPr>
              <a:t>Adj</a:t>
            </a:r>
            <a:r>
              <a:rPr lang="en-US" sz="1200" b="1" dirty="0" smtClean="0">
                <a:solidFill>
                  <a:schemeClr val="tx2"/>
                </a:solidFill>
              </a:rPr>
              <a:t>: age/gender/race/primary diagnosis; ref: ESRD patients, 2010.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4" y="2057400"/>
            <a:ext cx="7577835" cy="294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292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Adjusted rates of hospital admissions, by modality &amp; diagnosis code type: infection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3.4 (Volume 2)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6" y="5946775"/>
            <a:ext cx="7516812" cy="49675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>
                <a:solidFill>
                  <a:schemeClr val="tx2"/>
                </a:solidFill>
              </a:rPr>
              <a:t>Period prevalent ESRD </a:t>
            </a:r>
            <a:r>
              <a:rPr lang="en-US" sz="1200" b="1" dirty="0" smtClean="0">
                <a:solidFill>
                  <a:schemeClr val="tx2"/>
                </a:solidFill>
              </a:rPr>
              <a:t>patients. </a:t>
            </a:r>
            <a:r>
              <a:rPr lang="en-US" sz="1200" b="1" dirty="0" err="1" smtClean="0">
                <a:solidFill>
                  <a:schemeClr val="tx2"/>
                </a:solidFill>
              </a:rPr>
              <a:t>Adj</a:t>
            </a:r>
            <a:r>
              <a:rPr lang="en-US" sz="1200" b="1" dirty="0" smtClean="0">
                <a:solidFill>
                  <a:schemeClr val="tx2"/>
                </a:solidFill>
              </a:rPr>
              <a:t>: </a:t>
            </a:r>
            <a:r>
              <a:rPr lang="en-US" sz="1200" b="1" dirty="0">
                <a:solidFill>
                  <a:schemeClr val="tx2"/>
                </a:solidFill>
              </a:rPr>
              <a:t>age/gender/race/primary diagnosis; ref: ESRD patients, 2010.</a:t>
            </a:r>
            <a:endParaRPr lang="en-US" sz="1200" b="1" dirty="0" smtClean="0">
              <a:solidFill>
                <a:schemeClr val="tx2"/>
              </a:solidFill>
            </a:endParaRPr>
          </a:p>
        </p:txBody>
      </p:sp>
      <p:pic>
        <p:nvPicPr>
          <p:cNvPr id="5122" name="Picture 2" descr="\\LUKE\ADR Prepress\2013 atlas\13 figure PNGs\v2 figure pngs 13\v2 ch03 pngs 13\2 ch03 fig 4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6" y="2057400"/>
            <a:ext cx="7563166" cy="2933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10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Distribution of general (fee-for-service) </a:t>
            </a:r>
            <a:br>
              <a:rPr lang="en-US" sz="2400" dirty="0" smtClean="0"/>
            </a:br>
            <a:r>
              <a:rPr lang="en-US" sz="2400" dirty="0" smtClean="0"/>
              <a:t>Medicare patients &amp; costs for CKD, CHF, </a:t>
            </a:r>
            <a:br>
              <a:rPr lang="en-US" sz="2400" dirty="0" smtClean="0"/>
            </a:br>
            <a:r>
              <a:rPr lang="en-US" sz="2400" dirty="0" smtClean="0"/>
              <a:t>diabetes, &amp; ESRD, 2011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p.1 (continued; Volume 2)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7516813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Period prevalent general (fee-for-service) Medicare patients. Diabetes, CKD, &amp; congestive heart failure determined from claims, 2010–2011; costs are for calendar year 2011.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6" name="Picture 5" descr="\\LUKE\ADR Prepress\2013 atlas\13 figure PNGs\v2 figure pngs 13\v2 00 precis pngs 13\v2 precis fig 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71" b="-2671"/>
          <a:stretch/>
        </p:blipFill>
        <p:spPr bwMode="auto">
          <a:xfrm>
            <a:off x="1001927" y="1832872"/>
            <a:ext cx="7140146" cy="4113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Adjusted rates of hospital admissions, by modality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&amp; </a:t>
            </a:r>
            <a:r>
              <a:rPr lang="en-US" dirty="0"/>
              <a:t>diagnosis code type: bacteremia/sepsis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/>
              <a:t>Figure 3.5 (Volume 2)</a:t>
            </a:r>
            <a:endParaRPr lang="en-US" dirty="0"/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809626" y="5946775"/>
            <a:ext cx="7516812" cy="49675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>
                <a:solidFill>
                  <a:schemeClr val="tx2"/>
                </a:solidFill>
              </a:rPr>
              <a:t>Period prevalent ESRD </a:t>
            </a:r>
            <a:r>
              <a:rPr lang="en-US" sz="1200" b="1" dirty="0" smtClean="0">
                <a:solidFill>
                  <a:schemeClr val="tx2"/>
                </a:solidFill>
              </a:rPr>
              <a:t>patients. </a:t>
            </a:r>
            <a:r>
              <a:rPr lang="en-US" sz="1200" b="1" dirty="0" err="1" smtClean="0">
                <a:solidFill>
                  <a:schemeClr val="tx2"/>
                </a:solidFill>
              </a:rPr>
              <a:t>Adj</a:t>
            </a:r>
            <a:r>
              <a:rPr lang="en-US" sz="1200" b="1" dirty="0" smtClean="0">
                <a:solidFill>
                  <a:schemeClr val="tx2"/>
                </a:solidFill>
              </a:rPr>
              <a:t>: </a:t>
            </a:r>
            <a:r>
              <a:rPr lang="en-US" sz="1200" b="1" dirty="0">
                <a:solidFill>
                  <a:schemeClr val="tx2"/>
                </a:solidFill>
              </a:rPr>
              <a:t>age/gender/race/primary diagnosis; ref: ESRD patients, 2010.</a:t>
            </a:r>
            <a:endParaRPr lang="en-US" sz="1200" b="1" dirty="0" smtClean="0">
              <a:solidFill>
                <a:schemeClr val="tx2"/>
              </a:solidFill>
            </a:endParaRPr>
          </a:p>
        </p:txBody>
      </p:sp>
      <p:pic>
        <p:nvPicPr>
          <p:cNvPr id="6146" name="Picture 2" descr="\\LUKE\ADR Prepress\2013 atlas\13 figure PNGs\v2 figure pngs 13\v2 ch03 pngs 13\2 ch03 fig 5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2057400"/>
            <a:ext cx="7539756" cy="292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0787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25" y="274638"/>
            <a:ext cx="8407964" cy="1332220"/>
          </a:xfrm>
        </p:spPr>
        <p:txBody>
          <a:bodyPr>
            <a:normAutofit fontScale="90000"/>
          </a:bodyPr>
          <a:lstStyle/>
          <a:p>
            <a:r>
              <a:rPr lang="en-US" dirty="0"/>
              <a:t>Adjusted rates of hospital admissions, by modality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&amp; </a:t>
            </a:r>
            <a:r>
              <a:rPr lang="en-US" dirty="0"/>
              <a:t>diagnosis code type: dialysis-related infection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/>
              <a:t>Figure 3.6 (Volume 2)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6" y="5946775"/>
            <a:ext cx="7516812" cy="49675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>
                <a:solidFill>
                  <a:schemeClr val="tx2"/>
                </a:solidFill>
              </a:rPr>
              <a:t>Period </a:t>
            </a:r>
            <a:r>
              <a:rPr lang="en-US" sz="1200" b="1" dirty="0" smtClean="0">
                <a:solidFill>
                  <a:schemeClr val="tx2"/>
                </a:solidFill>
              </a:rPr>
              <a:t>prevalent </a:t>
            </a:r>
            <a:r>
              <a:rPr lang="en-US" sz="1200" b="1" dirty="0">
                <a:solidFill>
                  <a:schemeClr val="tx2"/>
                </a:solidFill>
              </a:rPr>
              <a:t>dialysis </a:t>
            </a:r>
            <a:r>
              <a:rPr lang="en-US" sz="1200" b="1" dirty="0" smtClean="0">
                <a:solidFill>
                  <a:schemeClr val="tx2"/>
                </a:solidFill>
              </a:rPr>
              <a:t>patients. </a:t>
            </a:r>
            <a:r>
              <a:rPr lang="en-US" sz="1200" b="1" dirty="0" err="1" smtClean="0">
                <a:solidFill>
                  <a:schemeClr val="tx2"/>
                </a:solidFill>
              </a:rPr>
              <a:t>Adj</a:t>
            </a:r>
            <a:r>
              <a:rPr lang="en-US" sz="1200" b="1" dirty="0" smtClean="0">
                <a:solidFill>
                  <a:schemeClr val="tx2"/>
                </a:solidFill>
              </a:rPr>
              <a:t>: </a:t>
            </a:r>
            <a:r>
              <a:rPr lang="en-US" sz="1200" b="1" dirty="0">
                <a:solidFill>
                  <a:schemeClr val="tx2"/>
                </a:solidFill>
              </a:rPr>
              <a:t>age/gender/race/primary diagnosis; ref: ESRD patients, 2010.</a:t>
            </a:r>
            <a:endParaRPr lang="en-US" sz="1200" b="1" dirty="0" smtClean="0">
              <a:solidFill>
                <a:schemeClr val="tx2"/>
              </a:solidFill>
            </a:endParaRPr>
          </a:p>
        </p:txBody>
      </p:sp>
      <p:pic>
        <p:nvPicPr>
          <p:cNvPr id="7170" name="Picture 2" descr="\\LUKE\ADR Prepress\2013 atlas\13 figure PNGs\v2 figure pngs 13\v2 ch03 pngs 13\2 ch03 fig 6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6" y="2057400"/>
            <a:ext cx="7530279" cy="293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3298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of death in incident dialysis </a:t>
            </a:r>
            <a:br>
              <a:rPr lang="en-US" dirty="0" smtClean="0"/>
            </a:br>
            <a:r>
              <a:rPr lang="en-US" dirty="0" smtClean="0"/>
              <a:t>patients, 2009-2011, first 180 days</a:t>
            </a:r>
            <a:br>
              <a:rPr lang="en-US" dirty="0" smtClean="0"/>
            </a:br>
            <a:r>
              <a:rPr lang="en-US" sz="1600" dirty="0" smtClean="0"/>
              <a:t>Figure 4.1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4572000" y="5946775"/>
            <a:ext cx="3754438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>
              <a:spcBef>
                <a:spcPct val="20000"/>
              </a:spcBef>
            </a:pPr>
            <a:r>
              <a:rPr lang="fr-FR" sz="1200" b="1" dirty="0">
                <a:solidFill>
                  <a:schemeClr val="tx2"/>
                </a:solidFill>
              </a:rPr>
              <a:t>Incident &amp; prevalent dialysis patients, 2009–2011</a:t>
            </a:r>
            <a:r>
              <a:rPr lang="fr-FR" sz="1200" b="1" dirty="0" smtClean="0">
                <a:solidFill>
                  <a:schemeClr val="tx2"/>
                </a:solidFill>
              </a:rPr>
              <a:t>.</a:t>
            </a:r>
          </a:p>
          <a:p>
            <a:pPr>
              <a:spcBef>
                <a:spcPct val="20000"/>
              </a:spcBef>
            </a:pPr>
            <a:endParaRPr lang="en-US" sz="1200" b="1" dirty="0" smtClean="0">
              <a:solidFill>
                <a:schemeClr val="tx2"/>
              </a:solidFill>
            </a:endParaRPr>
          </a:p>
        </p:txBody>
      </p:sp>
      <p:pic>
        <p:nvPicPr>
          <p:cNvPr id="1027" name="Picture 3" descr="\\LUKE\ADR Prepress\2013 atlas\13 figure PNGs\v2 figure pngs 13\v2 ch04 pngs 13\2 ch04 fig 1a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3" y="1825624"/>
            <a:ext cx="7132337" cy="412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9323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of death in prevalent </a:t>
            </a:r>
            <a:br>
              <a:rPr lang="en-US" dirty="0" smtClean="0"/>
            </a:br>
            <a:r>
              <a:rPr lang="en-US" dirty="0" smtClean="0"/>
              <a:t>dialysis patients, 2009-2011</a:t>
            </a:r>
            <a:br>
              <a:rPr lang="en-US" dirty="0" smtClean="0"/>
            </a:br>
            <a:r>
              <a:rPr lang="en-US" sz="1600" dirty="0" smtClean="0"/>
              <a:t>Figure 4.1 (continued; 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4572000" y="5946775"/>
            <a:ext cx="3754438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>
              <a:spcBef>
                <a:spcPct val="20000"/>
              </a:spcBef>
            </a:pPr>
            <a:r>
              <a:rPr lang="fr-FR" sz="1200" b="1" dirty="0">
                <a:solidFill>
                  <a:schemeClr val="tx2"/>
                </a:solidFill>
              </a:rPr>
              <a:t>Incident &amp; prevalent dialysis patients, 2009–2011.</a:t>
            </a:r>
          </a:p>
          <a:p>
            <a:pPr>
              <a:spcBef>
                <a:spcPct val="20000"/>
              </a:spcBef>
            </a:pPr>
            <a:endParaRPr lang="en-US" sz="1200" b="1" dirty="0" smtClean="0">
              <a:solidFill>
                <a:schemeClr val="tx2"/>
              </a:solidFill>
            </a:endParaRPr>
          </a:p>
        </p:txBody>
      </p:sp>
      <p:pic>
        <p:nvPicPr>
          <p:cNvPr id="2050" name="Picture 2" descr="\\LUKE\ADR Prepress\2013 atlas\13 figure PNGs\v2 figure pngs 13\v2 ch04 pngs 13\2 ch04 fig 1b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4" y="1825625"/>
            <a:ext cx="7132336" cy="412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069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300" dirty="0"/>
              <a:t>Cardiovascular disease &amp; pharmacological interventions (row percent), by diagnosis &amp; modality, 2011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Table 4.c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809624" y="5946775"/>
            <a:ext cx="6896274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>
                <a:solidFill>
                  <a:schemeClr val="tx2"/>
                </a:solidFill>
              </a:rPr>
              <a:t>January 1 point prevalent patients with Medicare Parts A, </a:t>
            </a:r>
            <a:r>
              <a:rPr lang="en-US" sz="1200" b="1" dirty="0" smtClean="0">
                <a:solidFill>
                  <a:schemeClr val="tx2"/>
                </a:solidFill>
              </a:rPr>
              <a:t>B, </a:t>
            </a:r>
            <a:r>
              <a:rPr lang="en-US" sz="1200" b="1" dirty="0">
                <a:solidFill>
                  <a:schemeClr val="tx2"/>
                </a:solidFill>
              </a:rPr>
              <a:t>&amp; </a:t>
            </a:r>
            <a:r>
              <a:rPr lang="en-US" sz="1200" b="1" dirty="0" smtClean="0">
                <a:solidFill>
                  <a:schemeClr val="tx2"/>
                </a:solidFill>
              </a:rPr>
              <a:t>D </a:t>
            </a:r>
            <a:r>
              <a:rPr lang="en-US" sz="1200" b="1" dirty="0">
                <a:solidFill>
                  <a:schemeClr val="tx2"/>
                </a:solidFill>
              </a:rPr>
              <a:t>enrollment with a first cardiovascular diagnosis or procedure in 2011.</a:t>
            </a:r>
            <a:endParaRPr lang="en-US" sz="1200" b="1" dirty="0" smtClean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8" t="25661" r="8653" b="49954"/>
          <a:stretch/>
        </p:blipFill>
        <p:spPr>
          <a:xfrm>
            <a:off x="809625" y="1825625"/>
            <a:ext cx="7516813" cy="285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9447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300" dirty="0"/>
              <a:t>Cardiovascular disease &amp; pharmacological interventions (row percent), by diagnosis &amp; modality, 2011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Table 4.c (continued; Volume 2)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0" t="25158" r="8816" b="46289"/>
          <a:stretch/>
        </p:blipFill>
        <p:spPr>
          <a:xfrm>
            <a:off x="809624" y="1825626"/>
            <a:ext cx="7516814" cy="3358892"/>
          </a:xfrm>
          <a:prstGeom prst="rect">
            <a:avLst/>
          </a:prstGeom>
        </p:spPr>
      </p:pic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809624" y="5946775"/>
            <a:ext cx="6896274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>
                <a:solidFill>
                  <a:schemeClr val="tx2"/>
                </a:solidFill>
              </a:rPr>
              <a:t>January 1 point prevalent patients with Medicare Parts A, </a:t>
            </a:r>
            <a:r>
              <a:rPr lang="en-US" sz="1200" b="1" dirty="0" smtClean="0">
                <a:solidFill>
                  <a:schemeClr val="tx2"/>
                </a:solidFill>
              </a:rPr>
              <a:t>B, </a:t>
            </a:r>
            <a:r>
              <a:rPr lang="en-US" sz="1200" b="1" dirty="0">
                <a:solidFill>
                  <a:schemeClr val="tx2"/>
                </a:solidFill>
              </a:rPr>
              <a:t>&amp; </a:t>
            </a:r>
            <a:r>
              <a:rPr lang="en-US" sz="1200" b="1" dirty="0" smtClean="0">
                <a:solidFill>
                  <a:schemeClr val="tx2"/>
                </a:solidFill>
              </a:rPr>
              <a:t>D </a:t>
            </a:r>
            <a:r>
              <a:rPr lang="en-US" sz="1200" b="1" dirty="0">
                <a:solidFill>
                  <a:schemeClr val="tx2"/>
                </a:solidFill>
              </a:rPr>
              <a:t>enrollment with a first cardiovascular diagnosis or procedure in 2011.</a:t>
            </a:r>
            <a:endParaRPr lang="en-US" sz="1200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0028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Adjusted all-cause mortality rates (from day 1 and day 90), by modality &amp; year of treatment</a:t>
            </a:r>
            <a:br>
              <a:rPr lang="en-US" dirty="0" smtClean="0"/>
            </a:br>
            <a:r>
              <a:rPr lang="en-US" sz="1600" dirty="0" smtClean="0"/>
              <a:t>Figure 5.1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7110100" y="5050563"/>
            <a:ext cx="1726250" cy="89621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Incident ESRD patients. </a:t>
            </a:r>
            <a:r>
              <a:rPr lang="en-US" sz="1200" b="1" dirty="0" err="1" smtClean="0">
                <a:solidFill>
                  <a:schemeClr val="tx2"/>
                </a:solidFill>
              </a:rPr>
              <a:t>Adj</a:t>
            </a:r>
            <a:r>
              <a:rPr lang="en-US" sz="1200" b="1" dirty="0" smtClean="0">
                <a:solidFill>
                  <a:schemeClr val="tx2"/>
                </a:solidFill>
              </a:rPr>
              <a:t>: age/gender/race /primary diagnosis; ref: incident ESRD patients, 2010.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027" name="Picture 3" descr="\\LUKE\ADR Prepress\2013 atlas\13 figure PNGs\v2 figure pngs 13\v2 ch05 pngs 13\2 ch05 fig 1 day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4" y="2057400"/>
            <a:ext cx="6078285" cy="390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9495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Adjusted all-cause mortality in prevalent hemodialysis patients, by vintage</a:t>
            </a:r>
            <a:br>
              <a:rPr lang="en-US" dirty="0" smtClean="0"/>
            </a:br>
            <a:r>
              <a:rPr lang="en-US" sz="1600" dirty="0" smtClean="0"/>
              <a:t>Figure 5.4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7516813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Period </a:t>
            </a:r>
            <a:r>
              <a:rPr lang="en-US" sz="1200" b="1" dirty="0">
                <a:solidFill>
                  <a:schemeClr val="tx2"/>
                </a:solidFill>
              </a:rPr>
              <a:t>prevalent dialysis patients defined on day one or day 90 of dialysis. </a:t>
            </a:r>
            <a:r>
              <a:rPr lang="en-US" sz="1200" b="1" dirty="0" err="1">
                <a:solidFill>
                  <a:schemeClr val="tx2"/>
                </a:solidFill>
              </a:rPr>
              <a:t>Adj</a:t>
            </a:r>
            <a:r>
              <a:rPr lang="en-US" sz="1200" b="1" dirty="0">
                <a:solidFill>
                  <a:schemeClr val="tx2"/>
                </a:solidFill>
              </a:rPr>
              <a:t>: </a:t>
            </a:r>
            <a:r>
              <a:rPr lang="en-US" sz="1200" b="1" dirty="0" smtClean="0">
                <a:solidFill>
                  <a:schemeClr val="tx2"/>
                </a:solidFill>
              </a:rPr>
              <a:t>age/gender/race/primary </a:t>
            </a:r>
            <a:r>
              <a:rPr lang="en-US" sz="1200" b="1" dirty="0">
                <a:solidFill>
                  <a:schemeClr val="tx2"/>
                </a:solidFill>
              </a:rPr>
              <a:t>diagnosis. Ref: incident hemodialysis patients, </a:t>
            </a:r>
            <a:r>
              <a:rPr lang="en-US" sz="1200" b="1" dirty="0" smtClean="0">
                <a:solidFill>
                  <a:schemeClr val="tx2"/>
                </a:solidFill>
              </a:rPr>
              <a:t>2010.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4098" name="Picture 2" descr="\\LUKE\ADR Prepress\2013 atlas\13 figure PNGs\v2 figure pngs 13\v2 ch05 pngs 13\2 ch05 fig 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2057971"/>
            <a:ext cx="7536224" cy="295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8535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Patients receiving intravenous antibiotics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under </a:t>
            </a:r>
            <a:r>
              <a:rPr lang="en-US" sz="2400" dirty="0"/>
              <a:t>Medicare Parts B &amp; D pre- &amp; post-dialysis bundle, by unit </a:t>
            </a:r>
            <a:r>
              <a:rPr lang="en-US" sz="2400" dirty="0" smtClean="0"/>
              <a:t>affiliation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6.14 (Volume 2)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809625" y="6057870"/>
            <a:ext cx="7740650" cy="3000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 marL="0" indent="0">
              <a:buNone/>
            </a:pPr>
            <a:r>
              <a:rPr lang="en-US" sz="1200" b="1" dirty="0">
                <a:solidFill>
                  <a:schemeClr val="tx2"/>
                </a:solidFill>
                <a:latin typeface="Times New Roman" pitchFamily="18" charset="0"/>
              </a:rPr>
              <a:t>Point prevalent Medicare enrollees </a:t>
            </a:r>
            <a:r>
              <a:rPr lang="en-US" sz="1200" b="1" dirty="0" smtClean="0">
                <a:solidFill>
                  <a:schemeClr val="tx2"/>
                </a:solidFill>
                <a:latin typeface="Times New Roman" pitchFamily="18" charset="0"/>
              </a:rPr>
              <a:t>alive on </a:t>
            </a:r>
            <a:r>
              <a:rPr lang="en-US" sz="1200" b="1" dirty="0">
                <a:solidFill>
                  <a:schemeClr val="tx2"/>
                </a:solidFill>
                <a:latin typeface="Times New Roman" pitchFamily="18" charset="0"/>
              </a:rPr>
              <a:t>January 1.</a:t>
            </a:r>
          </a:p>
        </p:txBody>
      </p:sp>
      <p:pic>
        <p:nvPicPr>
          <p:cNvPr id="7170" name="Picture 2" descr="\\LUKE\ADR Prepress\2013 atlas\13 figure PNGs\v2 figure pngs 13\v2 ch06 pngs 13\2 ch06 fig 1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087" y="1617663"/>
            <a:ext cx="4847826" cy="432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5639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Patients receiving oral antibiotics under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Medicare </a:t>
            </a:r>
            <a:r>
              <a:rPr lang="en-US" sz="2400" dirty="0"/>
              <a:t>Parts B &amp; D pre- &amp; post-dialysis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bundle</a:t>
            </a:r>
            <a:r>
              <a:rPr lang="en-US" sz="2400" dirty="0"/>
              <a:t>, by unit </a:t>
            </a:r>
            <a:r>
              <a:rPr lang="en-US" sz="2400" dirty="0" smtClean="0"/>
              <a:t>affiliation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6.15 (Volume 2)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809625" y="5946775"/>
            <a:ext cx="7740650" cy="3000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 marL="0" indent="0">
              <a:buNone/>
            </a:pPr>
            <a:r>
              <a:rPr lang="en-US" sz="1200" b="1" dirty="0">
                <a:solidFill>
                  <a:schemeClr val="tx2"/>
                </a:solidFill>
                <a:latin typeface="Times New Roman" pitchFamily="18" charset="0"/>
              </a:rPr>
              <a:t>Point prevalent Medicare enrollees alive on January 1.</a:t>
            </a:r>
          </a:p>
        </p:txBody>
      </p:sp>
      <p:pic>
        <p:nvPicPr>
          <p:cNvPr id="19458" name="Picture 2" descr="\\LUKE\ADR Prepress\2013 atlas\13 figure PNGs\v2 figure pngs 13\v2 ch06 pngs 13\2 ch06 fig 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039" y="1825625"/>
            <a:ext cx="6649921" cy="388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0480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Summary statistics on reported ESRD therapy </a:t>
            </a:r>
            <a:br>
              <a:rPr lang="en-US" sz="2400" dirty="0" smtClean="0"/>
            </a:br>
            <a:r>
              <a:rPr lang="en-US" sz="2400" dirty="0" smtClean="0"/>
              <a:t>in the United States, by age, race, ethnicity, </a:t>
            </a:r>
            <a:br>
              <a:rPr lang="en-US" sz="2400" dirty="0" smtClean="0"/>
            </a:br>
            <a:r>
              <a:rPr lang="en-US" sz="2400" dirty="0" smtClean="0"/>
              <a:t>gender, &amp; primary diagnosis, 2011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Table </a:t>
            </a:r>
            <a:r>
              <a:rPr lang="en-US" sz="1600" dirty="0" err="1" smtClean="0"/>
              <a:t>p.a</a:t>
            </a:r>
            <a:r>
              <a:rPr lang="en-US" sz="1600" dirty="0" smtClean="0"/>
              <a:t> (Volume 2)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7516813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Dialysis &amp; transplant patients, 2011.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2050" name="Picture 2" descr="\\LUKE\ADR Prepress\2013 atlas\13 figure PNGs\v2 figure pngs 13\v2 00 precis pngs 13\v2 precis table a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358" y="1740657"/>
            <a:ext cx="7397346" cy="420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Trends in transplantation: unadjusted rates, wait list, &amp; total &amp; functioning transplants</a:t>
            </a:r>
            <a:br>
              <a:rPr lang="en-US" dirty="0" smtClean="0"/>
            </a:br>
            <a:r>
              <a:rPr lang="en-US" sz="1600" dirty="0" smtClean="0"/>
              <a:t>Figure 7.1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7050279" y="4255806"/>
            <a:ext cx="1760435" cy="190868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000" b="1" dirty="0">
                <a:solidFill>
                  <a:schemeClr val="tx2"/>
                </a:solidFill>
              </a:rPr>
              <a:t>Unadjusted incident &amp; transplant rates: limited to ESRD patients age 20 &amp; older, thus yielding a computed incident rate higher than the overall rate presented elsewhere in the Annual Data Report. Wait list counts: all patients listed for a kidney or kidney-pancreas transplant on December 31 of each year. Wait time: all patients entering wait list in the given year. Transplant counts: all patients known to the USRDS. </a:t>
            </a:r>
            <a:r>
              <a:rPr lang="en-US" sz="1000" b="1">
                <a:solidFill>
                  <a:schemeClr val="tx2"/>
                </a:solidFill>
              </a:rPr>
              <a:t>Functioning transplant: annual status of all patients who received a kidney or kidney-pancreas transplant, regardless of transplant date.</a:t>
            </a:r>
            <a:endParaRPr lang="en-US" sz="1000" b="1" dirty="0">
              <a:solidFill>
                <a:schemeClr val="tx2"/>
              </a:solidFill>
            </a:endParaRPr>
          </a:p>
        </p:txBody>
      </p:sp>
      <p:pic>
        <p:nvPicPr>
          <p:cNvPr id="3074" name="Picture 2" descr="\\LUKE\ADR Prepress\2013 atlas\13 figure PNGs\v2 figure pngs 13\v2 ch07 pngs 13\2 ch07 fig 1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407" y="1831975"/>
            <a:ext cx="4956432" cy="433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0005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Adjusted transplant rates, by age, gender, race, &amp; primary diagnosis: deceased donors</a:t>
            </a:r>
            <a:br>
              <a:rPr lang="en-US" dirty="0" smtClean="0"/>
            </a:br>
            <a:r>
              <a:rPr lang="en-US" sz="1600" dirty="0" smtClean="0"/>
              <a:t>Figure 7.13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7516813" cy="43543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err="1" smtClean="0">
                <a:solidFill>
                  <a:schemeClr val="tx2"/>
                </a:solidFill>
              </a:rPr>
              <a:t>Adj</a:t>
            </a:r>
            <a:r>
              <a:rPr lang="en-US" sz="1200" b="1" dirty="0" smtClean="0">
                <a:solidFill>
                  <a:schemeClr val="tx2"/>
                </a:solidFill>
              </a:rPr>
              <a:t>: age/gender/race/ethnicity/primary diagnosis </a:t>
            </a:r>
            <a:br>
              <a:rPr lang="en-US" sz="1200" b="1" dirty="0" smtClean="0">
                <a:solidFill>
                  <a:schemeClr val="tx2"/>
                </a:solidFill>
              </a:rPr>
            </a:br>
            <a:r>
              <a:rPr lang="en-US" sz="1200" b="1" dirty="0" smtClean="0">
                <a:solidFill>
                  <a:schemeClr val="tx2"/>
                </a:solidFill>
              </a:rPr>
              <a:t>(rates by one factor adjusted for remaining four).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3314" name="Picture 2" descr="\\LUKE\ADR Prepress\2013 atlas\13 figure PNGs\v2 figure pngs 13\v2 ch07 pngs 13\2 ch07 fig 13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2057400"/>
            <a:ext cx="7564894" cy="292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368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Adjusted transplant rates, by age, gender, race, &amp; primary diagnosis: living donors</a:t>
            </a:r>
            <a:br>
              <a:rPr lang="en-US" dirty="0" smtClean="0"/>
            </a:br>
            <a:r>
              <a:rPr lang="en-US" sz="1600" dirty="0" smtClean="0"/>
              <a:t>Figure 7.15 (Volume 2)</a:t>
            </a:r>
            <a:endParaRPr lang="en-US" dirty="0"/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7516813" cy="43543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Patients age 18 &amp; older. </a:t>
            </a:r>
            <a:r>
              <a:rPr lang="en-US" sz="1200" b="1" dirty="0" err="1" smtClean="0">
                <a:solidFill>
                  <a:schemeClr val="tx2"/>
                </a:solidFill>
              </a:rPr>
              <a:t>Adj</a:t>
            </a:r>
            <a:r>
              <a:rPr lang="en-US" sz="1200" b="1" dirty="0" smtClean="0">
                <a:solidFill>
                  <a:schemeClr val="tx2"/>
                </a:solidFill>
              </a:rPr>
              <a:t>: age/gender/race/ethnicity/primary diagnosis </a:t>
            </a:r>
            <a:br>
              <a:rPr lang="en-US" sz="1200" b="1" dirty="0" smtClean="0">
                <a:solidFill>
                  <a:schemeClr val="tx2"/>
                </a:solidFill>
              </a:rPr>
            </a:br>
            <a:r>
              <a:rPr lang="en-US" sz="1200" b="1" dirty="0" smtClean="0">
                <a:solidFill>
                  <a:schemeClr val="tx2"/>
                </a:solidFill>
              </a:rPr>
              <a:t>(rates by one factor adjusted for remaining four).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5362" name="Picture 2" descr="\\LUKE\ADR Prepress\2013 atlas\13 figure PNGs\v2 figure pngs 13\v2 ch07 pngs 13\2 ch07 fig 15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2057400"/>
            <a:ext cx="7564894" cy="292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5251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Acute rejection within </a:t>
            </a:r>
            <a:br>
              <a:rPr lang="en-US" dirty="0" smtClean="0"/>
            </a:br>
            <a:r>
              <a:rPr lang="en-US" dirty="0" smtClean="0"/>
              <a:t>the first year post-transplant</a:t>
            </a:r>
            <a:br>
              <a:rPr lang="en-US" dirty="0" smtClean="0"/>
            </a:br>
            <a:r>
              <a:rPr lang="en-US" sz="1600" dirty="0" smtClean="0"/>
              <a:t>Figure 7.19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7212013" y="5314950"/>
            <a:ext cx="1114425" cy="63182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Patients age 18 &amp; older with a functioning graft at discharge.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20482" name="Picture 2" descr="\\LUKE\ADR Prepress\2013 atlas\13 figure PNGs\v2 figure pngs 13\v2 ch07 pngs 13\2 ch07 fig 19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986" y="1831975"/>
            <a:ext cx="4742027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9964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Adjusted rate of outcomes after transplant</a:t>
            </a:r>
            <a:br>
              <a:rPr lang="en-US" dirty="0" smtClean="0"/>
            </a:br>
            <a:r>
              <a:rPr lang="en-US" sz="1600" dirty="0" smtClean="0"/>
              <a:t>Figure 7.25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7212013" y="4946073"/>
            <a:ext cx="1591165" cy="100070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Patients age 18 &amp; older at transplant; </a:t>
            </a:r>
            <a:r>
              <a:rPr lang="en-US" sz="1200" b="1" dirty="0" err="1" smtClean="0">
                <a:solidFill>
                  <a:schemeClr val="tx2"/>
                </a:solidFill>
              </a:rPr>
              <a:t>adj</a:t>
            </a:r>
            <a:r>
              <a:rPr lang="en-US" sz="1200" b="1" dirty="0" smtClean="0">
                <a:solidFill>
                  <a:schemeClr val="tx2"/>
                </a:solidFill>
              </a:rPr>
              <a:t>: age/gender/race.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26626" name="Picture 2" descr="\\LUKE\ADR Prepress\2013 atlas\13 figure PNGs\v2 figure pngs 13\v2 ch07 pngs 13\2 ch07 fig 25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147" y="1831976"/>
            <a:ext cx="4732239" cy="411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4954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Top 15 medications used by </a:t>
            </a:r>
            <a:br>
              <a:rPr lang="en-US" dirty="0" smtClean="0"/>
            </a:br>
            <a:r>
              <a:rPr lang="en-US" dirty="0" smtClean="0"/>
              <a:t>Part D-enrolled kidney recipients </a:t>
            </a:r>
            <a:br>
              <a:rPr lang="en-US" dirty="0" smtClean="0"/>
            </a:br>
            <a:r>
              <a:rPr lang="en-US" dirty="0" smtClean="0"/>
              <a:t>transplanted in 2008, by days supply</a:t>
            </a:r>
            <a:br>
              <a:rPr lang="en-US" dirty="0" smtClean="0"/>
            </a:br>
            <a:r>
              <a:rPr lang="en-US" sz="1800" dirty="0" smtClean="0"/>
              <a:t>Table 7.a (Volume 2)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809625" y="5946775"/>
            <a:ext cx="7781925" cy="4540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t" anchorCtr="0"/>
          <a:lstStyle/>
          <a:p>
            <a:pPr marL="0" indent="0">
              <a:buNone/>
            </a:pPr>
            <a:r>
              <a:rPr lang="en-US" sz="1000" b="1" dirty="0">
                <a:solidFill>
                  <a:schemeClr val="tx2"/>
                </a:solidFill>
                <a:latin typeface="Times New Roman" pitchFamily="18" charset="0"/>
              </a:rPr>
              <a:t>Patients enrolled in Medicare Part D &amp; transplanted in </a:t>
            </a:r>
            <a:r>
              <a:rPr lang="en-US" sz="1000" b="1" dirty="0" smtClean="0">
                <a:solidFill>
                  <a:schemeClr val="tx2"/>
                </a:solidFill>
                <a:latin typeface="Times New Roman" pitchFamily="18" charset="0"/>
              </a:rPr>
              <a:t>2008. </a:t>
            </a:r>
            <a:r>
              <a:rPr lang="en-US" sz="1000" b="1" dirty="0">
                <a:solidFill>
                  <a:schemeClr val="tx2"/>
                </a:solidFill>
                <a:latin typeface="Times New Roman" pitchFamily="18" charset="0"/>
              </a:rPr>
              <a:t>Costs are estimated Medicare payment, defined as the sum of plan covered payment amount &amp; low income subsidy amount. “Year 1” is the period from transplant to one year later. Years 2 &amp; 3 are similarly defined.</a:t>
            </a:r>
          </a:p>
        </p:txBody>
      </p:sp>
      <p:pic>
        <p:nvPicPr>
          <p:cNvPr id="3074" name="Picture 2" descr="\\LUKE\ADR Prepress\2013 atlas\13 figure PNGs\v2 figure pngs 13\v2 ch07 pngs 13\2 ch07 table 7.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2057399"/>
            <a:ext cx="7724448" cy="265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50196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Top 15 medications used by Part D-enrolled kidney recipients transplanted in 2008, </a:t>
            </a:r>
            <a:br>
              <a:rPr lang="en-US" dirty="0" smtClean="0"/>
            </a:br>
            <a:r>
              <a:rPr lang="en-US" dirty="0" smtClean="0"/>
              <a:t>by days supply &amp; cost</a:t>
            </a:r>
            <a:br>
              <a:rPr lang="en-US" dirty="0" smtClean="0"/>
            </a:br>
            <a:r>
              <a:rPr lang="en-US" sz="1800" dirty="0" smtClean="0"/>
              <a:t>Table 7.b (Volume 2)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809625" y="5946775"/>
            <a:ext cx="7781925" cy="4540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t" anchorCtr="0"/>
          <a:lstStyle/>
          <a:p>
            <a:pPr marL="0" indent="0">
              <a:buNone/>
            </a:pPr>
            <a:r>
              <a:rPr lang="en-US" sz="1000" b="1" dirty="0">
                <a:solidFill>
                  <a:schemeClr val="tx2"/>
                </a:solidFill>
                <a:latin typeface="Times New Roman" pitchFamily="18" charset="0"/>
              </a:rPr>
              <a:t>Patients enrolled in Medicare Part D &amp; transplanted in </a:t>
            </a:r>
            <a:r>
              <a:rPr lang="en-US" sz="1000" b="1" dirty="0" smtClean="0">
                <a:solidFill>
                  <a:schemeClr val="tx2"/>
                </a:solidFill>
                <a:latin typeface="Times New Roman" pitchFamily="18" charset="0"/>
              </a:rPr>
              <a:t>2008. </a:t>
            </a:r>
            <a:r>
              <a:rPr lang="en-US" sz="1000" b="1" dirty="0">
                <a:solidFill>
                  <a:schemeClr val="tx2"/>
                </a:solidFill>
                <a:latin typeface="Times New Roman" pitchFamily="18" charset="0"/>
              </a:rPr>
              <a:t>Costs are estimated Medicare payment, defined as the sum of plan covered payment amount &amp; low income subsidy amount. “Year 1” is the period from transplant to one year later. Years 2 &amp; 3 are similarly defined.</a:t>
            </a:r>
          </a:p>
        </p:txBody>
      </p:sp>
      <p:pic>
        <p:nvPicPr>
          <p:cNvPr id="4098" name="Picture 2" descr="\\LUKE\ADR Prepress\2013 atlas\13 figure PNGs\v2 figure pngs 13\v2 ch07 pngs 13\2 ch07 table 7.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2057400"/>
            <a:ext cx="7774241" cy="2668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52716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Adjust incident &amp; prevalent rates for pediatric </a:t>
            </a:r>
            <a:br>
              <a:rPr lang="en-US" dirty="0" smtClean="0"/>
            </a:br>
            <a:r>
              <a:rPr lang="en-US" dirty="0" smtClean="0"/>
              <a:t>ESRD patients, by age, gender, &amp; race</a:t>
            </a:r>
            <a:br>
              <a:rPr lang="en-US" dirty="0" smtClean="0"/>
            </a:br>
            <a:r>
              <a:rPr lang="en-US" sz="1600" dirty="0" smtClean="0"/>
              <a:t>Figure 8.1 (Volume 2)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809625" y="5946775"/>
            <a:ext cx="7781925" cy="4540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 marL="0" indent="0">
              <a:buNone/>
            </a:pPr>
            <a:r>
              <a:rPr lang="en-US" sz="1200" b="1" dirty="0">
                <a:solidFill>
                  <a:schemeClr val="tx2"/>
                </a:solidFill>
                <a:latin typeface="Times New Roman" pitchFamily="18" charset="0"/>
              </a:rPr>
              <a:t>Incident &amp; prevalent ESRD patients age 0–19, 2011. </a:t>
            </a:r>
            <a:r>
              <a:rPr lang="en-US" sz="1200" b="1" dirty="0" err="1">
                <a:solidFill>
                  <a:schemeClr val="tx2"/>
                </a:solidFill>
                <a:latin typeface="Times New Roman" pitchFamily="18" charset="0"/>
              </a:rPr>
              <a:t>Adj</a:t>
            </a:r>
            <a:r>
              <a:rPr lang="en-US" sz="1200" b="1" dirty="0">
                <a:solidFill>
                  <a:schemeClr val="tx2"/>
                </a:solidFill>
                <a:latin typeface="Times New Roman" pitchFamily="18" charset="0"/>
              </a:rPr>
              <a:t>: rates by age adjusted for gender &amp; race, </a:t>
            </a:r>
            <a:r>
              <a:rPr lang="en-US" sz="1200" b="1" dirty="0" smtClean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en-US" sz="1200" b="1" dirty="0" smtClean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en-US" sz="1200" b="1" dirty="0" smtClean="0">
                <a:solidFill>
                  <a:schemeClr val="tx2"/>
                </a:solidFill>
                <a:latin typeface="Times New Roman" pitchFamily="18" charset="0"/>
              </a:rPr>
              <a:t>rates </a:t>
            </a:r>
            <a:r>
              <a:rPr lang="en-US" sz="1200" b="1" dirty="0">
                <a:solidFill>
                  <a:schemeClr val="tx2"/>
                </a:solidFill>
                <a:latin typeface="Times New Roman" pitchFamily="18" charset="0"/>
              </a:rPr>
              <a:t>by gender adjusted for age &amp; race, rates by race adjusted for age &amp; gender.</a:t>
            </a:r>
            <a:endParaRPr lang="en-US" sz="1200" b="1" dirty="0" smtClean="0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1026" name="Picture 2" descr="\\LUKE\ADR Prepress\2013 atlas\13 figure PNGs\v2 figure pngs 13\v2 ch08 pngs 13\2 ch08 fig 1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185" y="1830388"/>
            <a:ext cx="5191630" cy="388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321905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One-year adjusted all-cause </a:t>
            </a:r>
            <a:br>
              <a:rPr lang="en-US" dirty="0" smtClean="0"/>
            </a:br>
            <a:r>
              <a:rPr lang="en-US" dirty="0" smtClean="0"/>
              <a:t>hospitalization rates in pediatric patients </a:t>
            </a:r>
            <a:br>
              <a:rPr lang="en-US" dirty="0" smtClean="0"/>
            </a:br>
            <a:r>
              <a:rPr lang="en-US" dirty="0" smtClean="0"/>
              <a:t>(from day 90), by age &amp; modality</a:t>
            </a:r>
            <a:br>
              <a:rPr lang="en-US" dirty="0" smtClean="0"/>
            </a:br>
            <a:r>
              <a:rPr lang="en-US" sz="1800" dirty="0" smtClean="0"/>
              <a:t>Figure 8.7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7516813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>
              <a:spcBef>
                <a:spcPct val="20000"/>
              </a:spcBef>
            </a:pPr>
            <a:r>
              <a:rPr lang="en-US" sz="1100" b="1" dirty="0">
                <a:solidFill>
                  <a:schemeClr val="tx2"/>
                </a:solidFill>
              </a:rPr>
              <a:t>Incident ESRD patients age 0–19, 2001–2010. </a:t>
            </a:r>
            <a:r>
              <a:rPr lang="en-US" sz="1100" b="1" dirty="0" err="1">
                <a:solidFill>
                  <a:schemeClr val="tx2"/>
                </a:solidFill>
              </a:rPr>
              <a:t>Adj</a:t>
            </a:r>
            <a:r>
              <a:rPr lang="en-US" sz="1100" b="1" dirty="0">
                <a:solidFill>
                  <a:schemeClr val="tx2"/>
                </a:solidFill>
              </a:rPr>
              <a:t>: </a:t>
            </a:r>
            <a:r>
              <a:rPr lang="en-US" sz="1100" b="1" dirty="0" smtClean="0">
                <a:solidFill>
                  <a:schemeClr val="tx2"/>
                </a:solidFill>
              </a:rPr>
              <a:t>gender/race/Hispanic ethnicity/primary </a:t>
            </a:r>
            <a:r>
              <a:rPr lang="en-US" sz="1100" b="1" dirty="0">
                <a:solidFill>
                  <a:schemeClr val="tx2"/>
                </a:solidFill>
              </a:rPr>
              <a:t>diagnosis. Ref: incident ESRD patients age 0–19, 2009–2010. Included patients survived the first 90 days after ESRD initiation &amp; are followed from day 90.</a:t>
            </a:r>
            <a:endParaRPr lang="en-US" sz="1100" b="1" dirty="0" smtClean="0">
              <a:solidFill>
                <a:schemeClr val="tx2"/>
              </a:solidFill>
            </a:endParaRPr>
          </a:p>
        </p:txBody>
      </p:sp>
      <p:pic>
        <p:nvPicPr>
          <p:cNvPr id="8194" name="Picture 2" descr="\\LUKE\ADR Prepress\2013 atlas\13 figure PNGs\v2 figure pngs 13\v2 ch08 pngs 13\2 ch08 fig 7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2057399"/>
            <a:ext cx="7217664" cy="2625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52598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One-year adjusted all-cause </a:t>
            </a:r>
            <a:br>
              <a:rPr lang="en-US" dirty="0" smtClean="0"/>
            </a:br>
            <a:r>
              <a:rPr lang="en-US" dirty="0" smtClean="0"/>
              <a:t>mortality rates in pediatric patients </a:t>
            </a:r>
            <a:br>
              <a:rPr lang="en-US" dirty="0" smtClean="0"/>
            </a:br>
            <a:r>
              <a:rPr lang="en-US" dirty="0" smtClean="0"/>
              <a:t>(from day one), by age &amp; modality</a:t>
            </a:r>
            <a:br>
              <a:rPr lang="en-US" dirty="0" smtClean="0"/>
            </a:br>
            <a:r>
              <a:rPr lang="en-US" sz="1800" dirty="0" smtClean="0"/>
              <a:t>Figure 8.10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7992543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>
              <a:spcBef>
                <a:spcPct val="20000"/>
              </a:spcBef>
            </a:pPr>
            <a:r>
              <a:rPr lang="en-US" sz="1100" b="1" dirty="0">
                <a:solidFill>
                  <a:schemeClr val="tx2"/>
                </a:solidFill>
              </a:rPr>
              <a:t>Incident dialysis &amp; transplant patients defined at the onset of dialysis or the day of transplant without the 60-day rule; followed to December 31, 2011. </a:t>
            </a:r>
            <a:r>
              <a:rPr lang="en-US" sz="1100" b="1" dirty="0" err="1">
                <a:solidFill>
                  <a:schemeClr val="tx2"/>
                </a:solidFill>
              </a:rPr>
              <a:t>Adj</a:t>
            </a:r>
            <a:r>
              <a:rPr lang="en-US" sz="1100" b="1" dirty="0">
                <a:solidFill>
                  <a:schemeClr val="tx2"/>
                </a:solidFill>
              </a:rPr>
              <a:t>: age/gender/race/Hispanic ethnicity/primary diagnosis. Ref: incident ESRD patients age 0–19, 2009–2010.</a:t>
            </a:r>
          </a:p>
        </p:txBody>
      </p:sp>
      <p:pic>
        <p:nvPicPr>
          <p:cNvPr id="11266" name="Picture 2" descr="\\LUKE\ADR Prepress\2013 atlas\13 figure PNGs\v2 figure pngs 13\v2 ch08 pngs 13\2 ch08 fig 10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25" y="2057400"/>
            <a:ext cx="7201424" cy="2668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214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25" y="274638"/>
            <a:ext cx="4117975" cy="13322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Wait-list for kidney </a:t>
            </a:r>
            <a:br>
              <a:rPr lang="en-US" dirty="0" smtClean="0"/>
            </a:br>
            <a:r>
              <a:rPr lang="en-US" dirty="0" smtClean="0"/>
              <a:t>&amp; kidney/pancreas transplants, 2011</a:t>
            </a:r>
            <a:br>
              <a:rPr lang="en-US" dirty="0" smtClean="0"/>
            </a:br>
            <a:r>
              <a:rPr lang="en-US" sz="1600" dirty="0" smtClean="0"/>
              <a:t>Table </a:t>
            </a:r>
            <a:r>
              <a:rPr lang="en-US" sz="1600" dirty="0" err="1" smtClean="0"/>
              <a:t>p.a</a:t>
            </a:r>
            <a:r>
              <a:rPr lang="en-US" sz="1600" dirty="0" smtClean="0"/>
              <a:t> (continued; Volume 2)</a:t>
            </a:r>
            <a:endParaRPr lang="en-US" dirty="0"/>
          </a:p>
        </p:txBody>
      </p:sp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7516813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Dialysis &amp; transplant patients, 2011.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3075" name="Picture 3" descr="\\LUKE\ADR Prepress\2013 atlas\13 figure PNGs\v2 figure pngs 13\v2 00 precis pngs 13\v2 precis table a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031" y="369099"/>
            <a:ext cx="2935176" cy="612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Distribution of patients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based on </a:t>
            </a:r>
            <a:r>
              <a:rPr lang="en-US" dirty="0"/>
              <a:t>Fried Frailty </a:t>
            </a:r>
            <a:r>
              <a:rPr lang="en-US" dirty="0" smtClean="0"/>
              <a:t>Index</a:t>
            </a:r>
            <a:br>
              <a:rPr lang="en-US" dirty="0" smtClean="0"/>
            </a:br>
            <a:r>
              <a:rPr lang="en-US" sz="1600" dirty="0" smtClean="0"/>
              <a:t>Figure 9.1 (Volume 2)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624" y="1892158"/>
            <a:ext cx="4538752" cy="405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73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Patients needing assistance with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activities </a:t>
            </a:r>
            <a:r>
              <a:rPr lang="en-US" dirty="0"/>
              <a:t>of daily living, by frailty </a:t>
            </a:r>
            <a:r>
              <a:rPr lang="en-US" dirty="0" smtClean="0"/>
              <a:t>status</a:t>
            </a:r>
            <a:br>
              <a:rPr lang="en-US" dirty="0" smtClean="0"/>
            </a:br>
            <a:r>
              <a:rPr lang="en-US" sz="1600" dirty="0" smtClean="0"/>
              <a:t>Figure 9.3 (Volume 2)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239" y="1825625"/>
            <a:ext cx="4659522" cy="390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5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falls, by frailty </a:t>
            </a:r>
            <a:r>
              <a:rPr lang="en-US" dirty="0" smtClean="0"/>
              <a:t>status</a:t>
            </a:r>
            <a:br>
              <a:rPr lang="en-US" dirty="0" smtClean="0"/>
            </a:br>
            <a:r>
              <a:rPr lang="en-US" sz="1600" dirty="0" smtClean="0"/>
              <a:t>Figure 9.7 (Volume 2)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296" y="1825625"/>
            <a:ext cx="4645407" cy="388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94581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Association of frailty with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body </a:t>
            </a:r>
            <a:r>
              <a:rPr lang="en-US" dirty="0"/>
              <a:t>composition, by gender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9.10 (Volume 2)</a:t>
            </a:r>
            <a:endParaRPr lang="en-US" dirty="0"/>
          </a:p>
        </p:txBody>
      </p:sp>
      <p:pic>
        <p:nvPicPr>
          <p:cNvPr id="3074" name="Picture 2" descr="\\LUKE\ADR Prepress\2013 atlas\13 figure PNGs\v2 figure pngs 13\v2 ch09 pngs 13\2 ch09 fig 10n v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319" y="1825625"/>
            <a:ext cx="7201359" cy="388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502109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Association of frailty with anemia, bone &amp; mineral metabolism, &amp; serum bicarbonate level*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Table 9.d (Volume 2)</a:t>
            </a:r>
            <a:endParaRPr lang="en-US" dirty="0"/>
          </a:p>
        </p:txBody>
      </p:sp>
      <p:pic>
        <p:nvPicPr>
          <p:cNvPr id="5122" name="Picture 2" descr="\\LUKE\ADR Prepress\2013 atlas\13 figure PNGs\v2 figure pngs 13\v2 ch09 pngs 13\2 ch09 table 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4" y="2057400"/>
            <a:ext cx="7542565" cy="300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809625" y="5511337"/>
            <a:ext cx="5386076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*Mean +/- S.D. or median (25</a:t>
            </a:r>
            <a:r>
              <a:rPr lang="en-US" sz="1200" b="1" baseline="30000" dirty="0" smtClean="0">
                <a:solidFill>
                  <a:schemeClr val="tx2"/>
                </a:solidFill>
              </a:rPr>
              <a:t>th</a:t>
            </a:r>
            <a:r>
              <a:rPr lang="en-US" sz="1200" b="1" dirty="0" smtClean="0">
                <a:solidFill>
                  <a:schemeClr val="tx2"/>
                </a:solidFill>
              </a:rPr>
              <a:t> &amp; 75</a:t>
            </a:r>
            <a:r>
              <a:rPr lang="en-US" sz="1200" b="1" baseline="30000" dirty="0" smtClean="0">
                <a:solidFill>
                  <a:schemeClr val="tx2"/>
                </a:solidFill>
              </a:rPr>
              <a:t>th</a:t>
            </a:r>
            <a:r>
              <a:rPr lang="en-US" sz="1200" b="1" dirty="0" smtClean="0">
                <a:solidFill>
                  <a:schemeClr val="tx2"/>
                </a:solidFill>
              </a:rPr>
              <a:t> percentile).</a:t>
            </a:r>
            <a:endParaRPr lang="en-US" sz="1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52690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 of patients, </a:t>
            </a:r>
            <a:br>
              <a:rPr lang="en-US" dirty="0" smtClean="0"/>
            </a:br>
            <a:r>
              <a:rPr lang="en-US" dirty="0" smtClean="0"/>
              <a:t>by unit affiliation, 2011</a:t>
            </a:r>
            <a:br>
              <a:rPr lang="en-US" dirty="0" smtClean="0"/>
            </a:br>
            <a:r>
              <a:rPr lang="en-US" sz="1600" dirty="0" smtClean="0"/>
              <a:t>Figure 10.1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4086571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CMS Annual Facility Survey, 2011.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\\LUKE\ADR Prepress\2013 atlas\13 figure PNGs\v2 figure pngs 13\v2 ch10 pngs 13\2 ch10 fig 1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4" y="1790314"/>
            <a:ext cx="8250639" cy="3283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21631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4025" y="274638"/>
            <a:ext cx="8428718" cy="1332220"/>
          </a:xfrm>
        </p:spPr>
        <p:txBody>
          <a:bodyPr/>
          <a:lstStyle/>
          <a:p>
            <a:r>
              <a:rPr lang="en-US" sz="2400" dirty="0" smtClean="0"/>
              <a:t>Total monthly dose of anemia treatment therapeutics, hemoglobin levels, &amp; transfusion events, pre- &amp; post- dialysis bundle, by unit affiliation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10.7 (Volume 2)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809625" y="5946775"/>
            <a:ext cx="1536760" cy="454025"/>
          </a:xfrm>
          <a:prstGeom prst="rect">
            <a:avLst/>
          </a:prstGeom>
        </p:spPr>
        <p:txBody>
          <a:bodyPr lIns="0" tIns="0" bIns="0"/>
          <a:lstStyle/>
          <a:p>
            <a:pPr marL="0" indent="0">
              <a:buNone/>
              <a:defRPr/>
            </a:pPr>
            <a:r>
              <a:rPr lang="en-US" sz="1200" b="1" dirty="0" smtClean="0">
                <a:solidFill>
                  <a:schemeClr val="tx2"/>
                </a:solidFill>
                <a:latin typeface="Times New Roman" pitchFamily="18" charset="0"/>
              </a:rPr>
              <a:t>Point prevalent dialysis patients.</a:t>
            </a:r>
            <a:endParaRPr lang="en-US" sz="12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5" name="Picture 3" descr="\\LUKE\ADR Prepress\2013 atlas\13 figure PNGs\v2 figure pngs 13\v2 ch11 pngs 13\unit af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861" y="1746576"/>
            <a:ext cx="2103124" cy="191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LUKE\ADR Prepress\2013 atlas\13 figure PNGs\v2 figure pngs 13\v2 ch10 pngs 13\2 ch10 fig 7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664" y="1765081"/>
            <a:ext cx="4095180" cy="417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485094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 of providers opting </a:t>
            </a:r>
            <a:br>
              <a:rPr lang="en-US" dirty="0" smtClean="0"/>
            </a:br>
            <a:r>
              <a:rPr lang="en-US" dirty="0" smtClean="0"/>
              <a:t>into the new dialysis composite rate, 2012</a:t>
            </a:r>
            <a:br>
              <a:rPr lang="en-US" dirty="0" smtClean="0"/>
            </a:br>
            <a:r>
              <a:rPr lang="en-US" sz="1600" dirty="0" smtClean="0"/>
              <a:t>Table 10.a (Volume 2)</a:t>
            </a:r>
            <a:endParaRPr lang="en-US" dirty="0"/>
          </a:p>
        </p:txBody>
      </p:sp>
      <p:pic>
        <p:nvPicPr>
          <p:cNvPr id="1026" name="Picture 2" descr="\\LUKE\ADR Prepress\2013 atlas\13 figure PNGs\v2 figure pngs 13\v2 ch10 pngs 13\v2 ch10 table 10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371" y="1825625"/>
            <a:ext cx="7469067" cy="3078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\\LUKE\ADR Prepress\2013 atlas\13 figure PNGs\v2 figure pngs 13\v2 ch11 pngs 13\unit af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825" y="4680959"/>
            <a:ext cx="2103124" cy="191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578386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4024" y="274638"/>
            <a:ext cx="8689975" cy="1332220"/>
          </a:xfrm>
        </p:spPr>
        <p:txBody>
          <a:bodyPr/>
          <a:lstStyle/>
          <a:p>
            <a:r>
              <a:rPr lang="en-US" sz="2400" dirty="0" smtClean="0"/>
              <a:t>Geographic variations in the percentage of patients </a:t>
            </a:r>
            <a:br>
              <a:rPr lang="en-US" sz="2400" dirty="0" smtClean="0"/>
            </a:br>
            <a:r>
              <a:rPr lang="en-US" sz="2400" dirty="0" smtClean="0"/>
              <a:t>with at least one transfusion, by HSA: July, 2010</a:t>
            </a:r>
            <a:br>
              <a:rPr lang="en-US" sz="2400" dirty="0" smtClean="0"/>
            </a:br>
            <a:r>
              <a:rPr lang="en-US" sz="1600" dirty="0" smtClean="0"/>
              <a:t>Figure 10.8 (Volume 2)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809625" y="5946775"/>
            <a:ext cx="4084638" cy="454025"/>
          </a:xfrm>
          <a:prstGeom prst="rect">
            <a:avLst/>
          </a:prstGeom>
        </p:spPr>
        <p:txBody>
          <a:bodyPr lIns="0" tIns="0" bIns="0"/>
          <a:lstStyle/>
          <a:p>
            <a:pPr marL="0" indent="0">
              <a:buNone/>
              <a:defRPr/>
            </a:pPr>
            <a:r>
              <a:rPr lang="en-US" sz="1200" b="1" dirty="0" smtClean="0">
                <a:solidFill>
                  <a:schemeClr val="tx2"/>
                </a:solidFill>
                <a:latin typeface="Times New Roman" pitchFamily="18" charset="0"/>
              </a:rPr>
              <a:t>Period prevalent dialysis patients.</a:t>
            </a:r>
            <a:endParaRPr lang="en-US" sz="12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2051" name="Picture 3" descr="\\LUKE\ADR Prepress\2013 atlas\13 figure PNGs\v2 figure pngs 13\v2 ch10 pngs 13\2 ch10 fig 8 map20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748" y="1825624"/>
            <a:ext cx="5529204" cy="4258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06249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4024" y="274638"/>
            <a:ext cx="8689975" cy="1332220"/>
          </a:xfrm>
        </p:spPr>
        <p:txBody>
          <a:bodyPr/>
          <a:lstStyle/>
          <a:p>
            <a:r>
              <a:rPr lang="en-US" sz="2400" dirty="0" smtClean="0"/>
              <a:t>Geographic variations in the percentage of patients </a:t>
            </a:r>
            <a:br>
              <a:rPr lang="en-US" sz="2400" dirty="0" smtClean="0"/>
            </a:br>
            <a:r>
              <a:rPr lang="en-US" sz="2400" dirty="0" smtClean="0"/>
              <a:t>with at least one transfusion, by HSA: July, 2011</a:t>
            </a:r>
            <a:br>
              <a:rPr lang="en-US" sz="2400" dirty="0" smtClean="0"/>
            </a:br>
            <a:r>
              <a:rPr lang="en-US" sz="1600" dirty="0" smtClean="0"/>
              <a:t>Figure 10.8 (Volume 2, continued)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809625" y="5946775"/>
            <a:ext cx="4084638" cy="454025"/>
          </a:xfrm>
          <a:prstGeom prst="rect">
            <a:avLst/>
          </a:prstGeom>
        </p:spPr>
        <p:txBody>
          <a:bodyPr lIns="0" tIns="0" bIns="0"/>
          <a:lstStyle/>
          <a:p>
            <a:pPr marL="0" indent="0">
              <a:buNone/>
              <a:defRPr/>
            </a:pPr>
            <a:r>
              <a:rPr lang="en-US" sz="1200" b="1" dirty="0" smtClean="0">
                <a:solidFill>
                  <a:schemeClr val="tx2"/>
                </a:solidFill>
                <a:latin typeface="Times New Roman" pitchFamily="18" charset="0"/>
              </a:rPr>
              <a:t>Period prevalent dialysis patients.</a:t>
            </a:r>
            <a:endParaRPr lang="en-US" sz="12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3074" name="Picture 2" descr="\\LUKE\ADR Prepress\2013 atlas\13 figure PNGs\v2 figure pngs 13\v2 ch10 pngs 13\2 ch10 fig 8 map20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293" y="1825625"/>
            <a:ext cx="5768113" cy="427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885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25" y="274638"/>
            <a:ext cx="4117975" cy="13322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Medicare &amp; </a:t>
            </a:r>
            <a:br>
              <a:rPr lang="en-US" dirty="0" smtClean="0"/>
            </a:br>
            <a:r>
              <a:rPr lang="en-US" dirty="0" smtClean="0"/>
              <a:t>non-Medicare spending, 2011</a:t>
            </a:r>
            <a:br>
              <a:rPr lang="en-US" dirty="0" smtClean="0"/>
            </a:br>
            <a:r>
              <a:rPr lang="en-US" sz="1600" dirty="0" smtClean="0"/>
              <a:t>Table </a:t>
            </a:r>
            <a:r>
              <a:rPr lang="en-US" sz="1600" dirty="0" err="1" smtClean="0"/>
              <a:t>p.a</a:t>
            </a:r>
            <a:r>
              <a:rPr lang="en-US" sz="1600" dirty="0" smtClean="0"/>
              <a:t> (continued; Volume 2)</a:t>
            </a:r>
            <a:endParaRPr lang="en-US" dirty="0"/>
          </a:p>
        </p:txBody>
      </p:sp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7516813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Dialysis &amp; transplant patients, 2011.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4098" name="Picture 2" descr="\\LUKE\ADR Prepress\2013 atlas\13 figure PNGs\v2 figure pngs 13\v2 00 precis pngs 13\v2 precis table a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81253"/>
            <a:ext cx="3448776" cy="5165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4024" y="274638"/>
            <a:ext cx="8689975" cy="1332220"/>
          </a:xfrm>
        </p:spPr>
        <p:txBody>
          <a:bodyPr/>
          <a:lstStyle/>
          <a:p>
            <a:r>
              <a:rPr lang="en-US" sz="2400" dirty="0" smtClean="0"/>
              <a:t>Geographic variations in the percentage of patients </a:t>
            </a:r>
            <a:br>
              <a:rPr lang="en-US" sz="2400" dirty="0" smtClean="0"/>
            </a:br>
            <a:r>
              <a:rPr lang="en-US" sz="2400" dirty="0" smtClean="0"/>
              <a:t>with at least one transfusion, by HSA: July, 2012</a:t>
            </a:r>
            <a:br>
              <a:rPr lang="en-US" sz="2400" dirty="0" smtClean="0"/>
            </a:br>
            <a:r>
              <a:rPr lang="en-US" sz="1600" dirty="0" smtClean="0"/>
              <a:t>Figure 10.8 (Volume 2, continued)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809625" y="5946775"/>
            <a:ext cx="4084638" cy="454025"/>
          </a:xfrm>
          <a:prstGeom prst="rect">
            <a:avLst/>
          </a:prstGeom>
        </p:spPr>
        <p:txBody>
          <a:bodyPr lIns="0" tIns="0" bIns="0"/>
          <a:lstStyle/>
          <a:p>
            <a:pPr marL="0" indent="0">
              <a:buNone/>
              <a:defRPr/>
            </a:pPr>
            <a:r>
              <a:rPr lang="en-US" sz="1200" b="1" dirty="0" smtClean="0">
                <a:solidFill>
                  <a:schemeClr val="tx2"/>
                </a:solidFill>
                <a:latin typeface="Times New Roman" pitchFamily="18" charset="0"/>
              </a:rPr>
              <a:t>Period prevalent dialysis patients.</a:t>
            </a:r>
            <a:endParaRPr lang="en-US" sz="12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4098" name="Picture 2" descr="\\LUKE\ADR Prepress\2013 atlas\13 figure PNGs\v2 figure pngs 13\v2 ch10 pngs 13\2 ch10 fig 8 map20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503" y="1825625"/>
            <a:ext cx="5487693" cy="4258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04161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4025" y="274638"/>
            <a:ext cx="8446135" cy="1332220"/>
          </a:xfrm>
        </p:spPr>
        <p:txBody>
          <a:bodyPr/>
          <a:lstStyle/>
          <a:p>
            <a:r>
              <a:rPr lang="en-US" dirty="0" smtClean="0"/>
              <a:t>All-cause standardized hospitalization </a:t>
            </a:r>
            <a:br>
              <a:rPr lang="en-US" dirty="0" smtClean="0"/>
            </a:br>
            <a:r>
              <a:rPr lang="en-US" dirty="0" smtClean="0"/>
              <a:t>&amp; mortality ratios, by unit affiliation, 2010 &amp; 2011</a:t>
            </a:r>
            <a:br>
              <a:rPr lang="en-US" dirty="0" smtClean="0"/>
            </a:br>
            <a:r>
              <a:rPr lang="en-US" sz="1600" dirty="0" smtClean="0"/>
              <a:t>Figure 10.9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809624" y="4811282"/>
            <a:ext cx="3266719" cy="113549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January 1 point prevalent hemodialysis patients with Medicare as primary payor (SHRs); January 1 point prevalent hemodialysis patients (SMRS). SHRS &amp; SMRS are calculated based on national hospitalization &amp; death rates; adjusted for age, gender, race, &amp; dialysis vintage.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8194" name="Picture 2" descr="\\LUKE\ADR Prepress\2013 atlas\13 figure PNGs\v2 figure pngs 13\v2 ch10 pngs 13\2 ch10 fig 9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120" y="1610489"/>
            <a:ext cx="4343318" cy="4552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95888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Medicare ESRD expenditures </a:t>
            </a:r>
            <a:br>
              <a:rPr lang="en-US" dirty="0" smtClean="0"/>
            </a:br>
            <a:r>
              <a:rPr lang="en-US" dirty="0" smtClean="0"/>
              <a:t>per person per year, by modality</a:t>
            </a:r>
            <a:br>
              <a:rPr lang="en-US" dirty="0" smtClean="0"/>
            </a:br>
            <a:r>
              <a:rPr lang="en-US" sz="1600" dirty="0" smtClean="0"/>
              <a:t>Figure 11.7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809625" y="5511338"/>
            <a:ext cx="6289915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Period prevalent ESRD patients; patients with Medicare as secondary payor are excluded.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899" y="2057400"/>
            <a:ext cx="6514201" cy="338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61293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Part D net costs, by low income subsidy (LIS) status &amp; modality, 2011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11.10 (Volume 2)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6" y="5545138"/>
            <a:ext cx="4694027" cy="4016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>
                <a:solidFill>
                  <a:schemeClr val="tx2"/>
                </a:solidFill>
              </a:rPr>
              <a:t>Part D-enrolled general Medicare patients from the 5 percent sample &amp; period prevalent dialysis &amp; transplant patients, 2011.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52" y="2057400"/>
            <a:ext cx="7516414" cy="274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22549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Total per person per year Part D net &amp; out-of pocket costs, by low income subsidy (LIS) status, 2011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/>
              <a:t>Figure 11.11 (Volume 2)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6" y="5545138"/>
            <a:ext cx="4694027" cy="4016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>
                <a:solidFill>
                  <a:schemeClr val="tx2"/>
                </a:solidFill>
              </a:rPr>
              <a:t>Part D-enrolled general Medicare patients from the 5 percent sample &amp; period prevalent dialysis &amp; transplant patients, 2011.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70" y="2057399"/>
            <a:ext cx="7506711" cy="287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74434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Total per person per year (PPPY) Part D costs, by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low </a:t>
            </a:r>
            <a:r>
              <a:rPr lang="en-US" dirty="0"/>
              <a:t>income subsidy (LIS) status, &amp; provider, 2011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/>
              <a:t>Figure 11.12 (Volume 2)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6" y="5946775"/>
            <a:ext cx="4694027" cy="20081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>
                <a:solidFill>
                  <a:schemeClr val="tx2"/>
                </a:solidFill>
              </a:rPr>
              <a:t>Part D-enrolled dialysis patients, 2011.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6" y="2057399"/>
            <a:ext cx="7530910" cy="280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56095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per person per year (PPPY) Part D costs for phosphate binders, by provider, 2011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11.13 (Volume 2)</a:t>
            </a:r>
            <a:endParaRPr lang="en-US" dirty="0"/>
          </a:p>
        </p:txBody>
      </p:sp>
      <p:pic>
        <p:nvPicPr>
          <p:cNvPr id="1026" name="Picture 2" descr="\\LUKE\ADR Prepress\2013 atlas\13 figure PNGs\v2 figure pngs 13\v2 ch11 pngs 13\2 ch11 fig 13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2057400"/>
            <a:ext cx="5898824" cy="30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809626" y="5946775"/>
            <a:ext cx="4694027" cy="20081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>
                <a:solidFill>
                  <a:schemeClr val="tx2"/>
                </a:solidFill>
              </a:rPr>
              <a:t>Part D-enrolled dialysis patients, 2011.</a:t>
            </a:r>
          </a:p>
        </p:txBody>
      </p:sp>
      <p:pic>
        <p:nvPicPr>
          <p:cNvPr id="1027" name="Picture 3" descr="\\LUKE\ADR Prepress\2013 atlas\13 figure PNGs\v2 figure pngs 13\v2 ch11 pngs 13\unit af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861" y="2057400"/>
            <a:ext cx="2103124" cy="191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24028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per person per year </a:t>
            </a:r>
            <a:r>
              <a:rPr lang="en-US" dirty="0" smtClean="0"/>
              <a:t>(</a:t>
            </a:r>
            <a:r>
              <a:rPr lang="en-US" dirty="0"/>
              <a:t>PPPY) Part D costs for cinacalcet, by provider, 2011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11.14 (Volume 2)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6" y="2057400"/>
            <a:ext cx="5933006" cy="3059000"/>
          </a:xfrm>
          <a:prstGeom prst="rect">
            <a:avLst/>
          </a:prstGeom>
        </p:spPr>
      </p:pic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809626" y="5946775"/>
            <a:ext cx="4694027" cy="20081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>
                <a:solidFill>
                  <a:schemeClr val="tx2"/>
                </a:solidFill>
              </a:rPr>
              <a:t>Part D-enrolled dialysis patients, 2011.</a:t>
            </a:r>
          </a:p>
        </p:txBody>
      </p:sp>
      <p:pic>
        <p:nvPicPr>
          <p:cNvPr id="7" name="Picture 3" descr="\\LUKE\ADR Prepress\2013 atlas\13 figure PNGs\v2 figure pngs 13\v2 ch11 pngs 13\unit af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861" y="2057400"/>
            <a:ext cx="2103124" cy="191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096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Counts of new &amp; returning dialysis patients</a:t>
            </a:r>
            <a:br>
              <a:rPr lang="en-US" dirty="0" smtClean="0"/>
            </a:br>
            <a:r>
              <a:rPr lang="en-US" sz="1600" dirty="0" smtClean="0"/>
              <a:t>Figure p.2 (Volume 2)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7516813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CMS Annual Facility Survey.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5122" name="Picture 2" descr="\\LUKE\ADR Prepress\2013 atlas\13 figure PNGs\v2 figure pngs 13\v2 00 precis pngs 13\v2 precis fig 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2062711"/>
            <a:ext cx="7901064" cy="2176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 counts, by modality</a:t>
            </a:r>
            <a:br>
              <a:rPr lang="en-US" dirty="0" smtClean="0"/>
            </a:br>
            <a:r>
              <a:rPr lang="en-US" sz="1600" dirty="0" smtClean="0"/>
              <a:t>Figure p.3 (Volume 2)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7516813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t" anchorCtr="0"/>
          <a:lstStyle/>
          <a:p>
            <a:pPr>
              <a:spcBef>
                <a:spcPct val="20000"/>
              </a:spcBef>
            </a:pPr>
            <a:r>
              <a:rPr lang="fr-FR" sz="1200" b="1" dirty="0" smtClean="0">
                <a:solidFill>
                  <a:schemeClr val="tx2"/>
                </a:solidFill>
              </a:rPr>
              <a:t>Incident &amp; </a:t>
            </a:r>
            <a:r>
              <a:rPr lang="fr-FR" sz="1200" b="1" dirty="0" err="1" smtClean="0">
                <a:solidFill>
                  <a:schemeClr val="tx2"/>
                </a:solidFill>
              </a:rPr>
              <a:t>December</a:t>
            </a:r>
            <a:r>
              <a:rPr lang="fr-FR" sz="1200" b="1" dirty="0" smtClean="0">
                <a:solidFill>
                  <a:schemeClr val="tx2"/>
                </a:solidFill>
              </a:rPr>
              <a:t> 31 point </a:t>
            </a:r>
            <a:r>
              <a:rPr lang="fr-FR" sz="1200" b="1" dirty="0" err="1" smtClean="0">
                <a:solidFill>
                  <a:schemeClr val="tx2"/>
                </a:solidFill>
              </a:rPr>
              <a:t>prevalent</a:t>
            </a:r>
            <a:r>
              <a:rPr lang="fr-FR" sz="1200" b="1" dirty="0" smtClean="0">
                <a:solidFill>
                  <a:schemeClr val="tx2"/>
                </a:solidFill>
              </a:rPr>
              <a:t> ESRD patients.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6146" name="Picture 2" descr="\\LUKE\ADR Prepress\2013 atlas\13 figure PNGs\v2 figure pngs 13\v2 00 precis pngs 13\v2 precis fig 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533" y="1827212"/>
            <a:ext cx="4210996" cy="388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Incident &amp; prevalent patient </a:t>
            </a:r>
            <a:br>
              <a:rPr lang="en-US" dirty="0" smtClean="0"/>
            </a:br>
            <a:r>
              <a:rPr lang="en-US" dirty="0" smtClean="0"/>
              <a:t>counts (USRDS), by modality</a:t>
            </a:r>
            <a:br>
              <a:rPr lang="en-US" dirty="0" smtClean="0"/>
            </a:br>
            <a:r>
              <a:rPr lang="en-US" sz="1600" dirty="0" smtClean="0"/>
              <a:t>Figure 1.1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809625" y="5946776"/>
            <a:ext cx="7339181" cy="24038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Incident &amp; December 31 point prevalent ESRD patients; peritoneal dialysis consists of CAPD &amp; CCPD.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93" y="2042863"/>
            <a:ext cx="7153613" cy="277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53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srds slide template 13">
  <a:themeElements>
    <a:clrScheme name="usrds poster 12">
      <a:dk1>
        <a:srgbClr val="242D6E"/>
      </a:dk1>
      <a:lt1>
        <a:srgbClr val="FFFFFF"/>
      </a:lt1>
      <a:dk2>
        <a:srgbClr val="5A602A"/>
      </a:dk2>
      <a:lt2>
        <a:srgbClr val="808080"/>
      </a:lt2>
      <a:accent1>
        <a:srgbClr val="A3A342"/>
      </a:accent1>
      <a:accent2>
        <a:srgbClr val="5B4030"/>
      </a:accent2>
      <a:accent3>
        <a:srgbClr val="29404E"/>
      </a:accent3>
      <a:accent4>
        <a:srgbClr val="668896"/>
      </a:accent4>
      <a:accent5>
        <a:srgbClr val="687959"/>
      </a:accent5>
      <a:accent6>
        <a:srgbClr val="3B1D00"/>
      </a:accent6>
      <a:hlink>
        <a:srgbClr val="375453"/>
      </a:hlink>
      <a:folHlink>
        <a:srgbClr val="626F7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usrds slide template 13</Template>
  <TotalTime>64</TotalTime>
  <Words>1569</Words>
  <Application>Microsoft Office PowerPoint</Application>
  <PresentationFormat>On-screen Show (4:3)</PresentationFormat>
  <Paragraphs>130</Paragraphs>
  <Slides>67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68" baseType="lpstr">
      <vt:lpstr>usrds slide template 13</vt:lpstr>
      <vt:lpstr>PowerPoint Presentation</vt:lpstr>
      <vt:lpstr>Distribution of general (fee-for-service)  Medicare patients &amp; costs for CKD, CHF,  diabetes, &amp; ESRD, 2001 Figure p.1 (Volume 2)</vt:lpstr>
      <vt:lpstr>Distribution of general (fee-for-service)  Medicare patients &amp; costs for CKD, CHF,  diabetes, &amp; ESRD, 2011 Figure p.1 (continued; Volume 2)</vt:lpstr>
      <vt:lpstr>Summary statistics on reported ESRD therapy  in the United States, by age, race, ethnicity,  gender, &amp; primary diagnosis, 2011 Table p.a (Volume 2)</vt:lpstr>
      <vt:lpstr>Wait-list for kidney  &amp; kidney/pancreas transplants, 2011 Table p.a (continued; Volume 2)</vt:lpstr>
      <vt:lpstr>Medicare &amp;  non-Medicare spending, 2011 Table p.a (continued; Volume 2)</vt:lpstr>
      <vt:lpstr>Counts of new &amp; returning dialysis patients Figure p.2 (Volume 2)</vt:lpstr>
      <vt:lpstr>Patient counts, by modality Figure p.3 (Volume 2)</vt:lpstr>
      <vt:lpstr>Incident &amp; prevalent patient  counts (USRDS), by modality Figure 1.1 (Volume 2)</vt:lpstr>
      <vt:lpstr>Adjusted incident rates of ESRD  &amp; annual percent change Figure 1.2 (Volume 2)</vt:lpstr>
      <vt:lpstr>Geographic variations in adjusted  incident rates of ESRD per million  population, 2011, by HSA Figure 1.3 (Volume 2)</vt:lpstr>
      <vt:lpstr>Incident counts &amp; adjusted rates of ESRD, by race Figure 1.5 (Volume 2)</vt:lpstr>
      <vt:lpstr>Adjusted incident rates of ESRD due  to diabetes, by age, race, &amp; ethnicity Figure 1.8 (Volume 2)</vt:lpstr>
      <vt:lpstr>Adjusted prevalent rates of  ESRD &amp; annual percent change Figure 1.10 (Volume 2)</vt:lpstr>
      <vt:lpstr>Geographic variations in adjusted  prevalent rates of ESRD per million  population, 2011, by HSA Figure 1.11 (Volume 2)</vt:lpstr>
      <vt:lpstr>Prevalent counts &amp; adjusted rates of ESRD, by race Figure 1.13 (Volume 2)</vt:lpstr>
      <vt:lpstr>Access use at first outpatient hemodialysis,  by pre-ESRD nephrology care, 2011 Figure 1.22 (Volume 2)</vt:lpstr>
      <vt:lpstr>Mean hemoglobin at initiation,  by pre-ESRD ESA treatment Figure 1.23 (Volume 2)</vt:lpstr>
      <vt:lpstr>Cumulative percent of receiving the CMS Kidney Disease Education System benefit, 2010–2011 Figure 7.26 (Volume 1)</vt:lpstr>
      <vt:lpstr>Patient distribution, by mean monthly hemoglobin (g/dl): hemodialysis patients Figure 2.2 (Volume 2)</vt:lpstr>
      <vt:lpstr>Mean monthly hemoglobin &amp; mean EPO  dose per week: hemodialysis patients Figure 2.3 (Volume 2)</vt:lpstr>
      <vt:lpstr>Mean monthly hemoglobin after  hemodialysis initiation, by year Figure 2.4 (Volume 2)</vt:lpstr>
      <vt:lpstr>Mean EPO dose per week after  hemodialysis initiation, by year Figure 2.5 (Volume 2)</vt:lpstr>
      <vt:lpstr>Months with IV iron in the first six months  of hemodialysis (EPO-treated patients) Figure 2.6 (Volume 2)</vt:lpstr>
      <vt:lpstr>Hemodialysis patients  receiving transfusions, by race Figure 2.7 (Volume 2)</vt:lpstr>
      <vt:lpstr>Change in adjusted all-cause &amp; cause- specific hospitalization rates, by modality Figure 3.1 (Volume 2)</vt:lpstr>
      <vt:lpstr>Adjusted all-cause hospital admission  rates &amp; days, by modality Figure 3.2 (Volume 2)</vt:lpstr>
      <vt:lpstr>Adjusted infection &amp; cardiovascular  hospital days, by modality Figure 3.3 (Volume 2)</vt:lpstr>
      <vt:lpstr>Adjusted rates of hospital admissions, by modality &amp; diagnosis code type: infection Figure 3.4 (Volume 2)</vt:lpstr>
      <vt:lpstr>Adjusted rates of hospital admissions, by modality  &amp; diagnosis code type: bacteremia/sepsis Figure 3.5 (Volume 2)</vt:lpstr>
      <vt:lpstr>Adjusted rates of hospital admissions, by modality  &amp; diagnosis code type: dialysis-related infection Figure 3.6 (Volume 2)</vt:lpstr>
      <vt:lpstr>Causes of death in incident dialysis  patients, 2009-2011, first 180 days Figure 4.1 (Volume 2)</vt:lpstr>
      <vt:lpstr>Causes of death in prevalent  dialysis patients, 2009-2011 Figure 4.1 (continued; Volume 2)</vt:lpstr>
      <vt:lpstr>Cardiovascular disease &amp; pharmacological interventions (row percent), by diagnosis &amp; modality, 2011 Table 4.c (Volume 2)</vt:lpstr>
      <vt:lpstr>Cardiovascular disease &amp; pharmacological interventions (row percent), by diagnosis &amp; modality, 2011 Table 4.c (continued; Volume 2)</vt:lpstr>
      <vt:lpstr>Adjusted all-cause mortality rates (from day 1 and day 90), by modality &amp; year of treatment Figure 5.1 (Volume 2)</vt:lpstr>
      <vt:lpstr>Adjusted all-cause mortality in prevalent hemodialysis patients, by vintage Figure 5.4 (Volume 2)</vt:lpstr>
      <vt:lpstr>Patients receiving intravenous antibiotics  under Medicare Parts B &amp; D pre- &amp; post-dialysis bundle, by unit affiliation Figure 6.14 (Volume 2)</vt:lpstr>
      <vt:lpstr>Patients receiving oral antibiotics under  Medicare Parts B &amp; D pre- &amp; post-dialysis  bundle, by unit affiliation Figure 6.15 (Volume 2)</vt:lpstr>
      <vt:lpstr>Trends in transplantation: unadjusted rates, wait list, &amp; total &amp; functioning transplants Figure 7.1 (Volume 2)</vt:lpstr>
      <vt:lpstr>Adjusted transplant rates, by age, gender, race, &amp; primary diagnosis: deceased donors Figure 7.13 (Volume 2)</vt:lpstr>
      <vt:lpstr>Adjusted transplant rates, by age, gender, race, &amp; primary diagnosis: living donors Figure 7.15 (Volume 2)</vt:lpstr>
      <vt:lpstr>Acute rejection within  the first year post-transplant Figure 7.19 (Volume 2)</vt:lpstr>
      <vt:lpstr>Adjusted rate of outcomes after transplant Figure 7.25 (Volume 2)</vt:lpstr>
      <vt:lpstr>Top 15 medications used by  Part D-enrolled kidney recipients  transplanted in 2008, by days supply Table 7.a (Volume 2)</vt:lpstr>
      <vt:lpstr>Top 15 medications used by Part D-enrolled kidney recipients transplanted in 2008,  by days supply &amp; cost Table 7.b (Volume 2)</vt:lpstr>
      <vt:lpstr>Adjust incident &amp; prevalent rates for pediatric  ESRD patients, by age, gender, &amp; race Figure 8.1 (Volume 2)</vt:lpstr>
      <vt:lpstr>One-year adjusted all-cause  hospitalization rates in pediatric patients  (from day 90), by age &amp; modality Figure 8.7 (Volume 2)</vt:lpstr>
      <vt:lpstr>One-year adjusted all-cause  mortality rates in pediatric patients  (from day one), by age &amp; modality Figure 8.10 (Volume 2)</vt:lpstr>
      <vt:lpstr>Distribution of patients  based on Fried Frailty Index Figure 9.1 (Volume 2)</vt:lpstr>
      <vt:lpstr>Patients needing assistance with  activities of daily living, by frailty status Figure 9.3 (Volume 2)</vt:lpstr>
      <vt:lpstr>Patient falls, by frailty status Figure 9.7 (Volume 2)</vt:lpstr>
      <vt:lpstr>Association of frailty with  body composition, by gender Figure 9.10 (Volume 2)</vt:lpstr>
      <vt:lpstr>Association of frailty with anemia, bone &amp; mineral metabolism, &amp; serum bicarbonate level*  Table 9.d (Volume 2)</vt:lpstr>
      <vt:lpstr>Distribution of patients,  by unit affiliation, 2011 Figure 10.1 (Volume 2)</vt:lpstr>
      <vt:lpstr>Total monthly dose of anemia treatment therapeutics, hemoglobin levels, &amp; transfusion events, pre- &amp; post- dialysis bundle, by unit affiliation Figure 10.7 (Volume 2)</vt:lpstr>
      <vt:lpstr>Distribution of providers opting  into the new dialysis composite rate, 2012 Table 10.a (Volume 2)</vt:lpstr>
      <vt:lpstr>Geographic variations in the percentage of patients  with at least one transfusion, by HSA: July, 2010 Figure 10.8 (Volume 2)</vt:lpstr>
      <vt:lpstr>Geographic variations in the percentage of patients  with at least one transfusion, by HSA: July, 2011 Figure 10.8 (Volume 2, continued)</vt:lpstr>
      <vt:lpstr>Geographic variations in the percentage of patients  with at least one transfusion, by HSA: July, 2012 Figure 10.8 (Volume 2, continued)</vt:lpstr>
      <vt:lpstr>All-cause standardized hospitalization  &amp; mortality ratios, by unit affiliation, 2010 &amp; 2011 Figure 10.9 (Volume 2)</vt:lpstr>
      <vt:lpstr>Total Medicare ESRD expenditures  per person per year, by modality Figure 11.7 (Volume 2)</vt:lpstr>
      <vt:lpstr>Total Part D net costs, by low income subsidy (LIS) status &amp; modality, 2011 Figure 11.10 (Volume 2)</vt:lpstr>
      <vt:lpstr>Total per person per year Part D net &amp; out-of pocket costs, by low income subsidy (LIS) status, 2011 Figure 11.11 (Volume 2)</vt:lpstr>
      <vt:lpstr>Total per person per year (PPPY) Part D costs, by  low income subsidy (LIS) status, &amp; provider, 2011 Figure 11.12 (Volume 2)</vt:lpstr>
      <vt:lpstr>Total per person per year (PPPY) Part D costs for phosphate binders, by provider, 2011 Figure 11.13 (Volume 2)</vt:lpstr>
      <vt:lpstr>Total per person per year (PPPY) Part D costs for cinacalcet, by provider, 2011 Figure 11.14 (Volume 2)</vt:lpstr>
    </vt:vector>
  </TitlesOfParts>
  <Company>Chronic Disease Research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severson</dc:creator>
  <cp:lastModifiedBy>edward constantini</cp:lastModifiedBy>
  <cp:revision>21</cp:revision>
  <dcterms:created xsi:type="dcterms:W3CDTF">2013-01-30T17:45:14Z</dcterms:created>
  <dcterms:modified xsi:type="dcterms:W3CDTF">2013-11-04T13:38:00Z</dcterms:modified>
</cp:coreProperties>
</file>