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6"/>
  </p:handoutMasterIdLst>
  <p:sldIdLst>
    <p:sldId id="272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7A"/>
    <a:srgbClr val="7D9CFF"/>
    <a:srgbClr val="6B8EFF"/>
    <a:srgbClr val="2929FF"/>
    <a:srgbClr val="FFFFE1"/>
    <a:srgbClr val="FFEAD5"/>
    <a:srgbClr val="96969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1284" y="-78"/>
      </p:cViewPr>
      <p:guideLst>
        <p:guide orient="horz" pos="1296"/>
        <p:guide orient="horz" pos="3746"/>
        <p:guide orient="horz" pos="2162"/>
        <p:guide orient="horz" pos="1019"/>
        <p:guide orient="horz" pos="1150"/>
        <p:guide orient="horz" pos="726"/>
        <p:guide pos="2880"/>
        <p:guide pos="510"/>
        <p:guide pos="5245"/>
        <p:guide pos="2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37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543A418A-9854-4CE2-9DED-F00989335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87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epress redux\posters &amp; slides\13 usrds posters &amp; slides\usrds slides 13\usrds title slide bg 1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484563" y="658813"/>
            <a:ext cx="4841875" cy="139858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1pPr>
            <a:lvl2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2pPr>
            <a:lvl3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3pPr>
            <a:lvl4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4pPr>
            <a:lvl5pPr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accent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784412"/>
            <a:ext cx="8232775" cy="43417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2400" b="1">
                <a:solidFill>
                  <a:schemeClr val="accent2"/>
                </a:solidFill>
                <a:latin typeface="Century Gothic" pitchFamily="34" charset="0"/>
              </a:defRPr>
            </a:lvl1pPr>
            <a:lvl2pPr>
              <a:spcBef>
                <a:spcPts val="0"/>
              </a:spcBef>
              <a:buSzPct val="75000"/>
              <a:buFont typeface="Wingdings" pitchFamily="2" charset="2"/>
              <a:buChar char="§"/>
              <a:defRPr sz="2400" b="1">
                <a:solidFill>
                  <a:schemeClr val="accent2"/>
                </a:solidFill>
                <a:latin typeface="Century Gothic" pitchFamily="34" charset="0"/>
              </a:defRPr>
            </a:lvl2pPr>
            <a:lvl3pPr>
              <a:spcBef>
                <a:spcPts val="0"/>
              </a:spcBef>
              <a:defRPr sz="2000" b="1">
                <a:solidFill>
                  <a:schemeClr val="accent2"/>
                </a:solidFill>
                <a:latin typeface="Century Gothic" pitchFamily="34" charset="0"/>
              </a:defRPr>
            </a:lvl3pPr>
            <a:lvl4pPr>
              <a:spcBef>
                <a:spcPts val="0"/>
              </a:spcBef>
              <a:buSzPct val="75000"/>
              <a:buFont typeface="Wingdings" pitchFamily="2" charset="2"/>
              <a:buChar char="§"/>
              <a:defRPr sz="1600" b="1">
                <a:solidFill>
                  <a:schemeClr val="accent2"/>
                </a:solidFill>
                <a:latin typeface="Century Gothic" pitchFamily="34" charset="0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accent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usrds logo 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1208" y="6139393"/>
            <a:ext cx="1203325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Z:\prepress redux\posters &amp; slides\13 usrds posters &amp; slides\usrds slides 13\usrds main slide bg 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4025" y="6400800"/>
            <a:ext cx="25537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accent6"/>
                </a:solidFill>
                <a:latin typeface="Trebuchet MS" pitchFamily="34" charset="0"/>
              </a:rPr>
              <a:t>USRDS 2013 </a:t>
            </a:r>
            <a:r>
              <a:rPr lang="en-US" sz="900" b="1" baseline="0" dirty="0" smtClean="0">
                <a:solidFill>
                  <a:schemeClr val="accent6"/>
                </a:solidFill>
                <a:latin typeface="Trebuchet MS" pitchFamily="34" charset="0"/>
              </a:rPr>
              <a:t>ADR</a:t>
            </a:r>
            <a:endParaRPr lang="en-US" sz="900" b="1" dirty="0">
              <a:solidFill>
                <a:schemeClr val="accent6"/>
              </a:solidFill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7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4"/>
          <p:cNvSpPr txBox="1">
            <a:spLocks noChangeArrowheads="1"/>
          </p:cNvSpPr>
          <p:nvPr/>
        </p:nvSpPr>
        <p:spPr bwMode="auto">
          <a:xfrm>
            <a:off x="3484563" y="3429000"/>
            <a:ext cx="3684587" cy="254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1600" kern="0" dirty="0" smtClean="0">
                <a:solidFill>
                  <a:schemeClr val="accent6"/>
                </a:solidFill>
                <a:latin typeface="Century Gothic" pitchFamily="34" charset="0"/>
              </a:rPr>
              <a:t>United States Renal Data System</a:t>
            </a:r>
          </a:p>
          <a:p>
            <a:pPr lvl="0">
              <a:defRPr/>
            </a:pPr>
            <a:r>
              <a:rPr lang="en-US" sz="1600" kern="0" dirty="0" smtClean="0">
                <a:solidFill>
                  <a:schemeClr val="accent6"/>
                </a:solidFill>
                <a:latin typeface="Century Gothic" pitchFamily="34" charset="0"/>
              </a:rPr>
              <a:t>2013 Annual Data Report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84563" y="658813"/>
            <a:ext cx="4841875" cy="1398587"/>
          </a:xfrm>
        </p:spPr>
        <p:txBody>
          <a:bodyPr/>
          <a:lstStyle/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sz="1600" b="1" dirty="0"/>
              <a:t>ESRD: Chapter Six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Prescription</a:t>
            </a:r>
            <a:br>
              <a:rPr lang="en-US" dirty="0" smtClean="0"/>
            </a:br>
            <a:r>
              <a:rPr lang="en-US" dirty="0" smtClean="0"/>
              <a:t>drug </a:t>
            </a:r>
            <a:r>
              <a:rPr lang="en-US" dirty="0"/>
              <a:t>coverage</a:t>
            </a:r>
            <a:br>
              <a:rPr lang="en-US" dirty="0"/>
            </a:br>
            <a:r>
              <a:rPr lang="en-US" sz="2000" dirty="0"/>
              <a:t>Medicare Part D &amp; private </a:t>
            </a:r>
            <a:r>
              <a:rPr lang="en-US" sz="2000" dirty="0" smtClean="0"/>
              <a:t>insurance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D non-LIS enrollees with </a:t>
            </a:r>
            <a:r>
              <a:rPr lang="en-US" dirty="0" smtClean="0"/>
              <a:t>specified </a:t>
            </a:r>
            <a:br>
              <a:rPr lang="en-US" dirty="0" smtClean="0"/>
            </a:br>
            <a:r>
              <a:rPr lang="en-US" dirty="0" smtClean="0"/>
              <a:t>monthly </a:t>
            </a:r>
            <a:r>
              <a:rPr lang="en-US" dirty="0"/>
              <a:t>premium, 2006 &amp;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6.6 (Volume 2)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809625" y="5946775"/>
            <a:ext cx="7740650" cy="300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Point prevalent Medicare enrollees alive on January 1, excluding those in Medicare Advantage Part D plans</a:t>
            </a:r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  <a:endParaRPr lang="en-US" sz="1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4098" name="Picture 2" descr="\\LUKE\ADR Prepress\2013 atlas\13 figure PNGs\v2 figure pngs 13\v2 ch06 pngs 13\2 ch06 fig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400"/>
            <a:ext cx="7514576" cy="305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498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D non-LIS enrollees with no </a:t>
            </a:r>
            <a:r>
              <a:rPr lang="en-US" dirty="0" smtClean="0"/>
              <a:t>deductible </a:t>
            </a:r>
            <a:br>
              <a:rPr lang="en-US" dirty="0" smtClean="0"/>
            </a:br>
            <a:r>
              <a:rPr lang="en-US" dirty="0" smtClean="0"/>
              <a:t>&amp; with gap </a:t>
            </a:r>
            <a:r>
              <a:rPr lang="en-US" dirty="0"/>
              <a:t>coverage, 2006 &amp;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6.7 (Volume 2)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809625" y="5946775"/>
            <a:ext cx="7740650" cy="300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Point prevalent Medicare enrollees alive on January 1, excluding those in Medicare Advantage Part D plans</a:t>
            </a:r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  <a:endParaRPr lang="en-US" sz="1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10242" name="Picture 2" descr="\\LUKE\ADR Prepress\2013 atlas\13 figure PNGs\v2 figure pngs 13\v2 ch06 pngs 13\2 ch06 fig 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194" y="1825623"/>
            <a:ext cx="5137612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0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D LIS enrollees with specified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co-insurance/copayment</a:t>
            </a:r>
            <a:r>
              <a:rPr lang="en-US" dirty="0"/>
              <a:t>, 2006 &amp;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6.8 (Volume 2)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809625" y="5946775"/>
            <a:ext cx="7740650" cy="300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Point prevalent Medicare enrollees alive on January 1, excluding those in Medicare Advantage Part D plans</a:t>
            </a:r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  <a:endParaRPr lang="en-US" sz="1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5122" name="Picture 2" descr="\\LUKE\ADR Prepress\2013 atlas\13 figure PNGs\v2 figure pngs 13\v2 ch06 pngs 13\2 ch06 fig 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60" y="2057399"/>
            <a:ext cx="7491045" cy="278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384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estimated net Medicare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Part </a:t>
            </a:r>
            <a:r>
              <a:rPr lang="en-US" dirty="0"/>
              <a:t>D costs for enrollees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6.9 (Volume 2)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809625" y="5946775"/>
            <a:ext cx="7740650" cy="300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All patients enrolled in Part D.</a:t>
            </a:r>
          </a:p>
        </p:txBody>
      </p:sp>
      <p:pic>
        <p:nvPicPr>
          <p:cNvPr id="12290" name="Picture 2" descr="\\LUKE\ADR Prepress\2013 atlas\13 figure PNGs\v2 figure pngs 13\v2 ch06 pngs 13\2 ch06 fig 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90" y="1825625"/>
            <a:ext cx="7543540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432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person per year Medicare &amp;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out-of-pocket </a:t>
            </a:r>
            <a:r>
              <a:rPr lang="en-US" dirty="0"/>
              <a:t>Part D costs for enrollees,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6.10 (Volume 2)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809625" y="5946775"/>
            <a:ext cx="7740650" cy="300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All patients enrolled in Part D.</a:t>
            </a:r>
          </a:p>
        </p:txBody>
      </p:sp>
      <p:pic>
        <p:nvPicPr>
          <p:cNvPr id="13314" name="Picture 2" descr="\\LUKE\ADR Prepress\2013 atlas\13 figure PNGs\v2 figure pngs 13\v2 ch06 pngs 13\2 ch06 fig 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61" y="1825625"/>
            <a:ext cx="7055878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593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Per person per year Medicare &amp;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out-of-pocket </a:t>
            </a:r>
            <a:r>
              <a:rPr lang="en-US" sz="2400" dirty="0"/>
              <a:t>Part D costs for enrollees,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by </a:t>
            </a:r>
            <a:r>
              <a:rPr lang="en-US" sz="2400" dirty="0"/>
              <a:t>low income subsidy (LIS) status, </a:t>
            </a:r>
            <a:r>
              <a:rPr lang="en-US" sz="2400" dirty="0" smtClean="0"/>
              <a:t>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6.11 (Volume 2)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809625" y="5946775"/>
            <a:ext cx="7740650" cy="300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All patients enrolled in Part D.</a:t>
            </a:r>
          </a:p>
        </p:txBody>
      </p:sp>
      <p:pic>
        <p:nvPicPr>
          <p:cNvPr id="6146" name="Picture 2" descr="\\LUKE\ADR Prepress\2013 atlas\13 figure PNGs\v2 figure pngs 13\v2 ch06 pngs 13\2 ch06 fig 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62" y="1825624"/>
            <a:ext cx="6888875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778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Total </a:t>
            </a:r>
            <a:r>
              <a:rPr lang="en-US" sz="2400" dirty="0"/>
              <a:t>per person per year Part D costs ($) </a:t>
            </a:r>
            <a:r>
              <a:rPr lang="en-US" sz="2400" dirty="0" smtClean="0"/>
              <a:t>for </a:t>
            </a:r>
            <a:r>
              <a:rPr lang="en-US" sz="2400" dirty="0"/>
              <a:t>enrollees, by low income subsidy (LIS) status,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6.d (Volume 2)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809625" y="5946775"/>
            <a:ext cx="7740650" cy="300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All patients enrolled in Part D.</a:t>
            </a:r>
          </a:p>
        </p:txBody>
      </p:sp>
      <p:pic>
        <p:nvPicPr>
          <p:cNvPr id="15363" name="Picture 3" descr="\\LUKE\ADR Prepress\2013 atlas\13 figure PNGs\v2 figure pngs 13\v2 ch06 pngs 13\v2 ch6 table 6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12" y="1825625"/>
            <a:ext cx="7367375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23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Total per person per year Medicare costs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for </a:t>
            </a:r>
            <a:r>
              <a:rPr lang="en-US" sz="2400" dirty="0"/>
              <a:t>Part D-covered medications, by low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income </a:t>
            </a:r>
            <a:r>
              <a:rPr lang="en-US" sz="2400" dirty="0"/>
              <a:t>subsidy (LIS) status, modality, &amp; year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6.12 (Volume 2)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809625" y="5946775"/>
            <a:ext cx="7740650" cy="300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Period prevalent ESRD patients.</a:t>
            </a:r>
          </a:p>
        </p:txBody>
      </p:sp>
      <p:pic>
        <p:nvPicPr>
          <p:cNvPr id="5" name="Picture 2" descr="\\LUKE\ADR Prepress\2013 atlas\13 figure PNGs\v2 figure pngs 13\v2 ch06 pngs 13\2 ch06 fig 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861" y="1822391"/>
            <a:ext cx="5244277" cy="396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723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Part D enrollees without </a:t>
            </a:r>
            <a:r>
              <a:rPr lang="en-US" sz="2400" dirty="0" smtClean="0"/>
              <a:t>the low </a:t>
            </a:r>
            <a:r>
              <a:rPr lang="en-US" sz="2400" dirty="0"/>
              <a:t>income subsidy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LIS) </a:t>
            </a:r>
            <a:r>
              <a:rPr lang="en-US" sz="2400" dirty="0" smtClean="0"/>
              <a:t>who </a:t>
            </a:r>
            <a:r>
              <a:rPr lang="en-US" sz="2400" dirty="0"/>
              <a:t>reach each coverage phase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6.13 (Volume 2)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809625" y="5946775"/>
            <a:ext cx="7740650" cy="300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Point prevalent Medicare enrollees alive on January 1, excluding </a:t>
            </a:r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12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</a:rPr>
              <a:t>those </a:t>
            </a: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in </a:t>
            </a:r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</a:rPr>
              <a:t>employer-sponsored </a:t>
            </a: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&amp; national PACE Part D plans.</a:t>
            </a:r>
          </a:p>
        </p:txBody>
      </p:sp>
      <p:pic>
        <p:nvPicPr>
          <p:cNvPr id="16386" name="Picture 2" descr="\\LUKE\ADR Prepress\2013 atlas\13 figure PNGs\v2 figure pngs 13\v2 ch06 pngs 13\2 ch06 fig 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20" y="1825625"/>
            <a:ext cx="7201359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760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Twelve-month probability of reaching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 </a:t>
            </a:r>
            <a:r>
              <a:rPr lang="en-US" sz="2400" dirty="0"/>
              <a:t>coverage gap in Part D non-LIS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enrollees </a:t>
            </a:r>
            <a:r>
              <a:rPr lang="en-US" sz="2400" dirty="0"/>
              <a:t>(percent), by modality, </a:t>
            </a:r>
            <a:r>
              <a:rPr lang="en-US" sz="2400" dirty="0" smtClean="0"/>
              <a:t>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6.e (Volume 2)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809625" y="5946775"/>
            <a:ext cx="7740650" cy="300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Point prevalent Medicare enrollees alive on January 1, excluding </a:t>
            </a:r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12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</a:rPr>
              <a:t>those </a:t>
            </a: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in </a:t>
            </a:r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</a:rPr>
              <a:t>employer-sponsored </a:t>
            </a: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&amp; national PACE Part D plans.</a:t>
            </a:r>
          </a:p>
        </p:txBody>
      </p:sp>
      <p:pic>
        <p:nvPicPr>
          <p:cNvPr id="17410" name="Picture 2" descr="\\LUKE\ADR Prepress\2013 atlas\13 figure PNGs\v2 figure pngs 13\v2 ch06 pngs 13\v2 ch6 table 6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64" y="1825625"/>
            <a:ext cx="5292072" cy="402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508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Top 15 drug classes used by Part D-enrolled dialysis patients, by percent of patients &amp; drug class,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6.1 (Volume 2)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809625" y="5946775"/>
            <a:ext cx="7475537" cy="454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Includes Part D claims for all adult dialysis patients. Therapeutic classification based on the </a:t>
            </a:r>
            <a:r>
              <a:rPr lang="en-US" sz="1200" b="1" dirty="0" err="1">
                <a:solidFill>
                  <a:schemeClr val="tx2"/>
                </a:solidFill>
                <a:latin typeface="Times New Roman" pitchFamily="18" charset="0"/>
              </a:rPr>
              <a:t>Medi</a:t>
            </a: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-Span’s generic product identifier (GPI) therapeutic classification system.</a:t>
            </a:r>
          </a:p>
        </p:txBody>
      </p:sp>
      <p:pic>
        <p:nvPicPr>
          <p:cNvPr id="1026" name="Picture 2" descr="\\LUKE\ADR Prepress\2013 atlas\13 figure PNGs\v2 figure pngs 13\v2 ch06 pngs 13\2 ch06 fig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126" y="1825622"/>
            <a:ext cx="5369748" cy="397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Patients receiving intravenous antibiotics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under </a:t>
            </a:r>
            <a:r>
              <a:rPr lang="en-US" sz="2400" dirty="0"/>
              <a:t>Medicare Parts B &amp; D pre- &amp; post-dialysis bundle, by unit </a:t>
            </a:r>
            <a:r>
              <a:rPr lang="en-US" sz="2400" dirty="0" smtClean="0"/>
              <a:t>affiliation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6.14 (Volume 2)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7426086" y="5362261"/>
            <a:ext cx="1415990" cy="48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Point prevalent Medicare enrollees </a:t>
            </a:r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</a:rPr>
              <a:t>alive on </a:t>
            </a: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January 1.</a:t>
            </a:r>
          </a:p>
        </p:txBody>
      </p:sp>
      <p:pic>
        <p:nvPicPr>
          <p:cNvPr id="1026" name="Picture 2" descr="\\LUKE\ADR Prepress\2013 atlas\13 figure PNGs\v2 figure pngs 13\v2 ch06 pngs 13\2 ch06 fig 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407" y="1717829"/>
            <a:ext cx="5031564" cy="449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937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Patients receiving oral antibiotics under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Medicare </a:t>
            </a:r>
            <a:r>
              <a:rPr lang="en-US" sz="2400" dirty="0"/>
              <a:t>Parts B &amp; D pre- &amp; post-dialysis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bundle</a:t>
            </a:r>
            <a:r>
              <a:rPr lang="en-US" sz="2400" dirty="0"/>
              <a:t>, by unit </a:t>
            </a:r>
            <a:r>
              <a:rPr lang="en-US" sz="2400" dirty="0" smtClean="0"/>
              <a:t>affiliation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6.15 (Volume 2)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809625" y="5946775"/>
            <a:ext cx="7740650" cy="300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Point prevalent Medicare enrollees alive on January 1.</a:t>
            </a:r>
          </a:p>
        </p:txBody>
      </p:sp>
      <p:pic>
        <p:nvPicPr>
          <p:cNvPr id="19458" name="Picture 2" descr="\\LUKE\ADR Prepress\2013 atlas\13 figure PNGs\v2 figure pngs 13\v2 ch06 pngs 13\2 ch06 fig 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039" y="1825625"/>
            <a:ext cx="6649921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478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Patients receiving bone &amp; mineral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medications pre- </a:t>
            </a:r>
            <a:r>
              <a:rPr lang="en-US" sz="2400" dirty="0"/>
              <a:t>&amp; post-dialysis bundle,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by </a:t>
            </a:r>
            <a:r>
              <a:rPr lang="en-US" sz="2400" dirty="0"/>
              <a:t>type of medication, 2010 &amp;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6.16 (Volume 2)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809625" y="5946775"/>
            <a:ext cx="7740650" cy="300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Point prevalent Medicare enrollees alive on January 1.</a:t>
            </a:r>
          </a:p>
        </p:txBody>
      </p:sp>
      <p:pic>
        <p:nvPicPr>
          <p:cNvPr id="20482" name="Picture 2" descr="\\LUKE\ADR Prepress\2013 atlas\13 figure PNGs\v2 figure pngs 13\v2 ch06 pngs 13\2 ch06 fig 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26" y="1825625"/>
            <a:ext cx="7553850" cy="281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8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PPPY costs </a:t>
            </a:r>
            <a:r>
              <a:rPr lang="en-US" sz="2400" dirty="0"/>
              <a:t>of bone &amp; mineral medications pre- &amp; post-dialysis bundle, by type of medication, 2010 &amp;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6.17 (Volume 2)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809625" y="5946775"/>
            <a:ext cx="7740650" cy="300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Point prevalent Medicare enrollees alive on January 1.</a:t>
            </a:r>
          </a:p>
        </p:txBody>
      </p:sp>
      <p:pic>
        <p:nvPicPr>
          <p:cNvPr id="21506" name="Picture 2" descr="\\LUKE\ADR Prepress\2013 atlas\13 figure PNGs\v2 figure pngs 13\v2 ch06 pngs 13\2 ch06 fig 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31" y="1825625"/>
            <a:ext cx="7530907" cy="280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13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Top 15 drug classes used by </a:t>
            </a:r>
            <a:r>
              <a:rPr lang="en-US" sz="2400"/>
              <a:t>Part </a:t>
            </a:r>
            <a:r>
              <a:rPr lang="en-US" sz="2400" smtClean="0"/>
              <a:t>D-enrolled </a:t>
            </a:r>
            <a:br>
              <a:rPr lang="en-US" sz="2400" smtClean="0"/>
            </a:br>
            <a:r>
              <a:rPr lang="en-US" sz="2400" smtClean="0"/>
              <a:t>dialysis </a:t>
            </a:r>
            <a:r>
              <a:rPr lang="en-US" sz="2400" dirty="0"/>
              <a:t>patients, by net </a:t>
            </a:r>
            <a:r>
              <a:rPr lang="en-US" sz="2400" dirty="0" smtClean="0"/>
              <a:t>cost, </a:t>
            </a:r>
            <a:r>
              <a:rPr lang="en-US" sz="2400" dirty="0"/>
              <a:t>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6.18 (Volume 2)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809625" y="5946775"/>
            <a:ext cx="7740650" cy="300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Point prevalent Medicare enrollees alive on January 1.</a:t>
            </a:r>
          </a:p>
        </p:txBody>
      </p:sp>
      <p:pic>
        <p:nvPicPr>
          <p:cNvPr id="22530" name="Picture 2" descr="\\LUKE\ADR Prepress\2013 atlas\13 figure PNGs\v2 figure pngs 13\v2 ch06 pngs 13\2 ch06 fig 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2057400"/>
            <a:ext cx="6235571" cy="330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\\LUKE\ADR Prepress\2013 atlas\13 figure PNGs\v2 figure pngs 13\v2 ch06 pngs 13\v2 ch6 fig18 tex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477" y="1903396"/>
            <a:ext cx="1284078" cy="305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664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prescription drug coverage in Medicare ESRD enrollees, by population,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6.2 (Volume 2)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809625" y="5946775"/>
            <a:ext cx="7740650" cy="300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Point prevalent Medicare enrollees alive on January 1, </a:t>
            </a:r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</a:rPr>
              <a:t>2011.</a:t>
            </a:r>
            <a:endParaRPr lang="en-US" sz="1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1026" name="Picture 2" descr="\\LUKE\ADR Prepress\2013 atlas\13 figure PNGs\v2 figure pngs 13\v2 ch06 pngs 13\2 ch06 fig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61" y="1825624"/>
            <a:ext cx="7055878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025" y="274637"/>
            <a:ext cx="3298345" cy="2417287"/>
          </a:xfrm>
        </p:spPr>
        <p:txBody>
          <a:bodyPr/>
          <a:lstStyle/>
          <a:p>
            <a:r>
              <a:rPr lang="en-US" sz="2400" dirty="0"/>
              <a:t>Sources of prescription drug coverage in Medicare ESRD enrollees, by age &amp; modality,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6.3 (Volume 2)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809625" y="5946775"/>
            <a:ext cx="7740650" cy="300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Point prevalent Medicare enrollees alive on January 1, 2011. </a:t>
            </a:r>
          </a:p>
        </p:txBody>
      </p:sp>
      <p:pic>
        <p:nvPicPr>
          <p:cNvPr id="2050" name="Picture 2" descr="\\LUKE\ADR Prepress\2013 atlas\13 figure PNGs\v2 figure pngs 13\v2 ch06 pngs 13\2 ch06 fig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370" y="1153681"/>
            <a:ext cx="4574068" cy="479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894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025" y="274637"/>
            <a:ext cx="3630865" cy="2417287"/>
          </a:xfrm>
        </p:spPr>
        <p:txBody>
          <a:bodyPr/>
          <a:lstStyle/>
          <a:p>
            <a:r>
              <a:rPr lang="en-US" sz="2400" dirty="0"/>
              <a:t>Sources of prescription drug coverage in Medicare ESRD enrollees, by race/ethnicity &amp; modality,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6.4 (Volume 2)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809625" y="5946775"/>
            <a:ext cx="7740650" cy="300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Point prevalent Medicare enrollees alive on January 1, 2011. </a:t>
            </a:r>
          </a:p>
        </p:txBody>
      </p:sp>
      <p:pic>
        <p:nvPicPr>
          <p:cNvPr id="3074" name="Picture 2" descr="\\LUKE\ADR Prepress\2013 atlas\13 figure PNGs\v2 figure pngs 13\v2 ch06 pngs 13\2 ch06 fig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6" y="1152525"/>
            <a:ext cx="4575172" cy="479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135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Distribution of low income subsidy (LIS) categories in Part D general Medicare &amp; ESRD patients,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6.5 (Volume 2)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809625" y="5946775"/>
            <a:ext cx="7740650" cy="300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Point prevalent Medicare enrollees alive on January 1, 2011.</a:t>
            </a:r>
          </a:p>
        </p:txBody>
      </p:sp>
      <p:pic>
        <p:nvPicPr>
          <p:cNvPr id="5122" name="Picture 2" descr="\\LUKE\ADR Prepress\2013 atlas\13 figure PNGs\v2 figure pngs 13\v2 ch06 pngs 13\2 ch06 fig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86" y="1825625"/>
            <a:ext cx="5424228" cy="397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751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Medicare Part D enrollees (%) with or without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 </a:t>
            </a:r>
            <a:r>
              <a:rPr lang="en-US" sz="2400" dirty="0"/>
              <a:t>low income subsidy (LIS), by age &amp; race,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6.a (Volume 2)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809625" y="5946775"/>
            <a:ext cx="7740650" cy="300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Point prevalent Medicare enrollees alive on January 1, 2011.</a:t>
            </a:r>
          </a:p>
        </p:txBody>
      </p:sp>
      <p:pic>
        <p:nvPicPr>
          <p:cNvPr id="6146" name="Picture 2" descr="\\LUKE\ADR Prepress\2013 atlas\13 figure PNGs\v2 figure pngs 13\v2 ch06 pngs 13\v2 ch6 table 6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84" y="1825625"/>
            <a:ext cx="7194631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635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Medicare Part D benefit parameters </a:t>
            </a:r>
            <a:br>
              <a:rPr lang="en-US" dirty="0"/>
            </a:br>
            <a:r>
              <a:rPr lang="en-US" dirty="0" smtClean="0"/>
              <a:t>for </a:t>
            </a:r>
            <a:r>
              <a:rPr lang="en-US" dirty="0"/>
              <a:t>defined standard benefit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6.b (Volume 2)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809625" y="5946775"/>
            <a:ext cx="7740650" cy="300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http://www.q1medicare.com/PartD-The-2011-Medicare-Part-D-Outlook.php. *http://kaiserfamilyfoundation.files.wordpress.com/2013/01/8237.pdf.</a:t>
            </a:r>
          </a:p>
        </p:txBody>
      </p:sp>
      <p:pic>
        <p:nvPicPr>
          <p:cNvPr id="7170" name="Picture 2" descr="\\LUKE\ADR Prepress\2013 atlas\13 figure PNGs\v2 figure pngs 13\v2 ch06 pngs 13\v2 ch6 table 6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32" y="1825625"/>
            <a:ext cx="7419936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108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Medicare &amp; ESRD patients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enrolled </a:t>
            </a:r>
            <a:r>
              <a:rPr lang="en-US" dirty="0"/>
              <a:t>in Part D (percent)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6.c (Volume 2)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809625" y="5946775"/>
            <a:ext cx="7740650" cy="300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Point prevalent Medicare enrollees alive on January 1 of each year.</a:t>
            </a:r>
          </a:p>
        </p:txBody>
      </p:sp>
      <p:pic>
        <p:nvPicPr>
          <p:cNvPr id="8194" name="Picture 2" descr="\\LUKE\ADR Prepress\2013 atlas\13 figure PNGs\v2 figure pngs 13\v2 ch06 pngs 13\v2 ch6 table 6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977" y="2057400"/>
            <a:ext cx="5886043" cy="200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284564"/>
      </p:ext>
    </p:extLst>
  </p:cSld>
  <p:clrMapOvr>
    <a:masterClrMapping/>
  </p:clrMapOvr>
</p:sld>
</file>

<file path=ppt/theme/theme1.xml><?xml version="1.0" encoding="utf-8"?>
<a:theme xmlns:a="http://schemas.openxmlformats.org/drawingml/2006/main" name="usrds slide template 13">
  <a:themeElements>
    <a:clrScheme name="usrds poster 12">
      <a:dk1>
        <a:srgbClr val="242D6E"/>
      </a:dk1>
      <a:lt1>
        <a:srgbClr val="FFFFFF"/>
      </a:lt1>
      <a:dk2>
        <a:srgbClr val="5A602A"/>
      </a:dk2>
      <a:lt2>
        <a:srgbClr val="808080"/>
      </a:lt2>
      <a:accent1>
        <a:srgbClr val="A3A342"/>
      </a:accent1>
      <a:accent2>
        <a:srgbClr val="5B4030"/>
      </a:accent2>
      <a:accent3>
        <a:srgbClr val="29404E"/>
      </a:accent3>
      <a:accent4>
        <a:srgbClr val="668896"/>
      </a:accent4>
      <a:accent5>
        <a:srgbClr val="687959"/>
      </a:accent5>
      <a:accent6>
        <a:srgbClr val="3B1D00"/>
      </a:accent6>
      <a:hlink>
        <a:srgbClr val="375453"/>
      </a:hlink>
      <a:folHlink>
        <a:srgbClr val="626F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usrds slide template 13</Template>
  <TotalTime>146</TotalTime>
  <Words>488</Words>
  <Application>Microsoft Office PowerPoint</Application>
  <PresentationFormat>On-screen Show (4:3)</PresentationFormat>
  <Paragraphs>49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usrds slide template 13</vt:lpstr>
      <vt:lpstr>PowerPoint Presentation</vt:lpstr>
      <vt:lpstr>Top 15 drug classes used by Part D-enrolled dialysis patients, by percent of patients &amp; drug class, 2011 Figure 6.1 (Volume 2)</vt:lpstr>
      <vt:lpstr>Sources of prescription drug coverage in Medicare ESRD enrollees, by population, 2011 Figure 6.2 (Volume 2)</vt:lpstr>
      <vt:lpstr>Sources of prescription drug coverage in Medicare ESRD enrollees, by age &amp; modality, 2011 Figure 6.3 (Volume 2)</vt:lpstr>
      <vt:lpstr>Sources of prescription drug coverage in Medicare ESRD enrollees, by race/ethnicity &amp; modality, 2011 Figure 6.4 (Volume 2)</vt:lpstr>
      <vt:lpstr>Distribution of low income subsidy (LIS) categories in Part D general Medicare &amp; ESRD patients, 2011 Figure 6.5 (Volume 2)</vt:lpstr>
      <vt:lpstr>Medicare Part D enrollees (%) with or without  the low income subsidy (LIS), by age &amp; race, 2011 Table 6.a (Volume 2)</vt:lpstr>
      <vt:lpstr>Medicare Part D benefit parameters  for defined standard benefit Table 6.b (Volume 2)</vt:lpstr>
      <vt:lpstr>General Medicare &amp; ESRD patients  enrolled in Part D (percent) Table 6.c (Volume 2)</vt:lpstr>
      <vt:lpstr>Part D non-LIS enrollees with specified  monthly premium, 2006 &amp; 2011 Figure 6.6 (Volume 2)</vt:lpstr>
      <vt:lpstr>Part D non-LIS enrollees with no deductible  &amp; with gap coverage, 2006 &amp; 2011 Figure 6.7 (Volume 2)</vt:lpstr>
      <vt:lpstr>Part D LIS enrollees with specified  co-insurance/copayment, 2006 &amp; 2011 Figure 6.8 (Volume 2)</vt:lpstr>
      <vt:lpstr>Total estimated net Medicare  Part D costs for enrollees Figure 6.9 (Volume 2)</vt:lpstr>
      <vt:lpstr>Per person per year Medicare &amp;  out-of-pocket Part D costs for enrollees, 2011 Figure 6.10 (Volume 2)</vt:lpstr>
      <vt:lpstr>Per person per year Medicare &amp;  out-of-pocket Part D costs for enrollees,  by low income subsidy (LIS) status, 2011 Figure 6.11 (Volume 2)</vt:lpstr>
      <vt:lpstr>Total per person per year Part D costs ($) for enrollees, by low income subsidy (LIS) status, 2011 Table 6.d (Volume 2)</vt:lpstr>
      <vt:lpstr>Total per person per year Medicare costs  for Part D-covered medications, by low  income subsidy (LIS) status, modality, &amp; year Figure 6.12 (Volume 2)</vt:lpstr>
      <vt:lpstr>Part D enrollees without the low income subsidy  (LIS) who reach each coverage phase Figure 6.13 (Volume 2)</vt:lpstr>
      <vt:lpstr>Twelve-month probability of reaching  the coverage gap in Part D non-LIS  enrollees (percent), by modality, 2011 Table 6.e (Volume 2)</vt:lpstr>
      <vt:lpstr>Patients receiving intravenous antibiotics  under Medicare Parts B &amp; D pre- &amp; post-dialysis bundle, by unit affiliation Figure 6.14 (Volume 2)</vt:lpstr>
      <vt:lpstr>Patients receiving oral antibiotics under  Medicare Parts B &amp; D pre- &amp; post-dialysis  bundle, by unit affiliation Figure 6.15 (Volume 2)</vt:lpstr>
      <vt:lpstr>Patients receiving bone &amp; mineral  medications pre- &amp; post-dialysis bundle,  by type of medication, 2010 &amp; 2011 Figure 6.16 (Volume 2)</vt:lpstr>
      <vt:lpstr>PPPY costs of bone &amp; mineral medications pre- &amp; post-dialysis bundle, by type of medication, 2010 &amp; 2011 Figure 6.17 (Volume 2)</vt:lpstr>
      <vt:lpstr>Top 15 drug classes used by Part D-enrolled  dialysis patients, by net cost, 2011 Figure 6.18 (Volume 2)</vt:lpstr>
    </vt:vector>
  </TitlesOfParts>
  <Company>Chronic Disease Research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severson</dc:creator>
  <cp:lastModifiedBy>edward constantini</cp:lastModifiedBy>
  <cp:revision>14</cp:revision>
  <dcterms:created xsi:type="dcterms:W3CDTF">2013-01-30T16:58:06Z</dcterms:created>
  <dcterms:modified xsi:type="dcterms:W3CDTF">2013-08-12T12:31:11Z</dcterms:modified>
</cp:coreProperties>
</file>