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19"/>
  </p:handoutMasterIdLst>
  <p:sldIdLst>
    <p:sldId id="272" r:id="rId2"/>
    <p:sldId id="276"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Lst>
  <p:sldSz cx="9144000" cy="6858000" type="screen4x3"/>
  <p:notesSz cx="6997700" cy="9283700"/>
  <p:defaultTextStyle>
    <a:defPPr>
      <a:defRPr lang="en-US"/>
    </a:defPPr>
    <a:lvl1pPr algn="l" rtl="0" fontAlgn="base">
      <a:spcBef>
        <a:spcPct val="0"/>
      </a:spcBef>
      <a:spcAft>
        <a:spcPct val="0"/>
      </a:spcAft>
      <a:defRPr sz="600" kern="1200">
        <a:solidFill>
          <a:schemeClr val="tx1"/>
        </a:solidFill>
        <a:latin typeface="Times New Roman" pitchFamily="18" charset="0"/>
        <a:ea typeface="+mn-ea"/>
        <a:cs typeface="+mn-cs"/>
      </a:defRPr>
    </a:lvl1pPr>
    <a:lvl2pPr marL="457200" algn="l" rtl="0" fontAlgn="base">
      <a:spcBef>
        <a:spcPct val="0"/>
      </a:spcBef>
      <a:spcAft>
        <a:spcPct val="0"/>
      </a:spcAft>
      <a:defRPr sz="600" kern="1200">
        <a:solidFill>
          <a:schemeClr val="tx1"/>
        </a:solidFill>
        <a:latin typeface="Times New Roman" pitchFamily="18" charset="0"/>
        <a:ea typeface="+mn-ea"/>
        <a:cs typeface="+mn-cs"/>
      </a:defRPr>
    </a:lvl2pPr>
    <a:lvl3pPr marL="914400" algn="l" rtl="0" fontAlgn="base">
      <a:spcBef>
        <a:spcPct val="0"/>
      </a:spcBef>
      <a:spcAft>
        <a:spcPct val="0"/>
      </a:spcAft>
      <a:defRPr sz="600" kern="1200">
        <a:solidFill>
          <a:schemeClr val="tx1"/>
        </a:solidFill>
        <a:latin typeface="Times New Roman" pitchFamily="18" charset="0"/>
        <a:ea typeface="+mn-ea"/>
        <a:cs typeface="+mn-cs"/>
      </a:defRPr>
    </a:lvl3pPr>
    <a:lvl4pPr marL="1371600" algn="l" rtl="0" fontAlgn="base">
      <a:spcBef>
        <a:spcPct val="0"/>
      </a:spcBef>
      <a:spcAft>
        <a:spcPct val="0"/>
      </a:spcAft>
      <a:defRPr sz="600" kern="1200">
        <a:solidFill>
          <a:schemeClr val="tx1"/>
        </a:solidFill>
        <a:latin typeface="Times New Roman" pitchFamily="18" charset="0"/>
        <a:ea typeface="+mn-ea"/>
        <a:cs typeface="+mn-cs"/>
      </a:defRPr>
    </a:lvl4pPr>
    <a:lvl5pPr marL="1828800" algn="l" rtl="0" fontAlgn="base">
      <a:spcBef>
        <a:spcPct val="0"/>
      </a:spcBef>
      <a:spcAft>
        <a:spcPct val="0"/>
      </a:spcAft>
      <a:defRPr sz="600" kern="1200">
        <a:solidFill>
          <a:schemeClr val="tx1"/>
        </a:solidFill>
        <a:latin typeface="Times New Roman" pitchFamily="18" charset="0"/>
        <a:ea typeface="+mn-ea"/>
        <a:cs typeface="+mn-cs"/>
      </a:defRPr>
    </a:lvl5pPr>
    <a:lvl6pPr marL="2286000" algn="l" defTabSz="914400" rtl="0" eaLnBrk="1" latinLnBrk="0" hangingPunct="1">
      <a:defRPr sz="600" kern="1200">
        <a:solidFill>
          <a:schemeClr val="tx1"/>
        </a:solidFill>
        <a:latin typeface="Times New Roman" pitchFamily="18" charset="0"/>
        <a:ea typeface="+mn-ea"/>
        <a:cs typeface="+mn-cs"/>
      </a:defRPr>
    </a:lvl6pPr>
    <a:lvl7pPr marL="2743200" algn="l" defTabSz="914400" rtl="0" eaLnBrk="1" latinLnBrk="0" hangingPunct="1">
      <a:defRPr sz="600" kern="1200">
        <a:solidFill>
          <a:schemeClr val="tx1"/>
        </a:solidFill>
        <a:latin typeface="Times New Roman" pitchFamily="18" charset="0"/>
        <a:ea typeface="+mn-ea"/>
        <a:cs typeface="+mn-cs"/>
      </a:defRPr>
    </a:lvl7pPr>
    <a:lvl8pPr marL="3200400" algn="l" defTabSz="914400" rtl="0" eaLnBrk="1" latinLnBrk="0" hangingPunct="1">
      <a:defRPr sz="600" kern="1200">
        <a:solidFill>
          <a:schemeClr val="tx1"/>
        </a:solidFill>
        <a:latin typeface="Times New Roman" pitchFamily="18" charset="0"/>
        <a:ea typeface="+mn-ea"/>
        <a:cs typeface="+mn-cs"/>
      </a:defRPr>
    </a:lvl8pPr>
    <a:lvl9pPr marL="3657600" algn="l" defTabSz="914400" rtl="0" eaLnBrk="1" latinLnBrk="0" hangingPunct="1">
      <a:defRPr sz="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D7A"/>
    <a:srgbClr val="7D9CFF"/>
    <a:srgbClr val="6B8EFF"/>
    <a:srgbClr val="2929FF"/>
    <a:srgbClr val="FFFFE1"/>
    <a:srgbClr val="FFEAD5"/>
    <a:srgbClr val="96969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4660"/>
  </p:normalViewPr>
  <p:slideViewPr>
    <p:cSldViewPr snapToGrid="0">
      <p:cViewPr varScale="1">
        <p:scale>
          <a:sx n="111" d="100"/>
          <a:sy n="111" d="100"/>
        </p:scale>
        <p:origin x="-1530" y="-84"/>
      </p:cViewPr>
      <p:guideLst>
        <p:guide orient="horz" pos="1296"/>
        <p:guide orient="horz" pos="3746"/>
        <p:guide orient="horz" pos="2162"/>
        <p:guide orient="horz" pos="1019"/>
        <p:guide pos="2880"/>
        <p:guide pos="510"/>
        <p:guide pos="5245"/>
        <p:guide pos="29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3713" cy="465138"/>
          </a:xfrm>
          <a:prstGeom prst="rect">
            <a:avLst/>
          </a:prstGeom>
          <a:noFill/>
          <a:ln w="9525">
            <a:noFill/>
            <a:miter lim="800000"/>
            <a:headEnd/>
            <a:tailEnd/>
          </a:ln>
          <a:effectLst/>
        </p:spPr>
        <p:txBody>
          <a:bodyPr vert="horz" wrap="square" lIns="93056" tIns="46529" rIns="93056" bIns="46529" numCol="1" anchor="t" anchorCtr="0" compatLnSpc="1">
            <a:prstTxWarp prst="textNoShape">
              <a:avLst/>
            </a:prstTxWarp>
          </a:bodyPr>
          <a:lstStyle>
            <a:lvl1pPr defTabSz="928688">
              <a:defRPr sz="1200"/>
            </a:lvl1pPr>
          </a:lstStyle>
          <a:p>
            <a:pPr>
              <a:defRPr/>
            </a:pPr>
            <a:endParaRPr lang="en-US"/>
          </a:p>
        </p:txBody>
      </p:sp>
      <p:sp>
        <p:nvSpPr>
          <p:cNvPr id="7171" name="Rectangle 3"/>
          <p:cNvSpPr>
            <a:spLocks noGrp="1" noChangeArrowheads="1"/>
          </p:cNvSpPr>
          <p:nvPr>
            <p:ph type="dt" sz="quarter" idx="1"/>
          </p:nvPr>
        </p:nvSpPr>
        <p:spPr bwMode="auto">
          <a:xfrm>
            <a:off x="3963988" y="0"/>
            <a:ext cx="3033712" cy="465138"/>
          </a:xfrm>
          <a:prstGeom prst="rect">
            <a:avLst/>
          </a:prstGeom>
          <a:noFill/>
          <a:ln w="9525">
            <a:noFill/>
            <a:miter lim="800000"/>
            <a:headEnd/>
            <a:tailEnd/>
          </a:ln>
          <a:effectLst/>
        </p:spPr>
        <p:txBody>
          <a:bodyPr vert="horz" wrap="square" lIns="93056" tIns="46529" rIns="93056" bIns="46529" numCol="1" anchor="t" anchorCtr="0" compatLnSpc="1">
            <a:prstTxWarp prst="textNoShape">
              <a:avLst/>
            </a:prstTxWarp>
          </a:bodyPr>
          <a:lstStyle>
            <a:lvl1pPr algn="r" defTabSz="928688">
              <a:defRPr sz="1200"/>
            </a:lvl1pPr>
          </a:lstStyle>
          <a:p>
            <a:pPr>
              <a:defRPr/>
            </a:pPr>
            <a:endParaRPr lang="en-US"/>
          </a:p>
        </p:txBody>
      </p:sp>
      <p:sp>
        <p:nvSpPr>
          <p:cNvPr id="7172" name="Rectangle 4"/>
          <p:cNvSpPr>
            <a:spLocks noGrp="1" noChangeArrowheads="1"/>
          </p:cNvSpPr>
          <p:nvPr>
            <p:ph type="ftr" sz="quarter" idx="2"/>
          </p:nvPr>
        </p:nvSpPr>
        <p:spPr bwMode="auto">
          <a:xfrm>
            <a:off x="0" y="8818563"/>
            <a:ext cx="3033713" cy="465137"/>
          </a:xfrm>
          <a:prstGeom prst="rect">
            <a:avLst/>
          </a:prstGeom>
          <a:noFill/>
          <a:ln w="9525">
            <a:noFill/>
            <a:miter lim="800000"/>
            <a:headEnd/>
            <a:tailEnd/>
          </a:ln>
          <a:effectLst/>
        </p:spPr>
        <p:txBody>
          <a:bodyPr vert="horz" wrap="square" lIns="93056" tIns="46529" rIns="93056" bIns="46529" numCol="1" anchor="b" anchorCtr="0" compatLnSpc="1">
            <a:prstTxWarp prst="textNoShape">
              <a:avLst/>
            </a:prstTxWarp>
          </a:bodyPr>
          <a:lstStyle>
            <a:lvl1pPr defTabSz="928688">
              <a:defRPr sz="1200"/>
            </a:lvl1pPr>
          </a:lstStyle>
          <a:p>
            <a:pPr>
              <a:defRPr/>
            </a:pPr>
            <a:endParaRPr lang="en-US"/>
          </a:p>
        </p:txBody>
      </p:sp>
      <p:sp>
        <p:nvSpPr>
          <p:cNvPr id="7173" name="Rectangle 5"/>
          <p:cNvSpPr>
            <a:spLocks noGrp="1" noChangeArrowheads="1"/>
          </p:cNvSpPr>
          <p:nvPr>
            <p:ph type="sldNum" sz="quarter" idx="3"/>
          </p:nvPr>
        </p:nvSpPr>
        <p:spPr bwMode="auto">
          <a:xfrm>
            <a:off x="3963988" y="8818563"/>
            <a:ext cx="3033712" cy="465137"/>
          </a:xfrm>
          <a:prstGeom prst="rect">
            <a:avLst/>
          </a:prstGeom>
          <a:noFill/>
          <a:ln w="9525">
            <a:noFill/>
            <a:miter lim="800000"/>
            <a:headEnd/>
            <a:tailEnd/>
          </a:ln>
          <a:effectLst/>
        </p:spPr>
        <p:txBody>
          <a:bodyPr vert="horz" wrap="square" lIns="93056" tIns="46529" rIns="93056" bIns="46529" numCol="1" anchor="b" anchorCtr="0" compatLnSpc="1">
            <a:prstTxWarp prst="textNoShape">
              <a:avLst/>
            </a:prstTxWarp>
          </a:bodyPr>
          <a:lstStyle>
            <a:lvl1pPr algn="r" defTabSz="928688">
              <a:defRPr sz="1200"/>
            </a:lvl1pPr>
          </a:lstStyle>
          <a:p>
            <a:pPr>
              <a:defRPr/>
            </a:pPr>
            <a:fld id="{543A418A-9854-4CE2-9DED-F009893356DC}" type="slidenum">
              <a:rPr lang="en-US"/>
              <a:pPr>
                <a:defRPr/>
              </a:pPr>
              <a:t>‹#›</a:t>
            </a:fld>
            <a:endParaRPr lang="en-US"/>
          </a:p>
        </p:txBody>
      </p:sp>
    </p:spTree>
    <p:extLst>
      <p:ext uri="{BB962C8B-B14F-4D97-AF65-F5344CB8AC3E}">
        <p14:creationId xmlns:p14="http://schemas.microsoft.com/office/powerpoint/2010/main" val="368378983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0" name="Picture 2" descr="Z:\prepress redux\posters &amp; slides\13 usrds posters &amp; slides\usrds slides 13\usrds title slide bg 13.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8" name="Text Placeholder 7"/>
          <p:cNvSpPr>
            <a:spLocks noGrp="1"/>
          </p:cNvSpPr>
          <p:nvPr>
            <p:ph type="body" sz="quarter" idx="10"/>
          </p:nvPr>
        </p:nvSpPr>
        <p:spPr>
          <a:xfrm>
            <a:off x="3484563" y="658813"/>
            <a:ext cx="4841875" cy="1398587"/>
          </a:xfrm>
          <a:prstGeom prst="rect">
            <a:avLst/>
          </a:prstGeom>
        </p:spPr>
        <p:txBody>
          <a:bodyPr anchor="b" anchorCtr="0"/>
          <a:lstStyle>
            <a:lvl1pPr marL="0" indent="0">
              <a:buNone/>
              <a:defRPr kumimoji="0" lang="en-US" sz="3600" b="0" i="0" u="none" strike="noStrike" kern="1200" cap="none" spc="0" normalizeH="0" baseline="0" noProof="0" smtClean="0">
                <a:ln>
                  <a:noFill/>
                </a:ln>
                <a:solidFill>
                  <a:schemeClr val="accent6"/>
                </a:solidFill>
                <a:effectLst/>
                <a:uLnTx/>
                <a:uFillTx/>
                <a:latin typeface="Century Gothic" pitchFamily="34" charset="0"/>
                <a:ea typeface="+mj-ea"/>
                <a:cs typeface="+mj-cs"/>
              </a:defRPr>
            </a:lvl1pPr>
            <a:lvl2pPr>
              <a:defRPr kumimoji="0" lang="en-US" sz="3600" b="0" i="0" u="none" strike="noStrike" kern="1200" cap="none" spc="0" normalizeH="0" baseline="0" noProof="0" smtClean="0">
                <a:ln>
                  <a:noFill/>
                </a:ln>
                <a:solidFill>
                  <a:schemeClr val="tx1"/>
                </a:solidFill>
                <a:effectLst/>
                <a:uLnTx/>
                <a:uFillTx/>
                <a:latin typeface="Century Gothic" pitchFamily="34" charset="0"/>
                <a:ea typeface="+mj-ea"/>
                <a:cs typeface="+mj-cs"/>
              </a:defRPr>
            </a:lvl2pPr>
            <a:lvl3pPr>
              <a:defRPr kumimoji="0" lang="en-US" sz="3600" b="0" i="0" u="none" strike="noStrike" kern="1200" cap="none" spc="0" normalizeH="0" baseline="0" noProof="0" smtClean="0">
                <a:ln>
                  <a:noFill/>
                </a:ln>
                <a:solidFill>
                  <a:schemeClr val="tx1"/>
                </a:solidFill>
                <a:effectLst/>
                <a:uLnTx/>
                <a:uFillTx/>
                <a:latin typeface="Century Gothic" pitchFamily="34" charset="0"/>
                <a:ea typeface="+mj-ea"/>
                <a:cs typeface="+mj-cs"/>
              </a:defRPr>
            </a:lvl3pPr>
            <a:lvl4pPr>
              <a:defRPr kumimoji="0" lang="en-US" sz="3600" b="0" i="0" u="none" strike="noStrike" kern="1200" cap="none" spc="0" normalizeH="0" baseline="0" noProof="0" smtClean="0">
                <a:ln>
                  <a:noFill/>
                </a:ln>
                <a:solidFill>
                  <a:schemeClr val="tx1"/>
                </a:solidFill>
                <a:effectLst/>
                <a:uLnTx/>
                <a:uFillTx/>
                <a:latin typeface="Century Gothic" pitchFamily="34" charset="0"/>
                <a:ea typeface="+mj-ea"/>
                <a:cs typeface="+mj-cs"/>
              </a:defRPr>
            </a:lvl4pPr>
            <a:lvl5pPr>
              <a:defRPr kumimoji="0" lang="en-US" sz="3600" b="0" i="0" u="none" strike="noStrike" kern="1200" cap="none" spc="0" normalizeH="0" baseline="0" noProof="0" dirty="0" smtClean="0">
                <a:ln>
                  <a:noFill/>
                </a:ln>
                <a:solidFill>
                  <a:schemeClr val="tx1"/>
                </a:solidFill>
                <a:effectLst/>
                <a:uLnTx/>
                <a:uFillTx/>
                <a:latin typeface="Century Gothic" pitchFamily="34" charset="0"/>
                <a:ea typeface="+mj-ea"/>
                <a:cs typeface="+mj-cs"/>
              </a:defRPr>
            </a:lvl5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5" y="274638"/>
            <a:ext cx="8232775" cy="1332220"/>
          </a:xfrm>
          <a:prstGeom prst="rect">
            <a:avLst/>
          </a:prstGeom>
        </p:spPr>
        <p:txBody>
          <a:bodyPr anchor="b" anchorCtr="0">
            <a:normAutofit/>
          </a:bodyPr>
          <a:lstStyle>
            <a:lvl1pPr algn="l" rtl="0" eaLnBrk="1" fontAlgn="base" hangingPunct="1">
              <a:lnSpc>
                <a:spcPct val="85000"/>
              </a:lnSpc>
              <a:spcBef>
                <a:spcPct val="0"/>
              </a:spcBef>
              <a:spcAft>
                <a:spcPct val="0"/>
              </a:spcAft>
              <a:defRPr lang="en-US" sz="2800" b="1" kern="1200" dirty="0">
                <a:solidFill>
                  <a:schemeClr val="accent6"/>
                </a:solidFill>
                <a:latin typeface="Century Gothic" pitchFamily="34" charset="0"/>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454025" y="1784412"/>
            <a:ext cx="8232775" cy="4341751"/>
          </a:xfrm>
          <a:prstGeom prst="rect">
            <a:avLst/>
          </a:prstGeom>
        </p:spPr>
        <p:txBody>
          <a:bodyPr>
            <a:normAutofit/>
          </a:bodyPr>
          <a:lstStyle>
            <a:lvl1pPr>
              <a:spcBef>
                <a:spcPts val="0"/>
              </a:spcBef>
              <a:defRPr sz="2400" b="1">
                <a:solidFill>
                  <a:schemeClr val="accent2"/>
                </a:solidFill>
                <a:latin typeface="Century Gothic" pitchFamily="34" charset="0"/>
              </a:defRPr>
            </a:lvl1pPr>
            <a:lvl2pPr>
              <a:spcBef>
                <a:spcPts val="0"/>
              </a:spcBef>
              <a:buSzPct val="75000"/>
              <a:buFont typeface="Wingdings" pitchFamily="2" charset="2"/>
              <a:buChar char="§"/>
              <a:defRPr sz="2400" b="1">
                <a:solidFill>
                  <a:schemeClr val="accent2"/>
                </a:solidFill>
                <a:latin typeface="Century Gothic" pitchFamily="34" charset="0"/>
              </a:defRPr>
            </a:lvl2pPr>
            <a:lvl3pPr>
              <a:spcBef>
                <a:spcPts val="0"/>
              </a:spcBef>
              <a:defRPr sz="2000" b="1">
                <a:solidFill>
                  <a:schemeClr val="accent2"/>
                </a:solidFill>
                <a:latin typeface="Century Gothic" pitchFamily="34" charset="0"/>
              </a:defRPr>
            </a:lvl3pPr>
            <a:lvl4pPr>
              <a:spcBef>
                <a:spcPts val="0"/>
              </a:spcBef>
              <a:buSzPct val="75000"/>
              <a:buFont typeface="Wingdings" pitchFamily="2" charset="2"/>
              <a:buChar char="§"/>
              <a:defRPr sz="1600" b="1">
                <a:solidFill>
                  <a:schemeClr val="accent2"/>
                </a:solidFill>
                <a:latin typeface="Century Gothic" pitchFamily="34" charset="0"/>
              </a:defRPr>
            </a:lvl4pPr>
            <a:lvl5pPr>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454025" y="274638"/>
            <a:ext cx="8232775" cy="1332220"/>
          </a:xfrm>
          <a:prstGeom prst="rect">
            <a:avLst/>
          </a:prstGeom>
        </p:spPr>
        <p:txBody>
          <a:bodyPr anchor="b" anchorCtr="0">
            <a:normAutofit/>
          </a:bodyPr>
          <a:lstStyle>
            <a:lvl1pPr algn="l" rtl="0" eaLnBrk="1" fontAlgn="base" hangingPunct="1">
              <a:lnSpc>
                <a:spcPct val="85000"/>
              </a:lnSpc>
              <a:spcBef>
                <a:spcPct val="0"/>
              </a:spcBef>
              <a:spcAft>
                <a:spcPct val="0"/>
              </a:spcAft>
              <a:defRPr lang="en-US" sz="2800" b="1" kern="1200" dirty="0">
                <a:solidFill>
                  <a:schemeClr val="accent6"/>
                </a:solidFill>
                <a:latin typeface="Century Gothic" pitchFamily="34" charset="0"/>
                <a:ea typeface="+mj-ea"/>
                <a:cs typeface="+mj-cs"/>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19" descr="usrds logo white"/>
          <p:cNvPicPr>
            <a:picLocks noChangeAspect="1" noChangeArrowheads="1"/>
          </p:cNvPicPr>
          <p:nvPr/>
        </p:nvPicPr>
        <p:blipFill>
          <a:blip r:embed="rId5" cstate="print"/>
          <a:srcRect/>
          <a:stretch>
            <a:fillRect/>
          </a:stretch>
        </p:blipFill>
        <p:spPr bwMode="auto">
          <a:xfrm>
            <a:off x="7551208" y="6139393"/>
            <a:ext cx="1203325" cy="464344"/>
          </a:xfrm>
          <a:prstGeom prst="rect">
            <a:avLst/>
          </a:prstGeom>
          <a:noFill/>
          <a:ln w="9525">
            <a:noFill/>
            <a:miter lim="800000"/>
            <a:headEnd/>
            <a:tailEnd/>
          </a:ln>
        </p:spPr>
      </p:pic>
      <p:pic>
        <p:nvPicPr>
          <p:cNvPr id="2" name="Picture 2" descr="Z:\prepress redux\posters &amp; slides\13 usrds posters &amp; slides\usrds slides 13\usrds main slide bg 13.jpg"/>
          <p:cNvPicPr>
            <a:picLocks noChangeAspect="1" noChangeArrowheads="1"/>
          </p:cNvPicPr>
          <p:nvPr/>
        </p:nvPicPr>
        <p:blipFill>
          <a:blip r:embed="rId6" cstate="print"/>
          <a:srcRect/>
          <a:stretch>
            <a:fillRect/>
          </a:stretch>
        </p:blipFill>
        <p:spPr bwMode="auto">
          <a:xfrm>
            <a:off x="0" y="0"/>
            <a:ext cx="9144000" cy="6858000"/>
          </a:xfrm>
          <a:prstGeom prst="rect">
            <a:avLst/>
          </a:prstGeom>
          <a:noFill/>
        </p:spPr>
      </p:pic>
      <p:sp>
        <p:nvSpPr>
          <p:cNvPr id="5" name="TextBox 4"/>
          <p:cNvSpPr txBox="1"/>
          <p:nvPr/>
        </p:nvSpPr>
        <p:spPr>
          <a:xfrm>
            <a:off x="454025" y="6400800"/>
            <a:ext cx="2553730" cy="230832"/>
          </a:xfrm>
          <a:prstGeom prst="rect">
            <a:avLst/>
          </a:prstGeom>
          <a:noFill/>
        </p:spPr>
        <p:txBody>
          <a:bodyPr wrap="square" rtlCol="0">
            <a:spAutoFit/>
          </a:bodyPr>
          <a:lstStyle/>
          <a:p>
            <a:r>
              <a:rPr lang="en-US" sz="900" b="1" dirty="0" smtClean="0">
                <a:solidFill>
                  <a:schemeClr val="accent6"/>
                </a:solidFill>
                <a:latin typeface="Trebuchet MS" pitchFamily="34" charset="0"/>
              </a:rPr>
              <a:t>USRDS 2013 </a:t>
            </a:r>
            <a:r>
              <a:rPr lang="en-US" sz="900" b="1" baseline="0" dirty="0" smtClean="0">
                <a:solidFill>
                  <a:schemeClr val="accent6"/>
                </a:solidFill>
                <a:latin typeface="Trebuchet MS" pitchFamily="34" charset="0"/>
              </a:rPr>
              <a:t>ADR</a:t>
            </a:r>
            <a:endParaRPr lang="en-US" sz="900" b="1" dirty="0">
              <a:solidFill>
                <a:schemeClr val="accent6"/>
              </a:solidFill>
              <a:latin typeface="Trebuchet MS"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7"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4"/>
          <p:cNvSpPr txBox="1">
            <a:spLocks noChangeArrowheads="1"/>
          </p:cNvSpPr>
          <p:nvPr/>
        </p:nvSpPr>
        <p:spPr bwMode="auto">
          <a:xfrm>
            <a:off x="3484563" y="3429000"/>
            <a:ext cx="3684587" cy="254635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defRPr/>
            </a:pPr>
            <a:r>
              <a:rPr lang="en-US" sz="1600" kern="0" dirty="0" smtClean="0">
                <a:solidFill>
                  <a:schemeClr val="accent6"/>
                </a:solidFill>
                <a:latin typeface="Century Gothic" pitchFamily="34" charset="0"/>
              </a:rPr>
              <a:t>United States Renal Data System</a:t>
            </a:r>
          </a:p>
          <a:p>
            <a:pPr lvl="0">
              <a:defRPr/>
            </a:pPr>
            <a:r>
              <a:rPr lang="en-US" sz="1600" kern="0" dirty="0" smtClean="0">
                <a:solidFill>
                  <a:schemeClr val="accent6"/>
                </a:solidFill>
                <a:latin typeface="Century Gothic" pitchFamily="34" charset="0"/>
              </a:rPr>
              <a:t>2013 Annual Data Report</a:t>
            </a:r>
          </a:p>
        </p:txBody>
      </p:sp>
      <p:sp>
        <p:nvSpPr>
          <p:cNvPr id="6" name="Text Placeholder 5"/>
          <p:cNvSpPr>
            <a:spLocks noGrp="1"/>
          </p:cNvSpPr>
          <p:nvPr>
            <p:ph type="body" sz="quarter" idx="10"/>
          </p:nvPr>
        </p:nvSpPr>
        <p:spPr>
          <a:xfrm>
            <a:off x="3484563" y="658813"/>
            <a:ext cx="4841875" cy="1398587"/>
          </a:xfrm>
        </p:spPr>
        <p:txBody>
          <a:bodyPr/>
          <a:lstStyle/>
          <a:p>
            <a:r>
              <a:rPr lang="en-US" sz="1600" b="1" dirty="0" smtClean="0"/>
              <a:t>ESRD: Chapter Twelve</a:t>
            </a:r>
          </a:p>
          <a:p>
            <a:pPr>
              <a:spcBef>
                <a:spcPts val="0"/>
              </a:spcBef>
            </a:pPr>
            <a:r>
              <a:rPr lang="en-US" dirty="0" smtClean="0"/>
              <a:t>International comparisons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4025" y="274638"/>
            <a:ext cx="4117975" cy="1332220"/>
          </a:xfrm>
        </p:spPr>
        <p:txBody>
          <a:bodyPr/>
          <a:lstStyle/>
          <a:p>
            <a:r>
              <a:rPr lang="en-US" dirty="0" smtClean="0"/>
              <a:t>Prevalence of </a:t>
            </a:r>
            <a:br>
              <a:rPr lang="en-US" dirty="0" smtClean="0"/>
            </a:br>
            <a:r>
              <a:rPr lang="en-US" dirty="0" smtClean="0"/>
              <a:t>ESRD, 2011</a:t>
            </a:r>
            <a:br>
              <a:rPr lang="en-US" dirty="0" smtClean="0"/>
            </a:br>
            <a:r>
              <a:rPr lang="en-US" sz="1600" dirty="0" smtClean="0"/>
              <a:t>Figure 12.6 (Volume 2)</a:t>
            </a:r>
            <a:endParaRPr lang="en-US" dirty="0"/>
          </a:p>
        </p:txBody>
      </p:sp>
      <p:sp>
        <p:nvSpPr>
          <p:cNvPr id="5" name="Text Box 20"/>
          <p:cNvSpPr txBox="1">
            <a:spLocks noChangeArrowheads="1"/>
          </p:cNvSpPr>
          <p:nvPr/>
        </p:nvSpPr>
        <p:spPr bwMode="auto">
          <a:xfrm>
            <a:off x="809625" y="5511337"/>
            <a:ext cx="3762375" cy="435437"/>
          </a:xfrm>
          <a:prstGeom prst="rect">
            <a:avLst/>
          </a:prstGeom>
          <a:noFill/>
          <a:ln w="28575">
            <a:noFill/>
            <a:miter lim="800000"/>
            <a:headEnd/>
            <a:tailEnd/>
          </a:ln>
        </p:spPr>
        <p:txBody>
          <a:bodyPr lIns="0" rIns="0" anchor="b"/>
          <a:lstStyle/>
          <a:p>
            <a:pPr>
              <a:spcBef>
                <a:spcPct val="20000"/>
              </a:spcBef>
            </a:pPr>
            <a:r>
              <a:rPr lang="en-US" sz="1100" b="1" dirty="0">
                <a:solidFill>
                  <a:schemeClr val="tx2"/>
                </a:solidFill>
              </a:rPr>
              <a:t>Data presented only for countries from which relevant information was available; “.” signifies data not reported. All rates unadjusted. ^UK: England, Wales, &amp; Northern Ireland (Scotland data reported separately). **Data for Belgium do not include patients younger than 20. </a:t>
            </a:r>
            <a:r>
              <a:rPr lang="en-US" sz="1100" b="1" dirty="0" smtClean="0">
                <a:solidFill>
                  <a:schemeClr val="tx2"/>
                </a:solidFill>
              </a:rPr>
              <a:t>Japan</a:t>
            </a:r>
            <a:r>
              <a:rPr lang="en-US" sz="1100" b="1" dirty="0">
                <a:solidFill>
                  <a:schemeClr val="tx2"/>
                </a:solidFill>
              </a:rPr>
              <a:t>, Philippines, &amp; Taiwan are dialysis only. *Latest data for Taiwan are from 2010. Data for France include 18 regions in 2007, 20 regions in 2008 &amp; 2009, 23 regions in 2010, &amp; 25 regions in 2011</a:t>
            </a:r>
            <a:r>
              <a:rPr lang="en-US" sz="1100" b="1" dirty="0" smtClean="0">
                <a:solidFill>
                  <a:schemeClr val="tx2"/>
                </a:solidFill>
              </a:rPr>
              <a:t>. All rates are unadjusted.</a:t>
            </a:r>
            <a:endParaRPr lang="en-US" sz="1100" b="1" dirty="0">
              <a:solidFill>
                <a:schemeClr val="tx2"/>
              </a:solidFill>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165" t="1297" r="5404" b="2219"/>
          <a:stretch/>
        </p:blipFill>
        <p:spPr>
          <a:xfrm>
            <a:off x="5537675" y="418743"/>
            <a:ext cx="1982624" cy="615608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4025" y="274638"/>
            <a:ext cx="4117975" cy="1332220"/>
          </a:xfrm>
        </p:spPr>
        <p:txBody>
          <a:bodyPr/>
          <a:lstStyle/>
          <a:p>
            <a:r>
              <a:rPr lang="en-US" sz="2400" dirty="0" smtClean="0"/>
              <a:t>Prevalence of ESRD, </a:t>
            </a:r>
            <a:br>
              <a:rPr lang="en-US" sz="2400" dirty="0" smtClean="0"/>
            </a:br>
            <a:r>
              <a:rPr lang="en-US" sz="2400" dirty="0" smtClean="0"/>
              <a:t>by year (per million population)</a:t>
            </a:r>
            <a:r>
              <a:rPr lang="en-US" dirty="0" smtClean="0"/>
              <a:t/>
            </a:r>
            <a:br>
              <a:rPr lang="en-US" dirty="0" smtClean="0"/>
            </a:br>
            <a:r>
              <a:rPr lang="en-US" sz="1600" dirty="0" smtClean="0"/>
              <a:t>Table 12.b (Volume 2)</a:t>
            </a:r>
            <a:endParaRPr lang="en-US" dirty="0"/>
          </a:p>
        </p:txBody>
      </p:sp>
      <p:sp>
        <p:nvSpPr>
          <p:cNvPr id="5" name="Text Box 20"/>
          <p:cNvSpPr txBox="1">
            <a:spLocks noChangeArrowheads="1"/>
          </p:cNvSpPr>
          <p:nvPr/>
        </p:nvSpPr>
        <p:spPr bwMode="auto">
          <a:xfrm>
            <a:off x="809625" y="5439509"/>
            <a:ext cx="2808897" cy="507266"/>
          </a:xfrm>
          <a:prstGeom prst="rect">
            <a:avLst/>
          </a:prstGeom>
          <a:noFill/>
          <a:ln w="28575">
            <a:noFill/>
            <a:miter lim="800000"/>
            <a:headEnd/>
            <a:tailEnd/>
          </a:ln>
        </p:spPr>
        <p:txBody>
          <a:bodyPr lIns="0" rIns="0" anchor="b"/>
          <a:lstStyle/>
          <a:p>
            <a:pPr>
              <a:spcBef>
                <a:spcPct val="20000"/>
              </a:spcBef>
            </a:pPr>
            <a:r>
              <a:rPr lang="en-US" sz="1100" b="1" dirty="0">
                <a:solidFill>
                  <a:schemeClr val="tx2"/>
                </a:solidFill>
              </a:rPr>
              <a:t>Data presented only for countries from which relevant information was available; “.” signifies data not reported. All rates unadjusted. ^UK: England, Wales, &amp; Northern Ireland (Scotland data reported separately). **Data for Belgium do not include patients younger than 20</a:t>
            </a:r>
            <a:r>
              <a:rPr lang="en-US" sz="1100" b="1" dirty="0" smtClean="0">
                <a:solidFill>
                  <a:schemeClr val="tx2"/>
                </a:solidFill>
              </a:rPr>
              <a:t>. Argentina (2007), Bangladesh, Brazil (2007–2010), Czech Republic (2007–2008), Japan</a:t>
            </a:r>
            <a:r>
              <a:rPr lang="en-US" sz="1100" b="1" dirty="0">
                <a:solidFill>
                  <a:schemeClr val="tx2"/>
                </a:solidFill>
              </a:rPr>
              <a:t>, Philippines, &amp; Taiwan are dialysis only. *Latest data for Taiwan are from 2010. Data for France </a:t>
            </a:r>
            <a:r>
              <a:rPr lang="en-US" sz="1100" b="1" dirty="0" smtClean="0">
                <a:solidFill>
                  <a:schemeClr val="tx2"/>
                </a:solidFill>
              </a:rPr>
              <a:t>include 18 </a:t>
            </a:r>
            <a:r>
              <a:rPr lang="en-US" sz="1100" b="1" dirty="0">
                <a:solidFill>
                  <a:schemeClr val="tx2"/>
                </a:solidFill>
              </a:rPr>
              <a:t>regions in 2007, 20 regions in 2008 &amp; 2009, 23 regions in 2010, &amp; 25 regions in </a:t>
            </a:r>
            <a:r>
              <a:rPr lang="en-US" sz="1100" b="1" dirty="0" smtClean="0">
                <a:solidFill>
                  <a:schemeClr val="tx2"/>
                </a:solidFill>
              </a:rPr>
              <a:t>2011. All rates are unadjusted.</a:t>
            </a:r>
            <a:endParaRPr lang="en-US" sz="1100" b="1" dirty="0">
              <a:solidFill>
                <a:schemeClr val="tx2"/>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1999" y="442076"/>
            <a:ext cx="4180525" cy="567671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4025" y="274638"/>
            <a:ext cx="4117975" cy="1332220"/>
          </a:xfrm>
        </p:spPr>
        <p:txBody>
          <a:bodyPr/>
          <a:lstStyle/>
          <a:p>
            <a:r>
              <a:rPr lang="en-US" sz="2400" dirty="0" smtClean="0"/>
              <a:t>Percent distribution of prevalent dialysis patients, by modality, 2011</a:t>
            </a:r>
            <a:r>
              <a:rPr lang="en-US" dirty="0" smtClean="0"/>
              <a:t/>
            </a:r>
            <a:br>
              <a:rPr lang="en-US" dirty="0" smtClean="0"/>
            </a:br>
            <a:r>
              <a:rPr lang="en-US" sz="1600" dirty="0" smtClean="0"/>
              <a:t>Figure 12.7 (Volume 2)</a:t>
            </a:r>
            <a:endParaRPr lang="en-US" dirty="0"/>
          </a:p>
        </p:txBody>
      </p:sp>
      <p:sp>
        <p:nvSpPr>
          <p:cNvPr id="5" name="Text Box 20"/>
          <p:cNvSpPr txBox="1">
            <a:spLocks noChangeArrowheads="1"/>
          </p:cNvSpPr>
          <p:nvPr/>
        </p:nvSpPr>
        <p:spPr bwMode="auto">
          <a:xfrm>
            <a:off x="809625" y="5511337"/>
            <a:ext cx="3762375" cy="435437"/>
          </a:xfrm>
          <a:prstGeom prst="rect">
            <a:avLst/>
          </a:prstGeom>
          <a:noFill/>
          <a:ln w="28575">
            <a:noFill/>
            <a:miter lim="800000"/>
            <a:headEnd/>
            <a:tailEnd/>
          </a:ln>
        </p:spPr>
        <p:txBody>
          <a:bodyPr lIns="0" rIns="0" anchor="b"/>
          <a:lstStyle/>
          <a:p>
            <a:pPr>
              <a:spcBef>
                <a:spcPct val="20000"/>
              </a:spcBef>
            </a:pPr>
            <a:r>
              <a:rPr lang="en-US" sz="1100" b="1" dirty="0">
                <a:solidFill>
                  <a:schemeClr val="tx2"/>
                </a:solidFill>
              </a:rPr>
              <a:t>Data presented only for countries from which relevant information was available; “.” signifies data not reported. All rates unadjusted. ^UK: England, Wales, &amp; Northern Ireland (Scotland data reported separately). **Data for Belgium do not include patients younger than 20. *Latest data for Taiwan are from 2010. Data for France </a:t>
            </a:r>
            <a:r>
              <a:rPr lang="en-US" sz="1100" b="1" dirty="0" smtClean="0">
                <a:solidFill>
                  <a:schemeClr val="tx2"/>
                </a:solidFill>
              </a:rPr>
              <a:t>include 25 </a:t>
            </a:r>
            <a:r>
              <a:rPr lang="en-US" sz="1100" b="1" dirty="0">
                <a:solidFill>
                  <a:schemeClr val="tx2"/>
                </a:solidFill>
              </a:rPr>
              <a:t>regions in 2011.</a:t>
            </a:r>
          </a:p>
        </p:txBody>
      </p:sp>
      <p:pic>
        <p:nvPicPr>
          <p:cNvPr id="10242" name="Picture 2" descr="\\LUKE\ADR Prepress\2013 atlas\13 figure PNGs\v2 figure pngs 13\v2 ch12 pngs 13\2 ch12 fig 7-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6895" y="435979"/>
            <a:ext cx="1961217" cy="60613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4025" y="274638"/>
            <a:ext cx="4117975" cy="1332220"/>
          </a:xfrm>
        </p:spPr>
        <p:txBody>
          <a:bodyPr>
            <a:normAutofit/>
          </a:bodyPr>
          <a:lstStyle/>
          <a:p>
            <a:r>
              <a:rPr lang="en-US" sz="2400" dirty="0" smtClean="0"/>
              <a:t>Percent distribution of prevalent dialysis patients, by modality &amp; year</a:t>
            </a:r>
            <a:r>
              <a:rPr lang="en-US" dirty="0" smtClean="0"/>
              <a:t/>
            </a:r>
            <a:br>
              <a:rPr lang="en-US" dirty="0" smtClean="0"/>
            </a:br>
            <a:r>
              <a:rPr lang="en-US" sz="1800" dirty="0" smtClean="0"/>
              <a:t>Table 12.c (Volume 2)</a:t>
            </a:r>
            <a:endParaRPr lang="en-US" sz="1800" dirty="0"/>
          </a:p>
        </p:txBody>
      </p:sp>
      <p:sp>
        <p:nvSpPr>
          <p:cNvPr id="5" name="Text Box 20"/>
          <p:cNvSpPr txBox="1">
            <a:spLocks noChangeArrowheads="1"/>
          </p:cNvSpPr>
          <p:nvPr/>
        </p:nvSpPr>
        <p:spPr bwMode="auto">
          <a:xfrm>
            <a:off x="809625" y="5439509"/>
            <a:ext cx="2808897" cy="507266"/>
          </a:xfrm>
          <a:prstGeom prst="rect">
            <a:avLst/>
          </a:prstGeom>
          <a:noFill/>
          <a:ln w="28575">
            <a:noFill/>
            <a:miter lim="800000"/>
            <a:headEnd/>
            <a:tailEnd/>
          </a:ln>
        </p:spPr>
        <p:txBody>
          <a:bodyPr lIns="0" rIns="0" anchor="b"/>
          <a:lstStyle/>
          <a:p>
            <a:pPr>
              <a:spcBef>
                <a:spcPct val="20000"/>
              </a:spcBef>
            </a:pPr>
            <a:r>
              <a:rPr lang="en-US" sz="1100" b="1" dirty="0">
                <a:solidFill>
                  <a:schemeClr val="tx2"/>
                </a:solidFill>
              </a:rPr>
              <a:t>Data presented only for countries from which relevant information was available; “.” signifies data not reported. All rates unadjusted. ^UK: England, Wales, &amp; Northern Ireland (Scotland data reported separately). **Data for Belgium do not include patients younger than 20. *Latest data for Taiwan are from 2010. Data for France include 18 regions in 2007, 20 regions in 2008 &amp; 2009, 23 regions in 2010, &amp; 25 regions in 2011.</a:t>
            </a:r>
          </a:p>
        </p:txBody>
      </p:sp>
      <p:pic>
        <p:nvPicPr>
          <p:cNvPr id="11267" name="Picture 3" descr="\\LUKE\ADR Prepress\2013 atlas\13 figure PNGs\v2 figure pngs 13\v2 ch12 pngs 13\v2 ch12 tabke 12.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5634" y="435980"/>
            <a:ext cx="4312924" cy="58629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4025" y="274638"/>
            <a:ext cx="4117975" cy="1332220"/>
          </a:xfrm>
        </p:spPr>
        <p:txBody>
          <a:bodyPr>
            <a:normAutofit fontScale="90000"/>
          </a:bodyPr>
          <a:lstStyle/>
          <a:p>
            <a:r>
              <a:rPr lang="en-US" dirty="0" smtClean="0"/>
              <a:t>Prevalent rates of functioning grafts, 2011</a:t>
            </a:r>
            <a:br>
              <a:rPr lang="en-US" dirty="0" smtClean="0"/>
            </a:br>
            <a:r>
              <a:rPr lang="en-US" sz="1800" dirty="0" smtClean="0"/>
              <a:t>Figure 12.8 (Volume 2)</a:t>
            </a:r>
            <a:endParaRPr lang="en-US" sz="1800" dirty="0"/>
          </a:p>
        </p:txBody>
      </p:sp>
      <p:sp>
        <p:nvSpPr>
          <p:cNvPr id="5" name="Text Box 20"/>
          <p:cNvSpPr txBox="1">
            <a:spLocks noChangeArrowheads="1"/>
          </p:cNvSpPr>
          <p:nvPr/>
        </p:nvSpPr>
        <p:spPr bwMode="auto">
          <a:xfrm>
            <a:off x="809625" y="5511337"/>
            <a:ext cx="3762375" cy="435437"/>
          </a:xfrm>
          <a:prstGeom prst="rect">
            <a:avLst/>
          </a:prstGeom>
          <a:noFill/>
          <a:ln w="28575">
            <a:noFill/>
            <a:miter lim="800000"/>
            <a:headEnd/>
            <a:tailEnd/>
          </a:ln>
        </p:spPr>
        <p:txBody>
          <a:bodyPr lIns="0" rIns="0" anchor="b"/>
          <a:lstStyle/>
          <a:p>
            <a:pPr>
              <a:spcBef>
                <a:spcPct val="20000"/>
              </a:spcBef>
            </a:pPr>
            <a:r>
              <a:rPr lang="en-US" sz="1100" b="1" dirty="0">
                <a:solidFill>
                  <a:schemeClr val="tx2"/>
                </a:solidFill>
              </a:rPr>
              <a:t>Data presented only for countries from which relevant information was available; “.” signifies data not reported. All rates unadjusted. ^UK: England, Wales, &amp; Northern Ireland (Scotland data reported separately). **Data for Belgium do not include patients younger than 20. Data for France </a:t>
            </a:r>
            <a:r>
              <a:rPr lang="en-US" sz="1100" b="1" dirty="0" smtClean="0">
                <a:solidFill>
                  <a:schemeClr val="tx2"/>
                </a:solidFill>
              </a:rPr>
              <a:t>include 25 </a:t>
            </a:r>
            <a:r>
              <a:rPr lang="en-US" sz="1100" b="1" dirty="0">
                <a:solidFill>
                  <a:schemeClr val="tx2"/>
                </a:solidFill>
              </a:rPr>
              <a:t>regions in 2011</a:t>
            </a:r>
            <a:r>
              <a:rPr lang="en-US" sz="1100" b="1" dirty="0" smtClean="0">
                <a:solidFill>
                  <a:schemeClr val="tx2"/>
                </a:solidFill>
              </a:rPr>
              <a:t>. All rates are unadjusted.</a:t>
            </a:r>
            <a:endParaRPr lang="en-US" sz="1100" b="1" dirty="0">
              <a:solidFill>
                <a:schemeClr val="tx2"/>
              </a:solidFill>
            </a:endParaRPr>
          </a:p>
        </p:txBody>
      </p:sp>
      <p:pic>
        <p:nvPicPr>
          <p:cNvPr id="12290" name="Picture 2" descr="\\LUKE\ADR Prepress\2013 atlas\13 figure PNGs\v2 figure pngs 13\v2 ch12 pngs 13\2 ch12 fig 8-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7264" y="423787"/>
            <a:ext cx="1936343" cy="60494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4025" y="274638"/>
            <a:ext cx="4117975" cy="1332220"/>
          </a:xfrm>
        </p:spPr>
        <p:txBody>
          <a:bodyPr>
            <a:normAutofit/>
          </a:bodyPr>
          <a:lstStyle/>
          <a:p>
            <a:r>
              <a:rPr lang="en-US" sz="2400" dirty="0" smtClean="0"/>
              <a:t>Prevalent rates of </a:t>
            </a:r>
            <a:br>
              <a:rPr lang="en-US" sz="2400" dirty="0" smtClean="0"/>
            </a:br>
            <a:r>
              <a:rPr lang="en-US" sz="2400" dirty="0" smtClean="0"/>
              <a:t>functioning grafts, by year (per million population)</a:t>
            </a:r>
            <a:r>
              <a:rPr lang="en-US" dirty="0" smtClean="0"/>
              <a:t/>
            </a:r>
            <a:br>
              <a:rPr lang="en-US" dirty="0" smtClean="0"/>
            </a:br>
            <a:r>
              <a:rPr lang="en-US" sz="1800" dirty="0" smtClean="0"/>
              <a:t>Table 12.d (Volume 2)</a:t>
            </a:r>
            <a:endParaRPr lang="en-US" sz="1800" dirty="0"/>
          </a:p>
        </p:txBody>
      </p:sp>
      <p:sp>
        <p:nvSpPr>
          <p:cNvPr id="5" name="Text Box 20"/>
          <p:cNvSpPr txBox="1">
            <a:spLocks noChangeArrowheads="1"/>
          </p:cNvSpPr>
          <p:nvPr/>
        </p:nvSpPr>
        <p:spPr bwMode="auto">
          <a:xfrm>
            <a:off x="809625" y="5511337"/>
            <a:ext cx="3762375" cy="435437"/>
          </a:xfrm>
          <a:prstGeom prst="rect">
            <a:avLst/>
          </a:prstGeom>
          <a:noFill/>
          <a:ln w="28575">
            <a:noFill/>
            <a:miter lim="800000"/>
            <a:headEnd/>
            <a:tailEnd/>
          </a:ln>
        </p:spPr>
        <p:txBody>
          <a:bodyPr lIns="0" rIns="0" anchor="b"/>
          <a:lstStyle/>
          <a:p>
            <a:pPr>
              <a:spcBef>
                <a:spcPct val="20000"/>
              </a:spcBef>
            </a:pPr>
            <a:r>
              <a:rPr lang="en-US" sz="1100" b="1" dirty="0">
                <a:solidFill>
                  <a:schemeClr val="tx2"/>
                </a:solidFill>
              </a:rPr>
              <a:t>Data presented only for countries from which relevant information was available; “.” signifies data not reported. All rates unadjusted. ^UK: England, Wales, &amp; Northern Ireland (Scotland data reported separately). **Data for Belgium do not include patients younger than 20. Data for France include 15 regions in 2006, 18 regions in 2007, 20 regions in 2008 &amp; 2009, 23 regions in 2010, &amp; 25 regions in 2011</a:t>
            </a:r>
            <a:r>
              <a:rPr lang="en-US" sz="1100" b="1" dirty="0" smtClean="0">
                <a:solidFill>
                  <a:schemeClr val="tx2"/>
                </a:solidFill>
              </a:rPr>
              <a:t>. All rates are unadjusted.</a:t>
            </a:r>
            <a:endParaRPr lang="en-US" sz="1100" b="1" dirty="0">
              <a:solidFill>
                <a:schemeClr val="tx2"/>
              </a:solidFill>
            </a:endParaRPr>
          </a:p>
        </p:txBody>
      </p:sp>
      <p:pic>
        <p:nvPicPr>
          <p:cNvPr id="13314" name="Picture 2" descr="\\LUKE\ADR Prepress\2013 atlas\13 figure PNGs\v2 figure pngs 13\v2 ch12 pngs 13\v2 ch12 tabke 12.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7293" y="457364"/>
            <a:ext cx="3622655" cy="56932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4025" y="274638"/>
            <a:ext cx="4117975" cy="1332220"/>
          </a:xfrm>
        </p:spPr>
        <p:txBody>
          <a:bodyPr/>
          <a:lstStyle/>
          <a:p>
            <a:r>
              <a:rPr lang="en-US" dirty="0" smtClean="0"/>
              <a:t>Transplant rates, 2011</a:t>
            </a:r>
            <a:br>
              <a:rPr lang="en-US" dirty="0" smtClean="0"/>
            </a:br>
            <a:r>
              <a:rPr lang="en-US" sz="1600" dirty="0" smtClean="0"/>
              <a:t>Figure 12.9 (Volume 2)</a:t>
            </a:r>
            <a:endParaRPr lang="en-US" dirty="0"/>
          </a:p>
        </p:txBody>
      </p:sp>
      <p:sp>
        <p:nvSpPr>
          <p:cNvPr id="5" name="Text Box 20"/>
          <p:cNvSpPr txBox="1">
            <a:spLocks noChangeArrowheads="1"/>
          </p:cNvSpPr>
          <p:nvPr/>
        </p:nvSpPr>
        <p:spPr bwMode="auto">
          <a:xfrm>
            <a:off x="809625" y="5511337"/>
            <a:ext cx="3762375" cy="435437"/>
          </a:xfrm>
          <a:prstGeom prst="rect">
            <a:avLst/>
          </a:prstGeom>
          <a:noFill/>
          <a:ln w="28575">
            <a:noFill/>
            <a:miter lim="800000"/>
            <a:headEnd/>
            <a:tailEnd/>
          </a:ln>
        </p:spPr>
        <p:txBody>
          <a:bodyPr lIns="0" rIns="0" anchor="b"/>
          <a:lstStyle/>
          <a:p>
            <a:pPr>
              <a:spcBef>
                <a:spcPct val="20000"/>
              </a:spcBef>
            </a:pPr>
            <a:r>
              <a:rPr lang="en-US" sz="1100" b="1" dirty="0">
                <a:solidFill>
                  <a:schemeClr val="tx2"/>
                </a:solidFill>
              </a:rPr>
              <a:t>Data presented only for countries from which relevant information was available; “.” signifies data not reported. All rates unadjusted. ^UK: England, Wales, &amp; Northern Ireland (Scotland data reported separately).  **Data for Belgium do not include patients younger than 20. Data for France </a:t>
            </a:r>
            <a:r>
              <a:rPr lang="en-US" sz="1100" b="1" dirty="0" smtClean="0">
                <a:solidFill>
                  <a:schemeClr val="tx2"/>
                </a:solidFill>
              </a:rPr>
              <a:t>include 25 </a:t>
            </a:r>
            <a:r>
              <a:rPr lang="en-US" sz="1100" b="1" dirty="0">
                <a:solidFill>
                  <a:schemeClr val="tx2"/>
                </a:solidFill>
              </a:rPr>
              <a:t>regions in 2011</a:t>
            </a:r>
            <a:r>
              <a:rPr lang="en-US" sz="1100" b="1" dirty="0" smtClean="0">
                <a:solidFill>
                  <a:schemeClr val="tx2"/>
                </a:solidFill>
              </a:rPr>
              <a:t>. All rates are unadjusted.</a:t>
            </a:r>
            <a:endParaRPr lang="en-US" sz="1100" b="1" dirty="0">
              <a:solidFill>
                <a:schemeClr val="tx2"/>
              </a:solidFill>
            </a:endParaRPr>
          </a:p>
        </p:txBody>
      </p:sp>
      <p:pic>
        <p:nvPicPr>
          <p:cNvPr id="14338" name="Picture 2" descr="\\LUKE\ADR Prepress\2013 atlas\13 figure PNGs\v2 figure pngs 13\v2 ch12 pngs 13\2 ch12 fig 9-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8938" y="437991"/>
            <a:ext cx="1933296" cy="60641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4025" y="274638"/>
            <a:ext cx="4117975" cy="1332220"/>
          </a:xfrm>
        </p:spPr>
        <p:txBody>
          <a:bodyPr>
            <a:normAutofit fontScale="90000"/>
          </a:bodyPr>
          <a:lstStyle/>
          <a:p>
            <a:r>
              <a:rPr lang="en-US" dirty="0" smtClean="0"/>
              <a:t>Transplant rates, </a:t>
            </a:r>
            <a:br>
              <a:rPr lang="en-US" dirty="0" smtClean="0"/>
            </a:br>
            <a:r>
              <a:rPr lang="en-US" dirty="0" smtClean="0"/>
              <a:t>by year (per million population)</a:t>
            </a:r>
            <a:br>
              <a:rPr lang="en-US" dirty="0" smtClean="0"/>
            </a:br>
            <a:r>
              <a:rPr lang="en-US" sz="1800" dirty="0" smtClean="0"/>
              <a:t>Table 12.e (Volume 2</a:t>
            </a:r>
            <a:r>
              <a:rPr lang="en-US" sz="1600" dirty="0" smtClean="0"/>
              <a:t>)</a:t>
            </a:r>
            <a:endParaRPr lang="en-US" dirty="0"/>
          </a:p>
        </p:txBody>
      </p:sp>
      <p:sp>
        <p:nvSpPr>
          <p:cNvPr id="5" name="Text Box 20"/>
          <p:cNvSpPr txBox="1">
            <a:spLocks noChangeArrowheads="1"/>
          </p:cNvSpPr>
          <p:nvPr/>
        </p:nvSpPr>
        <p:spPr bwMode="auto">
          <a:xfrm>
            <a:off x="809625" y="5511337"/>
            <a:ext cx="3762375" cy="435437"/>
          </a:xfrm>
          <a:prstGeom prst="rect">
            <a:avLst/>
          </a:prstGeom>
          <a:noFill/>
          <a:ln w="28575">
            <a:noFill/>
            <a:miter lim="800000"/>
            <a:headEnd/>
            <a:tailEnd/>
          </a:ln>
        </p:spPr>
        <p:txBody>
          <a:bodyPr lIns="0" rIns="0" anchor="b"/>
          <a:lstStyle/>
          <a:p>
            <a:pPr>
              <a:spcBef>
                <a:spcPct val="20000"/>
              </a:spcBef>
            </a:pPr>
            <a:r>
              <a:rPr lang="en-US" sz="1100" b="1" dirty="0">
                <a:solidFill>
                  <a:schemeClr val="tx2"/>
                </a:solidFill>
              </a:rPr>
              <a:t>Data presented only for countries from which relevant information was available; “.” signifies data not reported. All rates unadjusted. ^UK: England, Wales, &amp; Northern Ireland (Scotland data reported separately).  **Data for Belgium do not include patients younger than 20. Data for France include 15 regions in 2006, 18 regions in 2007, 20 regions in 2008 &amp; 2009, 23 regions in 2010, &amp; 25 regions in 2011</a:t>
            </a:r>
            <a:r>
              <a:rPr lang="en-US" sz="1100" b="1" dirty="0" smtClean="0">
                <a:solidFill>
                  <a:schemeClr val="tx2"/>
                </a:solidFill>
              </a:rPr>
              <a:t>. All rates are unadjusted.</a:t>
            </a:r>
            <a:endParaRPr lang="en-US" sz="1100" b="1" dirty="0">
              <a:solidFill>
                <a:schemeClr val="tx2"/>
              </a:solidFill>
            </a:endParaRPr>
          </a:p>
        </p:txBody>
      </p:sp>
      <p:pic>
        <p:nvPicPr>
          <p:cNvPr id="15362" name="Picture 2" descr="\\LUKE\ADR Prepress\2013 atlas\13 figure PNGs\v2 figure pngs 13\v2 ch12 pngs 13\v2 ch12 tabke 12.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8671" y="439508"/>
            <a:ext cx="3706134" cy="60389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4025" y="274638"/>
            <a:ext cx="4117975" cy="1332220"/>
          </a:xfrm>
        </p:spPr>
        <p:txBody>
          <a:bodyPr/>
          <a:lstStyle/>
          <a:p>
            <a:r>
              <a:rPr lang="en-US" sz="2400" dirty="0" smtClean="0"/>
              <a:t>Comparison of unadjusted ESRD incidence worldwide</a:t>
            </a:r>
            <a:r>
              <a:rPr lang="en-US" dirty="0" smtClean="0"/>
              <a:t/>
            </a:r>
            <a:br>
              <a:rPr lang="en-US" dirty="0" smtClean="0"/>
            </a:br>
            <a:r>
              <a:rPr lang="en-US" sz="1600" dirty="0" smtClean="0"/>
              <a:t>Figure 12.1 (Volume 2)</a:t>
            </a:r>
            <a:endParaRPr lang="en-US" dirty="0"/>
          </a:p>
        </p:txBody>
      </p:sp>
      <p:sp>
        <p:nvSpPr>
          <p:cNvPr id="5" name="Text Box 20"/>
          <p:cNvSpPr txBox="1">
            <a:spLocks noChangeArrowheads="1"/>
          </p:cNvSpPr>
          <p:nvPr/>
        </p:nvSpPr>
        <p:spPr bwMode="auto">
          <a:xfrm>
            <a:off x="809625" y="5511338"/>
            <a:ext cx="3762375" cy="435437"/>
          </a:xfrm>
          <a:prstGeom prst="rect">
            <a:avLst/>
          </a:prstGeom>
          <a:noFill/>
          <a:ln w="28575">
            <a:noFill/>
            <a:miter lim="800000"/>
            <a:headEnd/>
            <a:tailEnd/>
          </a:ln>
        </p:spPr>
        <p:txBody>
          <a:bodyPr lIns="0" rIns="0" anchor="b"/>
          <a:lstStyle/>
          <a:p>
            <a:pPr>
              <a:spcBef>
                <a:spcPct val="20000"/>
              </a:spcBef>
            </a:pPr>
            <a:r>
              <a:rPr lang="en-US" sz="1100" b="1" dirty="0" smtClean="0">
                <a:solidFill>
                  <a:schemeClr val="tx2"/>
                </a:solidFill>
              </a:rPr>
              <a:t>All rates are unadjusted. Data from Japan are dialysis only.</a:t>
            </a:r>
            <a:endParaRPr lang="en-US" sz="1100" b="1" dirty="0">
              <a:solidFill>
                <a:schemeClr val="tx2"/>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3406" y="392359"/>
            <a:ext cx="3893956" cy="57691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4025" y="274638"/>
            <a:ext cx="4117975" cy="1332220"/>
          </a:xfrm>
        </p:spPr>
        <p:txBody>
          <a:bodyPr>
            <a:normAutofit fontScale="90000"/>
          </a:bodyPr>
          <a:lstStyle/>
          <a:p>
            <a:r>
              <a:rPr lang="en-US" sz="2700" dirty="0" smtClean="0"/>
              <a:t>Comparison of unadjusted </a:t>
            </a:r>
            <a:br>
              <a:rPr lang="en-US" sz="2700" dirty="0" smtClean="0"/>
            </a:br>
            <a:r>
              <a:rPr lang="en-US" sz="2700" dirty="0" smtClean="0"/>
              <a:t>ESRD prevalence worldwide</a:t>
            </a:r>
            <a:r>
              <a:rPr lang="en-US" dirty="0" smtClean="0"/>
              <a:t/>
            </a:r>
            <a:br>
              <a:rPr lang="en-US" dirty="0" smtClean="0"/>
            </a:br>
            <a:r>
              <a:rPr lang="en-US" sz="1800" dirty="0" smtClean="0"/>
              <a:t>Figure 12.1, continued (Volume 2)</a:t>
            </a:r>
            <a:endParaRPr lang="en-US" sz="1800" dirty="0"/>
          </a:p>
        </p:txBody>
      </p:sp>
      <p:sp>
        <p:nvSpPr>
          <p:cNvPr id="5" name="Text Box 20"/>
          <p:cNvSpPr txBox="1">
            <a:spLocks noChangeArrowheads="1"/>
          </p:cNvSpPr>
          <p:nvPr/>
        </p:nvSpPr>
        <p:spPr bwMode="auto">
          <a:xfrm>
            <a:off x="809625" y="5511338"/>
            <a:ext cx="3762375" cy="435437"/>
          </a:xfrm>
          <a:prstGeom prst="rect">
            <a:avLst/>
          </a:prstGeom>
          <a:noFill/>
          <a:ln w="28575">
            <a:noFill/>
            <a:miter lim="800000"/>
            <a:headEnd/>
            <a:tailEnd/>
          </a:ln>
        </p:spPr>
        <p:txBody>
          <a:bodyPr lIns="0" rIns="0" anchor="b"/>
          <a:lstStyle/>
          <a:p>
            <a:pPr>
              <a:spcBef>
                <a:spcPct val="20000"/>
              </a:spcBef>
            </a:pPr>
            <a:r>
              <a:rPr lang="en-US" sz="1100" b="1" dirty="0" smtClean="0">
                <a:solidFill>
                  <a:schemeClr val="tx2"/>
                </a:solidFill>
              </a:rPr>
              <a:t>All rates are unadjusted. Data from Japan are dialysis only.</a:t>
            </a:r>
            <a:endParaRPr lang="en-US" sz="1100" b="1" dirty="0">
              <a:solidFill>
                <a:schemeClr val="tx2"/>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466554"/>
            <a:ext cx="4240977" cy="569496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Geographic variations in the incidence of ESRD (per million population), 2011</a:t>
            </a:r>
            <a:r>
              <a:rPr lang="en-US" dirty="0" smtClean="0"/>
              <a:t/>
            </a:r>
            <a:br>
              <a:rPr lang="en-US" dirty="0" smtClean="0"/>
            </a:br>
            <a:r>
              <a:rPr lang="en-US" sz="1600" dirty="0" smtClean="0"/>
              <a:t>Figure 12.2 (Volume 2)</a:t>
            </a:r>
            <a:endParaRPr lang="en-US" dirty="0"/>
          </a:p>
        </p:txBody>
      </p:sp>
      <p:sp>
        <p:nvSpPr>
          <p:cNvPr id="5" name="Text Box 20"/>
          <p:cNvSpPr txBox="1">
            <a:spLocks noChangeArrowheads="1"/>
          </p:cNvSpPr>
          <p:nvPr/>
        </p:nvSpPr>
        <p:spPr bwMode="auto">
          <a:xfrm>
            <a:off x="2110811" y="5946775"/>
            <a:ext cx="6215627" cy="435437"/>
          </a:xfrm>
          <a:prstGeom prst="rect">
            <a:avLst/>
          </a:prstGeom>
          <a:noFill/>
          <a:ln w="28575">
            <a:noFill/>
            <a:miter lim="800000"/>
            <a:headEnd/>
            <a:tailEnd/>
          </a:ln>
        </p:spPr>
        <p:txBody>
          <a:bodyPr lIns="0" rIns="0" anchor="b"/>
          <a:lstStyle/>
          <a:p>
            <a:pPr>
              <a:spcBef>
                <a:spcPct val="20000"/>
              </a:spcBef>
            </a:pPr>
            <a:r>
              <a:rPr lang="en-US" sz="1000" b="1" dirty="0">
                <a:solidFill>
                  <a:schemeClr val="tx2"/>
                </a:solidFill>
              </a:rPr>
              <a:t>Data presented only for countries from which relevant information was available. All rates unadjusted. Latest data for Taiwan are for 2010. Data for France include 25 regions. Data for Belgium do not include patients younger than 20.</a:t>
            </a:r>
          </a:p>
        </p:txBody>
      </p:sp>
      <p:pic>
        <p:nvPicPr>
          <p:cNvPr id="3074" name="Picture 2" descr="\\LUKE\ADR Prepress\2013 atlas\13 figure PNGs\v2 figure pngs 13\v2 ch12 pngs 13\world map inc large 13-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375" y="1634917"/>
            <a:ext cx="7817366" cy="41706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208" y="3720246"/>
            <a:ext cx="1371603" cy="23774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Geographic variations in the incidence of ESRD (per million population), 2011</a:t>
            </a:r>
            <a:br>
              <a:rPr lang="en-US" dirty="0" smtClean="0"/>
            </a:br>
            <a:r>
              <a:rPr lang="en-US" sz="1600" dirty="0" smtClean="0"/>
              <a:t>Figure 12.2, continued (Volume 2)</a:t>
            </a:r>
            <a:endParaRPr lang="en-US" dirty="0"/>
          </a:p>
        </p:txBody>
      </p:sp>
      <p:sp>
        <p:nvSpPr>
          <p:cNvPr id="5" name="Text Box 20"/>
          <p:cNvSpPr txBox="1">
            <a:spLocks noChangeArrowheads="1"/>
          </p:cNvSpPr>
          <p:nvPr/>
        </p:nvSpPr>
        <p:spPr bwMode="auto">
          <a:xfrm>
            <a:off x="809625" y="5946775"/>
            <a:ext cx="7516813" cy="435437"/>
          </a:xfrm>
          <a:prstGeom prst="rect">
            <a:avLst/>
          </a:prstGeom>
          <a:noFill/>
          <a:ln w="28575">
            <a:noFill/>
            <a:miter lim="800000"/>
            <a:headEnd/>
            <a:tailEnd/>
          </a:ln>
        </p:spPr>
        <p:txBody>
          <a:bodyPr lIns="0" rIns="0" anchor="t" anchorCtr="0"/>
          <a:lstStyle/>
          <a:p>
            <a:pPr>
              <a:spcBef>
                <a:spcPct val="20000"/>
              </a:spcBef>
            </a:pPr>
            <a:r>
              <a:rPr lang="en-US" sz="1000" b="1" dirty="0">
                <a:solidFill>
                  <a:schemeClr val="tx2"/>
                </a:solidFill>
              </a:rPr>
              <a:t>Data presented only for countries from which relevant information was available. All rates unadjusted. Latest data for Taiwan are for 2010. Data for France include 25 regions. Data for Belgium do not include patients younger than 20.</a:t>
            </a:r>
          </a:p>
        </p:txBody>
      </p:sp>
      <p:pic>
        <p:nvPicPr>
          <p:cNvPr id="4098" name="Picture 2" descr="\\LUKE\ADR Prepress\2013 atlas\13 figure PNGs\v2 figure pngs 13\v2 ch12 pngs 13\world map inc inset 13-01.png"/>
          <p:cNvPicPr>
            <a:picLocks noChangeAspect="1" noChangeArrowheads="1"/>
          </p:cNvPicPr>
          <p:nvPr/>
        </p:nvPicPr>
        <p:blipFill rotWithShape="1">
          <a:blip r:embed="rId2">
            <a:extLst>
              <a:ext uri="{28A0092B-C50C-407E-A947-70E740481C1C}">
                <a14:useLocalDpi xmlns:a14="http://schemas.microsoft.com/office/drawing/2010/main" val="0"/>
              </a:ext>
            </a:extLst>
          </a:blip>
          <a:srcRect l="47103" t="3957" r="41136" b="72488"/>
          <a:stretch/>
        </p:blipFill>
        <p:spPr bwMode="auto">
          <a:xfrm>
            <a:off x="2591953" y="1652598"/>
            <a:ext cx="3952156" cy="42230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9677" y="1819656"/>
            <a:ext cx="1371603" cy="23774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4025" y="274638"/>
            <a:ext cx="4117975" cy="1332220"/>
          </a:xfrm>
        </p:spPr>
        <p:txBody>
          <a:bodyPr/>
          <a:lstStyle/>
          <a:p>
            <a:r>
              <a:rPr lang="en-US" dirty="0" smtClean="0"/>
              <a:t>Incidence of </a:t>
            </a:r>
            <a:br>
              <a:rPr lang="en-US" dirty="0" smtClean="0"/>
            </a:br>
            <a:r>
              <a:rPr lang="en-US" dirty="0" smtClean="0"/>
              <a:t>ESRD, 2011</a:t>
            </a:r>
            <a:br>
              <a:rPr lang="en-US" dirty="0" smtClean="0"/>
            </a:br>
            <a:r>
              <a:rPr lang="en-US" sz="1600" dirty="0" smtClean="0"/>
              <a:t>Figure 12.3 (Volume 2)</a:t>
            </a:r>
            <a:endParaRPr lang="en-US" dirty="0"/>
          </a:p>
        </p:txBody>
      </p:sp>
      <p:sp>
        <p:nvSpPr>
          <p:cNvPr id="5" name="Text Box 20"/>
          <p:cNvSpPr txBox="1">
            <a:spLocks noChangeArrowheads="1"/>
          </p:cNvSpPr>
          <p:nvPr/>
        </p:nvSpPr>
        <p:spPr bwMode="auto">
          <a:xfrm>
            <a:off x="809625" y="5511338"/>
            <a:ext cx="3762375" cy="435437"/>
          </a:xfrm>
          <a:prstGeom prst="rect">
            <a:avLst/>
          </a:prstGeom>
          <a:noFill/>
          <a:ln w="28575">
            <a:noFill/>
            <a:miter lim="800000"/>
            <a:headEnd/>
            <a:tailEnd/>
          </a:ln>
        </p:spPr>
        <p:txBody>
          <a:bodyPr lIns="0" rIns="0" anchor="b"/>
          <a:lstStyle/>
          <a:p>
            <a:pPr>
              <a:spcBef>
                <a:spcPct val="20000"/>
              </a:spcBef>
            </a:pPr>
            <a:r>
              <a:rPr lang="en-US" sz="1100" b="1" dirty="0">
                <a:solidFill>
                  <a:schemeClr val="tx2"/>
                </a:solidFill>
              </a:rPr>
              <a:t>Data presented only for countries from which relevant information was available; “.” signifies data not reported. All rates unadjusted. ^UK: England, Wales, &amp; Northern Ireland (Scotland data reported separately).  Data for Belgium do not include patients younger than 20. *Latest data for Taiwan are from 2010. Incident data for Croatia start at day 91, 2011. Data for France </a:t>
            </a:r>
            <a:r>
              <a:rPr lang="en-US" sz="1100" b="1" dirty="0" smtClean="0">
                <a:solidFill>
                  <a:schemeClr val="tx2"/>
                </a:solidFill>
              </a:rPr>
              <a:t>include 25 </a:t>
            </a:r>
            <a:r>
              <a:rPr lang="en-US" sz="1100" b="1" dirty="0">
                <a:solidFill>
                  <a:schemeClr val="tx2"/>
                </a:solidFill>
              </a:rPr>
              <a:t>regions in 2011</a:t>
            </a:r>
            <a:r>
              <a:rPr lang="en-US" sz="1100" b="1" dirty="0" smtClean="0">
                <a:solidFill>
                  <a:schemeClr val="tx2"/>
                </a:solidFill>
              </a:rPr>
              <a:t>. All rates are unadjusted.</a:t>
            </a:r>
            <a:endParaRPr lang="en-US" sz="1100" b="1" dirty="0">
              <a:solidFill>
                <a:schemeClr val="tx2"/>
              </a:solidFill>
            </a:endParaRPr>
          </a:p>
        </p:txBody>
      </p:sp>
      <p:pic>
        <p:nvPicPr>
          <p:cNvPr id="5122" name="Picture 2" descr="\\LUKE\ADR Prepress\2013 atlas\13 figure PNGs\v2 figure pngs 13\v2 ch12 pngs 13\2 ch12 fig 3-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9589" y="444992"/>
            <a:ext cx="2025546" cy="6111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4025" y="274638"/>
            <a:ext cx="4117975" cy="1332220"/>
          </a:xfrm>
        </p:spPr>
        <p:txBody>
          <a:bodyPr>
            <a:normAutofit fontScale="90000"/>
          </a:bodyPr>
          <a:lstStyle/>
          <a:p>
            <a:r>
              <a:rPr lang="en-US" dirty="0" smtClean="0"/>
              <a:t>Incidence of ESRD, </a:t>
            </a:r>
            <a:br>
              <a:rPr lang="en-US" dirty="0" smtClean="0"/>
            </a:br>
            <a:r>
              <a:rPr lang="en-US" dirty="0" smtClean="0"/>
              <a:t>by year (per million population)</a:t>
            </a:r>
            <a:br>
              <a:rPr lang="en-US" dirty="0" smtClean="0"/>
            </a:br>
            <a:r>
              <a:rPr lang="en-US" sz="1800" dirty="0" smtClean="0"/>
              <a:t>Table 12.a (Volume 2</a:t>
            </a:r>
            <a:r>
              <a:rPr lang="en-US" sz="1600" dirty="0" smtClean="0"/>
              <a:t>)</a:t>
            </a:r>
            <a:endParaRPr lang="en-US" dirty="0"/>
          </a:p>
        </p:txBody>
      </p:sp>
      <p:sp>
        <p:nvSpPr>
          <p:cNvPr id="7" name="Text Box 20"/>
          <p:cNvSpPr txBox="1">
            <a:spLocks noChangeArrowheads="1"/>
          </p:cNvSpPr>
          <p:nvPr/>
        </p:nvSpPr>
        <p:spPr bwMode="auto">
          <a:xfrm>
            <a:off x="809625" y="5511337"/>
            <a:ext cx="3891771" cy="435437"/>
          </a:xfrm>
          <a:prstGeom prst="rect">
            <a:avLst/>
          </a:prstGeom>
          <a:noFill/>
          <a:ln w="28575">
            <a:noFill/>
            <a:miter lim="800000"/>
            <a:headEnd/>
            <a:tailEnd/>
          </a:ln>
        </p:spPr>
        <p:txBody>
          <a:bodyPr lIns="0" rIns="0" anchor="b"/>
          <a:lstStyle/>
          <a:p>
            <a:pPr>
              <a:spcBef>
                <a:spcPct val="20000"/>
              </a:spcBef>
            </a:pPr>
            <a:r>
              <a:rPr lang="en-US" sz="1100" b="1" dirty="0">
                <a:solidFill>
                  <a:schemeClr val="tx2"/>
                </a:solidFill>
              </a:rPr>
              <a:t>Data presented only for countries from which relevant information was available; “.” signifies data not reported. All rates unadjusted. ^UK: England, Wales, &amp; Northern Ireland (Scotland data reported separately).  Data for Belgium do not include patients younger than 20. *Latest data for Taiwan are from 2010. Incident data for Croatia start at day 91, 2011. Data for France </a:t>
            </a:r>
            <a:r>
              <a:rPr lang="en-US" sz="1100" b="1" dirty="0" smtClean="0">
                <a:solidFill>
                  <a:schemeClr val="tx2"/>
                </a:solidFill>
              </a:rPr>
              <a:t>include 15 </a:t>
            </a:r>
            <a:r>
              <a:rPr lang="en-US" sz="1100" b="1" dirty="0">
                <a:solidFill>
                  <a:schemeClr val="tx2"/>
                </a:solidFill>
              </a:rPr>
              <a:t>regions in 2006, 18 regions in 2007, 20 regions in 2008 &amp; 2009, 23 regions in 2010, &amp; 25 regions in 2011</a:t>
            </a:r>
            <a:r>
              <a:rPr lang="en-US" sz="1100" b="1" dirty="0" smtClean="0">
                <a:solidFill>
                  <a:schemeClr val="tx2"/>
                </a:solidFill>
              </a:rPr>
              <a:t>. All rates are unadjusted.</a:t>
            </a:r>
            <a:endParaRPr lang="en-US" sz="1100" b="1" dirty="0">
              <a:solidFill>
                <a:schemeClr val="tx2"/>
              </a:solidFill>
            </a:endParaRPr>
          </a:p>
        </p:txBody>
      </p:sp>
      <p:pic>
        <p:nvPicPr>
          <p:cNvPr id="6146" name="Picture 2" descr="\\LUKE\ADR Prepress\2013 atlas\13 figure PNGs\v2 figure pngs 13\v2 ch12 pngs 13\v2 ch12 tabke 12.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9657" y="424098"/>
            <a:ext cx="3562856" cy="61599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4025" y="274638"/>
            <a:ext cx="4117975" cy="1332220"/>
          </a:xfrm>
        </p:spPr>
        <p:txBody>
          <a:bodyPr/>
          <a:lstStyle/>
          <a:p>
            <a:r>
              <a:rPr lang="en-US" sz="2400" dirty="0" smtClean="0"/>
              <a:t>Percentage of incident patients with ESRD due </a:t>
            </a:r>
            <a:br>
              <a:rPr lang="en-US" sz="2400" dirty="0" smtClean="0"/>
            </a:br>
            <a:r>
              <a:rPr lang="en-US" sz="2400" dirty="0" smtClean="0"/>
              <a:t>to diabetes, 2011</a:t>
            </a:r>
            <a:r>
              <a:rPr lang="en-US" dirty="0" smtClean="0"/>
              <a:t/>
            </a:r>
            <a:br>
              <a:rPr lang="en-US" dirty="0" smtClean="0"/>
            </a:br>
            <a:r>
              <a:rPr lang="en-US" sz="1600" dirty="0" smtClean="0"/>
              <a:t>Figure 12.4 (Volume 2)</a:t>
            </a:r>
            <a:endParaRPr lang="en-US" dirty="0"/>
          </a:p>
        </p:txBody>
      </p:sp>
      <p:sp>
        <p:nvSpPr>
          <p:cNvPr id="5" name="Text Box 20"/>
          <p:cNvSpPr txBox="1">
            <a:spLocks noChangeArrowheads="1"/>
          </p:cNvSpPr>
          <p:nvPr/>
        </p:nvSpPr>
        <p:spPr bwMode="auto">
          <a:xfrm>
            <a:off x="809625" y="5511337"/>
            <a:ext cx="3762375" cy="435437"/>
          </a:xfrm>
          <a:prstGeom prst="rect">
            <a:avLst/>
          </a:prstGeom>
          <a:noFill/>
          <a:ln w="28575">
            <a:noFill/>
            <a:miter lim="800000"/>
            <a:headEnd/>
            <a:tailEnd/>
          </a:ln>
        </p:spPr>
        <p:txBody>
          <a:bodyPr lIns="0" rIns="0" anchor="b"/>
          <a:lstStyle/>
          <a:p>
            <a:pPr>
              <a:spcBef>
                <a:spcPct val="20000"/>
              </a:spcBef>
            </a:pPr>
            <a:r>
              <a:rPr lang="en-US" sz="1100" b="1" dirty="0">
                <a:solidFill>
                  <a:schemeClr val="tx2"/>
                </a:solidFill>
              </a:rPr>
              <a:t>Data presented only for countries from which relevant information was available. All rates unadjusted. ^UK: England, Wales, &amp; Northern Ireland (Scotland data reported separately). *Latest data for Taiwan are from 2010. ^^ Czech Republic: Data on incident ESRD due to diabetes is an estimate. Data for France </a:t>
            </a:r>
            <a:r>
              <a:rPr lang="en-US" sz="1100" b="1" dirty="0" smtClean="0">
                <a:solidFill>
                  <a:schemeClr val="tx2"/>
                </a:solidFill>
              </a:rPr>
              <a:t>include 25 </a:t>
            </a:r>
            <a:r>
              <a:rPr lang="en-US" sz="1100" b="1" dirty="0">
                <a:solidFill>
                  <a:schemeClr val="tx2"/>
                </a:solidFill>
              </a:rPr>
              <a:t>regions in 2011. .</a:t>
            </a:r>
          </a:p>
        </p:txBody>
      </p:sp>
      <p:pic>
        <p:nvPicPr>
          <p:cNvPr id="7170" name="Picture 2" descr="\\LUKE\ADR Prepress\2013 atlas\13 figure PNGs\v2 figure pngs 13\v2 ch12 pngs 13\2 ch12 fig 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7813" y="449372"/>
            <a:ext cx="1975461" cy="60630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4025" y="274638"/>
            <a:ext cx="4117975" cy="1332220"/>
          </a:xfrm>
        </p:spPr>
        <p:txBody>
          <a:bodyPr>
            <a:normAutofit/>
          </a:bodyPr>
          <a:lstStyle/>
          <a:p>
            <a:r>
              <a:rPr lang="en-US" sz="2400" dirty="0" smtClean="0"/>
              <a:t>Percentage of incident patients with ESRD due to diabetes, by age, 2011</a:t>
            </a:r>
            <a:r>
              <a:rPr lang="en-US" dirty="0" smtClean="0"/>
              <a:t/>
            </a:r>
            <a:br>
              <a:rPr lang="en-US" dirty="0" smtClean="0"/>
            </a:br>
            <a:r>
              <a:rPr lang="en-US" sz="1800" dirty="0" smtClean="0"/>
              <a:t>Figure 12.5 (Volume 2)</a:t>
            </a:r>
            <a:endParaRPr lang="en-US" sz="1800" dirty="0"/>
          </a:p>
        </p:txBody>
      </p:sp>
      <p:sp>
        <p:nvSpPr>
          <p:cNvPr id="5" name="Text Box 20"/>
          <p:cNvSpPr txBox="1">
            <a:spLocks noChangeArrowheads="1"/>
          </p:cNvSpPr>
          <p:nvPr/>
        </p:nvSpPr>
        <p:spPr bwMode="auto">
          <a:xfrm>
            <a:off x="809626" y="5511337"/>
            <a:ext cx="3496652" cy="435437"/>
          </a:xfrm>
          <a:prstGeom prst="rect">
            <a:avLst/>
          </a:prstGeom>
          <a:noFill/>
          <a:ln w="28575">
            <a:noFill/>
            <a:miter lim="800000"/>
            <a:headEnd/>
            <a:tailEnd/>
          </a:ln>
        </p:spPr>
        <p:txBody>
          <a:bodyPr lIns="0" rIns="0" anchor="b"/>
          <a:lstStyle/>
          <a:p>
            <a:pPr>
              <a:spcBef>
                <a:spcPct val="20000"/>
              </a:spcBef>
            </a:pPr>
            <a:r>
              <a:rPr lang="en-US" sz="1100" b="1" dirty="0">
                <a:solidFill>
                  <a:schemeClr val="tx2"/>
                </a:solidFill>
              </a:rPr>
              <a:t>Data presented only for countries from which relevant information was available. All rates unadjusted. ^UK: England, Wales, &amp; Northern Ireland (Scotland data reported separately). *Latest data for Taiwan are from 2010</a:t>
            </a:r>
            <a:r>
              <a:rPr lang="en-US" sz="1100" b="1" dirty="0" smtClean="0">
                <a:solidFill>
                  <a:schemeClr val="tx2"/>
                </a:solidFill>
              </a:rPr>
              <a:t>. Data </a:t>
            </a:r>
            <a:r>
              <a:rPr lang="en-US" sz="1100" b="1" dirty="0">
                <a:solidFill>
                  <a:schemeClr val="tx2"/>
                </a:solidFill>
              </a:rPr>
              <a:t>for France </a:t>
            </a:r>
            <a:r>
              <a:rPr lang="en-US" sz="1100" b="1" dirty="0" smtClean="0">
                <a:solidFill>
                  <a:schemeClr val="tx2"/>
                </a:solidFill>
              </a:rPr>
              <a:t>include 25 </a:t>
            </a:r>
            <a:r>
              <a:rPr lang="en-US" sz="1100" b="1" dirty="0">
                <a:solidFill>
                  <a:schemeClr val="tx2"/>
                </a:solidFill>
              </a:rPr>
              <a:t>regions in 2011. </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280" t="1297" r="2486" b="2644"/>
          <a:stretch/>
        </p:blipFill>
        <p:spPr>
          <a:xfrm>
            <a:off x="4734370" y="495656"/>
            <a:ext cx="3973794" cy="5785503"/>
          </a:xfrm>
          <a:prstGeom prst="rect">
            <a:avLst/>
          </a:prstGeom>
        </p:spPr>
      </p:pic>
    </p:spTree>
  </p:cSld>
  <p:clrMapOvr>
    <a:masterClrMapping/>
  </p:clrMapOvr>
</p:sld>
</file>

<file path=ppt/theme/theme1.xml><?xml version="1.0" encoding="utf-8"?>
<a:theme xmlns:a="http://schemas.openxmlformats.org/drawingml/2006/main" name="usrds slide template 13">
  <a:themeElements>
    <a:clrScheme name="usrds poster 12">
      <a:dk1>
        <a:srgbClr val="242D6E"/>
      </a:dk1>
      <a:lt1>
        <a:srgbClr val="FFFFFF"/>
      </a:lt1>
      <a:dk2>
        <a:srgbClr val="5A602A"/>
      </a:dk2>
      <a:lt2>
        <a:srgbClr val="808080"/>
      </a:lt2>
      <a:accent1>
        <a:srgbClr val="A3A342"/>
      </a:accent1>
      <a:accent2>
        <a:srgbClr val="5B4030"/>
      </a:accent2>
      <a:accent3>
        <a:srgbClr val="29404E"/>
      </a:accent3>
      <a:accent4>
        <a:srgbClr val="668896"/>
      </a:accent4>
      <a:accent5>
        <a:srgbClr val="687959"/>
      </a:accent5>
      <a:accent6>
        <a:srgbClr val="3B1D00"/>
      </a:accent6>
      <a:hlink>
        <a:srgbClr val="375453"/>
      </a:hlink>
      <a:folHlink>
        <a:srgbClr val="626F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usrds slide template 13</Template>
  <TotalTime>164</TotalTime>
  <Words>1208</Words>
  <Application>Microsoft Office PowerPoint</Application>
  <PresentationFormat>On-screen Show (4:3)</PresentationFormat>
  <Paragraphs>36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usrds slide template 13</vt:lpstr>
      <vt:lpstr>PowerPoint Presentation</vt:lpstr>
      <vt:lpstr>Comparison of unadjusted ESRD incidence worldwide Figure 12.1 (Volume 2)</vt:lpstr>
      <vt:lpstr>Comparison of unadjusted  ESRD prevalence worldwide Figure 12.1, continued (Volume 2)</vt:lpstr>
      <vt:lpstr>Geographic variations in the incidence of ESRD (per million population), 2011 Figure 12.2 (Volume 2)</vt:lpstr>
      <vt:lpstr>Geographic variations in the incidence of ESRD (per million population), 2011 Figure 12.2, continued (Volume 2)</vt:lpstr>
      <vt:lpstr>Incidence of  ESRD, 2011 Figure 12.3 (Volume 2)</vt:lpstr>
      <vt:lpstr>Incidence of ESRD,  by year (per million population) Table 12.a (Volume 2)</vt:lpstr>
      <vt:lpstr>Percentage of incident patients with ESRD due  to diabetes, 2011 Figure 12.4 (Volume 2)</vt:lpstr>
      <vt:lpstr>Percentage of incident patients with ESRD due to diabetes, by age, 2011 Figure 12.5 (Volume 2)</vt:lpstr>
      <vt:lpstr>Prevalence of  ESRD, 2011 Figure 12.6 (Volume 2)</vt:lpstr>
      <vt:lpstr>Prevalence of ESRD,  by year (per million population) Table 12.b (Volume 2)</vt:lpstr>
      <vt:lpstr>Percent distribution of prevalent dialysis patients, by modality, 2011 Figure 12.7 (Volume 2)</vt:lpstr>
      <vt:lpstr>Percent distribution of prevalent dialysis patients, by modality &amp; year Table 12.c (Volume 2)</vt:lpstr>
      <vt:lpstr>Prevalent rates of functioning grafts, 2011 Figure 12.8 (Volume 2)</vt:lpstr>
      <vt:lpstr>Prevalent rates of  functioning grafts, by year (per million population) Table 12.d (Volume 2)</vt:lpstr>
      <vt:lpstr>Transplant rates, 2011 Figure 12.9 (Volume 2)</vt:lpstr>
      <vt:lpstr>Transplant rates,  by year (per million population) Table 12.e (Volume 2)</vt:lpstr>
    </vt:vector>
  </TitlesOfParts>
  <Company>Chronic Disease Research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severson</dc:creator>
  <cp:lastModifiedBy>edward constantini</cp:lastModifiedBy>
  <cp:revision>18</cp:revision>
  <dcterms:created xsi:type="dcterms:W3CDTF">2013-01-30T17:35:26Z</dcterms:created>
  <dcterms:modified xsi:type="dcterms:W3CDTF">2013-09-12T12:27:36Z</dcterms:modified>
</cp:coreProperties>
</file>