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70" r:id="rId10"/>
    <p:sldId id="264" r:id="rId11"/>
    <p:sldId id="271" r:id="rId12"/>
    <p:sldId id="272" r:id="rId13"/>
    <p:sldId id="273" r:id="rId14"/>
    <p:sldId id="265" r:id="rId15"/>
    <p:sldId id="266" r:id="rId16"/>
    <p:sldId id="267" r:id="rId17"/>
    <p:sldId id="268" r:id="rId18"/>
    <p:sldId id="275" r:id="rId19"/>
    <p:sldId id="269"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946" y="58"/>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EDF32A-2C87-427B-8169-B6092B336250}" type="slidenum">
              <a:rPr lang="en-US" smtClean="0"/>
              <a:t>10</a:t>
            </a:fld>
            <a:endParaRPr lang="en-US"/>
          </a:p>
        </p:txBody>
      </p:sp>
    </p:spTree>
    <p:extLst>
      <p:ext uri="{BB962C8B-B14F-4D97-AF65-F5344CB8AC3E}">
        <p14:creationId xmlns:p14="http://schemas.microsoft.com/office/powerpoint/2010/main" val="1243520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4" name="TextBox 3"/>
          <p:cNvSpPr txBox="1"/>
          <p:nvPr userDrawn="1"/>
        </p:nvSpPr>
        <p:spPr>
          <a:xfrm>
            <a:off x="942974" y="3427274"/>
            <a:ext cx="7315200" cy="646331"/>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5: Acute Kidney Injury</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1: Chronic Kidney Disease</a:t>
            </a:r>
            <a:endParaRPr lang="en-US" sz="2400" b="1" cap="small" baseline="0" dirty="0">
              <a:solidFill>
                <a:srgbClr val="367CA8"/>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3</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81400" y="6477000"/>
            <a:ext cx="1981200" cy="304800"/>
          </a:xfrm>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627947"/>
            <a:ext cx="8534400" cy="955852"/>
          </a:xfrm>
          <a:prstGeom prst="rect">
            <a:avLst/>
          </a:prstGeom>
        </p:spPr>
        <p:txBody>
          <a:bodyPr wrap="square">
            <a:spAutoFit/>
          </a:bodyPr>
          <a:lstStyle/>
          <a:p>
            <a:r>
              <a:rPr lang="en-US" sz="1700" i="1" baseline="30000" dirty="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a:t>
            </a:r>
            <a:r>
              <a:rPr lang="en-US" sz="1700" i="1" baseline="30000" dirty="0" smtClean="0"/>
              <a:t>injury; </a:t>
            </a:r>
            <a:r>
              <a:rPr lang="en-US" sz="1700" i="1" baseline="30000" dirty="0"/>
              <a:t>ESRD, end-stage renal disease.</a:t>
            </a:r>
            <a:endParaRPr lang="en-US" sz="1700" i="1" baseline="30000" dirty="0">
              <a:solidFill>
                <a:srgbClr val="FF0000"/>
              </a:solidFill>
            </a:endParaRPr>
          </a:p>
        </p:txBody>
      </p:sp>
      <p:sp>
        <p:nvSpPr>
          <p:cNvPr id="4" name="Rectangle 3"/>
          <p:cNvSpPr/>
          <p:nvPr/>
        </p:nvSpPr>
        <p:spPr>
          <a:xfrm>
            <a:off x="0" y="289696"/>
            <a:ext cx="9144000" cy="954107"/>
          </a:xfrm>
          <a:prstGeom prst="rect">
            <a:avLst/>
          </a:prstGeom>
        </p:spPr>
        <p:txBody>
          <a:bodyPr wrap="square">
            <a:spAutoFit/>
          </a:bodyPr>
          <a:lstStyle/>
          <a:p>
            <a:pPr algn="ctr"/>
            <a:r>
              <a:rPr lang="en-US" sz="2700" b="1" baseline="30000" dirty="0"/>
              <a:t>Figure 5.7  Cumulative probability of a recurrent AKI hospitalization within two years of live discharge from first AKI hospitalization in 2011 for Medicare patients aged 66+, (a) overall, </a:t>
            </a:r>
            <a:endParaRPr lang="en-US" sz="2700" b="1" baseline="30000" dirty="0" smtClean="0"/>
          </a:p>
          <a:p>
            <a:pPr algn="ctr"/>
            <a:r>
              <a:rPr lang="en-US" sz="2700" b="1" baseline="30000" dirty="0" smtClean="0"/>
              <a:t>(</a:t>
            </a:r>
            <a:r>
              <a:rPr lang="en-US" sz="2700" b="1" baseline="30000" dirty="0"/>
              <a:t>b) by age, (c) by race, and (d) by </a:t>
            </a:r>
            <a:r>
              <a:rPr lang="en-US" sz="2700" b="1" baseline="30000" dirty="0" smtClean="0"/>
              <a:t>chronic kidney disease and diabetes mellitus</a:t>
            </a:r>
            <a:endParaRPr lang="en-US" sz="2700" b="1" baseline="30000" dirty="0"/>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sp>
        <p:nvSpPr>
          <p:cNvPr id="7" name="TextBox 6"/>
          <p:cNvSpPr txBox="1"/>
          <p:nvPr/>
        </p:nvSpPr>
        <p:spPr>
          <a:xfrm>
            <a:off x="0" y="1066800"/>
            <a:ext cx="9144000" cy="338554"/>
          </a:xfrm>
          <a:prstGeom prst="rect">
            <a:avLst/>
          </a:prstGeom>
          <a:noFill/>
        </p:spPr>
        <p:txBody>
          <a:bodyPr wrap="square" rtlCol="0">
            <a:spAutoFit/>
          </a:bodyPr>
          <a:lstStyle/>
          <a:p>
            <a:pPr algn="ctr"/>
            <a:r>
              <a:rPr lang="en-US" sz="1600" b="1" dirty="0" smtClean="0"/>
              <a:t>(</a:t>
            </a:r>
            <a:r>
              <a:rPr lang="en-US" sz="1600" b="1" dirty="0"/>
              <a:t>a) </a:t>
            </a:r>
            <a:r>
              <a:rPr lang="en-US" sz="1600" b="1" dirty="0" smtClean="0"/>
              <a:t>Overall</a:t>
            </a:r>
            <a:endParaRPr lang="en-US" sz="1600"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253"/>
          <a:stretch/>
        </p:blipFill>
        <p:spPr>
          <a:xfrm>
            <a:off x="2057399" y="1371600"/>
            <a:ext cx="5104511" cy="4235195"/>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709028"/>
            <a:ext cx="8534400" cy="789960"/>
          </a:xfrm>
          <a:prstGeom prst="rect">
            <a:avLst/>
          </a:prstGeom>
        </p:spPr>
        <p:txBody>
          <a:bodyPr wrap="square">
            <a:spAutoFit/>
          </a:bodyPr>
          <a:lstStyle/>
          <a:p>
            <a:r>
              <a:rPr lang="en-US" sz="1700" i="1" baseline="30000" dirty="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a:t>
            </a:r>
            <a:r>
              <a:rPr lang="en-US" sz="1700" i="1" baseline="30000" dirty="0" smtClean="0"/>
              <a:t>injury; </a:t>
            </a:r>
            <a:r>
              <a:rPr lang="en-US" sz="1700" i="1" baseline="30000" dirty="0"/>
              <a:t>ESRD, end-stage renal disease.</a:t>
            </a:r>
            <a:endParaRPr lang="en-US" sz="1700" i="1" baseline="30000" dirty="0">
              <a:solidFill>
                <a:srgbClr val="FF0000"/>
              </a:solidFill>
            </a:endParaRPr>
          </a:p>
        </p:txBody>
      </p:sp>
      <p:sp>
        <p:nvSpPr>
          <p:cNvPr id="4" name="Rectangle 3"/>
          <p:cNvSpPr/>
          <p:nvPr/>
        </p:nvSpPr>
        <p:spPr>
          <a:xfrm>
            <a:off x="0" y="289696"/>
            <a:ext cx="9144000" cy="954107"/>
          </a:xfrm>
          <a:prstGeom prst="rect">
            <a:avLst/>
          </a:prstGeom>
        </p:spPr>
        <p:txBody>
          <a:bodyPr wrap="square">
            <a:spAutoFit/>
          </a:bodyPr>
          <a:lstStyle/>
          <a:p>
            <a:pPr algn="ctr"/>
            <a:r>
              <a:rPr lang="en-US" sz="2700" b="1" baseline="30000" dirty="0"/>
              <a:t>Figure 5.7  Cumulative probability of a recurrent AKI hospitalization within two years of live discharge from first AKI hospitalization in 2011 for Medicare patients aged 66+, (a) overall, </a:t>
            </a:r>
            <a:endParaRPr lang="en-US" sz="2700" b="1" baseline="30000" dirty="0" smtClean="0"/>
          </a:p>
          <a:p>
            <a:pPr algn="ctr"/>
            <a:r>
              <a:rPr lang="en-US" sz="2700" b="1" baseline="30000" dirty="0" smtClean="0"/>
              <a:t>(</a:t>
            </a:r>
            <a:r>
              <a:rPr lang="en-US" sz="2700" b="1" baseline="30000" dirty="0"/>
              <a:t>b) by age, (c) by race, and (d) by chronic kidney disease and diabetes mellitus</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sp>
        <p:nvSpPr>
          <p:cNvPr id="7" name="TextBox 6"/>
          <p:cNvSpPr txBox="1"/>
          <p:nvPr/>
        </p:nvSpPr>
        <p:spPr>
          <a:xfrm>
            <a:off x="0" y="1074132"/>
            <a:ext cx="9144000" cy="338554"/>
          </a:xfrm>
          <a:prstGeom prst="rect">
            <a:avLst/>
          </a:prstGeom>
          <a:noFill/>
        </p:spPr>
        <p:txBody>
          <a:bodyPr wrap="square" rtlCol="0">
            <a:spAutoFit/>
          </a:bodyPr>
          <a:lstStyle/>
          <a:p>
            <a:pPr algn="ctr"/>
            <a:r>
              <a:rPr lang="en-US" sz="1600" b="1" dirty="0" smtClean="0"/>
              <a:t>(b) Age</a:t>
            </a:r>
            <a:endParaRPr lang="en-US" sz="16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0" y="1387495"/>
            <a:ext cx="4958862" cy="4297680"/>
          </a:xfrm>
          <a:prstGeom prst="rect">
            <a:avLst/>
          </a:prstGeom>
        </p:spPr>
      </p:pic>
    </p:spTree>
    <p:extLst>
      <p:ext uri="{BB962C8B-B14F-4D97-AF65-F5344CB8AC3E}">
        <p14:creationId xmlns:p14="http://schemas.microsoft.com/office/powerpoint/2010/main" val="281866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710893"/>
            <a:ext cx="8534400" cy="789960"/>
          </a:xfrm>
          <a:prstGeom prst="rect">
            <a:avLst/>
          </a:prstGeom>
        </p:spPr>
        <p:txBody>
          <a:bodyPr wrap="square">
            <a:spAutoFit/>
          </a:bodyPr>
          <a:lstStyle/>
          <a:p>
            <a:r>
              <a:rPr lang="en-US" sz="1700" i="1" baseline="30000" dirty="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a:t>
            </a:r>
            <a:r>
              <a:rPr lang="en-US" sz="1700" i="1" baseline="30000" dirty="0" smtClean="0"/>
              <a:t>injury; ESRD</a:t>
            </a:r>
            <a:r>
              <a:rPr lang="en-US" sz="1700" i="1" baseline="30000" dirty="0"/>
              <a:t>, end-stage renal disease.</a:t>
            </a:r>
            <a:endParaRPr lang="en-US" sz="1700" i="1" baseline="30000" dirty="0">
              <a:solidFill>
                <a:srgbClr val="FF0000"/>
              </a:solidFill>
            </a:endParaRPr>
          </a:p>
        </p:txBody>
      </p:sp>
      <p:sp>
        <p:nvSpPr>
          <p:cNvPr id="4" name="Rectangle 3"/>
          <p:cNvSpPr/>
          <p:nvPr/>
        </p:nvSpPr>
        <p:spPr>
          <a:xfrm>
            <a:off x="0" y="289696"/>
            <a:ext cx="9144000" cy="954107"/>
          </a:xfrm>
          <a:prstGeom prst="rect">
            <a:avLst/>
          </a:prstGeom>
        </p:spPr>
        <p:txBody>
          <a:bodyPr wrap="square">
            <a:spAutoFit/>
          </a:bodyPr>
          <a:lstStyle/>
          <a:p>
            <a:pPr algn="ctr"/>
            <a:r>
              <a:rPr lang="en-US" sz="2700" b="1" baseline="30000" dirty="0"/>
              <a:t>Figure 5.7  Cumulative probability of a recurrent AKI hospitalization within two years of live discharge from first AKI hospitalization in 2011 for Medicare patients aged 66+, (a) overall, </a:t>
            </a:r>
            <a:endParaRPr lang="en-US" sz="2700" b="1" baseline="30000" dirty="0" smtClean="0"/>
          </a:p>
          <a:p>
            <a:pPr algn="ctr"/>
            <a:r>
              <a:rPr lang="en-US" sz="2700" b="1" baseline="30000" dirty="0" smtClean="0"/>
              <a:t>(</a:t>
            </a:r>
            <a:r>
              <a:rPr lang="en-US" sz="2700" b="1" baseline="30000" dirty="0"/>
              <a:t>b) by age, (c) by race, and (d) by chronic kidney disease and diabetes mellitus</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sp>
        <p:nvSpPr>
          <p:cNvPr id="7" name="TextBox 6"/>
          <p:cNvSpPr txBox="1"/>
          <p:nvPr/>
        </p:nvSpPr>
        <p:spPr>
          <a:xfrm>
            <a:off x="0" y="1042328"/>
            <a:ext cx="9144000" cy="338554"/>
          </a:xfrm>
          <a:prstGeom prst="rect">
            <a:avLst/>
          </a:prstGeom>
          <a:noFill/>
        </p:spPr>
        <p:txBody>
          <a:bodyPr wrap="square" rtlCol="0">
            <a:spAutoFit/>
          </a:bodyPr>
          <a:lstStyle/>
          <a:p>
            <a:pPr algn="ctr"/>
            <a:r>
              <a:rPr lang="en-US" sz="1600" b="1" dirty="0" smtClean="0"/>
              <a:t>(c) Race</a:t>
            </a:r>
            <a:endParaRPr lang="en-US" sz="16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00"/>
          <a:stretch/>
        </p:blipFill>
        <p:spPr>
          <a:xfrm>
            <a:off x="2043022" y="1374970"/>
            <a:ext cx="5057957" cy="4340030"/>
          </a:xfrm>
          <a:prstGeom prst="rect">
            <a:avLst/>
          </a:prstGeom>
        </p:spPr>
      </p:pic>
    </p:spTree>
    <p:extLst>
      <p:ext uri="{BB962C8B-B14F-4D97-AF65-F5344CB8AC3E}">
        <p14:creationId xmlns:p14="http://schemas.microsoft.com/office/powerpoint/2010/main" val="4228887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707583"/>
            <a:ext cx="8534400" cy="789960"/>
          </a:xfrm>
          <a:prstGeom prst="rect">
            <a:avLst/>
          </a:prstGeom>
        </p:spPr>
        <p:txBody>
          <a:bodyPr wrap="square">
            <a:spAutoFit/>
          </a:bodyPr>
          <a:lstStyle/>
          <a:p>
            <a:r>
              <a:rPr lang="en-US" sz="1700" i="1" baseline="30000" dirty="0"/>
              <a:t>Data Source: Special analyses, Medicare 5 percent sample. Age on January 1, 2011. Medicare patients aged 66 and older who had both Medicare Parts A &amp; B, no Medicare Advantage plan, no ESRD by first service date from Medical Evidence form on 1/1/2011 and were discharged alive from an AKI hospitalization in 2011. Censored at death, ESRD, end of Medicare Parts A &amp; B participation, or switch to Medicare Advantage program. Abbreviations: AKI, acute kidney </a:t>
            </a:r>
            <a:r>
              <a:rPr lang="en-US" sz="1700" i="1" baseline="30000" dirty="0" smtClean="0"/>
              <a:t>injury; ESRD</a:t>
            </a:r>
            <a:r>
              <a:rPr lang="en-US" sz="1700" i="1" baseline="30000" dirty="0"/>
              <a:t>, end-stage renal disease.</a:t>
            </a:r>
            <a:endParaRPr lang="en-US" sz="1700" i="1" baseline="30000" dirty="0">
              <a:solidFill>
                <a:srgbClr val="FF0000"/>
              </a:solidFill>
            </a:endParaRPr>
          </a:p>
        </p:txBody>
      </p:sp>
      <p:sp>
        <p:nvSpPr>
          <p:cNvPr id="4" name="Rectangle 3"/>
          <p:cNvSpPr/>
          <p:nvPr/>
        </p:nvSpPr>
        <p:spPr>
          <a:xfrm>
            <a:off x="0" y="289696"/>
            <a:ext cx="9144000" cy="954107"/>
          </a:xfrm>
          <a:prstGeom prst="rect">
            <a:avLst/>
          </a:prstGeom>
        </p:spPr>
        <p:txBody>
          <a:bodyPr wrap="square">
            <a:spAutoFit/>
          </a:bodyPr>
          <a:lstStyle/>
          <a:p>
            <a:pPr algn="ctr"/>
            <a:r>
              <a:rPr lang="en-US" sz="2700" b="1" baseline="30000" dirty="0"/>
              <a:t>Figure 5.7  Cumulative probability of a recurrent AKI hospitalization within two years of live discharge from first AKI hospitalization in 2011 for Medicare patients aged 66+, (a) overall, </a:t>
            </a:r>
            <a:endParaRPr lang="en-US" sz="2700" b="1" baseline="30000" dirty="0" smtClean="0"/>
          </a:p>
          <a:p>
            <a:pPr algn="ctr"/>
            <a:r>
              <a:rPr lang="en-US" sz="2700" b="1" baseline="30000" dirty="0" smtClean="0"/>
              <a:t>(</a:t>
            </a:r>
            <a:r>
              <a:rPr lang="en-US" sz="2700" b="1" baseline="30000" dirty="0"/>
              <a:t>b) by age, (c) by race, and (d) by </a:t>
            </a:r>
            <a:r>
              <a:rPr lang="en-US" sz="2700" b="1" baseline="30000" dirty="0" smtClean="0"/>
              <a:t>chronic </a:t>
            </a:r>
            <a:r>
              <a:rPr lang="en-US" sz="2700" b="1" baseline="30000" dirty="0"/>
              <a:t>kidney disease and diabetes mellitus</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sp>
        <p:nvSpPr>
          <p:cNvPr id="7" name="TextBox 6"/>
          <p:cNvSpPr txBox="1"/>
          <p:nvPr/>
        </p:nvSpPr>
        <p:spPr>
          <a:xfrm>
            <a:off x="0" y="1066181"/>
            <a:ext cx="9144000" cy="338554"/>
          </a:xfrm>
          <a:prstGeom prst="rect">
            <a:avLst/>
          </a:prstGeom>
          <a:noFill/>
        </p:spPr>
        <p:txBody>
          <a:bodyPr wrap="square" rtlCol="0">
            <a:spAutoFit/>
          </a:bodyPr>
          <a:lstStyle/>
          <a:p>
            <a:pPr algn="ctr"/>
            <a:r>
              <a:rPr lang="en-US" sz="1600" b="1" dirty="0" smtClean="0"/>
              <a:t>(d) Chronic Kidney Disease and Diabetes Mellitus</a:t>
            </a:r>
            <a:endParaRPr lang="en-US" sz="16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569" y="1443033"/>
            <a:ext cx="4958862" cy="4297680"/>
          </a:xfrm>
          <a:prstGeom prst="rect">
            <a:avLst/>
          </a:prstGeom>
        </p:spPr>
      </p:pic>
    </p:spTree>
    <p:extLst>
      <p:ext uri="{BB962C8B-B14F-4D97-AF65-F5344CB8AC3E}">
        <p14:creationId xmlns:p14="http://schemas.microsoft.com/office/powerpoint/2010/main" val="1522890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528262"/>
            <a:ext cx="8686800" cy="964367"/>
          </a:xfrm>
          <a:prstGeom prst="rect">
            <a:avLst/>
          </a:prstGeom>
        </p:spPr>
        <p:txBody>
          <a:bodyPr wrap="square">
            <a:spAutoFit/>
          </a:bodyPr>
          <a:lstStyle/>
          <a:p>
            <a:r>
              <a:rPr lang="en-US" sz="1700" i="1" baseline="30000" dirty="0"/>
              <a:t>Data Source: Special analyses, Medicare 5 percent sample. Medicare patients aged 66 or older who had both Medicare Parts A &amp; B, no Medicare Advantage plan, no ESRD by first service date from Medical Evidence form, and were discharged alive from a first AKI hospitalization in 2011 or 2012. All models censored at the end of Medicare Parts A &amp; B participation, switch to Medicare Advantage program, or 365 days after AKI discharge. Model for ESRD also is censored at death. Model for death is not censored at the start of ESRD. Abbreviations: AKI, acute kidney injury; ESRD, end-stage renal disease.</a:t>
            </a:r>
            <a:endParaRPr lang="en-US" sz="17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700" b="1" baseline="30000" dirty="0"/>
              <a:t>Figure 5.8  Cumulative probability of death-censored ESRD, death, and the composite of death or ESRD within one year of live discharge from first AKI hospitalization </a:t>
            </a:r>
            <a:endParaRPr lang="en-US" sz="2700" b="1" baseline="30000" dirty="0" smtClean="0"/>
          </a:p>
          <a:p>
            <a:pPr algn="ctr"/>
            <a:r>
              <a:rPr lang="en-US" sz="2700" b="1" baseline="30000" dirty="0" smtClean="0"/>
              <a:t>occurring </a:t>
            </a:r>
            <a:r>
              <a:rPr lang="en-US" sz="2700" b="1" baseline="30000" dirty="0" smtClean="0"/>
              <a:t>in </a:t>
            </a:r>
            <a:r>
              <a:rPr lang="en-US" sz="2700" b="1" baseline="30000" dirty="0"/>
              <a:t>2011-2012 for Medicare patients aged 66+</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989"/>
          <a:stretch/>
        </p:blipFill>
        <p:spPr>
          <a:xfrm>
            <a:off x="2034535" y="1089661"/>
            <a:ext cx="5074930" cy="4354782"/>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 y="5364480"/>
            <a:ext cx="8610600" cy="1138773"/>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&amp; B, no Medicare Advantage plan, no ESRD by first service date from Medical Evidence form on 1/1/2012, and were discharged alive from a first AKI hospitalization in 2012. For each time point, the denominator is all patients alive, without ESRD, not in a Medicare Advantage plan and with Medicare Parts A &amp; B. Physician visits are from physician/supplier claims with provider specialty codes for primary care (01, 08-family practice, 11-internal medicine), cardiology (06), and nephrology (39) and claim source indicating an outpatient setting. Abbreviations: AKI, acute kidney injury; ESRD, end-stage renal disease.</a:t>
            </a:r>
            <a:endParaRPr lang="en-US" sz="17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5.9  Outpatient physician visits within one year of live discharge from first AKI hospitalization in 2012 for Medicare patients aged 66+, by physician specialty and time</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535" y="868680"/>
            <a:ext cx="5074930" cy="4398273"/>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83947"/>
            <a:ext cx="8610600" cy="1138773"/>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&amp; B, no Medicare Advantage plan, no ESRD by first service date from Medical Evidence form on 1/1/2012, and were discharged alive from a first AKI hospitalization in 2012. For each time point, the denominator is all patients alive, without ESRD, not in a Medicare Advantage plan and with Medicare Parts A &amp; B. Physician visits are from physician/supplier claims with provider specialty codes for nephrology (39) and claim source indicating an outpatient setting. Abbreviations: AKI, acute kidney injury; CKD, chronic kidney disease; DM, diabetes mellitus; ESRD, end-stage renal disease.</a:t>
            </a:r>
            <a:endParaRPr lang="en-US" sz="17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5.10  Outpatient nephrology visits within one year of live discharge from first AKI hospitalization in 2012 for Medicare patients aged 66+, by CKD, DM, and time</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569" y="949918"/>
            <a:ext cx="4958862" cy="4297680"/>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0"/>
            <a:ext cx="8686800" cy="1138773"/>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&amp; B, no Medicare Advantage plan, no ESRD by first service date from Medical Evidence form on 1/1/2012, and were discharged alive from a first AKI hospitalization in 2012. Date of first serum creatinine test following AKI discharge is from inpatient and outpatient claims with healthcare common procedure coding system (HCPCS) codes of 80048, 80050, 80053, 80069, or 82565. Censored at death, ESRD, end of Medicare Parts A &amp; B participation, or switch to Medicare Advantage program. Abbreviations: AKI, acute kidney injury; CKD, chronic kidney disease; DM, diabetes mellitus; ESRD, end-stage renal disease.</a:t>
            </a:r>
            <a:endParaRPr lang="en-US" sz="1700" i="1" baseline="30000" dirty="0">
              <a:solidFill>
                <a:srgbClr val="FF0000"/>
              </a:solidFill>
            </a:endParaRPr>
          </a:p>
        </p:txBody>
      </p:sp>
      <p:sp>
        <p:nvSpPr>
          <p:cNvPr id="4" name="Rectangle 3"/>
          <p:cNvSpPr/>
          <p:nvPr/>
        </p:nvSpPr>
        <p:spPr>
          <a:xfrm>
            <a:off x="0" y="283069"/>
            <a:ext cx="9144000" cy="954107"/>
          </a:xfrm>
          <a:prstGeom prst="rect">
            <a:avLst/>
          </a:prstGeom>
        </p:spPr>
        <p:txBody>
          <a:bodyPr wrap="square">
            <a:spAutoFit/>
          </a:bodyPr>
          <a:lstStyle/>
          <a:p>
            <a:pPr algn="ctr"/>
            <a:r>
              <a:rPr lang="en-US" sz="2700" b="1" baseline="30000" dirty="0"/>
              <a:t>Figure 5.11  Cumulative probability of a claim for a serum creatinine test within one year of live discharge from first AKI hospitalization in 2012 for Medicare patients aged 66+, </a:t>
            </a:r>
            <a:endParaRPr lang="en-US" sz="2700" b="1" baseline="30000" dirty="0" smtClean="0"/>
          </a:p>
          <a:p>
            <a:pPr algn="ctr"/>
            <a:r>
              <a:rPr lang="en-US" sz="2700" b="1" baseline="30000" dirty="0" smtClean="0"/>
              <a:t>by </a:t>
            </a:r>
            <a:r>
              <a:rPr lang="en-US" sz="2700" b="1" baseline="30000" dirty="0"/>
              <a:t>CKD, DM, and time</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569" y="1043940"/>
            <a:ext cx="4958862" cy="4297680"/>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334000"/>
            <a:ext cx="8686800" cy="1138773"/>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and B, no Medicare Advantage plan, no ESRD by first service date from Medical Evidence form on 1/1/2012, and were discharged alive from a first AKI hospitalization in 2012. Date of first urine albumin test following AKI discharge is from inpatient and outpatient claims with healthcare common procedure coding system (HCPCS) codes of 82042, 82043, 82044, or 84156. Censored at death, ESRD, end of Medicare Parts A &amp; B participation, or switch to Medicare Advantage program. Abbreviations: AKI, acute kidney injury; CKD, chronic kidney disease; DM, diabetes mellitus; ESRD, end-stage renal disease.</a:t>
            </a:r>
            <a:endParaRPr lang="en-US" sz="1700" i="1" baseline="30000" dirty="0">
              <a:solidFill>
                <a:srgbClr val="FF0000"/>
              </a:solidFill>
            </a:endParaRPr>
          </a:p>
        </p:txBody>
      </p:sp>
      <p:sp>
        <p:nvSpPr>
          <p:cNvPr id="4" name="Rectangle 3"/>
          <p:cNvSpPr/>
          <p:nvPr/>
        </p:nvSpPr>
        <p:spPr>
          <a:xfrm>
            <a:off x="0" y="188893"/>
            <a:ext cx="9144000" cy="954107"/>
          </a:xfrm>
          <a:prstGeom prst="rect">
            <a:avLst/>
          </a:prstGeom>
        </p:spPr>
        <p:txBody>
          <a:bodyPr wrap="square">
            <a:spAutoFit/>
          </a:bodyPr>
          <a:lstStyle/>
          <a:p>
            <a:pPr algn="ctr"/>
            <a:r>
              <a:rPr lang="en-US" sz="2700" b="1" baseline="30000" dirty="0"/>
              <a:t>Figure 5.12  Cumulative probability of a claim for an urine albumin test within one year of </a:t>
            </a:r>
            <a:endParaRPr lang="en-US" sz="2700" b="1" baseline="30000" dirty="0" smtClean="0"/>
          </a:p>
          <a:p>
            <a:pPr algn="ctr"/>
            <a:r>
              <a:rPr lang="en-US" sz="2700" b="1" baseline="30000" dirty="0" smtClean="0"/>
              <a:t>live </a:t>
            </a:r>
            <a:r>
              <a:rPr lang="en-US" sz="2700" b="1" baseline="30000" dirty="0"/>
              <a:t>discharge from first AKI hospitalization in 2012 for Medicare patients aged 66+, </a:t>
            </a:r>
            <a:endParaRPr lang="en-US" sz="2700" b="1" baseline="30000" dirty="0" smtClean="0"/>
          </a:p>
          <a:p>
            <a:pPr algn="ctr"/>
            <a:r>
              <a:rPr lang="en-US" sz="2700" b="1" baseline="30000" dirty="0" smtClean="0"/>
              <a:t>by </a:t>
            </a:r>
            <a:r>
              <a:rPr lang="en-US" sz="2700" b="1" baseline="30000" dirty="0"/>
              <a:t>CKD, DM, and time</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569" y="1074420"/>
            <a:ext cx="4958862" cy="4297680"/>
          </a:xfrm>
          <a:prstGeom prst="rect">
            <a:avLst/>
          </a:prstGeom>
        </p:spPr>
      </p:pic>
    </p:spTree>
    <p:extLst>
      <p:ext uri="{BB962C8B-B14F-4D97-AF65-F5344CB8AC3E}">
        <p14:creationId xmlns:p14="http://schemas.microsoft.com/office/powerpoint/2010/main" val="249901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486400"/>
            <a:ext cx="8686800" cy="964367"/>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&amp; B, no Medicare Advantage plan, did not have ESRD, were discharged alive from a first AKI hospitalization in 2011 or 2012,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endParaRPr lang="en-US" sz="17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700" b="1" baseline="30000" dirty="0"/>
              <a:t>Figure 5.13  Renal status one year following discharge from AKI hospitalization in 2011-2012, among surviving Medicare patients aged 66+ without kidney disease </a:t>
            </a:r>
            <a:endParaRPr lang="en-US" sz="2700" b="1" baseline="30000" dirty="0" smtClean="0"/>
          </a:p>
          <a:p>
            <a:pPr algn="ctr"/>
            <a:r>
              <a:rPr lang="en-US" sz="2700" b="1" baseline="30000" dirty="0" smtClean="0"/>
              <a:t>prior </a:t>
            </a:r>
            <a:r>
              <a:rPr lang="en-US" sz="2700" b="1" baseline="30000" dirty="0"/>
              <a:t>to AKI hospitalization, by CKD stage and ESRD status</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895" y="1066801"/>
            <a:ext cx="6057906" cy="4361692"/>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91200"/>
            <a:ext cx="8534400" cy="646331"/>
          </a:xfrm>
          <a:prstGeom prst="rect">
            <a:avLst/>
          </a:prstGeom>
        </p:spPr>
        <p:txBody>
          <a:bodyPr wrap="square">
            <a:spAutoFit/>
          </a:bodyPr>
          <a:lstStyle/>
          <a:p>
            <a:r>
              <a:rPr lang="en-US" i="1" baseline="30000" dirty="0"/>
              <a:t>Data Source: Special analyses, Medicare 5 percent sample. Panel 5.1.a: Percent with an AKI hospitalization among all Medicare patients aged 66 and older who had both Medicare Parts A &amp; B, no Medicare Advantage plan, no ESRD by first service date from Medical Evidence form, and were alive on January 1 of year shown. </a:t>
            </a:r>
            <a:r>
              <a:rPr lang="en-US" i="1" baseline="30000" dirty="0" smtClean="0"/>
              <a:t>Abbreviations</a:t>
            </a:r>
            <a:r>
              <a:rPr lang="en-US" i="1" baseline="30000" dirty="0"/>
              <a:t>: AKI, acute kidney injury; ESRD, end-stage renal disease.</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smtClean="0"/>
              <a:t>Figure 5.1  </a:t>
            </a:r>
            <a:r>
              <a:rPr lang="en-US" sz="2800" b="1" baseline="30000" dirty="0"/>
              <a:t>Percent of Medicare patients aged 66+, (a) with at least one AKI hospitalization, and (b) with an AKI hospitalization that had dialysis by year, </a:t>
            </a:r>
            <a:r>
              <a:rPr lang="en-US" sz="2800" b="1" baseline="30000" dirty="0" smtClean="0"/>
              <a:t>2003-2013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sp>
        <p:nvSpPr>
          <p:cNvPr id="7" name="TextBox 6"/>
          <p:cNvSpPr txBox="1"/>
          <p:nvPr/>
        </p:nvSpPr>
        <p:spPr>
          <a:xfrm>
            <a:off x="0" y="914400"/>
            <a:ext cx="9144000" cy="338554"/>
          </a:xfrm>
          <a:prstGeom prst="rect">
            <a:avLst/>
          </a:prstGeom>
          <a:noFill/>
        </p:spPr>
        <p:txBody>
          <a:bodyPr wrap="square" rtlCol="0">
            <a:spAutoFit/>
          </a:bodyPr>
          <a:lstStyle/>
          <a:p>
            <a:pPr algn="ctr"/>
            <a:r>
              <a:rPr lang="en-US" sz="1600" b="1" dirty="0" smtClean="0"/>
              <a:t>(</a:t>
            </a:r>
            <a:r>
              <a:rPr lang="en-US" sz="1600" b="1" dirty="0"/>
              <a:t>a) Percent with an AKI hospitalization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7812" y="1295399"/>
            <a:ext cx="5228376" cy="4530655"/>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410200"/>
            <a:ext cx="8686800" cy="1015663"/>
          </a:xfrm>
          <a:prstGeom prst="rect">
            <a:avLst/>
          </a:prstGeom>
        </p:spPr>
        <p:txBody>
          <a:bodyPr wrap="square">
            <a:spAutoFit/>
          </a:bodyPr>
          <a:lstStyle/>
          <a:p>
            <a:r>
              <a:rPr lang="en-US" i="1" baseline="30000" dirty="0"/>
              <a:t>Data Source: Special analyses, Medicare 5 percent sample. Medicare patients aged 66 or older who had both Medicare Parts A &amp; B, no Medicare Advantage plan, did not have ESRD on 1/1/2013 and had a first AKI hospitalization in 2013. Institution includes short-term skilled nursing facilities, rehabilitation hospitals, and long-term care facilities. Home also includes patients receiving home health care services. Excludes patients admitted to the acute care hospital from a skilled nursing facility. Abbreviations: AKI, acute kidney injury; ESRD, end-stage renal disease.</a:t>
            </a:r>
            <a:endParaRPr lang="en-US" i="1" baseline="30000" dirty="0">
              <a:solidFill>
                <a:srgbClr val="FF0000"/>
              </a:solidFill>
            </a:endParaRPr>
          </a:p>
        </p:txBody>
      </p:sp>
      <p:sp>
        <p:nvSpPr>
          <p:cNvPr id="4" name="Rectangle 3"/>
          <p:cNvSpPr/>
          <p:nvPr/>
        </p:nvSpPr>
        <p:spPr>
          <a:xfrm>
            <a:off x="228600" y="313549"/>
            <a:ext cx="8686800" cy="666849"/>
          </a:xfrm>
          <a:prstGeom prst="rect">
            <a:avLst/>
          </a:prstGeom>
        </p:spPr>
        <p:txBody>
          <a:bodyPr wrap="square">
            <a:spAutoFit/>
          </a:bodyPr>
          <a:lstStyle/>
          <a:p>
            <a:pPr algn="ctr"/>
            <a:r>
              <a:rPr lang="en-US" sz="2800" b="1" baseline="30000" dirty="0"/>
              <a:t>Figure 5.14  Hospital discharge status of first AKI hospitalization for </a:t>
            </a:r>
            <a:endParaRPr lang="en-US" sz="2800" b="1" baseline="30000" dirty="0" smtClean="0"/>
          </a:p>
          <a:p>
            <a:pPr algn="ctr"/>
            <a:r>
              <a:rPr lang="en-US" sz="2800" b="1" baseline="30000" dirty="0" smtClean="0"/>
              <a:t>Medicare </a:t>
            </a:r>
            <a:r>
              <a:rPr lang="en-US" sz="2800" b="1" baseline="30000" dirty="0"/>
              <a:t>patients aged 66+, 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6482" r="-1064" b="7098"/>
          <a:stretch/>
        </p:blipFill>
        <p:spPr>
          <a:xfrm>
            <a:off x="1965959" y="980398"/>
            <a:ext cx="5044442" cy="4302070"/>
          </a:xfrm>
          <a:prstGeom prst="rect">
            <a:avLst/>
          </a:prstGeom>
        </p:spPr>
      </p:pic>
    </p:spTree>
    <p:extLst>
      <p:ext uri="{BB962C8B-B14F-4D97-AF65-F5344CB8AC3E}">
        <p14:creationId xmlns:p14="http://schemas.microsoft.com/office/powerpoint/2010/main" val="24990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410200"/>
            <a:ext cx="8686800" cy="1015663"/>
          </a:xfrm>
          <a:prstGeom prst="rect">
            <a:avLst/>
          </a:prstGeom>
        </p:spPr>
        <p:txBody>
          <a:bodyPr wrap="square">
            <a:spAutoFit/>
          </a:bodyPr>
          <a:lstStyle/>
          <a:p>
            <a:r>
              <a:rPr lang="en-US" i="1" baseline="30000" dirty="0"/>
              <a:t>Data Source: Special analyses, Medicare 5 percent sample. </a:t>
            </a:r>
            <a:r>
              <a:rPr lang="en-US" i="1" baseline="30000" dirty="0" smtClean="0"/>
              <a:t>Medicare </a:t>
            </a:r>
            <a:r>
              <a:rPr lang="en-US" i="1" baseline="30000" dirty="0"/>
              <a:t>patients aged 66 and older who had both Medicare Parts A &amp; B, no Medicare Advantage plan, no ESRD by first service date from Medical Evidence form, and were alive on January 1 of year shown. Panel 5.1.b: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period of the AKI inpatient claim. Abbreviations: AKI, acute kidney injury; ESRD, end-stage renal disease.</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smtClean="0"/>
              <a:t>Figure 5.1  </a:t>
            </a:r>
            <a:r>
              <a:rPr lang="en-US" sz="2800" b="1" baseline="30000" dirty="0"/>
              <a:t>Percent of Medicare patients aged 66+, (a) with at least one AKI hospitalization, and (b) with an AKI hospitalization that had dialysis by year, </a:t>
            </a:r>
            <a:r>
              <a:rPr lang="en-US" sz="2800" b="1" baseline="30000" dirty="0" smtClean="0"/>
              <a:t>2003-2013</a:t>
            </a:r>
            <a:endParaRPr lang="en-US" sz="2800" b="1" baseline="30000" dirty="0"/>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sp>
        <p:nvSpPr>
          <p:cNvPr id="7" name="TextBox 6"/>
          <p:cNvSpPr txBox="1"/>
          <p:nvPr/>
        </p:nvSpPr>
        <p:spPr>
          <a:xfrm>
            <a:off x="0" y="914400"/>
            <a:ext cx="9144000" cy="338554"/>
          </a:xfrm>
          <a:prstGeom prst="rect">
            <a:avLst/>
          </a:prstGeom>
          <a:noFill/>
        </p:spPr>
        <p:txBody>
          <a:bodyPr wrap="square" rtlCol="0">
            <a:spAutoFit/>
          </a:bodyPr>
          <a:lstStyle/>
          <a:p>
            <a:pPr algn="ctr"/>
            <a:r>
              <a:rPr lang="en-US" sz="1600" b="1" dirty="0" smtClean="0"/>
              <a:t>(</a:t>
            </a:r>
            <a:r>
              <a:rPr lang="en-US" sz="1600" b="1" dirty="0"/>
              <a:t>b) Percent of first AKI hospitalizations with dialysis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290716"/>
            <a:ext cx="4904438" cy="4249946"/>
          </a:xfrm>
          <a:prstGeom prst="rect">
            <a:avLst/>
          </a:prstGeom>
        </p:spPr>
      </p:pic>
    </p:spTree>
    <p:extLst>
      <p:ext uri="{BB962C8B-B14F-4D97-AF65-F5344CB8AC3E}">
        <p14:creationId xmlns:p14="http://schemas.microsoft.com/office/powerpoint/2010/main" val="3783959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38800"/>
            <a:ext cx="8610600" cy="646331"/>
          </a:xfrm>
          <a:prstGeom prst="rect">
            <a:avLst/>
          </a:prstGeom>
        </p:spPr>
        <p:txBody>
          <a:bodyPr wrap="square">
            <a:spAutoFit/>
          </a:bodyPr>
          <a:lstStyle/>
          <a:p>
            <a:r>
              <a:rPr lang="en-US" i="1" baseline="30000" dirty="0"/>
              <a:t>Data Source: Special analyses, Medicare 5 percent sample. Medicare patients aged 66 and older who had both Medicare Parts A &amp; B, no Medicare Advantage plan, no ESRD by first service date from Medical Evidence form, and were alive on January 1 of year shown. Abbreviations: AKI, acute kidney injury; CKD, chronic kidney disease; DM, diabetes mellitus; ESRD, end-stage renal disease</a:t>
            </a:r>
            <a:r>
              <a:rPr lang="en-US" i="1" baseline="30000" dirty="0" smtClean="0"/>
              <a:t>. </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smtClean="0"/>
              <a:t>Table </a:t>
            </a:r>
            <a:r>
              <a:rPr lang="en-US" sz="2800" b="1" baseline="30000" dirty="0"/>
              <a:t>5.1  Characteristics of Medicare patients aged 66+ with at least </a:t>
            </a:r>
            <a:endParaRPr lang="en-US" sz="2800" b="1" baseline="30000" dirty="0" smtClean="0"/>
          </a:p>
          <a:p>
            <a:pPr algn="ctr"/>
            <a:r>
              <a:rPr lang="en-US" sz="2800" b="1" baseline="30000" dirty="0" smtClean="0"/>
              <a:t>one </a:t>
            </a:r>
            <a:r>
              <a:rPr lang="en-US" sz="2800" b="1" baseline="30000" dirty="0"/>
              <a:t>AKI hospitalization, by age, sex, race, CKD, DM, and year, 2003-2013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503551375"/>
              </p:ext>
            </p:extLst>
          </p:nvPr>
        </p:nvGraphicFramePr>
        <p:xfrm>
          <a:off x="495302" y="990600"/>
          <a:ext cx="8153397" cy="4480560"/>
        </p:xfrm>
        <a:graphic>
          <a:graphicData uri="http://schemas.openxmlformats.org/drawingml/2006/table">
            <a:tbl>
              <a:tblPr firstRow="1" firstCol="1" bandRow="1"/>
              <a:tblGrid>
                <a:gridCol w="114299"/>
                <a:gridCol w="48076"/>
                <a:gridCol w="1759880"/>
                <a:gridCol w="542822"/>
                <a:gridCol w="568832"/>
                <a:gridCol w="568832"/>
                <a:gridCol w="568832"/>
                <a:gridCol w="568832"/>
                <a:gridCol w="568832"/>
                <a:gridCol w="568832"/>
                <a:gridCol w="568832"/>
                <a:gridCol w="568832"/>
                <a:gridCol w="568832"/>
                <a:gridCol w="568832"/>
              </a:tblGrid>
              <a:tr h="178237">
                <a:tc>
                  <a:txBody>
                    <a:bodyPr/>
                    <a:lstStyle/>
                    <a:p>
                      <a:pPr>
                        <a:lnSpc>
                          <a:spcPct val="115000"/>
                        </a:lnSpc>
                      </a:pPr>
                      <a:endParaRPr lang="en-US" sz="1200" dirty="0">
                        <a:effectLst/>
                        <a:latin typeface="Calibri"/>
                      </a:endParaRPr>
                    </a:p>
                  </a:txBody>
                  <a:tcPr marL="22676" marR="226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2003</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2004</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2005</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2006</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2007</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2008</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2009</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2010</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2011</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2012</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Times New Roman"/>
                          <a:cs typeface="Times New Roman"/>
                        </a:rPr>
                        <a:t>2013</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78237">
                <a:tc gridSpan="3">
                  <a:txBody>
                    <a:bodyPr/>
                    <a:lstStyle/>
                    <a:p>
                      <a:pPr marL="0" marR="0">
                        <a:lnSpc>
                          <a:spcPct val="115000"/>
                        </a:lnSpc>
                        <a:spcBef>
                          <a:spcPts val="0"/>
                        </a:spcBef>
                        <a:spcAft>
                          <a:spcPts val="0"/>
                        </a:spcAft>
                      </a:pPr>
                      <a:r>
                        <a:rPr lang="en-US" sz="1200" b="1">
                          <a:effectLst/>
                          <a:latin typeface="Calibri"/>
                          <a:ea typeface="Times New Roman"/>
                          <a:cs typeface="Times New Roman"/>
                        </a:rPr>
                        <a:t>Age</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66-69</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10.3</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10.6</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10.8</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11.3</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11.3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11.4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70-74</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15.6</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15.9</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16.1</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75-79</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20.2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19.4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18.5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18.6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18.0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17.7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18.0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17.9</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80-84</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22.9</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22.9</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22.4</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20.7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19.9</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19.5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85+</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28.6</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29.0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29.9</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31.6</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32.1</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33.4</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33.7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34.3</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34.7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34.8</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35.2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78237">
                <a:tc gridSpan="3">
                  <a:txBody>
                    <a:bodyPr/>
                    <a:lstStyle/>
                    <a:p>
                      <a:pPr marL="0" marR="0">
                        <a:lnSpc>
                          <a:spcPct val="115000"/>
                        </a:lnSpc>
                        <a:spcBef>
                          <a:spcPts val="0"/>
                        </a:spcBef>
                        <a:spcAft>
                          <a:spcPts val="0"/>
                        </a:spcAft>
                      </a:pPr>
                      <a:r>
                        <a:rPr lang="en-US" sz="1200" b="1">
                          <a:effectLst/>
                          <a:latin typeface="Calibri"/>
                          <a:ea typeface="Times New Roman"/>
                          <a:cs typeface="Times New Roman"/>
                        </a:rPr>
                        <a:t>Sex</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Female</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47.9</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48.0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48.1</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47.8</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48.2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Male</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52.1</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52.3</a:t>
                      </a:r>
                      <a:endParaRPr lang="en-US" sz="1200" dirty="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51.9</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52.5</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52.3</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51.8</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52.3</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78237">
                <a:tc gridSpan="3">
                  <a:txBody>
                    <a:bodyPr/>
                    <a:lstStyle/>
                    <a:p>
                      <a:pPr marL="0" marR="0">
                        <a:lnSpc>
                          <a:spcPct val="115000"/>
                        </a:lnSpc>
                        <a:spcBef>
                          <a:spcPts val="0"/>
                        </a:spcBef>
                        <a:spcAft>
                          <a:spcPts val="0"/>
                        </a:spcAft>
                      </a:pPr>
                      <a:r>
                        <a:rPr lang="en-US" sz="1200" b="1">
                          <a:effectLst/>
                          <a:latin typeface="Calibri"/>
                          <a:ea typeface="Times New Roman"/>
                          <a:cs typeface="Times New Roman"/>
                        </a:rPr>
                        <a:t>Race</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dirty="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White</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82.9</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82.6</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81.7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82.0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82.8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83.2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83.2</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83.1</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83.1</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82.7</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83.1</a:t>
                      </a:r>
                      <a:endParaRPr lang="en-US" sz="1200" dirty="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Black/African American</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12.1</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11.6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Native American</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0.5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Asian</a:t>
                      </a:r>
                      <a:endParaRPr lang="en-US" sz="1200">
                        <a:effectLst/>
                        <a:latin typeface="Calibri"/>
                        <a:ea typeface="Calibri"/>
                        <a:cs typeface="Times New Roman"/>
                      </a:endParaRPr>
                    </a:p>
                  </a:txBody>
                  <a:tcPr marL="22676" marR="22676" marT="0" marB="0" anchor="ctr">
                    <a:lnL>
                      <a:noFill/>
                    </a:lnL>
                    <a:lnR>
                      <a:noFill/>
                    </a:lnR>
                    <a:lnT>
                      <a:noFill/>
                    </a:lnT>
                    <a:lnB>
                      <a:noFill/>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1.4</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1.4</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a:txBody>
                    <a:bodyPr/>
                    <a:lstStyle/>
                    <a:p>
                      <a:pPr>
                        <a:lnSpc>
                          <a:spcPct val="115000"/>
                        </a:lnSpc>
                      </a:pPr>
                      <a:endParaRPr lang="en-US" sz="1200">
                        <a:effectLst/>
                        <a:latin typeface="Calibri"/>
                      </a:endParaRPr>
                    </a:p>
                  </a:txBody>
                  <a:tcPr marL="22676" marR="22676"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200">
                          <a:effectLst/>
                          <a:latin typeface="Calibri"/>
                          <a:ea typeface="Times New Roman"/>
                          <a:cs typeface="Times New Roman"/>
                        </a:rPr>
                        <a:t>Other</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2.9</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3.1</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2.9</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2.9</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3.1</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3.2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r h="178237">
                <a:tc gridSpan="3">
                  <a:txBody>
                    <a:bodyPr/>
                    <a:lstStyle/>
                    <a:p>
                      <a:pPr marL="0" marR="0">
                        <a:lnSpc>
                          <a:spcPct val="115000"/>
                        </a:lnSpc>
                        <a:spcBef>
                          <a:spcPts val="0"/>
                        </a:spcBef>
                        <a:spcAft>
                          <a:spcPts val="0"/>
                        </a:spcAft>
                      </a:pPr>
                      <a:r>
                        <a:rPr lang="en-US" sz="1200" b="1">
                          <a:effectLst/>
                          <a:latin typeface="Calibri"/>
                          <a:ea typeface="Times New Roman"/>
                          <a:cs typeface="Times New Roman"/>
                        </a:rPr>
                        <a:t>Pre-existing comorbidities</a:t>
                      </a:r>
                      <a:endParaRPr lang="en-US" sz="1200">
                        <a:effectLst/>
                        <a:latin typeface="Calibri"/>
                        <a:ea typeface="Calibri"/>
                        <a:cs typeface="Times New Roman"/>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200">
                        <a:effectLst/>
                        <a:latin typeface="Calibri"/>
                      </a:endParaRPr>
                    </a:p>
                  </a:txBody>
                  <a:tcPr marL="22676" marR="22676"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r>
              <a:tr h="178237">
                <a:tc gridSpan="2">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effectLst/>
                          <a:latin typeface="Calibri"/>
                          <a:ea typeface="Times New Roman"/>
                          <a:cs typeface="Times New Roman"/>
                        </a:rPr>
                        <a:t>No DM or CKD, prior year</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55.0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53.3</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52.2</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51.2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49.4</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48.2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47.2</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46.0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44.5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43.5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42.7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gridSpan="2">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effectLst/>
                          <a:latin typeface="Calibri"/>
                          <a:ea typeface="Times New Roman"/>
                          <a:cs typeface="Times New Roman"/>
                        </a:rPr>
                        <a:t>DM no CKD, prior year</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24.6</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25.2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25.1</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25.1</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23.1</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23.0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22.0</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21.3</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gridSpan="2">
                  <a:txBody>
                    <a:bodyPr/>
                    <a:lstStyle/>
                    <a:p>
                      <a:pPr>
                        <a:lnSpc>
                          <a:spcPct val="115000"/>
                        </a:lnSpc>
                      </a:pPr>
                      <a:endParaRPr lang="en-US" sz="1200">
                        <a:effectLst/>
                        <a:latin typeface="Calibri"/>
                      </a:endParaRPr>
                    </a:p>
                  </a:txBody>
                  <a:tcPr marL="22676" marR="22676"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0"/>
                        </a:spcAft>
                      </a:pPr>
                      <a:r>
                        <a:rPr lang="en-US" sz="1200">
                          <a:effectLst/>
                          <a:latin typeface="Calibri"/>
                          <a:ea typeface="Times New Roman"/>
                          <a:cs typeface="Times New Roman"/>
                        </a:rPr>
                        <a:t>CKD no DM, prior year</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8.8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9.5</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9.5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10.0</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12.1</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12.8</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13.5</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13.9</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14.8</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15.2</a:t>
                      </a:r>
                      <a:endParaRPr lang="en-US" sz="1200">
                        <a:effectLst/>
                        <a:latin typeface="Calibri"/>
                        <a:ea typeface="Calibri"/>
                        <a:cs typeface="Times New Roman"/>
                      </a:endParaRPr>
                    </a:p>
                  </a:txBody>
                  <a:tcPr marL="22676" marR="22676" marT="0" marB="0" anchor="ctr">
                    <a:lnL>
                      <a:noFill/>
                    </a:lnL>
                    <a:lnR>
                      <a:noFill/>
                    </a:lnR>
                    <a:lnT>
                      <a:noFill/>
                    </a:lnT>
                    <a:lnB>
                      <a:noFill/>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15.7</a:t>
                      </a:r>
                      <a:endParaRPr lang="en-US" sz="1200">
                        <a:effectLst/>
                        <a:latin typeface="Calibri"/>
                        <a:ea typeface="Calibri"/>
                        <a:cs typeface="Times New Roman"/>
                      </a:endParaRPr>
                    </a:p>
                  </a:txBody>
                  <a:tcPr marL="22676" marR="22676" marT="0" marB="0" anchor="ctr">
                    <a:lnL>
                      <a:noFill/>
                    </a:lnL>
                    <a:lnR>
                      <a:noFill/>
                    </a:lnR>
                    <a:lnT>
                      <a:noFill/>
                    </a:lnT>
                    <a:lnB>
                      <a:noFill/>
                    </a:lnB>
                    <a:solidFill>
                      <a:srgbClr val="F2F2F2"/>
                    </a:solidFill>
                  </a:tcPr>
                </a:tc>
              </a:tr>
              <a:tr h="178237">
                <a:tc gridSpan="2">
                  <a:txBody>
                    <a:bodyPr/>
                    <a:lstStyle/>
                    <a:p>
                      <a:pPr>
                        <a:lnSpc>
                          <a:spcPct val="115000"/>
                        </a:lnSpc>
                      </a:pPr>
                      <a:endParaRPr lang="en-US" sz="1200">
                        <a:effectLst/>
                        <a:latin typeface="Calibri"/>
                      </a:endParaRPr>
                    </a:p>
                  </a:txBody>
                  <a:tcPr marL="22676" marR="2267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200">
                          <a:effectLst/>
                          <a:latin typeface="Calibri"/>
                          <a:ea typeface="Times New Roman"/>
                          <a:cs typeface="Times New Roman"/>
                        </a:rPr>
                        <a:t>Both CKD &amp; DM, prior year</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11.7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12.0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13.2</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13.7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15.4</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16.0</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16.8</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17.7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18.7</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a:effectLst/>
                          <a:latin typeface="Calibri"/>
                          <a:ea typeface="Times New Roman"/>
                          <a:cs typeface="Times New Roman"/>
                        </a:rPr>
                        <a:t>20.1</a:t>
                      </a:r>
                      <a:endParaRPr lang="en-US" sz="120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Times New Roman"/>
                          <a:cs typeface="Times New Roman"/>
                        </a:rPr>
                        <a:t>20.3</a:t>
                      </a:r>
                      <a:endParaRPr lang="en-US" sz="1200" dirty="0">
                        <a:effectLst/>
                        <a:latin typeface="Calibri"/>
                        <a:ea typeface="Calibri"/>
                        <a:cs typeface="Times New Roman"/>
                      </a:endParaRPr>
                    </a:p>
                  </a:txBody>
                  <a:tcPr marL="22676" marR="22676"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559449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562600"/>
            <a:ext cx="8686800" cy="830997"/>
          </a:xfrm>
          <a:prstGeom prst="rect">
            <a:avLst/>
          </a:prstGeom>
        </p:spPr>
        <p:txBody>
          <a:bodyPr wrap="square">
            <a:spAutoFit/>
          </a:bodyPr>
          <a:lstStyle/>
          <a:p>
            <a:r>
              <a:rPr lang="en-US" i="1" baseline="30000" dirty="0"/>
              <a:t>Data Source: Special analyses, Medicare 5 percent sample.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Abbreviations: AKI, acute kidney injury; ESRD, end-stage renal disease. </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5.2  Unadjusted rates of first hospitalization with AKI for Medicare patients </a:t>
            </a:r>
            <a:endParaRPr lang="en-US" sz="2800" b="1" baseline="30000" dirty="0" smtClean="0"/>
          </a:p>
          <a:p>
            <a:pPr algn="ctr"/>
            <a:r>
              <a:rPr lang="en-US" sz="2800" b="1" baseline="30000" dirty="0" smtClean="0"/>
              <a:t>aged </a:t>
            </a:r>
            <a:r>
              <a:rPr lang="en-US" sz="2800" b="1" baseline="30000" dirty="0"/>
              <a:t>66+, by age and year, 2003-2013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983"/>
          <a:stretch/>
        </p:blipFill>
        <p:spPr>
          <a:xfrm>
            <a:off x="1981200" y="1066801"/>
            <a:ext cx="5265426" cy="4290338"/>
          </a:xfrm>
          <a:prstGeom prst="rect">
            <a:avLst/>
          </a:prstGeom>
        </p:spPr>
      </p:pic>
    </p:spTree>
    <p:extLst>
      <p:ext uri="{BB962C8B-B14F-4D97-AF65-F5344CB8AC3E}">
        <p14:creationId xmlns:p14="http://schemas.microsoft.com/office/powerpoint/2010/main" val="64437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059" y="5562600"/>
            <a:ext cx="8610600" cy="830997"/>
          </a:xfrm>
          <a:prstGeom prst="rect">
            <a:avLst/>
          </a:prstGeom>
        </p:spPr>
        <p:txBody>
          <a:bodyPr wrap="square">
            <a:spAutoFit/>
          </a:bodyPr>
          <a:lstStyle/>
          <a:p>
            <a:r>
              <a:rPr lang="en-US" i="1" baseline="30000" dirty="0"/>
              <a:t>Data Source: Special analyses, Medicare 5 percent sample. All patient-years at risk for Medicare patients aged 66 or older who had both Medicare Parts A &amp; B, no Medicare Advantage plan, no ESRD by first service date from Medical Evidence form, and were alive on January 1 of year shown. Censored at death, ESRD, end of Medicare Parts A &amp; B participation, or switch to Medicare Advantage program. Abbreviations: </a:t>
            </a:r>
            <a:r>
              <a:rPr lang="en-US" i="1" baseline="30000" dirty="0" err="1"/>
              <a:t>Af</a:t>
            </a:r>
            <a:r>
              <a:rPr lang="en-US" i="1" baseline="30000" dirty="0"/>
              <a:t> Am, African American; AKI, acute kidney injury; ESRD, end-stage renal disease.</a:t>
            </a:r>
            <a:endParaRPr lang="en-US" i="1" baseline="30000" dirty="0">
              <a:solidFill>
                <a:srgbClr val="FF0000"/>
              </a:solidFill>
            </a:endParaRPr>
          </a:p>
        </p:txBody>
      </p:sp>
      <p:sp>
        <p:nvSpPr>
          <p:cNvPr id="4" name="Rectangle 3"/>
          <p:cNvSpPr/>
          <p:nvPr/>
        </p:nvSpPr>
        <p:spPr>
          <a:xfrm>
            <a:off x="0" y="304800"/>
            <a:ext cx="9144000" cy="666849"/>
          </a:xfrm>
          <a:prstGeom prst="rect">
            <a:avLst/>
          </a:prstGeom>
        </p:spPr>
        <p:txBody>
          <a:bodyPr wrap="square">
            <a:spAutoFit/>
          </a:bodyPr>
          <a:lstStyle/>
          <a:p>
            <a:pPr algn="ctr"/>
            <a:r>
              <a:rPr lang="en-US" sz="2800" b="1" baseline="30000" dirty="0"/>
              <a:t>Figure 5.3  Unadjusted rates of first hospitalization with AKI for Medicare patients </a:t>
            </a:r>
            <a:endParaRPr lang="en-US" sz="2800" b="1" baseline="30000" dirty="0" smtClean="0"/>
          </a:p>
          <a:p>
            <a:pPr algn="ctr"/>
            <a:r>
              <a:rPr lang="en-US" sz="2800" b="1" baseline="30000" dirty="0" smtClean="0"/>
              <a:t>aged </a:t>
            </a:r>
            <a:r>
              <a:rPr lang="en-US" sz="2800" b="1" baseline="30000" dirty="0"/>
              <a:t>66+, by race and year, 2003-2013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914400"/>
            <a:ext cx="5113020" cy="4659541"/>
          </a:xfrm>
          <a:prstGeom prst="rect">
            <a:avLst/>
          </a:prstGeom>
        </p:spPr>
      </p:pic>
    </p:spTree>
    <p:extLst>
      <p:ext uri="{BB962C8B-B14F-4D97-AF65-F5344CB8AC3E}">
        <p14:creationId xmlns:p14="http://schemas.microsoft.com/office/powerpoint/2010/main" val="2350640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562600"/>
            <a:ext cx="8610600" cy="830997"/>
          </a:xfrm>
          <a:prstGeom prst="rect">
            <a:avLst/>
          </a:prstGeom>
        </p:spPr>
        <p:txBody>
          <a:bodyPr wrap="square">
            <a:spAutoFit/>
          </a:bodyPr>
          <a:lstStyle/>
          <a:p>
            <a:r>
              <a:rPr lang="en-US" i="1" baseline="30000" dirty="0"/>
              <a:t>Data Source: Special analyses, Medicare 5 percent sample. All patient-years at risk for Medicare patients aged 66 and older who had both Medicare Parts A &amp; B, no Medicare Advantage plan, no ESRD by first service date from Medical Evidence form, and were alive on January 1 of year shown. Censored at death, ESRD, end of Medicare Parts A &amp; B participation, or switch to Medicare Advantage program. Abbreviations: AKI, acute kidney injury; CKD, chronic kidney disease; DM, diabetes mellitus; ESRD, end-stage renal disease.</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5.4  Unadjusted rates of first hospitalization with AKI for Medicare patients </a:t>
            </a:r>
            <a:endParaRPr lang="en-US" sz="2800" b="1" baseline="30000" dirty="0" smtClean="0"/>
          </a:p>
          <a:p>
            <a:pPr algn="ctr"/>
            <a:r>
              <a:rPr lang="en-US" sz="2800" b="1" baseline="30000" dirty="0" smtClean="0"/>
              <a:t>aged </a:t>
            </a:r>
            <a:r>
              <a:rPr lang="en-US" sz="2800" b="1" baseline="30000" dirty="0"/>
              <a:t>66+, by CKD, DM, and year, 2003-2013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980398"/>
            <a:ext cx="5189226" cy="4497329"/>
          </a:xfrm>
          <a:prstGeom prst="rect">
            <a:avLst/>
          </a:prstGeom>
        </p:spPr>
      </p:pic>
    </p:spTree>
    <p:extLst>
      <p:ext uri="{BB962C8B-B14F-4D97-AF65-F5344CB8AC3E}">
        <p14:creationId xmlns:p14="http://schemas.microsoft.com/office/powerpoint/2010/main" val="278752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246564"/>
            <a:ext cx="8458200" cy="1377915"/>
          </a:xfrm>
          <a:prstGeom prst="rect">
            <a:avLst/>
          </a:prstGeom>
        </p:spPr>
        <p:txBody>
          <a:bodyPr wrap="square">
            <a:spAutoFit/>
          </a:bodyPr>
          <a:lstStyle/>
          <a:p>
            <a:r>
              <a:rPr lang="en-US" sz="1700" i="1" baseline="30000" dirty="0"/>
              <a:t>Data Source: Special analyses, Medicare 5 percent sample. Medicare patients aged 66 or older who had both Medicare Parts A &amp; B, no Medicare Advantage plan, no ESRD by first service date from Medical Evidence form, and were alive on 1/1/2013. Dialysis is identified by a diagnosis or charge for dialysis on the AKI inpatient claim or a physician/supplier (Part B) claim for dialysis during the time period of the AKI inpatient claim. Models each include age, race, sex, DM, and CKD status in prior year. Censored at death, ESRD, end of Medicare Parts A &amp; B participation, or switch to Medicare Advantage program. Error bars represent 95% confidence interval of estimates. Abbreviations: AKI, acute kidney injury; ESRD, end-stage renal </a:t>
            </a:r>
            <a:r>
              <a:rPr lang="en-US" sz="1700" i="1" baseline="30000" dirty="0" smtClean="0"/>
              <a:t>disease. </a:t>
            </a:r>
            <a:endParaRPr lang="en-US" sz="17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5.5  Adjusted hazard of a first AKI hospitalization in Medicare patients </a:t>
            </a:r>
            <a:endParaRPr lang="en-US" sz="2800" b="1" baseline="30000" dirty="0" smtClean="0"/>
          </a:p>
          <a:p>
            <a:pPr algn="ctr"/>
            <a:r>
              <a:rPr lang="en-US" sz="2800" b="1" baseline="30000" dirty="0" smtClean="0"/>
              <a:t>aged </a:t>
            </a:r>
            <a:r>
              <a:rPr lang="en-US" sz="2800" b="1" baseline="30000" dirty="0"/>
              <a:t>66+, overall and dialysis-requiring, by age, 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5270" b="5829"/>
          <a:stretch/>
        </p:blipFill>
        <p:spPr>
          <a:xfrm>
            <a:off x="2377324" y="891540"/>
            <a:ext cx="4389352" cy="4227446"/>
          </a:xfrm>
          <a:prstGeom prst="rect">
            <a:avLst/>
          </a:prstGeom>
        </p:spPr>
      </p:pic>
    </p:spTree>
    <p:extLst>
      <p:ext uri="{BB962C8B-B14F-4D97-AF65-F5344CB8AC3E}">
        <p14:creationId xmlns:p14="http://schemas.microsoft.com/office/powerpoint/2010/main" val="118663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284887"/>
            <a:ext cx="8458200" cy="1138773"/>
          </a:xfrm>
          <a:prstGeom prst="rect">
            <a:avLst/>
          </a:prstGeom>
        </p:spPr>
        <p:txBody>
          <a:bodyPr wrap="square">
            <a:spAutoFit/>
          </a:bodyPr>
          <a:lstStyle/>
          <a:p>
            <a:r>
              <a:rPr lang="en-US" sz="1700" i="1" baseline="30000" dirty="0"/>
              <a:t>Data Source: Special analyses, Medicare 5 percent sample. Medicare patients aged 66 and older who had both Medicare Parts A &amp; B, no Medicare Advantage plan, no ESRD by first service date from Medical Evidence form, and were alive on 1/1/2013. Dialysis is identified by a diagnosis or charge for dialysis on the AKI inpatient claim or a physician/supplier (Part B) claim for dialysis during the time period of the AKI inpatient claim. Models each include age, race, sex, DM, and CKD status in prior year. Censored at death, ESRD, end of Medicare Parts A &amp; B participation, or switch to Medicare Advantage program. Error bars represent 95% confidence interval of estimates. Abbreviations: AKI, acute kidney injury; CKD, chronic kidney disease; DM, diabetes mellitus; ESRD, end-stage renal disease.</a:t>
            </a:r>
            <a:endParaRPr lang="en-US" sz="17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Figure 5.6  Adjusted hazard of a first AKI hospitalization in Medicare patients </a:t>
            </a:r>
            <a:endParaRPr lang="en-US" sz="2800" b="1" baseline="30000" dirty="0" smtClean="0"/>
          </a:p>
          <a:p>
            <a:pPr algn="ctr"/>
            <a:r>
              <a:rPr lang="en-US" sz="2800" b="1" baseline="30000" dirty="0" smtClean="0"/>
              <a:t>aged </a:t>
            </a:r>
            <a:r>
              <a:rPr lang="en-US" sz="2800" b="1" baseline="30000" dirty="0"/>
              <a:t>66+, overall and dialysis-requiring, by DM &amp; CKD status, 2013</a:t>
            </a: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5913" b="5886"/>
          <a:stretch/>
        </p:blipFill>
        <p:spPr>
          <a:xfrm>
            <a:off x="2361610" y="929639"/>
            <a:ext cx="4420781" cy="4291168"/>
          </a:xfrm>
          <a:prstGeom prst="rect">
            <a:avLst/>
          </a:prstGeom>
        </p:spPr>
      </p:pic>
    </p:spTree>
    <p:extLst>
      <p:ext uri="{BB962C8B-B14F-4D97-AF65-F5344CB8AC3E}">
        <p14:creationId xmlns:p14="http://schemas.microsoft.com/office/powerpoint/2010/main" val="733784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324</TotalTime>
  <Words>3247</Words>
  <Application>Microsoft Office PowerPoint</Application>
  <PresentationFormat>On-screen Show (4:3)</PresentationFormat>
  <Paragraphs>306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79</cp:revision>
  <dcterms:created xsi:type="dcterms:W3CDTF">2014-11-10T19:37:45Z</dcterms:created>
  <dcterms:modified xsi:type="dcterms:W3CDTF">2015-11-11T19:46:38Z</dcterms:modified>
</cp:coreProperties>
</file>