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handoutMasterIdLst>
    <p:handoutMasterId r:id="rId31"/>
  </p:handout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7" r:id="rId14"/>
    <p:sldId id="270" r:id="rId15"/>
    <p:sldId id="268" r:id="rId16"/>
    <p:sldId id="277" r:id="rId17"/>
    <p:sldId id="271" r:id="rId18"/>
    <p:sldId id="272" r:id="rId19"/>
    <p:sldId id="273" r:id="rId20"/>
    <p:sldId id="278" r:id="rId21"/>
    <p:sldId id="274" r:id="rId22"/>
    <p:sldId id="275" r:id="rId23"/>
    <p:sldId id="276" r:id="rId24"/>
    <p:sldId id="279" r:id="rId25"/>
    <p:sldId id="280" r:id="rId26"/>
    <p:sldId id="281" r:id="rId27"/>
    <p:sldId id="282" r:id="rId28"/>
    <p:sldId id="28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7CA8"/>
    <a:srgbClr val="0E5480"/>
    <a:srgbClr val="002966"/>
    <a:srgbClr val="48070E"/>
    <a:srgbClr val="7A2F36"/>
    <a:srgbClr val="AC61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96" d="100"/>
          <a:sy n="96" d="100"/>
        </p:scale>
        <p:origin x="-1066" y="-91"/>
      </p:cViewPr>
      <p:guideLst>
        <p:guide orient="horz" pos="2160"/>
        <p:guide pos="2880"/>
      </p:guideLst>
    </p:cSldViewPr>
  </p:slideViewPr>
  <p:notesTextViewPr>
    <p:cViewPr>
      <p:scale>
        <a:sx n="1" d="1"/>
        <a:sy n="1" d="1"/>
      </p:scale>
      <p:origin x="0" y="0"/>
    </p:cViewPr>
  </p:notesTextViewPr>
  <p:notesViewPr>
    <p:cSldViewPr showGuides="1">
      <p:cViewPr varScale="1">
        <p:scale>
          <a:sx n="78" d="100"/>
          <a:sy n="78" d="100"/>
        </p:scale>
        <p:origin x="-195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106686-F82D-4753-94CB-70FF72A4246B}" type="datetimeFigureOut">
              <a:rPr lang="en-US" smtClean="0"/>
              <a:t>11/11/2015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78B029-9C19-4863-A099-C3EB469D975D}" type="slidenum">
              <a:rPr lang="en-US" smtClean="0"/>
              <a:t>‹#›</a:t>
            </a:fld>
            <a:endParaRPr lang="en-US"/>
          </a:p>
        </p:txBody>
      </p:sp>
    </p:spTree>
    <p:extLst>
      <p:ext uri="{BB962C8B-B14F-4D97-AF65-F5344CB8AC3E}">
        <p14:creationId xmlns:p14="http://schemas.microsoft.com/office/powerpoint/2010/main" val="299512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62516-1E61-479A-8F13-75B68A779684}" type="datetimeFigureOut">
              <a:rPr lang="en-US" smtClean="0"/>
              <a:t>11/11/2015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DF32A-2C87-427B-8169-B6092B336250}" type="slidenum">
              <a:rPr lang="en-US" smtClean="0"/>
              <a:t>‹#›</a:t>
            </a:fld>
            <a:endParaRPr lang="en-US"/>
          </a:p>
        </p:txBody>
      </p:sp>
    </p:spTree>
    <p:extLst>
      <p:ext uri="{BB962C8B-B14F-4D97-AF65-F5344CB8AC3E}">
        <p14:creationId xmlns:p14="http://schemas.microsoft.com/office/powerpoint/2010/main" val="62599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6075" y="460689"/>
            <a:ext cx="3200399" cy="1248616"/>
          </a:xfrm>
          <a:prstGeom prst="rect">
            <a:avLst/>
          </a:prstGeom>
        </p:spPr>
      </p:pic>
      <p:sp>
        <p:nvSpPr>
          <p:cNvPr id="4" name="TextBox 3"/>
          <p:cNvSpPr txBox="1"/>
          <p:nvPr userDrawn="1"/>
        </p:nvSpPr>
        <p:spPr>
          <a:xfrm>
            <a:off x="457200" y="3427274"/>
            <a:ext cx="7924800" cy="1200329"/>
          </a:xfrm>
          <a:prstGeom prst="rect">
            <a:avLst/>
          </a:prstGeom>
          <a:noFill/>
        </p:spPr>
        <p:txBody>
          <a:bodyPr wrap="square" rtlCol="0">
            <a:spAutoFit/>
          </a:bodyPr>
          <a:lstStyle/>
          <a:p>
            <a:pPr algn="ctr"/>
            <a:r>
              <a:rPr lang="en-US" sz="3600" b="1" dirty="0" smtClean="0">
                <a:solidFill>
                  <a:schemeClr val="tx1"/>
                </a:solidFill>
                <a:latin typeface="Candara" panose="020E0502030303020204" pitchFamily="34" charset="0"/>
              </a:rPr>
              <a:t>Chapter 8: Transition of Care </a:t>
            </a:r>
          </a:p>
          <a:p>
            <a:pPr algn="ctr"/>
            <a:r>
              <a:rPr lang="en-US" sz="3600" b="1" dirty="0" smtClean="0">
                <a:solidFill>
                  <a:schemeClr val="tx1"/>
                </a:solidFill>
                <a:latin typeface="Candara" panose="020E0502030303020204" pitchFamily="34" charset="0"/>
              </a:rPr>
              <a:t>in  Chronic Kidney Disease </a:t>
            </a:r>
          </a:p>
        </p:txBody>
      </p:sp>
      <p:sp>
        <p:nvSpPr>
          <p:cNvPr id="2" name="TextBox 1"/>
          <p:cNvSpPr txBox="1"/>
          <p:nvPr userDrawn="1"/>
        </p:nvSpPr>
        <p:spPr>
          <a:xfrm>
            <a:off x="714374" y="2133600"/>
            <a:ext cx="7543800" cy="830997"/>
          </a:xfrm>
          <a:prstGeom prst="rect">
            <a:avLst/>
          </a:prstGeom>
          <a:noFill/>
        </p:spPr>
        <p:txBody>
          <a:bodyPr wrap="square" rtlCol="0">
            <a:spAutoFit/>
          </a:bodyPr>
          <a:lstStyle/>
          <a:p>
            <a:pPr algn="ctr"/>
            <a:r>
              <a:rPr lang="en-US" sz="2400" b="1" dirty="0" smtClean="0">
                <a:solidFill>
                  <a:srgbClr val="367CA8"/>
                </a:solidFill>
                <a:latin typeface="Constantia" panose="02030602050306030303" pitchFamily="18" charset="0"/>
              </a:rPr>
              <a:t>2015 </a:t>
            </a:r>
            <a:r>
              <a:rPr lang="en-US" sz="2400" b="1" cap="small" baseline="0" dirty="0" smtClean="0">
                <a:solidFill>
                  <a:srgbClr val="367CA8"/>
                </a:solidFill>
                <a:latin typeface="Constantia" panose="02030602050306030303" pitchFamily="18" charset="0"/>
              </a:rPr>
              <a:t>Annual Data Report</a:t>
            </a:r>
          </a:p>
          <a:p>
            <a:pPr algn="ctr"/>
            <a:r>
              <a:rPr lang="en-US" sz="2400" b="1" cap="small" baseline="0" dirty="0" smtClean="0">
                <a:solidFill>
                  <a:srgbClr val="367CA8"/>
                </a:solidFill>
                <a:latin typeface="Constantia" panose="02030602050306030303" pitchFamily="18" charset="0"/>
              </a:rPr>
              <a:t>Volume 1: Chronic Kidney Disease</a:t>
            </a:r>
            <a:endParaRPr lang="en-US" sz="2400" b="1" cap="small" baseline="0" dirty="0">
              <a:solidFill>
                <a:srgbClr val="367CA8"/>
              </a:solidFill>
              <a:latin typeface="Constantia" panose="02030602050306030303" pitchFamily="18" charset="0"/>
            </a:endParaRPr>
          </a:p>
        </p:txBody>
      </p:sp>
    </p:spTree>
    <p:extLst>
      <p:ext uri="{BB962C8B-B14F-4D97-AF65-F5344CB8AC3E}">
        <p14:creationId xmlns:p14="http://schemas.microsoft.com/office/powerpoint/2010/main" val="8618315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Vol 1, CKD, </a:t>
            </a:r>
            <a:r>
              <a:rPr lang="en-US" dirty="0" err="1" smtClean="0"/>
              <a:t>Ch</a:t>
            </a:r>
            <a:r>
              <a:rPr lang="en-US" dirty="0" smtClean="0"/>
              <a:t> 3</a:t>
            </a:r>
            <a:endParaRPr lang="en-US" dirty="0"/>
          </a:p>
        </p:txBody>
      </p:sp>
      <p:sp>
        <p:nvSpPr>
          <p:cNvPr id="3" name="Slide Number Placeholder 2"/>
          <p:cNvSpPr>
            <a:spLocks noGrp="1"/>
          </p:cNvSpPr>
          <p:nvPr>
            <p:ph type="sldNum" sz="quarter" idx="11"/>
          </p:nvPr>
        </p:nvSpPr>
        <p:spPr/>
        <p:txBody>
          <a:bodyPr/>
          <a:lstStyle>
            <a:lvl1pPr>
              <a:defRPr b="1"/>
            </a:lvl1p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dirty="0"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42608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1, CKD, </a:t>
            </a:r>
            <a:r>
              <a:rPr lang="en-US" dirty="0" err="1" smtClean="0"/>
              <a:t>Ch</a:t>
            </a:r>
            <a:r>
              <a:rPr lang="en-US" dirty="0" smtClean="0"/>
              <a:t> 1</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195874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dirty="0" err="1" smtClean="0"/>
              <a:t>Vol</a:t>
            </a:r>
            <a:r>
              <a:rPr lang="en-US" dirty="0" smtClean="0"/>
              <a:t> 1, CKD, </a:t>
            </a:r>
            <a:r>
              <a:rPr lang="en-US" dirty="0" err="1" smtClean="0"/>
              <a:t>Ch</a:t>
            </a:r>
            <a:r>
              <a:rPr lang="en-US" dirty="0" smtClean="0"/>
              <a:t> 1</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42415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smtClean="0"/>
              <a:t>Vol</a:t>
            </a:r>
            <a:r>
              <a:rPr lang="en-US" dirty="0" smtClean="0"/>
              <a:t> 1, CKD, </a:t>
            </a:r>
            <a:r>
              <a:rPr lang="en-US" dirty="0" err="1" smtClean="0"/>
              <a:t>Ch</a:t>
            </a:r>
            <a:r>
              <a:rPr lang="en-US" dirty="0" smtClean="0"/>
              <a:t> 1</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6"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98660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581400" y="6477000"/>
            <a:ext cx="1981200" cy="304800"/>
          </a:xfrm>
        </p:spPr>
        <p:txBody>
          <a:bodyPr/>
          <a:lstStyle/>
          <a:p>
            <a:r>
              <a:rPr lang="en-US" dirty="0" err="1" smtClean="0"/>
              <a:t>Vol</a:t>
            </a:r>
            <a:r>
              <a:rPr lang="en-US" dirty="0" smtClean="0"/>
              <a:t> 1, CKD, </a:t>
            </a:r>
            <a:r>
              <a:rPr lang="en-US" dirty="0" err="1" smtClean="0"/>
              <a:t>Ch</a:t>
            </a:r>
            <a:r>
              <a:rPr lang="en-US" dirty="0" smtClean="0"/>
              <a:t> 1</a:t>
            </a:r>
            <a:endParaRPr lang="en-US" dirty="0"/>
          </a:p>
        </p:txBody>
      </p:sp>
      <p:sp>
        <p:nvSpPr>
          <p:cNvPr id="4" name="Slide Number Placeholder 3"/>
          <p:cNvSpPr>
            <a:spLocks noGrp="1"/>
          </p:cNvSpPr>
          <p:nvPr>
            <p:ph type="sldNum" sz="quarter" idx="11"/>
          </p:nvPr>
        </p:nvSpPr>
        <p:spPr>
          <a:xfrm>
            <a:off x="7696200" y="6507480"/>
            <a:ext cx="914400" cy="274320"/>
          </a:xfrm>
        </p:spPr>
        <p:txBody>
          <a:bodyPr/>
          <a:lstStyle>
            <a:lvl1pPr>
              <a:defRPr b="1"/>
            </a:lvl1pPr>
          </a:lstStyle>
          <a:p>
            <a:fld id="{3F227FC0-035E-484D-AA62-D30602925625}" type="slidenum">
              <a:rPr lang="en-US" smtClean="0"/>
              <a:pPr/>
              <a:t>‹#›</a:t>
            </a:fld>
            <a:endParaRPr lang="en-US" dirty="0"/>
          </a:p>
        </p:txBody>
      </p:sp>
      <p:sp>
        <p:nvSpPr>
          <p:cNvPr id="5" name="Picture Placeholder 2"/>
          <p:cNvSpPr>
            <a:spLocks noGrp="1"/>
          </p:cNvSpPr>
          <p:nvPr>
            <p:ph type="pic" idx="1"/>
          </p:nvPr>
        </p:nvSpPr>
        <p:spPr>
          <a:xfrm>
            <a:off x="381000" y="1219200"/>
            <a:ext cx="8305800" cy="4191000"/>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6" name="Text Placeholder 3"/>
          <p:cNvSpPr>
            <a:spLocks noGrp="1"/>
          </p:cNvSpPr>
          <p:nvPr>
            <p:ph type="body" sz="half" idx="2"/>
          </p:nvPr>
        </p:nvSpPr>
        <p:spPr>
          <a:xfrm>
            <a:off x="381000" y="5638800"/>
            <a:ext cx="8305800" cy="533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1"/>
          <p:cNvSpPr>
            <a:spLocks noGrp="1"/>
          </p:cNvSpPr>
          <p:nvPr>
            <p:ph type="title"/>
          </p:nvPr>
        </p:nvSpPr>
        <p:spPr>
          <a:xfrm>
            <a:off x="457200" y="274638"/>
            <a:ext cx="8229600" cy="563562"/>
          </a:xfrm>
          <a:prstGeom prst="rect">
            <a:avLst/>
          </a:prstGeom>
        </p:spPr>
        <p:txBody>
          <a:bodyPr/>
          <a:lstStyle>
            <a:lvl1pPr algn="l">
              <a:defRPr sz="1800" b="1"/>
            </a:lvl1pPr>
          </a:lstStyle>
          <a:p>
            <a:r>
              <a:rPr lang="en-US" smtClean="0"/>
              <a:t>Click to edit Master title style</a:t>
            </a:r>
            <a:endParaRPr lang="en-US" dirty="0"/>
          </a:p>
        </p:txBody>
      </p:sp>
    </p:spTree>
    <p:extLst>
      <p:ext uri="{BB962C8B-B14F-4D97-AF65-F5344CB8AC3E}">
        <p14:creationId xmlns:p14="http://schemas.microsoft.com/office/powerpoint/2010/main" val="5781485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spect="1"/>
          </p:cNvSpPr>
          <p:nvPr/>
        </p:nvSpPr>
        <p:spPr>
          <a:xfrm>
            <a:off x="0" y="6410325"/>
            <a:ext cx="9144000" cy="457200"/>
          </a:xfrm>
          <a:prstGeom prst="rect">
            <a:avLst/>
          </a:prstGeom>
          <a:solidFill>
            <a:srgbClr val="0E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p:cNvSpPr>
            <a:spLocks noGrp="1"/>
          </p:cNvSpPr>
          <p:nvPr>
            <p:ph type="ftr" sz="quarter" idx="3"/>
          </p:nvPr>
        </p:nvSpPr>
        <p:spPr>
          <a:xfrm>
            <a:off x="3581400" y="6477000"/>
            <a:ext cx="1981200" cy="304800"/>
          </a:xfrm>
          <a:prstGeom prst="rect">
            <a:avLst/>
          </a:prstGeom>
        </p:spPr>
        <p:txBody>
          <a:bodyPr/>
          <a:lstStyle>
            <a:lvl1pPr algn="ctr">
              <a:defRPr sz="1400" b="1">
                <a:solidFill>
                  <a:schemeClr val="bg1"/>
                </a:solidFill>
              </a:defRPr>
            </a:lvl1pPr>
          </a:lstStyle>
          <a:p>
            <a:r>
              <a:rPr lang="en-US" dirty="0" smtClean="0"/>
              <a:t>[Footer goes here]</a:t>
            </a:r>
            <a:endParaRPr lang="en-US" dirty="0"/>
          </a:p>
        </p:txBody>
      </p:sp>
      <p:sp>
        <p:nvSpPr>
          <p:cNvPr id="12" name="Slide Number Placeholder 5"/>
          <p:cNvSpPr>
            <a:spLocks noGrp="1"/>
          </p:cNvSpPr>
          <p:nvPr>
            <p:ph type="sldNum" sz="quarter" idx="4"/>
          </p:nvPr>
        </p:nvSpPr>
        <p:spPr>
          <a:xfrm>
            <a:off x="7696200" y="6477000"/>
            <a:ext cx="914400" cy="274320"/>
          </a:xfrm>
          <a:prstGeom prst="rect">
            <a:avLst/>
          </a:prstGeom>
        </p:spPr>
        <p:txBody>
          <a:bodyPr/>
          <a:lstStyle>
            <a:lvl1pPr algn="r">
              <a:defRPr sz="1400">
                <a:solidFill>
                  <a:schemeClr val="bg1"/>
                </a:solidFill>
              </a:defRPr>
            </a:lvl1pPr>
          </a:lstStyle>
          <a:p>
            <a:fld id="{3F227FC0-035E-484D-AA62-D30602925625}" type="slidenum">
              <a:rPr lang="en-US" smtClean="0"/>
              <a:pPr/>
              <a:t>‹#›</a:t>
            </a:fld>
            <a:endParaRPr lang="en-US" dirty="0"/>
          </a:p>
        </p:txBody>
      </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6411597"/>
            <a:ext cx="1165357" cy="454657"/>
          </a:xfrm>
          <a:prstGeom prst="rect">
            <a:avLst/>
          </a:prstGeom>
          <a:solidFill>
            <a:schemeClr val="bg1"/>
          </a:solidFill>
          <a:ln>
            <a:noFill/>
          </a:ln>
          <a:effectLst>
            <a:outerShdw blurRad="50800" dist="38100" dir="16200000" rotWithShape="0">
              <a:prstClr val="black">
                <a:alpha val="40000"/>
              </a:prstClr>
            </a:outerShdw>
          </a:effectLst>
        </p:spPr>
      </p:pic>
    </p:spTree>
    <p:extLst>
      <p:ext uri="{BB962C8B-B14F-4D97-AF65-F5344CB8AC3E}">
        <p14:creationId xmlns:p14="http://schemas.microsoft.com/office/powerpoint/2010/main" val="3567375214"/>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4" r:id="rId3"/>
    <p:sldLayoutId id="2147483661" r:id="rId4"/>
    <p:sldLayoutId id="2147483662" r:id="rId5"/>
    <p:sldLayoutId id="2147483663" r:id="rId6"/>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614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3900" y="5459184"/>
            <a:ext cx="7696200" cy="830997"/>
          </a:xfrm>
          <a:prstGeom prst="rect">
            <a:avLst/>
          </a:prstGeom>
        </p:spPr>
        <p:txBody>
          <a:bodyPr wrap="square">
            <a:spAutoFit/>
          </a:bodyPr>
          <a:lstStyle/>
          <a:p>
            <a:r>
              <a:rPr lang="en-US" sz="1200" i="1" dirty="0"/>
              <a:t>Data source: VHA Administrative data, USRDS ESRD Database,  CMS Medicare Inpatient and Outpatient data. An individual's data includes the period from 60 months prior to transition (prelude) to 24 months following transition (vintage). Upper Venn diagram: three major hospitalization categories; Lower Venn diagram: focus of hospital events during transition to ESRD. Abbreviations: ESRD, end-stage renal disease. </a:t>
            </a:r>
          </a:p>
        </p:txBody>
      </p:sp>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a:t>
            </a:r>
            <a:r>
              <a:rPr lang="en-US" sz="2800" b="1" baseline="30000" dirty="0" smtClean="0"/>
              <a:t>8.5 Hospitalization </a:t>
            </a:r>
            <a:r>
              <a:rPr lang="en-US" sz="2800" b="1" baseline="30000" dirty="0"/>
              <a:t>events in 46,625 incident ESRD veterans who </a:t>
            </a:r>
            <a:endParaRPr lang="en-US" sz="2800" b="1" baseline="30000" dirty="0" smtClean="0"/>
          </a:p>
          <a:p>
            <a:pPr algn="ctr"/>
            <a:r>
              <a:rPr lang="en-US" sz="2800" b="1" baseline="30000" dirty="0" smtClean="0"/>
              <a:t>transitioned </a:t>
            </a:r>
            <a:r>
              <a:rPr lang="en-US" sz="2800" b="1" baseline="30000" dirty="0"/>
              <a:t>to ESRD during </a:t>
            </a:r>
            <a:r>
              <a:rPr lang="en-US" sz="2800" b="1" baseline="30000" dirty="0" smtClean="0"/>
              <a:t>10/1/2007-9/30/2011</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1, CKD,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10</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0689" y="980398"/>
            <a:ext cx="5722622" cy="4291967"/>
          </a:xfrm>
          <a:prstGeom prst="rect">
            <a:avLst/>
          </a:prstGeom>
        </p:spPr>
      </p:pic>
    </p:spTree>
    <p:extLst>
      <p:ext uri="{BB962C8B-B14F-4D97-AF65-F5344CB8AC3E}">
        <p14:creationId xmlns:p14="http://schemas.microsoft.com/office/powerpoint/2010/main" val="30304639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954107"/>
          </a:xfrm>
          <a:prstGeom prst="rect">
            <a:avLst/>
          </a:prstGeom>
        </p:spPr>
        <p:txBody>
          <a:bodyPr wrap="square">
            <a:spAutoFit/>
          </a:bodyPr>
          <a:lstStyle/>
          <a:p>
            <a:pPr algn="ctr"/>
            <a:r>
              <a:rPr lang="en-US" sz="2800" b="1" baseline="30000" dirty="0"/>
              <a:t> Figure </a:t>
            </a:r>
            <a:r>
              <a:rPr lang="en-US" sz="2800" b="1" baseline="30000" dirty="0" smtClean="0"/>
              <a:t>8.6 The </a:t>
            </a:r>
            <a:r>
              <a:rPr lang="en-US" sz="2800" b="1" baseline="30000" dirty="0"/>
              <a:t>top 20 causes of hospitalizations in 46,625 incident ESRD veterans who were hospitalized at least once during the period between 60 months prior to ESRD transition (prelude) and 24 months following ESRD transition (</a:t>
            </a:r>
            <a:r>
              <a:rPr lang="en-US" sz="2800" b="1" baseline="30000" dirty="0" smtClean="0"/>
              <a:t>vintage)</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1, CKD,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11</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055" y="1808728"/>
            <a:ext cx="7691582" cy="3943218"/>
          </a:xfrm>
          <a:prstGeom prst="rect">
            <a:avLst/>
          </a:prstGeom>
        </p:spPr>
      </p:pic>
      <p:sp>
        <p:nvSpPr>
          <p:cNvPr id="10" name="Rectangle 9"/>
          <p:cNvSpPr/>
          <p:nvPr/>
        </p:nvSpPr>
        <p:spPr>
          <a:xfrm>
            <a:off x="723900" y="1371656"/>
            <a:ext cx="7696200" cy="338554"/>
          </a:xfrm>
          <a:prstGeom prst="rect">
            <a:avLst/>
          </a:prstGeom>
        </p:spPr>
        <p:txBody>
          <a:bodyPr wrap="square">
            <a:spAutoFit/>
          </a:bodyPr>
          <a:lstStyle/>
          <a:p>
            <a:pPr algn="ctr"/>
            <a:r>
              <a:rPr lang="en-US" sz="2400" b="1" baseline="30000" dirty="0" smtClean="0"/>
              <a:t>(a) </a:t>
            </a:r>
            <a:r>
              <a:rPr lang="en-US" sz="2400" b="1" baseline="30000" dirty="0"/>
              <a:t>10 of the top 20 causes of </a:t>
            </a:r>
            <a:r>
              <a:rPr lang="en-US" sz="2400" b="1" baseline="30000" dirty="0" smtClean="0"/>
              <a:t>hospitalizations </a:t>
            </a:r>
            <a:endParaRPr lang="en-US" sz="2400" b="1" baseline="30000" dirty="0">
              <a:solidFill>
                <a:srgbClr val="FF0000"/>
              </a:solidFill>
            </a:endParaRPr>
          </a:p>
        </p:txBody>
      </p:sp>
    </p:spTree>
    <p:extLst>
      <p:ext uri="{BB962C8B-B14F-4D97-AF65-F5344CB8AC3E}">
        <p14:creationId xmlns:p14="http://schemas.microsoft.com/office/powerpoint/2010/main" val="35118756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9612" y="5464711"/>
            <a:ext cx="7696200" cy="830997"/>
          </a:xfrm>
          <a:prstGeom prst="rect">
            <a:avLst/>
          </a:prstGeom>
        </p:spPr>
        <p:txBody>
          <a:bodyPr wrap="square">
            <a:spAutoFit/>
          </a:bodyPr>
          <a:lstStyle/>
          <a:p>
            <a:r>
              <a:rPr lang="en-US" sz="1200" i="1" dirty="0"/>
              <a:t>Data source: VHA Administrative data, USRDS ESRD Database,  CMS Medicare Inpatient and Outpatient data.  Abbreviations: ASHD, </a:t>
            </a:r>
            <a:r>
              <a:rPr lang="en-US" sz="1200" i="1" dirty="0" err="1"/>
              <a:t>astherosclerotic</a:t>
            </a:r>
            <a:r>
              <a:rPr lang="en-US" sz="1200" i="1" dirty="0"/>
              <a:t> heart disease; CHF, congestive heart failure; CKD, chronic kidney disease; COPD, chronic obstructive pulmonary disease; CVD, acute cerebrovascular disease; GI Hem, gastrointestinal hemorrhage; MI, myocardial infarction; </a:t>
            </a:r>
            <a:r>
              <a:rPr lang="en-US" sz="1200" i="1" dirty="0" err="1"/>
              <a:t>mo</a:t>
            </a:r>
            <a:r>
              <a:rPr lang="en-US" sz="1200" i="1" dirty="0"/>
              <a:t>, month; </a:t>
            </a:r>
            <a:r>
              <a:rPr lang="en-US" sz="1200" i="1" dirty="0" err="1"/>
              <a:t>Resp</a:t>
            </a:r>
            <a:r>
              <a:rPr lang="en-US" sz="1200" i="1" dirty="0"/>
              <a:t> Fail, respiratory failure; Skin </a:t>
            </a:r>
            <a:r>
              <a:rPr lang="en-US" sz="1200" i="1" dirty="0" err="1"/>
              <a:t>Inf</a:t>
            </a:r>
            <a:r>
              <a:rPr lang="en-US" sz="1200" i="1" dirty="0"/>
              <a:t>, skin infection; </a:t>
            </a:r>
            <a:r>
              <a:rPr lang="en-US" sz="1200" i="1" dirty="0" err="1"/>
              <a:t>surg</a:t>
            </a:r>
            <a:r>
              <a:rPr lang="en-US" sz="1200" i="1" dirty="0"/>
              <a:t>, surgical. </a:t>
            </a:r>
          </a:p>
        </p:txBody>
      </p:sp>
      <p:sp>
        <p:nvSpPr>
          <p:cNvPr id="4" name="Rectangle 3"/>
          <p:cNvSpPr/>
          <p:nvPr/>
        </p:nvSpPr>
        <p:spPr>
          <a:xfrm>
            <a:off x="0" y="313549"/>
            <a:ext cx="9144000" cy="954107"/>
          </a:xfrm>
          <a:prstGeom prst="rect">
            <a:avLst/>
          </a:prstGeom>
        </p:spPr>
        <p:txBody>
          <a:bodyPr wrap="square">
            <a:spAutoFit/>
          </a:bodyPr>
          <a:lstStyle/>
          <a:p>
            <a:pPr algn="ctr"/>
            <a:r>
              <a:rPr lang="en-US" sz="2800" b="1" baseline="30000" dirty="0"/>
              <a:t> Figure </a:t>
            </a:r>
            <a:r>
              <a:rPr lang="en-US" sz="2800" b="1" baseline="30000" dirty="0" smtClean="0"/>
              <a:t>8.6 The </a:t>
            </a:r>
            <a:r>
              <a:rPr lang="en-US" sz="2800" b="1" baseline="30000" dirty="0"/>
              <a:t>top 20 causes of hospitalizations in 46,625 incident ESRD veterans who were hospitalized at least once during the period between 60 months prior to ESRD transition (prelude) and 24 months following ESRD transition (</a:t>
            </a:r>
            <a:r>
              <a:rPr lang="en-US" sz="2800" b="1" baseline="30000" dirty="0" smtClean="0"/>
              <a:t>vintage</a:t>
            </a:r>
            <a:r>
              <a:rPr lang="en-US" sz="2800" b="1" baseline="30000" dirty="0" smtClean="0"/>
              <a:t>)</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1, CKD,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12</a:t>
            </a:fld>
            <a:endParaRPr lang="en-US" b="1" dirty="0"/>
          </a:p>
        </p:txBody>
      </p:sp>
      <p:sp>
        <p:nvSpPr>
          <p:cNvPr id="10" name="Rectangle 9"/>
          <p:cNvSpPr/>
          <p:nvPr/>
        </p:nvSpPr>
        <p:spPr>
          <a:xfrm>
            <a:off x="723900" y="1371656"/>
            <a:ext cx="7696200" cy="338554"/>
          </a:xfrm>
          <a:prstGeom prst="rect">
            <a:avLst/>
          </a:prstGeom>
        </p:spPr>
        <p:txBody>
          <a:bodyPr wrap="square">
            <a:spAutoFit/>
          </a:bodyPr>
          <a:lstStyle/>
          <a:p>
            <a:pPr algn="ctr"/>
            <a:r>
              <a:rPr lang="en-US" sz="2400" b="1" baseline="30000" dirty="0" smtClean="0"/>
              <a:t>(b) </a:t>
            </a:r>
            <a:r>
              <a:rPr lang="en-US" sz="2400" b="1" baseline="30000" dirty="0"/>
              <a:t>10 of the top 20 causes of hospitalizations</a:t>
            </a:r>
            <a:endParaRPr lang="en-US" sz="2400" b="1" baseline="30000" dirty="0">
              <a:solidFill>
                <a:srgbClr val="FF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862" y="1543054"/>
            <a:ext cx="7505700" cy="3847922"/>
          </a:xfrm>
          <a:prstGeom prst="rect">
            <a:avLst/>
          </a:prstGeom>
        </p:spPr>
      </p:pic>
    </p:spTree>
    <p:extLst>
      <p:ext uri="{BB962C8B-B14F-4D97-AF65-F5344CB8AC3E}">
        <p14:creationId xmlns:p14="http://schemas.microsoft.com/office/powerpoint/2010/main" val="20497017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799" y="6048217"/>
            <a:ext cx="7696200" cy="276999"/>
          </a:xfrm>
          <a:prstGeom prst="rect">
            <a:avLst/>
          </a:prstGeom>
        </p:spPr>
        <p:txBody>
          <a:bodyPr wrap="square">
            <a:spAutoFit/>
          </a:bodyPr>
          <a:lstStyle/>
          <a:p>
            <a:r>
              <a:rPr lang="en-US" i="1" baseline="30000" dirty="0" smtClean="0"/>
              <a:t>(Continued </a:t>
            </a:r>
            <a:r>
              <a:rPr lang="en-US" i="1" baseline="30000" dirty="0" smtClean="0"/>
              <a:t>on next </a:t>
            </a:r>
            <a:r>
              <a:rPr lang="en-US" i="1" baseline="30000" dirty="0" smtClean="0"/>
              <a:t>slide)</a:t>
            </a:r>
            <a:endParaRPr lang="en-US" i="1" baseline="30000" dirty="0">
              <a:solidFill>
                <a:srgbClr val="FF0000"/>
              </a:solidFill>
            </a:endParaRPr>
          </a:p>
        </p:txBody>
      </p:sp>
      <p:sp>
        <p:nvSpPr>
          <p:cNvPr id="4" name="Rectangle 3"/>
          <p:cNvSpPr/>
          <p:nvPr/>
        </p:nvSpPr>
        <p:spPr>
          <a:xfrm>
            <a:off x="0" y="313549"/>
            <a:ext cx="9144000" cy="954107"/>
          </a:xfrm>
          <a:prstGeom prst="rect">
            <a:avLst/>
          </a:prstGeom>
        </p:spPr>
        <p:txBody>
          <a:bodyPr wrap="square">
            <a:spAutoFit/>
          </a:bodyPr>
          <a:lstStyle/>
          <a:p>
            <a:pPr algn="ctr"/>
            <a:r>
              <a:rPr lang="en-US" sz="2800" b="1" baseline="30000" dirty="0" smtClean="0"/>
              <a:t>Table</a:t>
            </a:r>
            <a:r>
              <a:rPr lang="en-US" sz="2800" b="1" baseline="30000" dirty="0"/>
              <a:t> </a:t>
            </a:r>
            <a:r>
              <a:rPr lang="en-US" sz="2800" b="1" baseline="30000" dirty="0" smtClean="0"/>
              <a:t>8.4 Ranking </a:t>
            </a:r>
            <a:r>
              <a:rPr lang="en-US" sz="2800" b="1" baseline="30000" dirty="0"/>
              <a:t>of the top 20 causes of hospitalization in 46,625 incident ESRD veterans who were hospitalized at least once during the period between 60 months prior to </a:t>
            </a:r>
            <a:endParaRPr lang="en-US" sz="2800" b="1" baseline="30000" dirty="0" smtClean="0"/>
          </a:p>
          <a:p>
            <a:pPr algn="ctr"/>
            <a:r>
              <a:rPr lang="en-US" sz="2800" b="1" baseline="30000" dirty="0" smtClean="0"/>
              <a:t>ESRD </a:t>
            </a:r>
            <a:r>
              <a:rPr lang="en-US" sz="2800" b="1" baseline="30000" dirty="0"/>
              <a:t>transition (prelude) and 24 months following ESRD transition (</a:t>
            </a:r>
            <a:r>
              <a:rPr lang="en-US" sz="2800" b="1" baseline="30000" dirty="0" smtClean="0"/>
              <a:t>vintage)</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1, CKD,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13</a:t>
            </a:fld>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val="2951366607"/>
              </p:ext>
            </p:extLst>
          </p:nvPr>
        </p:nvGraphicFramePr>
        <p:xfrm>
          <a:off x="686932" y="1419440"/>
          <a:ext cx="7770137" cy="4272390"/>
        </p:xfrm>
        <a:graphic>
          <a:graphicData uri="http://schemas.openxmlformats.org/drawingml/2006/table">
            <a:tbl>
              <a:tblPr firstRow="1" firstCol="1" bandRow="1"/>
              <a:tblGrid>
                <a:gridCol w="2840507">
                  <a:extLst>
                    <a:ext uri="{9D8B030D-6E8A-4147-A177-3AD203B41FA5}">
                      <a16:colId xmlns:a16="http://schemas.microsoft.com/office/drawing/2014/main" xmlns="" val="1957623800"/>
                    </a:ext>
                  </a:extLst>
                </a:gridCol>
                <a:gridCol w="821605">
                  <a:extLst>
                    <a:ext uri="{9D8B030D-6E8A-4147-A177-3AD203B41FA5}">
                      <a16:colId xmlns:a16="http://schemas.microsoft.com/office/drawing/2014/main" xmlns="" val="1285970409"/>
                    </a:ext>
                  </a:extLst>
                </a:gridCol>
                <a:gridCol w="821605">
                  <a:extLst>
                    <a:ext uri="{9D8B030D-6E8A-4147-A177-3AD203B41FA5}">
                      <a16:colId xmlns:a16="http://schemas.microsoft.com/office/drawing/2014/main" xmlns="" val="3178316919"/>
                    </a:ext>
                  </a:extLst>
                </a:gridCol>
                <a:gridCol w="821605">
                  <a:extLst>
                    <a:ext uri="{9D8B030D-6E8A-4147-A177-3AD203B41FA5}">
                      <a16:colId xmlns:a16="http://schemas.microsoft.com/office/drawing/2014/main" xmlns="" val="1218138087"/>
                    </a:ext>
                  </a:extLst>
                </a:gridCol>
                <a:gridCol w="821605">
                  <a:extLst>
                    <a:ext uri="{9D8B030D-6E8A-4147-A177-3AD203B41FA5}">
                      <a16:colId xmlns:a16="http://schemas.microsoft.com/office/drawing/2014/main" xmlns="" val="3943363815"/>
                    </a:ext>
                  </a:extLst>
                </a:gridCol>
                <a:gridCol w="821605">
                  <a:extLst>
                    <a:ext uri="{9D8B030D-6E8A-4147-A177-3AD203B41FA5}">
                      <a16:colId xmlns:a16="http://schemas.microsoft.com/office/drawing/2014/main" xmlns="" val="3357509819"/>
                    </a:ext>
                  </a:extLst>
                </a:gridCol>
                <a:gridCol w="821605">
                  <a:extLst>
                    <a:ext uri="{9D8B030D-6E8A-4147-A177-3AD203B41FA5}">
                      <a16:colId xmlns:a16="http://schemas.microsoft.com/office/drawing/2014/main" xmlns="" val="1843403452"/>
                    </a:ext>
                  </a:extLst>
                </a:gridCol>
              </a:tblGrid>
              <a:tr h="595192">
                <a:tc>
                  <a:txBody>
                    <a:bodyPr/>
                    <a:lstStyle/>
                    <a:p>
                      <a:pPr marL="0" marR="0">
                        <a:lnSpc>
                          <a:spcPct val="107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Hospitalization Event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Overall</a:t>
                      </a:r>
                      <a:br>
                        <a:rPr lang="en-US" sz="1200" b="1">
                          <a:effectLst/>
                          <a:latin typeface="Calibri" panose="020F0502020204030204" pitchFamily="34" charset="0"/>
                          <a:ea typeface="Times New Roman" panose="02020603050405020304" pitchFamily="18" charset="0"/>
                          <a:cs typeface="Times New Roman" panose="02020603050405020304" pitchFamily="18" charset="0"/>
                        </a:rPr>
                      </a:br>
                      <a:r>
                        <a:rPr lang="en-US" sz="1200" b="1">
                          <a:effectLst/>
                          <a:latin typeface="Calibri" panose="020F0502020204030204" pitchFamily="34" charset="0"/>
                          <a:ea typeface="Times New Roman" panose="02020603050405020304" pitchFamily="18" charset="0"/>
                          <a:cs typeface="Times New Roman" panose="02020603050405020304" pitchFamily="18" charset="0"/>
                        </a:rPr>
                        <a:t>(7 year cohort)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-60 to -12 months of prelude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Last 12 months of prelude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During ESRD transition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First 6 months of vintage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+6 to +24 months of vintage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01746005"/>
                  </a:ext>
                </a:extLst>
              </a:tr>
              <a:tr h="262657">
                <a:tc>
                  <a:txBody>
                    <a:bodyPr/>
                    <a:lstStyle/>
                    <a:p>
                      <a:pPr marL="0" marR="0">
                        <a:lnSpc>
                          <a:spcPct val="107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Congestive heart failure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98584802"/>
                  </a:ext>
                </a:extLst>
              </a:tr>
              <a:tr h="262657">
                <a:tc>
                  <a:txBody>
                    <a:bodyPr/>
                    <a:lstStyle/>
                    <a:p>
                      <a:pPr marL="0" marR="0">
                        <a:lnSpc>
                          <a:spcPct val="107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Dialysis access (graft) complication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958776296"/>
                  </a:ext>
                </a:extLst>
              </a:tr>
              <a:tr h="262657">
                <a:tc>
                  <a:txBody>
                    <a:bodyPr/>
                    <a:lstStyle/>
                    <a:p>
                      <a:pPr marL="0" marR="0">
                        <a:lnSpc>
                          <a:spcPct val="107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Hypertension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2036874987"/>
                  </a:ext>
                </a:extLst>
              </a:tr>
              <a:tr h="262657">
                <a:tc>
                  <a:txBody>
                    <a:bodyPr/>
                    <a:lstStyle/>
                    <a:p>
                      <a:pPr marL="0" marR="0">
                        <a:lnSpc>
                          <a:spcPct val="107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Acute renal failure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n-US" sz="1200">
                        <a:effectLst/>
                        <a:latin typeface="Calibri" panose="020F0502020204030204" pitchFamily="34" charset="0"/>
                      </a:endParaRPr>
                    </a:p>
                  </a:txBody>
                  <a:tcPr marL="75847" marR="75847"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3881928076"/>
                  </a:ext>
                </a:extLst>
              </a:tr>
              <a:tr h="262657">
                <a:tc>
                  <a:txBody>
                    <a:bodyPr/>
                    <a:lstStyle/>
                    <a:p>
                      <a:pPr marL="0" marR="0">
                        <a:lnSpc>
                          <a:spcPct val="107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Septicemia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999426247"/>
                  </a:ext>
                </a:extLst>
              </a:tr>
              <a:tr h="262657">
                <a:tc>
                  <a:txBody>
                    <a:bodyPr/>
                    <a:lstStyle/>
                    <a:p>
                      <a:pPr marL="0" marR="0">
                        <a:lnSpc>
                          <a:spcPct val="107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Diabetes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3476868686"/>
                  </a:ext>
                </a:extLst>
              </a:tr>
              <a:tr h="262657">
                <a:tc>
                  <a:txBody>
                    <a:bodyPr/>
                    <a:lstStyle/>
                    <a:p>
                      <a:pPr marL="0" marR="0">
                        <a:lnSpc>
                          <a:spcPct val="107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Atherosclerotic heart disease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3410331940"/>
                  </a:ext>
                </a:extLst>
              </a:tr>
              <a:tr h="262657">
                <a:tc>
                  <a:txBody>
                    <a:bodyPr/>
                    <a:lstStyle/>
                    <a:p>
                      <a:pPr marL="0" marR="0">
                        <a:lnSpc>
                          <a:spcPct val="107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Pneumonia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3999575496"/>
                  </a:ext>
                </a:extLst>
              </a:tr>
              <a:tr h="262657">
                <a:tc>
                  <a:txBody>
                    <a:bodyPr/>
                    <a:lstStyle/>
                    <a:p>
                      <a:pPr marL="0" marR="0">
                        <a:lnSpc>
                          <a:spcPct val="107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Acute myocardial infarction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967377098"/>
                  </a:ext>
                </a:extLst>
              </a:tr>
              <a:tr h="262657">
                <a:tc>
                  <a:txBody>
                    <a:bodyPr/>
                    <a:lstStyle/>
                    <a:p>
                      <a:pPr marL="0" marR="0">
                        <a:lnSpc>
                          <a:spcPct val="107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Cardiac dysrhythmias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497798620"/>
                  </a:ext>
                </a:extLst>
              </a:tr>
              <a:tr h="262657">
                <a:tc>
                  <a:txBody>
                    <a:bodyPr/>
                    <a:lstStyle/>
                    <a:p>
                      <a:pPr marL="0" marR="0">
                        <a:lnSpc>
                          <a:spcPct val="107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Fluid disorder/fluid overload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12492366"/>
                  </a:ext>
                </a:extLst>
              </a:tr>
              <a:tr h="262657">
                <a:tc>
                  <a:txBody>
                    <a:bodyPr/>
                    <a:lstStyle/>
                    <a:p>
                      <a:pPr marL="0" marR="0">
                        <a:lnSpc>
                          <a:spcPct val="107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Rehabilitation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723660179"/>
                  </a:ext>
                </a:extLst>
              </a:tr>
              <a:tr h="262657">
                <a:tc>
                  <a:txBody>
                    <a:bodyPr/>
                    <a:lstStyle/>
                    <a:p>
                      <a:pPr marL="0" marR="0">
                        <a:lnSpc>
                          <a:spcPct val="107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Surgical complications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2953892198"/>
                  </a:ext>
                </a:extLst>
              </a:tr>
              <a:tr h="262657">
                <a:tc>
                  <a:txBody>
                    <a:bodyPr/>
                    <a:lstStyle/>
                    <a:p>
                      <a:pPr marL="0" marR="0">
                        <a:lnSpc>
                          <a:spcPct val="107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Chronic kidney disease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200">
                        <a:effectLst/>
                        <a:latin typeface="Calibri" panose="020F0502020204030204" pitchFamily="34"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15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5847" marR="75847"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34656872"/>
                  </a:ext>
                </a:extLst>
              </a:tr>
            </a:tbl>
          </a:graphicData>
        </a:graphic>
      </p:graphicFrame>
    </p:spTree>
    <p:extLst>
      <p:ext uri="{BB962C8B-B14F-4D97-AF65-F5344CB8AC3E}">
        <p14:creationId xmlns:p14="http://schemas.microsoft.com/office/powerpoint/2010/main" val="33505165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3900" y="5767000"/>
            <a:ext cx="7696200" cy="461665"/>
          </a:xfrm>
          <a:prstGeom prst="rect">
            <a:avLst/>
          </a:prstGeom>
        </p:spPr>
        <p:txBody>
          <a:bodyPr wrap="square">
            <a:spAutoFit/>
          </a:bodyPr>
          <a:lstStyle/>
          <a:p>
            <a:r>
              <a:rPr lang="en-US" sz="1200" i="1" dirty="0"/>
              <a:t>Data source: VHA Administrative data, USRDS ESRD Database,  CMS Medicare Inpatient and Outpatient data. Abbreviation: ESRD, end-stage renal disease. </a:t>
            </a:r>
            <a:endParaRPr lang="en-US" sz="1200" i="1" baseline="30000" dirty="0">
              <a:solidFill>
                <a:srgbClr val="FF0000"/>
              </a:solidFill>
            </a:endParaRPr>
          </a:p>
        </p:txBody>
      </p:sp>
      <p:sp>
        <p:nvSpPr>
          <p:cNvPr id="4" name="Rectangle 3"/>
          <p:cNvSpPr/>
          <p:nvPr/>
        </p:nvSpPr>
        <p:spPr>
          <a:xfrm>
            <a:off x="0" y="313549"/>
            <a:ext cx="9144000" cy="954107"/>
          </a:xfrm>
          <a:prstGeom prst="rect">
            <a:avLst/>
          </a:prstGeom>
        </p:spPr>
        <p:txBody>
          <a:bodyPr wrap="square">
            <a:spAutoFit/>
          </a:bodyPr>
          <a:lstStyle/>
          <a:p>
            <a:pPr algn="ctr"/>
            <a:r>
              <a:rPr lang="en-US" sz="2800" b="1" baseline="30000" dirty="0" smtClean="0"/>
              <a:t>Table</a:t>
            </a:r>
            <a:r>
              <a:rPr lang="en-US" sz="2800" b="1" baseline="30000" dirty="0"/>
              <a:t> </a:t>
            </a:r>
            <a:r>
              <a:rPr lang="en-US" sz="2800" b="1" baseline="30000" dirty="0" smtClean="0"/>
              <a:t>8.4 Ranking </a:t>
            </a:r>
            <a:r>
              <a:rPr lang="en-US" sz="2800" b="1" baseline="30000" dirty="0"/>
              <a:t>of the top 20 causes of hospitalization in 46,625 incident ESRD veterans who were hospitalized at least once during the period between 60 months prior to ESRD transition (prelude) and 24 months following ESRD transition (</a:t>
            </a:r>
            <a:r>
              <a:rPr lang="en-US" sz="2800" b="1" baseline="30000" dirty="0" smtClean="0"/>
              <a:t>vintage) </a:t>
            </a:r>
            <a:r>
              <a:rPr lang="en-US" sz="2800" i="1" baseline="30000" dirty="0" smtClean="0"/>
              <a:t>(Continued</a:t>
            </a:r>
            <a:r>
              <a:rPr lang="en-US" sz="2800" i="1" baseline="30000" dirty="0" smtClean="0"/>
              <a:t>)</a:t>
            </a:r>
            <a:endParaRPr lang="en-US" sz="2800" i="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1, CKD,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14</a:t>
            </a:fld>
            <a:endParaRPr lang="en-US" b="1" dirty="0"/>
          </a:p>
        </p:txBody>
      </p:sp>
      <p:graphicFrame>
        <p:nvGraphicFramePr>
          <p:cNvPr id="7" name="Table 6"/>
          <p:cNvGraphicFramePr>
            <a:graphicFrameLocks noGrp="1"/>
          </p:cNvGraphicFramePr>
          <p:nvPr>
            <p:extLst>
              <p:ext uri="{D42A27DB-BD31-4B8C-83A1-F6EECF244321}">
                <p14:modId xmlns:p14="http://schemas.microsoft.com/office/powerpoint/2010/main" val="2226858162"/>
              </p:ext>
            </p:extLst>
          </p:nvPr>
        </p:nvGraphicFramePr>
        <p:xfrm>
          <a:off x="605789" y="1425198"/>
          <a:ext cx="7932422" cy="4093468"/>
        </p:xfrm>
        <a:graphic>
          <a:graphicData uri="http://schemas.openxmlformats.org/drawingml/2006/table">
            <a:tbl>
              <a:tblPr firstRow="1" firstCol="1" bandRow="1"/>
              <a:tblGrid>
                <a:gridCol w="2899832">
                  <a:extLst>
                    <a:ext uri="{9D8B030D-6E8A-4147-A177-3AD203B41FA5}">
                      <a16:colId xmlns:a16="http://schemas.microsoft.com/office/drawing/2014/main" xmlns="" val="2749095791"/>
                    </a:ext>
                  </a:extLst>
                </a:gridCol>
                <a:gridCol w="838765">
                  <a:extLst>
                    <a:ext uri="{9D8B030D-6E8A-4147-A177-3AD203B41FA5}">
                      <a16:colId xmlns:a16="http://schemas.microsoft.com/office/drawing/2014/main" xmlns="" val="1825978685"/>
                    </a:ext>
                  </a:extLst>
                </a:gridCol>
                <a:gridCol w="838765">
                  <a:extLst>
                    <a:ext uri="{9D8B030D-6E8A-4147-A177-3AD203B41FA5}">
                      <a16:colId xmlns:a16="http://schemas.microsoft.com/office/drawing/2014/main" xmlns="" val="2338812376"/>
                    </a:ext>
                  </a:extLst>
                </a:gridCol>
                <a:gridCol w="838765">
                  <a:extLst>
                    <a:ext uri="{9D8B030D-6E8A-4147-A177-3AD203B41FA5}">
                      <a16:colId xmlns:a16="http://schemas.microsoft.com/office/drawing/2014/main" xmlns="" val="765158507"/>
                    </a:ext>
                  </a:extLst>
                </a:gridCol>
                <a:gridCol w="838765">
                  <a:extLst>
                    <a:ext uri="{9D8B030D-6E8A-4147-A177-3AD203B41FA5}">
                      <a16:colId xmlns:a16="http://schemas.microsoft.com/office/drawing/2014/main" xmlns="" val="3784212217"/>
                    </a:ext>
                  </a:extLst>
                </a:gridCol>
                <a:gridCol w="838765">
                  <a:extLst>
                    <a:ext uri="{9D8B030D-6E8A-4147-A177-3AD203B41FA5}">
                      <a16:colId xmlns:a16="http://schemas.microsoft.com/office/drawing/2014/main" xmlns="" val="1135678126"/>
                    </a:ext>
                  </a:extLst>
                </a:gridCol>
                <a:gridCol w="838765">
                  <a:extLst>
                    <a:ext uri="{9D8B030D-6E8A-4147-A177-3AD203B41FA5}">
                      <a16:colId xmlns:a16="http://schemas.microsoft.com/office/drawing/2014/main" xmlns="" val="4155353141"/>
                    </a:ext>
                  </a:extLst>
                </a:gridCol>
              </a:tblGrid>
              <a:tr h="607622">
                <a:tc>
                  <a:txBody>
                    <a:bodyPr/>
                    <a:lstStyle/>
                    <a:p>
                      <a:pPr marL="0" marR="0">
                        <a:lnSpc>
                          <a:spcPct val="107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Hospitalization Event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Overall</a:t>
                      </a:r>
                      <a:br>
                        <a:rPr lang="en-US" sz="1200" b="1">
                          <a:effectLst/>
                          <a:latin typeface="Calibri" panose="020F0502020204030204" pitchFamily="34" charset="0"/>
                          <a:ea typeface="Times New Roman" panose="02020603050405020304" pitchFamily="18" charset="0"/>
                          <a:cs typeface="Times New Roman" panose="02020603050405020304" pitchFamily="18" charset="0"/>
                        </a:rPr>
                      </a:br>
                      <a:r>
                        <a:rPr lang="en-US" sz="1200" b="1">
                          <a:effectLst/>
                          <a:latin typeface="Calibri" panose="020F0502020204030204" pitchFamily="34" charset="0"/>
                          <a:ea typeface="Times New Roman" panose="02020603050405020304" pitchFamily="18" charset="0"/>
                          <a:cs typeface="Times New Roman" panose="02020603050405020304" pitchFamily="18" charset="0"/>
                        </a:rPr>
                        <a:t>(7 year cohort)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7431" marR="77431"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-60 to -12 months of prelude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7431" marR="77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Last 12 months of prelude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7431" marR="77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During ESRD transition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7431" marR="77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First 6 months of vintage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7431" marR="77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+6 to +24 months of vintage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7431" marR="77431"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78604667"/>
                  </a:ext>
                </a:extLst>
              </a:tr>
              <a:tr h="268142">
                <a:tc>
                  <a:txBody>
                    <a:bodyPr/>
                    <a:lstStyle/>
                    <a:p>
                      <a:pPr marL="0" marR="0">
                        <a:lnSpc>
                          <a:spcPct val="107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Gastrointestinal hemorrhage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7431" marR="7743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7431" marR="77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7431" marR="77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7431" marR="77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7431" marR="77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7431" marR="7743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564586233"/>
                  </a:ext>
                </a:extLst>
              </a:tr>
              <a:tr h="268142">
                <a:tc>
                  <a:txBody>
                    <a:bodyPr/>
                    <a:lstStyle/>
                    <a:p>
                      <a:pPr marL="0" marR="0">
                        <a:lnSpc>
                          <a:spcPct val="107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Chest pain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7431" marR="7743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7431" marR="77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n-US" sz="1200">
                        <a:effectLst/>
                        <a:latin typeface="Calibri" panose="020F0502020204030204" pitchFamily="34" charset="0"/>
                      </a:endParaRPr>
                    </a:p>
                  </a:txBody>
                  <a:tcPr marL="77431" marR="77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n-US" sz="1200">
                        <a:effectLst/>
                        <a:latin typeface="Calibri" panose="020F0502020204030204" pitchFamily="34" charset="0"/>
                      </a:endParaRPr>
                    </a:p>
                  </a:txBody>
                  <a:tcPr marL="77431" marR="77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n-US" sz="1200">
                        <a:effectLst/>
                        <a:latin typeface="Calibri" panose="020F0502020204030204" pitchFamily="34" charset="0"/>
                      </a:endParaRPr>
                    </a:p>
                  </a:txBody>
                  <a:tcPr marL="77431" marR="77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7431" marR="77431"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31153668"/>
                  </a:ext>
                </a:extLst>
              </a:tr>
              <a:tr h="268142">
                <a:tc>
                  <a:txBody>
                    <a:bodyPr/>
                    <a:lstStyle/>
                    <a:p>
                      <a:pPr marL="0" marR="0">
                        <a:lnSpc>
                          <a:spcPct val="107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Respiratory failure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7431" marR="7743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n-US" sz="1200">
                        <a:effectLst/>
                        <a:latin typeface="Calibri" panose="020F0502020204030204" pitchFamily="34" charset="0"/>
                      </a:endParaRPr>
                    </a:p>
                  </a:txBody>
                  <a:tcPr marL="77431" marR="77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7431" marR="77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7431" marR="77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7431" marR="77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7431" marR="77431"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894197581"/>
                  </a:ext>
                </a:extLst>
              </a:tr>
              <a:tr h="268142">
                <a:tc>
                  <a:txBody>
                    <a:bodyPr/>
                    <a:lstStyle/>
                    <a:p>
                      <a:pPr marL="0" marR="0">
                        <a:lnSpc>
                          <a:spcPct val="107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Skin infection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18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7431" marR="7743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7431" marR="77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7431" marR="77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7431" marR="77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n-US" sz="1200">
                        <a:effectLst/>
                        <a:latin typeface="Calibri" panose="020F0502020204030204" pitchFamily="34" charset="0"/>
                      </a:endParaRPr>
                    </a:p>
                  </a:txBody>
                  <a:tcPr marL="77431" marR="77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7431" marR="77431"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3647470578"/>
                  </a:ext>
                </a:extLst>
              </a:tr>
              <a:tr h="268142">
                <a:tc>
                  <a:txBody>
                    <a:bodyPr/>
                    <a:lstStyle/>
                    <a:p>
                      <a:pPr marL="0" marR="0">
                        <a:lnSpc>
                          <a:spcPct val="107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Chronic obstructive pulmonary disease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7431" marR="7743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7431" marR="77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7431" marR="77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n-US" sz="1200">
                        <a:effectLst/>
                        <a:latin typeface="Calibri" panose="020F0502020204030204" pitchFamily="34" charset="0"/>
                      </a:endParaRPr>
                    </a:p>
                  </a:txBody>
                  <a:tcPr marL="77431" marR="77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n-US" sz="1200">
                        <a:effectLst/>
                        <a:latin typeface="Calibri" panose="020F0502020204030204" pitchFamily="34" charset="0"/>
                      </a:endParaRPr>
                    </a:p>
                  </a:txBody>
                  <a:tcPr marL="77431" marR="77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7431" marR="77431"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692489395"/>
                  </a:ext>
                </a:extLst>
              </a:tr>
              <a:tr h="268142">
                <a:tc>
                  <a:txBody>
                    <a:bodyPr/>
                    <a:lstStyle/>
                    <a:p>
                      <a:pPr marL="0" marR="0">
                        <a:lnSpc>
                          <a:spcPct val="107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Acute cerebrovascular disease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7431" marR="7743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7431" marR="77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n-US" sz="1200">
                        <a:effectLst/>
                        <a:latin typeface="Calibri" panose="020F0502020204030204" pitchFamily="34" charset="0"/>
                      </a:endParaRPr>
                    </a:p>
                  </a:txBody>
                  <a:tcPr marL="77431" marR="77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n-US" sz="1200">
                        <a:effectLst/>
                        <a:latin typeface="Calibri" panose="020F0502020204030204" pitchFamily="34" charset="0"/>
                      </a:endParaRPr>
                    </a:p>
                  </a:txBody>
                  <a:tcPr marL="77431" marR="77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7431" marR="77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7431" marR="77431"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942369030"/>
                  </a:ext>
                </a:extLst>
              </a:tr>
              <a:tr h="268142">
                <a:tc>
                  <a:txBody>
                    <a:bodyPr/>
                    <a:lstStyle/>
                    <a:p>
                      <a:pPr marL="0" marR="0">
                        <a:lnSpc>
                          <a:spcPct val="107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Peripheral and visceral atherosclerosis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a:lnSpc>
                          <a:spcPct val="107000"/>
                        </a:lnSpc>
                      </a:pPr>
                      <a:endParaRPr lang="en-US" sz="1200">
                        <a:effectLst/>
                        <a:latin typeface="Calibri" panose="020F0502020204030204" pitchFamily="34" charset="0"/>
                      </a:endParaRPr>
                    </a:p>
                  </a:txBody>
                  <a:tcPr marL="77431" marR="7743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7431" marR="77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n-US" sz="1200">
                        <a:effectLst/>
                        <a:latin typeface="Calibri" panose="020F0502020204030204" pitchFamily="34" charset="0"/>
                      </a:endParaRPr>
                    </a:p>
                  </a:txBody>
                  <a:tcPr marL="77431" marR="77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n-US" sz="1200">
                        <a:effectLst/>
                        <a:latin typeface="Calibri" panose="020F0502020204030204" pitchFamily="34" charset="0"/>
                      </a:endParaRPr>
                    </a:p>
                  </a:txBody>
                  <a:tcPr marL="77431" marR="77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n-US" sz="1200">
                        <a:effectLst/>
                        <a:latin typeface="Calibri" panose="020F0502020204030204" pitchFamily="34" charset="0"/>
                      </a:endParaRPr>
                    </a:p>
                  </a:txBody>
                  <a:tcPr marL="77431" marR="77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n-US" sz="1200">
                        <a:effectLst/>
                        <a:latin typeface="Calibri" panose="020F0502020204030204" pitchFamily="34" charset="0"/>
                      </a:endParaRPr>
                    </a:p>
                  </a:txBody>
                  <a:tcPr marL="77431" marR="77431"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368060923"/>
                  </a:ext>
                </a:extLst>
              </a:tr>
              <a:tr h="268142">
                <a:tc>
                  <a:txBody>
                    <a:bodyPr/>
                    <a:lstStyle/>
                    <a:p>
                      <a:pPr marL="0" marR="0">
                        <a:lnSpc>
                          <a:spcPct val="107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Anemia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a:lnSpc>
                          <a:spcPct val="107000"/>
                        </a:lnSpc>
                      </a:pPr>
                      <a:endParaRPr lang="en-US" sz="1200">
                        <a:effectLst/>
                        <a:latin typeface="Calibri" panose="020F0502020204030204" pitchFamily="34" charset="0"/>
                      </a:endParaRPr>
                    </a:p>
                  </a:txBody>
                  <a:tcPr marL="77431" marR="7743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n-US" sz="1200">
                        <a:effectLst/>
                        <a:latin typeface="Calibri" panose="020F0502020204030204" pitchFamily="34" charset="0"/>
                      </a:endParaRPr>
                    </a:p>
                  </a:txBody>
                  <a:tcPr marL="77431" marR="77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7431" marR="77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n-US" sz="1200">
                        <a:effectLst/>
                        <a:latin typeface="Calibri" panose="020F0502020204030204" pitchFamily="34" charset="0"/>
                      </a:endParaRPr>
                    </a:p>
                  </a:txBody>
                  <a:tcPr marL="77431" marR="77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n-US" sz="1200">
                        <a:effectLst/>
                        <a:latin typeface="Calibri" panose="020F0502020204030204" pitchFamily="34" charset="0"/>
                      </a:endParaRPr>
                    </a:p>
                  </a:txBody>
                  <a:tcPr marL="77431" marR="77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n-US" sz="1200">
                        <a:effectLst/>
                        <a:latin typeface="Calibri" panose="020F0502020204030204" pitchFamily="34" charset="0"/>
                      </a:endParaRPr>
                    </a:p>
                  </a:txBody>
                  <a:tcPr marL="77431" marR="77431"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4122803424"/>
                  </a:ext>
                </a:extLst>
              </a:tr>
              <a:tr h="268142">
                <a:tc>
                  <a:txBody>
                    <a:bodyPr/>
                    <a:lstStyle/>
                    <a:p>
                      <a:pPr marL="0" marR="0">
                        <a:lnSpc>
                          <a:spcPct val="107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Urinary tract infection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a:lnSpc>
                          <a:spcPct val="107000"/>
                        </a:lnSpc>
                      </a:pPr>
                      <a:endParaRPr lang="en-US" sz="1200">
                        <a:effectLst/>
                        <a:latin typeface="Calibri" panose="020F0502020204030204" pitchFamily="34" charset="0"/>
                      </a:endParaRPr>
                    </a:p>
                  </a:txBody>
                  <a:tcPr marL="77431" marR="7743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7431" marR="77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7431" marR="77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n-US" sz="1200">
                        <a:effectLst/>
                        <a:latin typeface="Calibri" panose="020F0502020204030204" pitchFamily="34" charset="0"/>
                      </a:endParaRPr>
                    </a:p>
                  </a:txBody>
                  <a:tcPr marL="77431" marR="77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7431" marR="77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7431" marR="77431"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242196515"/>
                  </a:ext>
                </a:extLst>
              </a:tr>
              <a:tr h="268142">
                <a:tc>
                  <a:txBody>
                    <a:bodyPr/>
                    <a:lstStyle/>
                    <a:p>
                      <a:pPr marL="0" marR="0">
                        <a:lnSpc>
                          <a:spcPct val="107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Other circulatory disease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a:lnSpc>
                          <a:spcPct val="107000"/>
                        </a:lnSpc>
                      </a:pPr>
                      <a:endParaRPr lang="en-US" sz="1200">
                        <a:effectLst/>
                        <a:latin typeface="Calibri" panose="020F0502020204030204" pitchFamily="34" charset="0"/>
                      </a:endParaRPr>
                    </a:p>
                  </a:txBody>
                  <a:tcPr marL="77431" marR="7743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n-US" sz="1200">
                        <a:effectLst/>
                        <a:latin typeface="Calibri" panose="020F0502020204030204" pitchFamily="34" charset="0"/>
                      </a:endParaRPr>
                    </a:p>
                  </a:txBody>
                  <a:tcPr marL="77431" marR="77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n-US" sz="1200">
                        <a:effectLst/>
                        <a:latin typeface="Calibri" panose="020F0502020204030204" pitchFamily="34" charset="0"/>
                      </a:endParaRPr>
                    </a:p>
                  </a:txBody>
                  <a:tcPr marL="77431" marR="77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n-US" sz="1200">
                        <a:effectLst/>
                        <a:latin typeface="Calibri" panose="020F0502020204030204" pitchFamily="34" charset="0"/>
                      </a:endParaRPr>
                    </a:p>
                  </a:txBody>
                  <a:tcPr marL="77431" marR="77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7431" marR="77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n-US" sz="1200">
                        <a:effectLst/>
                        <a:latin typeface="Calibri" panose="020F0502020204030204" pitchFamily="34" charset="0"/>
                      </a:endParaRPr>
                    </a:p>
                  </a:txBody>
                  <a:tcPr marL="77431" marR="77431"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3651847183"/>
                  </a:ext>
                </a:extLst>
              </a:tr>
              <a:tr h="268142">
                <a:tc>
                  <a:txBody>
                    <a:bodyPr/>
                    <a:lstStyle/>
                    <a:p>
                      <a:pPr marL="0" marR="0">
                        <a:lnSpc>
                          <a:spcPct val="107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Intestinal infection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a:lnSpc>
                          <a:spcPct val="107000"/>
                        </a:lnSpc>
                      </a:pPr>
                      <a:endParaRPr lang="en-US" sz="1200">
                        <a:effectLst/>
                        <a:latin typeface="Calibri" panose="020F0502020204030204" pitchFamily="34" charset="0"/>
                      </a:endParaRPr>
                    </a:p>
                  </a:txBody>
                  <a:tcPr marL="77431" marR="7743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n-US" sz="1200">
                        <a:effectLst/>
                        <a:latin typeface="Calibri" panose="020F0502020204030204" pitchFamily="34" charset="0"/>
                      </a:endParaRPr>
                    </a:p>
                  </a:txBody>
                  <a:tcPr marL="77431" marR="77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n-US" sz="1200">
                        <a:effectLst/>
                        <a:latin typeface="Calibri" panose="020F0502020204030204" pitchFamily="34" charset="0"/>
                      </a:endParaRPr>
                    </a:p>
                  </a:txBody>
                  <a:tcPr marL="77431" marR="77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n-US" sz="1200">
                        <a:effectLst/>
                        <a:latin typeface="Calibri" panose="020F0502020204030204" pitchFamily="34" charset="0"/>
                      </a:endParaRPr>
                    </a:p>
                  </a:txBody>
                  <a:tcPr marL="77431" marR="77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7431" marR="77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n-US" sz="1200">
                        <a:effectLst/>
                        <a:latin typeface="Calibri" panose="020F0502020204030204" pitchFamily="34" charset="0"/>
                      </a:endParaRPr>
                    </a:p>
                  </a:txBody>
                  <a:tcPr marL="77431" marR="77431"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4042696032"/>
                  </a:ext>
                </a:extLst>
              </a:tr>
              <a:tr h="268142">
                <a:tc>
                  <a:txBody>
                    <a:bodyPr/>
                    <a:lstStyle/>
                    <a:p>
                      <a:pPr marL="0" marR="0">
                        <a:lnSpc>
                          <a:spcPct val="107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Aortic; peripheral, visceral artery aneurysm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a:lnSpc>
                          <a:spcPct val="107000"/>
                        </a:lnSpc>
                      </a:pPr>
                      <a:endParaRPr lang="en-US" sz="1200">
                        <a:effectLst/>
                        <a:latin typeface="Calibri" panose="020F0502020204030204" pitchFamily="34" charset="0"/>
                      </a:endParaRPr>
                    </a:p>
                  </a:txBody>
                  <a:tcPr marL="77431" marR="7743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n-US" sz="1200">
                        <a:effectLst/>
                        <a:latin typeface="Calibri" panose="020F0502020204030204" pitchFamily="34" charset="0"/>
                      </a:endParaRPr>
                    </a:p>
                  </a:txBody>
                  <a:tcPr marL="77431" marR="77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n-US" sz="1200">
                        <a:effectLst/>
                        <a:latin typeface="Calibri" panose="020F0502020204030204" pitchFamily="34" charset="0"/>
                      </a:endParaRPr>
                    </a:p>
                  </a:txBody>
                  <a:tcPr marL="77431" marR="77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7431" marR="77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n-US" sz="1200">
                        <a:effectLst/>
                        <a:latin typeface="Calibri" panose="020F0502020204030204" pitchFamily="34" charset="0"/>
                      </a:endParaRPr>
                    </a:p>
                  </a:txBody>
                  <a:tcPr marL="77431" marR="77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pPr>
                      <a:endParaRPr lang="en-US" sz="1200">
                        <a:effectLst/>
                        <a:latin typeface="Calibri" panose="020F0502020204030204" pitchFamily="34" charset="0"/>
                      </a:endParaRPr>
                    </a:p>
                  </a:txBody>
                  <a:tcPr marL="77431" marR="77431"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636806286"/>
                  </a:ext>
                </a:extLst>
              </a:tr>
              <a:tr h="268142">
                <a:tc>
                  <a:txBody>
                    <a:bodyPr/>
                    <a:lstStyle/>
                    <a:p>
                      <a:pPr marL="0" marR="0">
                        <a:lnSpc>
                          <a:spcPct val="107000"/>
                        </a:lnSpc>
                        <a:spcBef>
                          <a:spcPts val="0"/>
                        </a:spcBef>
                        <a:spcAft>
                          <a:spcPts val="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Multiple myeloma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200">
                        <a:effectLst/>
                        <a:latin typeface="Calibri" panose="020F0502020204030204" pitchFamily="34" charset="0"/>
                      </a:endParaRPr>
                    </a:p>
                  </a:txBody>
                  <a:tcPr marL="77431" marR="77431"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200">
                        <a:effectLst/>
                        <a:latin typeface="Calibri" panose="020F0502020204030204" pitchFamily="34" charset="0"/>
                      </a:endParaRPr>
                    </a:p>
                  </a:txBody>
                  <a:tcPr marL="77431" marR="77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200">
                        <a:effectLst/>
                        <a:latin typeface="Calibri" panose="020F0502020204030204" pitchFamily="34" charset="0"/>
                      </a:endParaRPr>
                    </a:p>
                  </a:txBody>
                  <a:tcPr marL="77431" marR="77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7431" marR="77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200">
                        <a:effectLst/>
                        <a:latin typeface="Calibri" panose="020F0502020204030204" pitchFamily="34" charset="0"/>
                      </a:endParaRPr>
                    </a:p>
                  </a:txBody>
                  <a:tcPr marL="77431" marR="774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200" dirty="0">
                        <a:effectLst/>
                        <a:latin typeface="Calibri" panose="020F0502020204030204" pitchFamily="34" charset="0"/>
                      </a:endParaRPr>
                    </a:p>
                  </a:txBody>
                  <a:tcPr marL="77431" marR="77431"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85353225"/>
                  </a:ext>
                </a:extLst>
              </a:tr>
            </a:tbl>
          </a:graphicData>
        </a:graphic>
      </p:graphicFrame>
    </p:spTree>
    <p:extLst>
      <p:ext uri="{BB962C8B-B14F-4D97-AF65-F5344CB8AC3E}">
        <p14:creationId xmlns:p14="http://schemas.microsoft.com/office/powerpoint/2010/main" val="2115107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a:t>
            </a:r>
            <a:r>
              <a:rPr lang="en-US" sz="2800" b="1" baseline="30000" dirty="0" smtClean="0"/>
              <a:t>8.7 Selected </a:t>
            </a:r>
            <a:r>
              <a:rPr lang="en-US" sz="2800" b="1" baseline="30000" dirty="0"/>
              <a:t>comorbid conditions for calculation of the </a:t>
            </a:r>
            <a:r>
              <a:rPr lang="en-US" sz="2800" b="1" baseline="30000" dirty="0" err="1"/>
              <a:t>Charlson</a:t>
            </a:r>
            <a:r>
              <a:rPr lang="en-US" sz="2800" b="1" baseline="30000" dirty="0"/>
              <a:t> Comorbidity Index prior to transition to ESRD in 47,555 incident ESRD </a:t>
            </a:r>
            <a:r>
              <a:rPr lang="en-US" sz="2800" b="1" baseline="30000" dirty="0" smtClean="0"/>
              <a:t>veterans</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1, CKD,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15</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152" y="2043577"/>
            <a:ext cx="7663696" cy="3331153"/>
          </a:xfrm>
          <a:prstGeom prst="rect">
            <a:avLst/>
          </a:prstGeom>
        </p:spPr>
      </p:pic>
      <p:sp>
        <p:nvSpPr>
          <p:cNvPr id="8" name="Rectangle 7"/>
          <p:cNvSpPr/>
          <p:nvPr/>
        </p:nvSpPr>
        <p:spPr>
          <a:xfrm>
            <a:off x="723900" y="1220023"/>
            <a:ext cx="7696200" cy="338554"/>
          </a:xfrm>
          <a:prstGeom prst="rect">
            <a:avLst/>
          </a:prstGeom>
        </p:spPr>
        <p:txBody>
          <a:bodyPr wrap="square">
            <a:spAutoFit/>
          </a:bodyPr>
          <a:lstStyle/>
          <a:p>
            <a:pPr algn="ctr"/>
            <a:r>
              <a:rPr lang="en-US" sz="2400" b="1" baseline="30000" dirty="0" smtClean="0"/>
              <a:t>(a) </a:t>
            </a:r>
            <a:r>
              <a:rPr lang="en-US" sz="2400" b="1" baseline="30000" dirty="0"/>
              <a:t>Common comorbidities among veterans prior to transition to </a:t>
            </a:r>
            <a:r>
              <a:rPr lang="en-US" sz="2400" b="1" baseline="30000" dirty="0" smtClean="0"/>
              <a:t>ESRD</a:t>
            </a:r>
            <a:endParaRPr lang="en-US" sz="2400" b="1" baseline="30000" dirty="0">
              <a:solidFill>
                <a:srgbClr val="FF0000"/>
              </a:solidFill>
            </a:endParaRPr>
          </a:p>
        </p:txBody>
      </p:sp>
    </p:spTree>
    <p:extLst>
      <p:ext uri="{BB962C8B-B14F-4D97-AF65-F5344CB8AC3E}">
        <p14:creationId xmlns:p14="http://schemas.microsoft.com/office/powerpoint/2010/main" val="22175874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3900" y="5438002"/>
            <a:ext cx="7696200" cy="830997"/>
          </a:xfrm>
          <a:prstGeom prst="rect">
            <a:avLst/>
          </a:prstGeom>
        </p:spPr>
        <p:txBody>
          <a:bodyPr wrap="square">
            <a:spAutoFit/>
          </a:bodyPr>
          <a:lstStyle/>
          <a:p>
            <a:r>
              <a:rPr lang="en-US" sz="1200" i="1" dirty="0"/>
              <a:t>Data source: VHA Administrative data, USRDS ESRD Database. Abbreviations: CHF, congestive heart failure; </a:t>
            </a:r>
            <a:r>
              <a:rPr lang="en-US" sz="1200" i="1" dirty="0" err="1"/>
              <a:t>compl</a:t>
            </a:r>
            <a:r>
              <a:rPr lang="en-US" sz="1200" i="1" dirty="0"/>
              <a:t>, complications; COPD, chronic obstructive pulmonary disease; CVD, cerebrovascular disease; </a:t>
            </a:r>
            <a:r>
              <a:rPr lang="en-US" sz="1200" i="1" dirty="0" err="1"/>
              <a:t>Dz</a:t>
            </a:r>
            <a:r>
              <a:rPr lang="en-US" sz="1200" i="1" dirty="0"/>
              <a:t>, disease; ESRD, end-stage renal disease; MI, myocardial infarction; Mod, moderate; PVD, </a:t>
            </a:r>
            <a:r>
              <a:rPr lang="en-US" sz="1200" i="1" dirty="0" err="1"/>
              <a:t>periphral</a:t>
            </a:r>
            <a:r>
              <a:rPr lang="en-US" sz="1200" i="1" dirty="0"/>
              <a:t> vascular disease;  PUD, peptic ulcer disease; </a:t>
            </a:r>
            <a:r>
              <a:rPr lang="en-US" sz="1200" i="1" dirty="0" err="1"/>
              <a:t>Sev</a:t>
            </a:r>
            <a:r>
              <a:rPr lang="en-US" sz="1200" i="1" dirty="0"/>
              <a:t>, Severe.</a:t>
            </a:r>
            <a:endParaRPr lang="en-US" sz="1200" i="1" baseline="30000" dirty="0">
              <a:solidFill>
                <a:srgbClr val="FF0000"/>
              </a:solidFill>
            </a:endParaRPr>
          </a:p>
        </p:txBody>
      </p:sp>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a:t>
            </a:r>
            <a:r>
              <a:rPr lang="en-US" sz="2800" b="1" baseline="30000" dirty="0" smtClean="0"/>
              <a:t>8.7 Selected </a:t>
            </a:r>
            <a:r>
              <a:rPr lang="en-US" sz="2800" b="1" baseline="30000" dirty="0"/>
              <a:t>comorbid conditions for calculation of the </a:t>
            </a:r>
            <a:r>
              <a:rPr lang="en-US" sz="2800" b="1" baseline="30000" dirty="0" err="1"/>
              <a:t>Charlson</a:t>
            </a:r>
            <a:r>
              <a:rPr lang="en-US" sz="2800" b="1" baseline="30000" dirty="0"/>
              <a:t> Comorbidity Index prior to transition to ESRD in 47,555 incident ESRD </a:t>
            </a:r>
            <a:r>
              <a:rPr lang="en-US" sz="2800" b="1" baseline="30000" dirty="0" smtClean="0"/>
              <a:t>veterans</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1, CKD,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16</a:t>
            </a:fld>
            <a:endParaRPr lang="en-US" b="1" dirty="0"/>
          </a:p>
        </p:txBody>
      </p:sp>
      <p:sp>
        <p:nvSpPr>
          <p:cNvPr id="8" name="Rectangle 7"/>
          <p:cNvSpPr/>
          <p:nvPr/>
        </p:nvSpPr>
        <p:spPr>
          <a:xfrm>
            <a:off x="723900" y="1235322"/>
            <a:ext cx="7696200" cy="338554"/>
          </a:xfrm>
          <a:prstGeom prst="rect">
            <a:avLst/>
          </a:prstGeom>
        </p:spPr>
        <p:txBody>
          <a:bodyPr wrap="square">
            <a:spAutoFit/>
          </a:bodyPr>
          <a:lstStyle/>
          <a:p>
            <a:pPr algn="ctr"/>
            <a:r>
              <a:rPr lang="en-US" sz="2400" b="1" baseline="30000" dirty="0" smtClean="0"/>
              <a:t>(b) </a:t>
            </a:r>
            <a:r>
              <a:rPr lang="en-US" sz="2400" b="1" baseline="30000" dirty="0" err="1"/>
              <a:t>Charlson</a:t>
            </a:r>
            <a:r>
              <a:rPr lang="en-US" sz="2400" b="1" baseline="30000" dirty="0"/>
              <a:t> Comorbidity Index Score</a:t>
            </a:r>
            <a:endParaRPr lang="en-US" sz="2400" b="1" baseline="30000" dirty="0">
              <a:solidFill>
                <a:srgbClr val="FF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576" y="1828800"/>
            <a:ext cx="7824849" cy="3401201"/>
          </a:xfrm>
          <a:prstGeom prst="rect">
            <a:avLst/>
          </a:prstGeom>
        </p:spPr>
      </p:pic>
    </p:spTree>
    <p:extLst>
      <p:ext uri="{BB962C8B-B14F-4D97-AF65-F5344CB8AC3E}">
        <p14:creationId xmlns:p14="http://schemas.microsoft.com/office/powerpoint/2010/main" val="33471381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3900" y="5720187"/>
            <a:ext cx="7696200" cy="461665"/>
          </a:xfrm>
          <a:prstGeom prst="rect">
            <a:avLst/>
          </a:prstGeom>
        </p:spPr>
        <p:txBody>
          <a:bodyPr wrap="square">
            <a:spAutoFit/>
          </a:bodyPr>
          <a:lstStyle/>
          <a:p>
            <a:r>
              <a:rPr lang="en-US" sz="1200" i="1" dirty="0"/>
              <a:t>Data source: VHA Administrative data, USRDS ESRD Database. Abbreviations: ESRD, end-stage renal disease; g/</a:t>
            </a:r>
            <a:r>
              <a:rPr lang="en-US" sz="1200" i="1" dirty="0" err="1"/>
              <a:t>dL</a:t>
            </a:r>
            <a:r>
              <a:rPr lang="en-US" sz="1200" i="1" dirty="0"/>
              <a:t>, grams per deciliter. </a:t>
            </a:r>
          </a:p>
        </p:txBody>
      </p:sp>
      <p:sp>
        <p:nvSpPr>
          <p:cNvPr id="4" name="Rectangle 3"/>
          <p:cNvSpPr/>
          <p:nvPr/>
        </p:nvSpPr>
        <p:spPr>
          <a:xfrm>
            <a:off x="0" y="313549"/>
            <a:ext cx="9144000" cy="954107"/>
          </a:xfrm>
          <a:prstGeom prst="rect">
            <a:avLst/>
          </a:prstGeom>
        </p:spPr>
        <p:txBody>
          <a:bodyPr wrap="square">
            <a:spAutoFit/>
          </a:bodyPr>
          <a:lstStyle/>
          <a:p>
            <a:pPr algn="ctr"/>
            <a:r>
              <a:rPr lang="en-US" sz="2800" b="1" baseline="30000" dirty="0"/>
              <a:t> Figure </a:t>
            </a:r>
            <a:r>
              <a:rPr lang="en-US" sz="2800" b="1" baseline="30000" dirty="0" smtClean="0"/>
              <a:t>8.8 Trend </a:t>
            </a:r>
            <a:r>
              <a:rPr lang="en-US" sz="2800" b="1" baseline="30000" dirty="0"/>
              <a:t>in blood hemoglobin levels during the prelude (pre-ESRD) period, </a:t>
            </a:r>
            <a:endParaRPr lang="en-US" sz="2800" b="1" baseline="30000" dirty="0" smtClean="0"/>
          </a:p>
          <a:p>
            <a:pPr algn="ctr"/>
            <a:r>
              <a:rPr lang="en-US" sz="2800" b="1" baseline="30000" dirty="0" smtClean="0"/>
              <a:t>over </a:t>
            </a:r>
            <a:r>
              <a:rPr lang="en-US" sz="2800" b="1" baseline="30000" dirty="0"/>
              <a:t>20 calendar quarters in 28,717 veterans who later transitioned to ESRD </a:t>
            </a:r>
            <a:endParaRPr lang="en-US" sz="2800" b="1" baseline="30000" dirty="0" smtClean="0"/>
          </a:p>
          <a:p>
            <a:pPr algn="ctr"/>
            <a:r>
              <a:rPr lang="en-US" sz="2800" b="1" baseline="30000" dirty="0" smtClean="0"/>
              <a:t>during </a:t>
            </a:r>
            <a:r>
              <a:rPr lang="en-US" sz="2800" b="1" baseline="30000" dirty="0" smtClean="0"/>
              <a:t>10/1/2007-9/31/2011</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1, CKD,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17</a:t>
            </a:fld>
            <a:endParaRPr lang="en-US"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9950" y="1167245"/>
            <a:ext cx="7404100" cy="4442460"/>
          </a:xfrm>
          <a:prstGeom prst="rect">
            <a:avLst/>
          </a:prstGeom>
        </p:spPr>
      </p:pic>
    </p:spTree>
    <p:extLst>
      <p:ext uri="{BB962C8B-B14F-4D97-AF65-F5344CB8AC3E}">
        <p14:creationId xmlns:p14="http://schemas.microsoft.com/office/powerpoint/2010/main" val="27267723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3900" y="5715001"/>
            <a:ext cx="7696200" cy="461665"/>
          </a:xfrm>
          <a:prstGeom prst="rect">
            <a:avLst/>
          </a:prstGeom>
        </p:spPr>
        <p:txBody>
          <a:bodyPr wrap="square">
            <a:spAutoFit/>
          </a:bodyPr>
          <a:lstStyle/>
          <a:p>
            <a:r>
              <a:rPr lang="en-US" sz="1200" i="1"/>
              <a:t>Data source: VHA Administrative data, USRDS ESRD Database. </a:t>
            </a:r>
            <a:r>
              <a:rPr lang="en-US" sz="1200" i="1" dirty="0"/>
              <a:t>Abbreviations: ESRD, end-stage renal disease; g/</a:t>
            </a:r>
            <a:r>
              <a:rPr lang="en-US" sz="1200" i="1" dirty="0" err="1"/>
              <a:t>dL</a:t>
            </a:r>
            <a:r>
              <a:rPr lang="en-US" sz="1200" i="1" dirty="0"/>
              <a:t>, grams per deciliter. </a:t>
            </a:r>
            <a:endParaRPr lang="en-US" sz="1200" i="1" baseline="30000" dirty="0">
              <a:solidFill>
                <a:srgbClr val="FF0000"/>
              </a:solidFill>
            </a:endParaRPr>
          </a:p>
        </p:txBody>
      </p:sp>
      <p:sp>
        <p:nvSpPr>
          <p:cNvPr id="4" name="Rectangle 3"/>
          <p:cNvSpPr/>
          <p:nvPr/>
        </p:nvSpPr>
        <p:spPr>
          <a:xfrm>
            <a:off x="0" y="228600"/>
            <a:ext cx="9144000" cy="954107"/>
          </a:xfrm>
          <a:prstGeom prst="rect">
            <a:avLst/>
          </a:prstGeom>
        </p:spPr>
        <p:txBody>
          <a:bodyPr wrap="square">
            <a:spAutoFit/>
          </a:bodyPr>
          <a:lstStyle/>
          <a:p>
            <a:pPr algn="ctr"/>
            <a:r>
              <a:rPr lang="en-US" sz="2800" b="1" baseline="30000" dirty="0"/>
              <a:t> Figure </a:t>
            </a:r>
            <a:r>
              <a:rPr lang="en-US" sz="2800" b="1" baseline="30000" dirty="0" smtClean="0"/>
              <a:t>8.9 Trend </a:t>
            </a:r>
            <a:r>
              <a:rPr lang="en-US" sz="2800" b="1" baseline="30000" dirty="0"/>
              <a:t>in serum phosphorus level during the prelude (pre-ESRD) period, </a:t>
            </a:r>
            <a:endParaRPr lang="en-US" sz="2800" b="1" baseline="30000" dirty="0" smtClean="0"/>
          </a:p>
          <a:p>
            <a:pPr algn="ctr"/>
            <a:r>
              <a:rPr lang="en-US" sz="2800" b="1" baseline="30000" dirty="0" smtClean="0"/>
              <a:t>over </a:t>
            </a:r>
            <a:r>
              <a:rPr lang="en-US" sz="2800" b="1" baseline="30000" dirty="0"/>
              <a:t>36 months in 11,896 veterans who later transitioned to ESRD </a:t>
            </a:r>
            <a:endParaRPr lang="en-US" sz="2800" b="1" baseline="30000" dirty="0" smtClean="0"/>
          </a:p>
          <a:p>
            <a:pPr algn="ctr"/>
            <a:r>
              <a:rPr lang="en-US" sz="2800" b="1" baseline="30000" dirty="0" smtClean="0"/>
              <a:t>during </a:t>
            </a:r>
            <a:r>
              <a:rPr lang="en-US" sz="2800" b="1" baseline="30000" dirty="0" smtClean="0"/>
              <a:t>10/1/2007-9/31/2011</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1, CKD,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18</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1163970"/>
            <a:ext cx="7468755" cy="4481253"/>
          </a:xfrm>
          <a:prstGeom prst="rect">
            <a:avLst/>
          </a:prstGeom>
        </p:spPr>
      </p:pic>
    </p:spTree>
    <p:extLst>
      <p:ext uri="{BB962C8B-B14F-4D97-AF65-F5344CB8AC3E}">
        <p14:creationId xmlns:p14="http://schemas.microsoft.com/office/powerpoint/2010/main" val="6524020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3900" y="5945390"/>
            <a:ext cx="7696200" cy="276999"/>
          </a:xfrm>
          <a:prstGeom prst="rect">
            <a:avLst/>
          </a:prstGeom>
        </p:spPr>
        <p:txBody>
          <a:bodyPr wrap="square">
            <a:spAutoFit/>
          </a:bodyPr>
          <a:lstStyle/>
          <a:p>
            <a:r>
              <a:rPr lang="en-US" i="1" baseline="30000" dirty="0" smtClean="0"/>
              <a:t>(Continued </a:t>
            </a:r>
            <a:r>
              <a:rPr lang="en-US" i="1" baseline="30000" dirty="0" smtClean="0"/>
              <a:t>on next </a:t>
            </a:r>
            <a:r>
              <a:rPr lang="en-US" i="1" baseline="30000" dirty="0" smtClean="0"/>
              <a:t>slide)</a:t>
            </a:r>
            <a:endParaRPr lang="en-US" i="1" baseline="30000" dirty="0">
              <a:solidFill>
                <a:srgbClr val="FF0000"/>
              </a:solidFill>
            </a:endParaRPr>
          </a:p>
        </p:txBody>
      </p:sp>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8.10 Trend in </a:t>
            </a:r>
            <a:r>
              <a:rPr lang="en-US" sz="2800" b="1" baseline="30000" dirty="0" err="1"/>
              <a:t>eGFR</a:t>
            </a:r>
            <a:r>
              <a:rPr lang="en-US" sz="2800" b="1" baseline="30000" dirty="0"/>
              <a:t> during the prelude (pre-ESRD) period, over 20 calendar quarters in 30,245 veterans who later transitioned to ESRD during </a:t>
            </a:r>
            <a:r>
              <a:rPr lang="en-US" sz="2800" b="1" baseline="30000" dirty="0" smtClean="0"/>
              <a:t>10/1/2007-9/31/2011</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1, CKD,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19</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7337" y="1545789"/>
            <a:ext cx="6029327" cy="4019551"/>
          </a:xfrm>
          <a:prstGeom prst="rect">
            <a:avLst/>
          </a:prstGeom>
        </p:spPr>
      </p:pic>
      <p:sp>
        <p:nvSpPr>
          <p:cNvPr id="8" name="Rectangle 7"/>
          <p:cNvSpPr/>
          <p:nvPr/>
        </p:nvSpPr>
        <p:spPr>
          <a:xfrm>
            <a:off x="723900" y="1089054"/>
            <a:ext cx="7696200" cy="338554"/>
          </a:xfrm>
          <a:prstGeom prst="rect">
            <a:avLst/>
          </a:prstGeom>
        </p:spPr>
        <p:txBody>
          <a:bodyPr wrap="square">
            <a:spAutoFit/>
          </a:bodyPr>
          <a:lstStyle/>
          <a:p>
            <a:pPr algn="ctr"/>
            <a:r>
              <a:rPr lang="en-US" sz="2400" b="1" baseline="30000" dirty="0" smtClean="0"/>
              <a:t>(a) </a:t>
            </a:r>
            <a:r>
              <a:rPr lang="en-US" sz="2400" b="1" baseline="30000" dirty="0" smtClean="0"/>
              <a:t>Stratified by age</a:t>
            </a:r>
            <a:endParaRPr lang="en-US" sz="2400" b="1" baseline="30000" dirty="0">
              <a:solidFill>
                <a:srgbClr val="FF0000"/>
              </a:solidFill>
            </a:endParaRPr>
          </a:p>
        </p:txBody>
      </p:sp>
    </p:spTree>
    <p:extLst>
      <p:ext uri="{BB962C8B-B14F-4D97-AF65-F5344CB8AC3E}">
        <p14:creationId xmlns:p14="http://schemas.microsoft.com/office/powerpoint/2010/main" val="1838012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3900" y="5786735"/>
            <a:ext cx="7696200" cy="461665"/>
          </a:xfrm>
          <a:prstGeom prst="rect">
            <a:avLst/>
          </a:prstGeom>
        </p:spPr>
        <p:txBody>
          <a:bodyPr wrap="square">
            <a:spAutoFit/>
          </a:bodyPr>
          <a:lstStyle/>
          <a:p>
            <a:r>
              <a:rPr lang="en-US" i="1" baseline="30000" dirty="0"/>
              <a:t>Data source: VHA Administrative data, USRDS ESRD Database. States and territories of the United States of America. Abbreviations: ESRD, end-stage renal disease.</a:t>
            </a:r>
            <a:endParaRPr lang="en-US" i="1" baseline="30000" dirty="0">
              <a:solidFill>
                <a:srgbClr val="FF0000"/>
              </a:solidFill>
            </a:endParaRPr>
          </a:p>
        </p:txBody>
      </p:sp>
      <p:sp>
        <p:nvSpPr>
          <p:cNvPr id="4" name="Rectangle 3"/>
          <p:cNvSpPr/>
          <p:nvPr/>
        </p:nvSpPr>
        <p:spPr>
          <a:xfrm>
            <a:off x="0" y="228600"/>
            <a:ext cx="9144000" cy="810478"/>
          </a:xfrm>
          <a:prstGeom prst="rect">
            <a:avLst/>
          </a:prstGeom>
        </p:spPr>
        <p:txBody>
          <a:bodyPr wrap="square">
            <a:spAutoFit/>
          </a:bodyPr>
          <a:lstStyle/>
          <a:p>
            <a:pPr algn="ctr"/>
            <a:r>
              <a:rPr lang="en-US" sz="2800" b="1" baseline="30000" dirty="0"/>
              <a:t> Figure </a:t>
            </a:r>
            <a:r>
              <a:rPr lang="en-US" sz="2800" b="1" baseline="30000" dirty="0" smtClean="0"/>
              <a:t>8.1 Distribution </a:t>
            </a:r>
            <a:r>
              <a:rPr lang="en-US" sz="2800" b="1" baseline="30000" dirty="0"/>
              <a:t>of preemptive kidney transplant rates among 52,172 incident </a:t>
            </a:r>
            <a:endParaRPr lang="en-US" sz="2800" b="1" baseline="30000" dirty="0" smtClean="0"/>
          </a:p>
          <a:p>
            <a:pPr algn="ctr"/>
            <a:r>
              <a:rPr lang="en-US" sz="2800" b="1" baseline="30000" dirty="0" smtClean="0"/>
              <a:t>ESRD </a:t>
            </a:r>
            <a:r>
              <a:rPr lang="en-US" sz="2800" b="1" baseline="30000" dirty="0"/>
              <a:t>veterans across the states and territories of the United States, 10/1/2007-9/30/2011 </a:t>
            </a:r>
            <a:r>
              <a:rPr lang="en-US" sz="2800" b="1" dirty="0" smtClean="0"/>
              <a:t> </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1, CKD,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a:t>
            </a:fld>
            <a:endParaRPr lang="en-US"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2575" y="1124027"/>
            <a:ext cx="6038850" cy="4328298"/>
          </a:xfrm>
          <a:prstGeom prst="rect">
            <a:avLst/>
          </a:prstGeom>
        </p:spPr>
      </p:pic>
    </p:spTree>
    <p:extLst>
      <p:ext uri="{BB962C8B-B14F-4D97-AF65-F5344CB8AC3E}">
        <p14:creationId xmlns:p14="http://schemas.microsoft.com/office/powerpoint/2010/main" val="1993735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3900" y="5509491"/>
            <a:ext cx="7696200" cy="461665"/>
          </a:xfrm>
          <a:prstGeom prst="rect">
            <a:avLst/>
          </a:prstGeom>
        </p:spPr>
        <p:txBody>
          <a:bodyPr wrap="square">
            <a:spAutoFit/>
          </a:bodyPr>
          <a:lstStyle/>
          <a:p>
            <a:r>
              <a:rPr lang="en-US" sz="1200" i="1" dirty="0"/>
              <a:t>Data source: VHA Administrative data, USRDS ESRD Database. Abbreviations: </a:t>
            </a:r>
            <a:r>
              <a:rPr lang="en-US" sz="1200" i="1" dirty="0" err="1"/>
              <a:t>eGFR</a:t>
            </a:r>
            <a:r>
              <a:rPr lang="en-US" sz="1200" i="1" dirty="0"/>
              <a:t>, estimated glomerular filtration rate; ESRD, end-stage renal disease.</a:t>
            </a:r>
          </a:p>
        </p:txBody>
      </p:sp>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8.10 Trend in </a:t>
            </a:r>
            <a:r>
              <a:rPr lang="en-US" sz="2800" b="1" baseline="30000" dirty="0" err="1"/>
              <a:t>eGFR</a:t>
            </a:r>
            <a:r>
              <a:rPr lang="en-US" sz="2800" b="1" baseline="30000" dirty="0"/>
              <a:t> during the prelude (pre-ESRD) period, over 20 calendar quarters in 30,245 veterans who later transitioned to ESRD during </a:t>
            </a:r>
            <a:r>
              <a:rPr lang="en-US" sz="2800" b="1" baseline="30000" dirty="0" smtClean="0"/>
              <a:t>10/1/2007-9/31/2011</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1, CKD,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20</a:t>
            </a:fld>
            <a:endParaRPr lang="en-US" b="1" dirty="0"/>
          </a:p>
        </p:txBody>
      </p:sp>
      <p:sp>
        <p:nvSpPr>
          <p:cNvPr id="8" name="Rectangle 7"/>
          <p:cNvSpPr/>
          <p:nvPr/>
        </p:nvSpPr>
        <p:spPr>
          <a:xfrm>
            <a:off x="723900" y="1143000"/>
            <a:ext cx="7696200" cy="338554"/>
          </a:xfrm>
          <a:prstGeom prst="rect">
            <a:avLst/>
          </a:prstGeom>
        </p:spPr>
        <p:txBody>
          <a:bodyPr wrap="square">
            <a:spAutoFit/>
          </a:bodyPr>
          <a:lstStyle/>
          <a:p>
            <a:pPr algn="ctr"/>
            <a:r>
              <a:rPr lang="en-US" sz="2400" b="1" baseline="30000" dirty="0" smtClean="0"/>
              <a:t>(b) </a:t>
            </a:r>
            <a:r>
              <a:rPr lang="en-US" sz="2400" b="1" baseline="30000" dirty="0" smtClean="0"/>
              <a:t>Stratified according to ESRD etiology</a:t>
            </a:r>
            <a:endParaRPr lang="en-US" sz="2400" b="1" baseline="30000" dirty="0">
              <a:solidFill>
                <a:srgbClr val="FF000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4497" y="1584046"/>
            <a:ext cx="5715007" cy="3810004"/>
          </a:xfrm>
          <a:prstGeom prst="rect">
            <a:avLst/>
          </a:prstGeom>
        </p:spPr>
      </p:pic>
    </p:spTree>
    <p:extLst>
      <p:ext uri="{BB962C8B-B14F-4D97-AF65-F5344CB8AC3E}">
        <p14:creationId xmlns:p14="http://schemas.microsoft.com/office/powerpoint/2010/main" val="34947675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3900" y="5891691"/>
            <a:ext cx="7696200" cy="276999"/>
          </a:xfrm>
          <a:prstGeom prst="rect">
            <a:avLst/>
          </a:prstGeom>
        </p:spPr>
        <p:txBody>
          <a:bodyPr wrap="square">
            <a:spAutoFit/>
          </a:bodyPr>
          <a:lstStyle/>
          <a:p>
            <a:r>
              <a:rPr lang="en-US" sz="1200" i="1" dirty="0"/>
              <a:t>Data source: VHA Administrative data, USRDS ESRD Database. Abbreviations: ESRD, end-stage renal disease. </a:t>
            </a:r>
            <a:r>
              <a:rPr lang="en-US" sz="1200" i="1" baseline="30000" dirty="0" smtClean="0"/>
              <a:t>.</a:t>
            </a:r>
            <a:endParaRPr lang="en-US" sz="1200" i="1" baseline="30000" dirty="0">
              <a:solidFill>
                <a:srgbClr val="FF0000"/>
              </a:solidFill>
            </a:endParaRPr>
          </a:p>
        </p:txBody>
      </p:sp>
      <p:sp>
        <p:nvSpPr>
          <p:cNvPr id="4" name="Rectangle 3"/>
          <p:cNvSpPr/>
          <p:nvPr/>
        </p:nvSpPr>
        <p:spPr>
          <a:xfrm>
            <a:off x="0" y="313549"/>
            <a:ext cx="9144000" cy="954107"/>
          </a:xfrm>
          <a:prstGeom prst="rect">
            <a:avLst/>
          </a:prstGeom>
        </p:spPr>
        <p:txBody>
          <a:bodyPr wrap="square">
            <a:spAutoFit/>
          </a:bodyPr>
          <a:lstStyle/>
          <a:p>
            <a:pPr algn="ctr"/>
            <a:r>
              <a:rPr lang="en-US" sz="2800" b="1" baseline="30000" dirty="0"/>
              <a:t> Figure </a:t>
            </a:r>
            <a:r>
              <a:rPr lang="en-US" sz="2800" b="1" baseline="30000" dirty="0" smtClean="0"/>
              <a:t>8.11 Trend </a:t>
            </a:r>
            <a:r>
              <a:rPr lang="en-US" sz="2800" b="1" baseline="30000" dirty="0"/>
              <a:t>in blood glucose level during the prelude (pre-ESRD) period, </a:t>
            </a:r>
            <a:endParaRPr lang="en-US" sz="2800" b="1" baseline="30000" dirty="0" smtClean="0"/>
          </a:p>
          <a:p>
            <a:pPr algn="ctr"/>
            <a:r>
              <a:rPr lang="en-US" sz="2800" b="1" baseline="30000" dirty="0" smtClean="0"/>
              <a:t>over </a:t>
            </a:r>
            <a:r>
              <a:rPr lang="en-US" sz="2800" b="1" baseline="30000" dirty="0"/>
              <a:t>20 calendar quarters in 29,920 veterans who later transitioned to ESRD </a:t>
            </a:r>
            <a:endParaRPr lang="en-US" sz="2800" b="1" baseline="30000" dirty="0" smtClean="0"/>
          </a:p>
          <a:p>
            <a:pPr algn="ctr"/>
            <a:r>
              <a:rPr lang="en-US" sz="2800" b="1" baseline="30000" dirty="0" smtClean="0"/>
              <a:t>during </a:t>
            </a:r>
            <a:r>
              <a:rPr lang="en-US" sz="2800" b="1" baseline="30000" dirty="0" smtClean="0"/>
              <a:t>10/1/2007-9/31/2011</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1, CKD,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21</a:t>
            </a:fld>
            <a:endParaRPr lang="en-US"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4447" y="1379396"/>
            <a:ext cx="6515106" cy="4343404"/>
          </a:xfrm>
          <a:prstGeom prst="rect">
            <a:avLst/>
          </a:prstGeom>
        </p:spPr>
      </p:pic>
    </p:spTree>
    <p:extLst>
      <p:ext uri="{BB962C8B-B14F-4D97-AF65-F5344CB8AC3E}">
        <p14:creationId xmlns:p14="http://schemas.microsoft.com/office/powerpoint/2010/main" val="28954779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3900" y="5850322"/>
            <a:ext cx="7696200" cy="461665"/>
          </a:xfrm>
          <a:prstGeom prst="rect">
            <a:avLst/>
          </a:prstGeom>
        </p:spPr>
        <p:txBody>
          <a:bodyPr wrap="square">
            <a:spAutoFit/>
          </a:bodyPr>
          <a:lstStyle/>
          <a:p>
            <a:r>
              <a:rPr lang="en-US" sz="1200" i="1" dirty="0"/>
              <a:t>Data source: Kaiser Permanente Southern California Electronic Health Records.  Also see Figure 8.12. Abbreviations: ESRD, end-stage renal disease; KP-SC, Kaiser Permanente Southern California.</a:t>
            </a:r>
            <a:endParaRPr lang="en-US" sz="1200" i="1" baseline="30000" dirty="0">
              <a:solidFill>
                <a:srgbClr val="FF0000"/>
              </a:solidFill>
            </a:endParaRPr>
          </a:p>
        </p:txBody>
      </p:sp>
      <p:sp>
        <p:nvSpPr>
          <p:cNvPr id="4" name="Rectangle 3"/>
          <p:cNvSpPr/>
          <p:nvPr/>
        </p:nvSpPr>
        <p:spPr>
          <a:xfrm>
            <a:off x="0" y="228600"/>
            <a:ext cx="9144000" cy="810478"/>
          </a:xfrm>
          <a:prstGeom prst="rect">
            <a:avLst/>
          </a:prstGeom>
        </p:spPr>
        <p:txBody>
          <a:bodyPr wrap="square">
            <a:spAutoFit/>
          </a:bodyPr>
          <a:lstStyle/>
          <a:p>
            <a:pPr algn="ctr"/>
            <a:r>
              <a:rPr lang="en-US" sz="2800" b="1" baseline="30000" dirty="0"/>
              <a:t> </a:t>
            </a:r>
            <a:r>
              <a:rPr lang="en-US" sz="2800" b="1" baseline="30000" dirty="0" smtClean="0"/>
              <a:t>Table</a:t>
            </a:r>
            <a:r>
              <a:rPr lang="en-US" sz="2800" b="1" dirty="0" smtClean="0"/>
              <a:t> </a:t>
            </a:r>
            <a:r>
              <a:rPr lang="en-US" sz="2800" b="1" baseline="30000" dirty="0" smtClean="0"/>
              <a:t>8.5 Age </a:t>
            </a:r>
            <a:r>
              <a:rPr lang="en-US" sz="2800" b="1" baseline="30000" dirty="0"/>
              <a:t>distribution of 5,989 KP-SC patients who transitioned to ESRD, </a:t>
            </a:r>
            <a:endParaRPr lang="en-US" sz="2800" b="1" baseline="30000" dirty="0" smtClean="0"/>
          </a:p>
          <a:p>
            <a:pPr algn="ctr"/>
            <a:r>
              <a:rPr lang="en-US" sz="2800" b="1" baseline="30000" dirty="0" smtClean="0"/>
              <a:t>1/1/2007-12/31/2011 </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1, CKD,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22</a:t>
            </a:fld>
            <a:endParaRPr lang="en-US" b="1" dirty="0"/>
          </a:p>
        </p:txBody>
      </p:sp>
      <p:graphicFrame>
        <p:nvGraphicFramePr>
          <p:cNvPr id="7" name="Table 6"/>
          <p:cNvGraphicFramePr>
            <a:graphicFrameLocks noGrp="1"/>
          </p:cNvGraphicFramePr>
          <p:nvPr>
            <p:extLst>
              <p:ext uri="{D42A27DB-BD31-4B8C-83A1-F6EECF244321}">
                <p14:modId xmlns:p14="http://schemas.microsoft.com/office/powerpoint/2010/main" val="659109794"/>
              </p:ext>
            </p:extLst>
          </p:nvPr>
        </p:nvGraphicFramePr>
        <p:xfrm>
          <a:off x="2971800" y="990600"/>
          <a:ext cx="3200400" cy="4694710"/>
        </p:xfrm>
        <a:graphic>
          <a:graphicData uri="http://schemas.openxmlformats.org/drawingml/2006/table">
            <a:tbl>
              <a:tblPr firstRow="1" firstCol="1" bandRow="1"/>
              <a:tblGrid>
                <a:gridCol w="1066800">
                  <a:extLst>
                    <a:ext uri="{9D8B030D-6E8A-4147-A177-3AD203B41FA5}">
                      <a16:colId xmlns:a16="http://schemas.microsoft.com/office/drawing/2014/main" xmlns="" val="4192550841"/>
                    </a:ext>
                  </a:extLst>
                </a:gridCol>
                <a:gridCol w="1066800">
                  <a:extLst>
                    <a:ext uri="{9D8B030D-6E8A-4147-A177-3AD203B41FA5}">
                      <a16:colId xmlns:a16="http://schemas.microsoft.com/office/drawing/2014/main" xmlns="" val="1006804975"/>
                    </a:ext>
                  </a:extLst>
                </a:gridCol>
                <a:gridCol w="1066800">
                  <a:extLst>
                    <a:ext uri="{9D8B030D-6E8A-4147-A177-3AD203B41FA5}">
                      <a16:colId xmlns:a16="http://schemas.microsoft.com/office/drawing/2014/main" xmlns="" val="1358070537"/>
                    </a:ext>
                  </a:extLst>
                </a:gridCol>
              </a:tblGrid>
              <a:tr h="494180">
                <a:tc>
                  <a:txBody>
                    <a:bodyPr/>
                    <a:lstStyle/>
                    <a:p>
                      <a:pPr marL="0" marR="0">
                        <a:lnSpc>
                          <a:spcPct val="115000"/>
                        </a:lnSpc>
                        <a:spcBef>
                          <a:spcPts val="0"/>
                        </a:spcBef>
                        <a:spcAft>
                          <a:spcPts val="0"/>
                        </a:spcAf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Age group</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4717" marR="8471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Frequency</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84717" marR="8471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Percent (%)</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84717" marR="84717"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13707405"/>
                  </a:ext>
                </a:extLst>
              </a:tr>
              <a:tr h="247090">
                <a:tc>
                  <a:txBody>
                    <a:bodyPr/>
                    <a:lstStyle/>
                    <a:p>
                      <a:pPr marL="0" marR="0">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&lt;20</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84717" marR="8471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0207" marR="395343"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0.38</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0207" marR="395343"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878528431"/>
                  </a:ext>
                </a:extLst>
              </a:tr>
              <a:tr h="247090">
                <a:tc>
                  <a:txBody>
                    <a:bodyPr/>
                    <a:lstStyle/>
                    <a:p>
                      <a:pPr marL="0" marR="0">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20-24</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84717" marR="84717"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48</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0207" marR="395343"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0.8</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0207" marR="395343" marT="0" marB="0" anchor="ctr">
                    <a:lnL>
                      <a:noFill/>
                    </a:lnL>
                    <a:lnR>
                      <a:noFill/>
                    </a:lnR>
                    <a:lnT>
                      <a:noFill/>
                    </a:lnT>
                    <a:lnB>
                      <a:noFill/>
                    </a:lnB>
                  </a:tcPr>
                </a:tc>
                <a:extLst>
                  <a:ext uri="{0D108BD9-81ED-4DB2-BD59-A6C34878D82A}">
                    <a16:rowId xmlns:a16="http://schemas.microsoft.com/office/drawing/2014/main" xmlns="" val="2918865846"/>
                  </a:ext>
                </a:extLst>
              </a:tr>
              <a:tr h="247090">
                <a:tc>
                  <a:txBody>
                    <a:bodyPr/>
                    <a:lstStyle/>
                    <a:p>
                      <a:pPr marL="0" marR="0">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25-29</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84717" marR="84717"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67</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0207" marR="395343"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1.12</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0207" marR="395343" marT="0" marB="0" anchor="ctr">
                    <a:lnL>
                      <a:noFill/>
                    </a:lnL>
                    <a:lnR>
                      <a:noFill/>
                    </a:lnR>
                    <a:lnT>
                      <a:noFill/>
                    </a:lnT>
                    <a:lnB>
                      <a:noFill/>
                    </a:lnB>
                  </a:tcPr>
                </a:tc>
                <a:extLst>
                  <a:ext uri="{0D108BD9-81ED-4DB2-BD59-A6C34878D82A}">
                    <a16:rowId xmlns:a16="http://schemas.microsoft.com/office/drawing/2014/main" xmlns="" val="743407340"/>
                  </a:ext>
                </a:extLst>
              </a:tr>
              <a:tr h="247090">
                <a:tc>
                  <a:txBody>
                    <a:bodyPr/>
                    <a:lstStyle/>
                    <a:p>
                      <a:pPr marL="0" marR="0">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30-34</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84717" marR="84717"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117</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0207" marR="395343"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1.95</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0207" marR="395343" marT="0" marB="0" anchor="ctr">
                    <a:lnL>
                      <a:noFill/>
                    </a:lnL>
                    <a:lnR>
                      <a:noFill/>
                    </a:lnR>
                    <a:lnT>
                      <a:noFill/>
                    </a:lnT>
                    <a:lnB>
                      <a:noFill/>
                    </a:lnB>
                  </a:tcPr>
                </a:tc>
                <a:extLst>
                  <a:ext uri="{0D108BD9-81ED-4DB2-BD59-A6C34878D82A}">
                    <a16:rowId xmlns:a16="http://schemas.microsoft.com/office/drawing/2014/main" xmlns="" val="80886494"/>
                  </a:ext>
                </a:extLst>
              </a:tr>
              <a:tr h="247090">
                <a:tc>
                  <a:txBody>
                    <a:bodyPr/>
                    <a:lstStyle/>
                    <a:p>
                      <a:pPr marL="0" marR="0">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35-39</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84717" marR="84717"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167</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0207" marR="395343"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2.79</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0207" marR="395343" marT="0" marB="0" anchor="ctr">
                    <a:lnL>
                      <a:noFill/>
                    </a:lnL>
                    <a:lnR>
                      <a:noFill/>
                    </a:lnR>
                    <a:lnT>
                      <a:noFill/>
                    </a:lnT>
                    <a:lnB>
                      <a:noFill/>
                    </a:lnB>
                  </a:tcPr>
                </a:tc>
                <a:extLst>
                  <a:ext uri="{0D108BD9-81ED-4DB2-BD59-A6C34878D82A}">
                    <a16:rowId xmlns:a16="http://schemas.microsoft.com/office/drawing/2014/main" xmlns="" val="3321029010"/>
                  </a:ext>
                </a:extLst>
              </a:tr>
              <a:tr h="247090">
                <a:tc>
                  <a:txBody>
                    <a:bodyPr/>
                    <a:lstStyle/>
                    <a:p>
                      <a:pPr marL="0" marR="0">
                        <a:lnSpc>
                          <a:spcPct val="115000"/>
                        </a:lnSpc>
                        <a:spcBef>
                          <a:spcPts val="0"/>
                        </a:spcBef>
                        <a:spcAft>
                          <a:spcPts val="0"/>
                        </a:spcAf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40-44</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4717" marR="84717"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278</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0207" marR="395343"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4.64</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0207" marR="395343" marT="0" marB="0" anchor="ctr">
                    <a:lnL>
                      <a:noFill/>
                    </a:lnL>
                    <a:lnR>
                      <a:noFill/>
                    </a:lnR>
                    <a:lnT>
                      <a:noFill/>
                    </a:lnT>
                    <a:lnB>
                      <a:noFill/>
                    </a:lnB>
                  </a:tcPr>
                </a:tc>
                <a:extLst>
                  <a:ext uri="{0D108BD9-81ED-4DB2-BD59-A6C34878D82A}">
                    <a16:rowId xmlns:a16="http://schemas.microsoft.com/office/drawing/2014/main" xmlns="" val="1192702476"/>
                  </a:ext>
                </a:extLst>
              </a:tr>
              <a:tr h="247090">
                <a:tc>
                  <a:txBody>
                    <a:bodyPr/>
                    <a:lstStyle/>
                    <a:p>
                      <a:pPr marL="0" marR="0">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45-49</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84717" marR="84717"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369</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0207" marR="395343"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6.16</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0207" marR="395343" marT="0" marB="0" anchor="ctr">
                    <a:lnL>
                      <a:noFill/>
                    </a:lnL>
                    <a:lnR>
                      <a:noFill/>
                    </a:lnR>
                    <a:lnT>
                      <a:noFill/>
                    </a:lnT>
                    <a:lnB>
                      <a:noFill/>
                    </a:lnB>
                  </a:tcPr>
                </a:tc>
                <a:extLst>
                  <a:ext uri="{0D108BD9-81ED-4DB2-BD59-A6C34878D82A}">
                    <a16:rowId xmlns:a16="http://schemas.microsoft.com/office/drawing/2014/main" xmlns="" val="470656648"/>
                  </a:ext>
                </a:extLst>
              </a:tr>
              <a:tr h="247090">
                <a:tc>
                  <a:txBody>
                    <a:bodyPr/>
                    <a:lstStyle/>
                    <a:p>
                      <a:pPr marL="0" marR="0">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50-54</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84717" marR="84717"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550</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0207" marR="395343"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9.18</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0207" marR="395343" marT="0" marB="0" anchor="ctr">
                    <a:lnL>
                      <a:noFill/>
                    </a:lnL>
                    <a:lnR>
                      <a:noFill/>
                    </a:lnR>
                    <a:lnT>
                      <a:noFill/>
                    </a:lnT>
                    <a:lnB>
                      <a:noFill/>
                    </a:lnB>
                  </a:tcPr>
                </a:tc>
                <a:extLst>
                  <a:ext uri="{0D108BD9-81ED-4DB2-BD59-A6C34878D82A}">
                    <a16:rowId xmlns:a16="http://schemas.microsoft.com/office/drawing/2014/main" xmlns="" val="620622908"/>
                  </a:ext>
                </a:extLst>
              </a:tr>
              <a:tr h="247090">
                <a:tc>
                  <a:txBody>
                    <a:bodyPr/>
                    <a:lstStyle/>
                    <a:p>
                      <a:pPr marL="0" marR="0">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55-59</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84717" marR="84717"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712</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0207" marR="395343"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11.89</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0207" marR="395343" marT="0" marB="0" anchor="ctr">
                    <a:lnL>
                      <a:noFill/>
                    </a:lnL>
                    <a:lnR>
                      <a:noFill/>
                    </a:lnR>
                    <a:lnT>
                      <a:noFill/>
                    </a:lnT>
                    <a:lnB>
                      <a:noFill/>
                    </a:lnB>
                  </a:tcPr>
                </a:tc>
                <a:extLst>
                  <a:ext uri="{0D108BD9-81ED-4DB2-BD59-A6C34878D82A}">
                    <a16:rowId xmlns:a16="http://schemas.microsoft.com/office/drawing/2014/main" xmlns="" val="3400785365"/>
                  </a:ext>
                </a:extLst>
              </a:tr>
              <a:tr h="247090">
                <a:tc>
                  <a:txBody>
                    <a:bodyPr/>
                    <a:lstStyle/>
                    <a:p>
                      <a:pPr marL="0" marR="0">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60-64</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84717" marR="84717"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767</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0207" marR="395343"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12.81</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0207" marR="395343" marT="0" marB="0" anchor="ctr">
                    <a:lnL>
                      <a:noFill/>
                    </a:lnL>
                    <a:lnR>
                      <a:noFill/>
                    </a:lnR>
                    <a:lnT>
                      <a:noFill/>
                    </a:lnT>
                    <a:lnB>
                      <a:noFill/>
                    </a:lnB>
                  </a:tcPr>
                </a:tc>
                <a:extLst>
                  <a:ext uri="{0D108BD9-81ED-4DB2-BD59-A6C34878D82A}">
                    <a16:rowId xmlns:a16="http://schemas.microsoft.com/office/drawing/2014/main" xmlns="" val="2437306742"/>
                  </a:ext>
                </a:extLst>
              </a:tr>
              <a:tr h="247090">
                <a:tc>
                  <a:txBody>
                    <a:bodyPr/>
                    <a:lstStyle/>
                    <a:p>
                      <a:pPr marL="0" marR="0">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65-69</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84717" marR="84717"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770</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0207" marR="395343"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12.86</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0207" marR="395343" marT="0" marB="0" anchor="ctr">
                    <a:lnL>
                      <a:noFill/>
                    </a:lnL>
                    <a:lnR>
                      <a:noFill/>
                    </a:lnR>
                    <a:lnT>
                      <a:noFill/>
                    </a:lnT>
                    <a:lnB>
                      <a:noFill/>
                    </a:lnB>
                  </a:tcPr>
                </a:tc>
                <a:extLst>
                  <a:ext uri="{0D108BD9-81ED-4DB2-BD59-A6C34878D82A}">
                    <a16:rowId xmlns:a16="http://schemas.microsoft.com/office/drawing/2014/main" xmlns="" val="2525524257"/>
                  </a:ext>
                </a:extLst>
              </a:tr>
              <a:tr h="247090">
                <a:tc>
                  <a:txBody>
                    <a:bodyPr/>
                    <a:lstStyle/>
                    <a:p>
                      <a:pPr marL="0" marR="0">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70-74</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84717" marR="84717"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748</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0207" marR="395343"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12.49</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0207" marR="395343" marT="0" marB="0" anchor="ctr">
                    <a:lnL>
                      <a:noFill/>
                    </a:lnL>
                    <a:lnR>
                      <a:noFill/>
                    </a:lnR>
                    <a:lnT>
                      <a:noFill/>
                    </a:lnT>
                    <a:lnB>
                      <a:noFill/>
                    </a:lnB>
                  </a:tcPr>
                </a:tc>
                <a:extLst>
                  <a:ext uri="{0D108BD9-81ED-4DB2-BD59-A6C34878D82A}">
                    <a16:rowId xmlns:a16="http://schemas.microsoft.com/office/drawing/2014/main" xmlns="" val="1640654212"/>
                  </a:ext>
                </a:extLst>
              </a:tr>
              <a:tr h="247090">
                <a:tc>
                  <a:txBody>
                    <a:bodyPr/>
                    <a:lstStyle/>
                    <a:p>
                      <a:pPr marL="0" marR="0">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75-79</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84717" marR="84717"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673</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0207" marR="395343"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11.24</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0207" marR="395343" marT="0" marB="0" anchor="ctr">
                    <a:lnL>
                      <a:noFill/>
                    </a:lnL>
                    <a:lnR>
                      <a:noFill/>
                    </a:lnR>
                    <a:lnT>
                      <a:noFill/>
                    </a:lnT>
                    <a:lnB>
                      <a:noFill/>
                    </a:lnB>
                  </a:tcPr>
                </a:tc>
                <a:extLst>
                  <a:ext uri="{0D108BD9-81ED-4DB2-BD59-A6C34878D82A}">
                    <a16:rowId xmlns:a16="http://schemas.microsoft.com/office/drawing/2014/main" xmlns="" val="2311198963"/>
                  </a:ext>
                </a:extLst>
              </a:tr>
              <a:tr h="247090">
                <a:tc>
                  <a:txBody>
                    <a:bodyPr/>
                    <a:lstStyle/>
                    <a:p>
                      <a:pPr marL="0" marR="0">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80-84</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84717" marR="84717"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432</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0207" marR="395343"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7.21</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0207" marR="395343" marT="0" marB="0" anchor="ctr">
                    <a:lnL>
                      <a:noFill/>
                    </a:lnL>
                    <a:lnR>
                      <a:noFill/>
                    </a:lnR>
                    <a:lnT>
                      <a:noFill/>
                    </a:lnT>
                    <a:lnB>
                      <a:noFill/>
                    </a:lnB>
                  </a:tcPr>
                </a:tc>
                <a:extLst>
                  <a:ext uri="{0D108BD9-81ED-4DB2-BD59-A6C34878D82A}">
                    <a16:rowId xmlns:a16="http://schemas.microsoft.com/office/drawing/2014/main" xmlns="" val="2144991841"/>
                  </a:ext>
                </a:extLst>
              </a:tr>
              <a:tr h="247090">
                <a:tc>
                  <a:txBody>
                    <a:bodyPr/>
                    <a:lstStyle/>
                    <a:p>
                      <a:pPr marL="0" marR="0">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85-89</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84717" marR="84717"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222</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0207" marR="395343"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3.71</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0207" marR="395343" marT="0" marB="0" anchor="ctr">
                    <a:lnL>
                      <a:noFill/>
                    </a:lnL>
                    <a:lnR>
                      <a:noFill/>
                    </a:lnR>
                    <a:lnT>
                      <a:noFill/>
                    </a:lnT>
                    <a:lnB>
                      <a:noFill/>
                    </a:lnB>
                  </a:tcPr>
                </a:tc>
                <a:extLst>
                  <a:ext uri="{0D108BD9-81ED-4DB2-BD59-A6C34878D82A}">
                    <a16:rowId xmlns:a16="http://schemas.microsoft.com/office/drawing/2014/main" xmlns="" val="1954210460"/>
                  </a:ext>
                </a:extLst>
              </a:tr>
              <a:tr h="247090">
                <a:tc>
                  <a:txBody>
                    <a:bodyPr/>
                    <a:lstStyle/>
                    <a:p>
                      <a:pPr marL="0" marR="0">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90-94</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84717" marR="84717"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41</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0207" marR="395343"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0.68</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0207" marR="395343" marT="0" marB="0" anchor="ctr">
                    <a:lnL>
                      <a:noFill/>
                    </a:lnL>
                    <a:lnR>
                      <a:noFill/>
                    </a:lnR>
                    <a:lnT>
                      <a:noFill/>
                    </a:lnT>
                    <a:lnB>
                      <a:noFill/>
                    </a:lnB>
                  </a:tcPr>
                </a:tc>
                <a:extLst>
                  <a:ext uri="{0D108BD9-81ED-4DB2-BD59-A6C34878D82A}">
                    <a16:rowId xmlns:a16="http://schemas.microsoft.com/office/drawing/2014/main" xmlns="" val="2354558871"/>
                  </a:ext>
                </a:extLst>
              </a:tr>
              <a:tr h="247090">
                <a:tc>
                  <a:txBody>
                    <a:bodyPr/>
                    <a:lstStyle/>
                    <a:p>
                      <a:pPr marL="0" marR="0">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95+</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84717" marR="8471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0207" marR="39534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0.08</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0207" marR="395343"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01237813"/>
                  </a:ext>
                </a:extLst>
              </a:tr>
            </a:tbl>
          </a:graphicData>
        </a:graphic>
      </p:graphicFrame>
    </p:spTree>
    <p:extLst>
      <p:ext uri="{BB962C8B-B14F-4D97-AF65-F5344CB8AC3E}">
        <p14:creationId xmlns:p14="http://schemas.microsoft.com/office/powerpoint/2010/main" val="13414036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3900" y="5715001"/>
            <a:ext cx="7696200" cy="461665"/>
          </a:xfrm>
          <a:prstGeom prst="rect">
            <a:avLst/>
          </a:prstGeom>
        </p:spPr>
        <p:txBody>
          <a:bodyPr wrap="square">
            <a:spAutoFit/>
          </a:bodyPr>
          <a:lstStyle/>
          <a:p>
            <a:r>
              <a:rPr lang="en-US" sz="1200" i="1" dirty="0"/>
              <a:t>Data source: Kaiser Permanente Southern California Electronic Health Records. Also see Figure 8.6. Abbreviations: ESRD, end-stage renal disease; KP-SC, Kaiser Permanente Southern California.</a:t>
            </a:r>
            <a:endParaRPr lang="en-US" sz="1200" i="1" baseline="30000" dirty="0">
              <a:solidFill>
                <a:srgbClr val="FF0000"/>
              </a:solidFill>
            </a:endParaRPr>
          </a:p>
        </p:txBody>
      </p:sp>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8.12 Age distribution of 5,989 KP-SC patients who transitioned to ESRD, </a:t>
            </a:r>
            <a:endParaRPr lang="en-US" sz="2800" b="1" baseline="30000" dirty="0" smtClean="0"/>
          </a:p>
          <a:p>
            <a:pPr algn="ctr"/>
            <a:r>
              <a:rPr lang="en-US" sz="2800" b="1" baseline="30000" dirty="0" smtClean="0"/>
              <a:t>1/1/2007-12/31/2011</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1, CKD,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23</a:t>
            </a:fld>
            <a:endParaRPr lang="en-US"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8769" y="961909"/>
            <a:ext cx="5986463" cy="4602925"/>
          </a:xfrm>
          <a:prstGeom prst="rect">
            <a:avLst/>
          </a:prstGeom>
        </p:spPr>
      </p:pic>
    </p:spTree>
    <p:extLst>
      <p:ext uri="{BB962C8B-B14F-4D97-AF65-F5344CB8AC3E}">
        <p14:creationId xmlns:p14="http://schemas.microsoft.com/office/powerpoint/2010/main" val="1277560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3900" y="5715001"/>
            <a:ext cx="7696200" cy="461665"/>
          </a:xfrm>
          <a:prstGeom prst="rect">
            <a:avLst/>
          </a:prstGeom>
        </p:spPr>
        <p:txBody>
          <a:bodyPr wrap="square">
            <a:spAutoFit/>
          </a:bodyPr>
          <a:lstStyle/>
          <a:p>
            <a:r>
              <a:rPr lang="en-US" sz="1200" i="1" dirty="0"/>
              <a:t>Data source: Kaiser Permanente Southern California Electronic Health Records. Abbreviation: ESRD, end-stage renal disease.</a:t>
            </a:r>
            <a:endParaRPr lang="en-US" sz="1200" i="1" baseline="30000" dirty="0">
              <a:solidFill>
                <a:srgbClr val="FF0000"/>
              </a:solidFill>
            </a:endParaRPr>
          </a:p>
        </p:txBody>
      </p:sp>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a:t>
            </a:r>
            <a:r>
              <a:rPr lang="en-US" sz="2800" b="1" baseline="30000" dirty="0" smtClean="0"/>
              <a:t>8.13 Annualized </a:t>
            </a:r>
            <a:r>
              <a:rPr lang="en-US" sz="2800" b="1" baseline="30000" dirty="0"/>
              <a:t>mortality rate of the 5,989 incident dialysis patients </a:t>
            </a:r>
            <a:endParaRPr lang="en-US" sz="2800" b="1" baseline="30000" dirty="0" smtClean="0"/>
          </a:p>
          <a:p>
            <a:pPr algn="ctr"/>
            <a:r>
              <a:rPr lang="en-US" sz="2800" b="1" baseline="30000" dirty="0" smtClean="0"/>
              <a:t>over the </a:t>
            </a:r>
            <a:r>
              <a:rPr lang="en-US" sz="2800" b="1" baseline="30000" dirty="0"/>
              <a:t>first 24 months after ESRD transition (vintage</a:t>
            </a:r>
            <a:r>
              <a:rPr lang="en-US" sz="2800" b="1" baseline="30000" dirty="0" smtClean="0"/>
              <a:t>)</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1, CKD,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24</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1249680"/>
            <a:ext cx="7162800" cy="4297680"/>
          </a:xfrm>
          <a:prstGeom prst="rect">
            <a:avLst/>
          </a:prstGeom>
        </p:spPr>
      </p:pic>
    </p:spTree>
    <p:extLst>
      <p:ext uri="{BB962C8B-B14F-4D97-AF65-F5344CB8AC3E}">
        <p14:creationId xmlns:p14="http://schemas.microsoft.com/office/powerpoint/2010/main" val="40338654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3900" y="5715001"/>
            <a:ext cx="7696200" cy="461665"/>
          </a:xfrm>
          <a:prstGeom prst="rect">
            <a:avLst/>
          </a:prstGeom>
        </p:spPr>
        <p:txBody>
          <a:bodyPr wrap="square">
            <a:spAutoFit/>
          </a:bodyPr>
          <a:lstStyle/>
          <a:p>
            <a:r>
              <a:rPr lang="en-US" sz="1200" i="1" dirty="0"/>
              <a:t>Data source: Kaiser Permanente Southern California Electronic Health Records. Abbreviation: ESRD, end-stage renal disease; mg/</a:t>
            </a:r>
            <a:r>
              <a:rPr lang="en-US" sz="1200" i="1" dirty="0" err="1"/>
              <a:t>dL</a:t>
            </a:r>
            <a:r>
              <a:rPr lang="en-US" sz="1200" i="1" dirty="0"/>
              <a:t>, milligrams per deciliter. </a:t>
            </a:r>
            <a:endParaRPr lang="en-US" sz="1200" i="1" baseline="30000" dirty="0">
              <a:solidFill>
                <a:srgbClr val="FF0000"/>
              </a:solidFill>
            </a:endParaRPr>
          </a:p>
        </p:txBody>
      </p:sp>
      <p:sp>
        <p:nvSpPr>
          <p:cNvPr id="4" name="Rectangle 3"/>
          <p:cNvSpPr/>
          <p:nvPr/>
        </p:nvSpPr>
        <p:spPr>
          <a:xfrm>
            <a:off x="0" y="313549"/>
            <a:ext cx="9144000" cy="954107"/>
          </a:xfrm>
          <a:prstGeom prst="rect">
            <a:avLst/>
          </a:prstGeom>
        </p:spPr>
        <p:txBody>
          <a:bodyPr wrap="square">
            <a:spAutoFit/>
          </a:bodyPr>
          <a:lstStyle/>
          <a:p>
            <a:pPr algn="ctr"/>
            <a:r>
              <a:rPr lang="en-US" sz="2800" b="1" baseline="30000" dirty="0"/>
              <a:t> Figure </a:t>
            </a:r>
            <a:r>
              <a:rPr lang="en-US" sz="2800" b="1" baseline="30000" dirty="0" smtClean="0"/>
              <a:t>8.14 Gradual </a:t>
            </a:r>
            <a:r>
              <a:rPr lang="en-US" sz="2800" b="1" baseline="30000" dirty="0"/>
              <a:t>rise in serum creatinine level during the period prior to </a:t>
            </a:r>
            <a:endParaRPr lang="en-US" sz="2800" b="1" baseline="30000" dirty="0" smtClean="0"/>
          </a:p>
          <a:p>
            <a:pPr algn="ctr"/>
            <a:r>
              <a:rPr lang="en-US" sz="2800" b="1" baseline="30000" dirty="0" smtClean="0"/>
              <a:t>ESRD </a:t>
            </a:r>
            <a:r>
              <a:rPr lang="en-US" sz="2800" b="1" baseline="30000" dirty="0"/>
              <a:t>transition (prelude) of 20 calendar quarters, </a:t>
            </a:r>
            <a:endParaRPr lang="en-US" sz="2800" b="1" baseline="30000" dirty="0" smtClean="0"/>
          </a:p>
          <a:p>
            <a:pPr algn="ctr"/>
            <a:r>
              <a:rPr lang="en-US" sz="2800" b="1" baseline="30000" dirty="0" smtClean="0"/>
              <a:t>among </a:t>
            </a:r>
            <a:r>
              <a:rPr lang="en-US" sz="2800" b="1" baseline="30000" dirty="0"/>
              <a:t>5,989 patients who would transition to </a:t>
            </a:r>
            <a:r>
              <a:rPr lang="en-US" sz="2800" b="1" baseline="30000" dirty="0" smtClean="0"/>
              <a:t>dialysis</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1, CKD,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25</a:t>
            </a:fld>
            <a:endParaRPr lang="en-US" b="1"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53066"/>
          <a:stretch/>
        </p:blipFill>
        <p:spPr>
          <a:xfrm>
            <a:off x="1298848" y="1329517"/>
            <a:ext cx="6546304" cy="4094675"/>
          </a:xfrm>
          <a:prstGeom prst="rect">
            <a:avLst/>
          </a:prstGeom>
        </p:spPr>
      </p:pic>
    </p:spTree>
    <p:extLst>
      <p:ext uri="{BB962C8B-B14F-4D97-AF65-F5344CB8AC3E}">
        <p14:creationId xmlns:p14="http://schemas.microsoft.com/office/powerpoint/2010/main" val="41666086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3900" y="5486400"/>
            <a:ext cx="7696200" cy="461665"/>
          </a:xfrm>
          <a:prstGeom prst="rect">
            <a:avLst/>
          </a:prstGeom>
        </p:spPr>
        <p:txBody>
          <a:bodyPr wrap="square">
            <a:spAutoFit/>
          </a:bodyPr>
          <a:lstStyle/>
          <a:p>
            <a:r>
              <a:rPr lang="en-US" sz="1200" i="1" dirty="0"/>
              <a:t>Data source: Kaiser Permanente Southern California Electronic Health Records. Abbreviation: </a:t>
            </a:r>
            <a:r>
              <a:rPr lang="en-US" sz="1200" i="1" dirty="0" err="1"/>
              <a:t>eGFR</a:t>
            </a:r>
            <a:r>
              <a:rPr lang="en-US" sz="1200" i="1" dirty="0"/>
              <a:t>, estimated glomerular filtration rate; ESRD, end-stage renal disease; mL/min, milliliters per minute. </a:t>
            </a:r>
          </a:p>
        </p:txBody>
      </p:sp>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a:t>
            </a:r>
            <a:r>
              <a:rPr lang="en-US" sz="2800" b="1" baseline="30000" dirty="0" smtClean="0"/>
              <a:t>8.15 </a:t>
            </a:r>
            <a:r>
              <a:rPr lang="en-US" sz="2800" b="1" baseline="30000" dirty="0" err="1" smtClean="0"/>
              <a:t>eGFR</a:t>
            </a:r>
            <a:r>
              <a:rPr lang="en-US" sz="2800" b="1" baseline="30000" dirty="0" smtClean="0"/>
              <a:t> </a:t>
            </a:r>
            <a:r>
              <a:rPr lang="en-US" sz="2800" b="1" baseline="30000" dirty="0"/>
              <a:t>during the period prior to ESRD transition (prelude) of </a:t>
            </a:r>
            <a:endParaRPr lang="en-US" sz="2800" b="1" baseline="30000" dirty="0" smtClean="0"/>
          </a:p>
          <a:p>
            <a:pPr algn="ctr"/>
            <a:r>
              <a:rPr lang="en-US" sz="2800" b="1" baseline="30000" dirty="0" smtClean="0"/>
              <a:t>20 </a:t>
            </a:r>
            <a:r>
              <a:rPr lang="en-US" sz="2800" b="1" baseline="30000" dirty="0"/>
              <a:t>calendar quarters, among 5,989 patients who would transition to </a:t>
            </a:r>
            <a:r>
              <a:rPr lang="en-US" sz="2800" b="1" baseline="30000" dirty="0" smtClean="0"/>
              <a:t>dialysis</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1, CKD,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26</a:t>
            </a:fld>
            <a:endParaRPr lang="en-US" b="1"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20419"/>
          <a:stretch/>
        </p:blipFill>
        <p:spPr>
          <a:xfrm>
            <a:off x="788850" y="1828800"/>
            <a:ext cx="7566301" cy="3160931"/>
          </a:xfrm>
          <a:prstGeom prst="rect">
            <a:avLst/>
          </a:prstGeom>
        </p:spPr>
      </p:pic>
    </p:spTree>
    <p:extLst>
      <p:ext uri="{BB962C8B-B14F-4D97-AF65-F5344CB8AC3E}">
        <p14:creationId xmlns:p14="http://schemas.microsoft.com/office/powerpoint/2010/main" val="3755979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a:t>
            </a:r>
            <a:r>
              <a:rPr lang="en-US" sz="2800" b="1" baseline="30000" dirty="0" smtClean="0"/>
              <a:t>8.16 Selected </a:t>
            </a:r>
            <a:r>
              <a:rPr lang="en-US" sz="2800" b="1" baseline="30000" dirty="0"/>
              <a:t>comorbid conditions for calculation of the </a:t>
            </a:r>
            <a:r>
              <a:rPr lang="en-US" sz="2800" b="1" baseline="30000" dirty="0" err="1"/>
              <a:t>Charlson</a:t>
            </a:r>
            <a:r>
              <a:rPr lang="en-US" sz="2800" b="1" baseline="30000" dirty="0"/>
              <a:t> </a:t>
            </a:r>
            <a:endParaRPr lang="en-US" sz="2800" b="1" baseline="30000" dirty="0" smtClean="0"/>
          </a:p>
          <a:p>
            <a:pPr algn="ctr"/>
            <a:r>
              <a:rPr lang="en-US" sz="2800" b="1" baseline="30000" dirty="0" smtClean="0"/>
              <a:t>Comorbidity </a:t>
            </a:r>
            <a:r>
              <a:rPr lang="en-US" sz="2800" b="1" baseline="30000" dirty="0"/>
              <a:t>Index prior to transition to ESRD in 5,858 KP-SC </a:t>
            </a:r>
            <a:r>
              <a:rPr lang="en-US" sz="2800" b="1" baseline="30000" dirty="0" smtClean="0"/>
              <a:t>patients</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1, CKD,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27</a:t>
            </a:fld>
            <a:endParaRPr lang="en-US" b="1" dirty="0"/>
          </a:p>
        </p:txBody>
      </p:sp>
      <p:sp>
        <p:nvSpPr>
          <p:cNvPr id="8" name="Rectangle 7"/>
          <p:cNvSpPr/>
          <p:nvPr/>
        </p:nvSpPr>
        <p:spPr>
          <a:xfrm>
            <a:off x="0" y="1008107"/>
            <a:ext cx="9144000" cy="338554"/>
          </a:xfrm>
          <a:prstGeom prst="rect">
            <a:avLst/>
          </a:prstGeom>
        </p:spPr>
        <p:txBody>
          <a:bodyPr wrap="square">
            <a:spAutoFit/>
          </a:bodyPr>
          <a:lstStyle/>
          <a:p>
            <a:pPr algn="ctr"/>
            <a:r>
              <a:rPr lang="en-US" sz="2400" b="1" baseline="30000" dirty="0" smtClean="0"/>
              <a:t>(a) </a:t>
            </a:r>
            <a:r>
              <a:rPr lang="en-US" sz="2400" b="1" baseline="30000" dirty="0"/>
              <a:t>Common comorbidities among veterans prior to transition to ESRD </a:t>
            </a:r>
            <a:endParaRPr lang="en-US" sz="2400" b="1" baseline="30000" dirty="0">
              <a:solidFill>
                <a:srgbClr val="FF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1125" y="1413786"/>
            <a:ext cx="4541751" cy="4541751"/>
          </a:xfrm>
          <a:prstGeom prst="rect">
            <a:avLst/>
          </a:prstGeom>
        </p:spPr>
      </p:pic>
    </p:spTree>
    <p:extLst>
      <p:ext uri="{BB962C8B-B14F-4D97-AF65-F5344CB8AC3E}">
        <p14:creationId xmlns:p14="http://schemas.microsoft.com/office/powerpoint/2010/main" val="4026799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3899" y="5487361"/>
            <a:ext cx="7696200" cy="830997"/>
          </a:xfrm>
          <a:prstGeom prst="rect">
            <a:avLst/>
          </a:prstGeom>
        </p:spPr>
        <p:txBody>
          <a:bodyPr wrap="square">
            <a:spAutoFit/>
          </a:bodyPr>
          <a:lstStyle/>
          <a:p>
            <a:r>
              <a:rPr lang="en-US" sz="1200" i="1" dirty="0"/>
              <a:t>Data source: Kaiser Permanente Southern California Electronic Health Records. Abbreviations: CHF, congestive heart failure; </a:t>
            </a:r>
            <a:r>
              <a:rPr lang="en-US" sz="1200" i="1" dirty="0" err="1"/>
              <a:t>compl</a:t>
            </a:r>
            <a:r>
              <a:rPr lang="en-US" sz="1200" i="1" dirty="0"/>
              <a:t>, complications; COPD, chronic obstructive pulmonary disease; CVD, cerebrovascular disease; </a:t>
            </a:r>
            <a:r>
              <a:rPr lang="en-US" sz="1200" i="1" dirty="0" err="1"/>
              <a:t>Dz</a:t>
            </a:r>
            <a:r>
              <a:rPr lang="en-US" sz="1200" i="1" dirty="0"/>
              <a:t>, disease; ESRD, end-stage renal disease; KP-SC, Kaiser Permanente Southern California; MI, myocardial infarction; Mod, moderate; PVD, </a:t>
            </a:r>
            <a:r>
              <a:rPr lang="en-US" sz="1200" i="1" dirty="0" err="1"/>
              <a:t>periphral</a:t>
            </a:r>
            <a:r>
              <a:rPr lang="en-US" sz="1200" i="1" dirty="0"/>
              <a:t> vascular disease;  PUD, peptic ulcer disease; </a:t>
            </a:r>
            <a:r>
              <a:rPr lang="en-US" sz="1200" i="1" dirty="0" err="1"/>
              <a:t>Sev</a:t>
            </a:r>
            <a:r>
              <a:rPr lang="en-US" sz="1200" i="1" dirty="0"/>
              <a:t>, Severe.</a:t>
            </a:r>
          </a:p>
        </p:txBody>
      </p:sp>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a:t>
            </a:r>
            <a:r>
              <a:rPr lang="en-US" sz="2800" b="1" baseline="30000" dirty="0" smtClean="0"/>
              <a:t>8.16 Selected </a:t>
            </a:r>
            <a:r>
              <a:rPr lang="en-US" sz="2800" b="1" baseline="30000" dirty="0"/>
              <a:t>comorbid conditions for calculation of the </a:t>
            </a:r>
            <a:r>
              <a:rPr lang="en-US" sz="2800" b="1" baseline="30000" dirty="0" err="1"/>
              <a:t>Charlson</a:t>
            </a:r>
            <a:r>
              <a:rPr lang="en-US" sz="2800" b="1" baseline="30000" dirty="0"/>
              <a:t> </a:t>
            </a:r>
            <a:endParaRPr lang="en-US" sz="2800" b="1" baseline="30000" dirty="0" smtClean="0"/>
          </a:p>
          <a:p>
            <a:pPr algn="ctr"/>
            <a:r>
              <a:rPr lang="en-US" sz="2800" b="1" baseline="30000" dirty="0" smtClean="0"/>
              <a:t>Comorbidity </a:t>
            </a:r>
            <a:r>
              <a:rPr lang="en-US" sz="2800" b="1" baseline="30000" dirty="0"/>
              <a:t>Index prior to transition to ESRD in 5,858 KP-SC </a:t>
            </a:r>
            <a:r>
              <a:rPr lang="en-US" sz="2800" b="1" baseline="30000" dirty="0" smtClean="0"/>
              <a:t>patients</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1, CKD,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28</a:t>
            </a:fld>
            <a:endParaRPr lang="en-US" b="1" dirty="0"/>
          </a:p>
        </p:txBody>
      </p:sp>
      <p:sp>
        <p:nvSpPr>
          <p:cNvPr id="8" name="Rectangle 7"/>
          <p:cNvSpPr/>
          <p:nvPr/>
        </p:nvSpPr>
        <p:spPr>
          <a:xfrm>
            <a:off x="0" y="1008107"/>
            <a:ext cx="9144000" cy="338554"/>
          </a:xfrm>
          <a:prstGeom prst="rect">
            <a:avLst/>
          </a:prstGeom>
        </p:spPr>
        <p:txBody>
          <a:bodyPr wrap="square">
            <a:spAutoFit/>
          </a:bodyPr>
          <a:lstStyle/>
          <a:p>
            <a:pPr algn="ctr"/>
            <a:r>
              <a:rPr lang="en-US" sz="2400" b="1" baseline="30000" dirty="0" smtClean="0"/>
              <a:t>(b) </a:t>
            </a:r>
            <a:r>
              <a:rPr lang="en-US" sz="2400" b="1" baseline="30000" dirty="0" err="1"/>
              <a:t>Charlson</a:t>
            </a:r>
            <a:r>
              <a:rPr lang="en-US" sz="2400" b="1" baseline="30000" dirty="0"/>
              <a:t> Comorbidity Index Score</a:t>
            </a:r>
            <a:endParaRPr lang="en-US" sz="2400" b="1" baseline="30000" dirty="0">
              <a:solidFill>
                <a:srgbClr val="FF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1047" y="1257007"/>
            <a:ext cx="5501905" cy="4230354"/>
          </a:xfrm>
          <a:prstGeom prst="rect">
            <a:avLst/>
          </a:prstGeom>
        </p:spPr>
      </p:pic>
    </p:spTree>
    <p:extLst>
      <p:ext uri="{BB962C8B-B14F-4D97-AF65-F5344CB8AC3E}">
        <p14:creationId xmlns:p14="http://schemas.microsoft.com/office/powerpoint/2010/main" val="5546030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3900" y="5410200"/>
            <a:ext cx="7696200" cy="646331"/>
          </a:xfrm>
          <a:prstGeom prst="rect">
            <a:avLst/>
          </a:prstGeom>
        </p:spPr>
        <p:txBody>
          <a:bodyPr wrap="square">
            <a:spAutoFit/>
          </a:bodyPr>
          <a:lstStyle/>
          <a:p>
            <a:r>
              <a:rPr lang="en-US" sz="1200" i="1" dirty="0"/>
              <a:t>Data source: VHA Administrative data, USRDS ESRD Database,  CMS Medicare Inpatient and Outpatient data, U.S. Census Bureau; data derived from U.S. veteran incident dialysis patients. </a:t>
            </a:r>
            <a:r>
              <a:rPr lang="en-US" sz="1200" i="1" baseline="30000" dirty="0"/>
              <a:t>a</a:t>
            </a:r>
            <a:r>
              <a:rPr lang="en-US" sz="1200" i="1" dirty="0"/>
              <a:t> Veterans to U.S. rate ratios. Abbreviations: ESRD, end-stage renal disease; PM; per million; Vet, veterans.</a:t>
            </a:r>
          </a:p>
        </p:txBody>
      </p:sp>
      <p:sp>
        <p:nvSpPr>
          <p:cNvPr id="4" name="Rectangle 3"/>
          <p:cNvSpPr/>
          <p:nvPr/>
        </p:nvSpPr>
        <p:spPr>
          <a:xfrm>
            <a:off x="-18473" y="237349"/>
            <a:ext cx="9144000" cy="666849"/>
          </a:xfrm>
          <a:prstGeom prst="rect">
            <a:avLst/>
          </a:prstGeom>
        </p:spPr>
        <p:txBody>
          <a:bodyPr wrap="square">
            <a:spAutoFit/>
          </a:bodyPr>
          <a:lstStyle/>
          <a:p>
            <a:pPr algn="ctr"/>
            <a:r>
              <a:rPr lang="en-US" sz="2800" b="1" baseline="30000" dirty="0"/>
              <a:t> </a:t>
            </a:r>
            <a:r>
              <a:rPr lang="en-US" sz="2800" b="1" baseline="30000" dirty="0" smtClean="0"/>
              <a:t>Table</a:t>
            </a:r>
            <a:r>
              <a:rPr lang="en-US" sz="2800" b="1" baseline="30000" dirty="0"/>
              <a:t> </a:t>
            </a:r>
            <a:r>
              <a:rPr lang="en-US" sz="2800" b="1" baseline="30000" dirty="0" smtClean="0"/>
              <a:t>8.1 Rates </a:t>
            </a:r>
            <a:r>
              <a:rPr lang="en-US" sz="2800" b="1" baseline="30000" dirty="0"/>
              <a:t>and ratios of incident ESRD among veterans and in U.S. adults, </a:t>
            </a:r>
            <a:endParaRPr lang="en-US" sz="2800" b="1" baseline="30000" dirty="0" smtClean="0"/>
          </a:p>
          <a:p>
            <a:pPr algn="ctr"/>
            <a:r>
              <a:rPr lang="en-US" sz="2800" b="1" baseline="30000" dirty="0" smtClean="0"/>
              <a:t>10/1/2007-9/30/2011 </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1, CKD,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3</a:t>
            </a:fld>
            <a:endParaRPr lang="en-US" b="1" dirty="0"/>
          </a:p>
        </p:txBody>
      </p:sp>
      <p:graphicFrame>
        <p:nvGraphicFramePr>
          <p:cNvPr id="7" name="Table 6"/>
          <p:cNvGraphicFramePr>
            <a:graphicFrameLocks noGrp="1"/>
          </p:cNvGraphicFramePr>
          <p:nvPr>
            <p:extLst>
              <p:ext uri="{D42A27DB-BD31-4B8C-83A1-F6EECF244321}">
                <p14:modId xmlns:p14="http://schemas.microsoft.com/office/powerpoint/2010/main" val="941514461"/>
              </p:ext>
            </p:extLst>
          </p:nvPr>
        </p:nvGraphicFramePr>
        <p:xfrm>
          <a:off x="512325" y="1600200"/>
          <a:ext cx="8082404" cy="2707988"/>
        </p:xfrm>
        <a:graphic>
          <a:graphicData uri="http://schemas.openxmlformats.org/drawingml/2006/table">
            <a:tbl>
              <a:tblPr firstRow="1" firstCol="1" bandRow="1"/>
              <a:tblGrid>
                <a:gridCol w="1577925">
                  <a:extLst>
                    <a:ext uri="{9D8B030D-6E8A-4147-A177-3AD203B41FA5}">
                      <a16:colId xmlns:a16="http://schemas.microsoft.com/office/drawing/2014/main" xmlns="" val="3463913862"/>
                    </a:ext>
                  </a:extLst>
                </a:gridCol>
                <a:gridCol w="29102">
                  <a:extLst>
                    <a:ext uri="{9D8B030D-6E8A-4147-A177-3AD203B41FA5}">
                      <a16:colId xmlns:a16="http://schemas.microsoft.com/office/drawing/2014/main" xmlns="" val="4026327213"/>
                    </a:ext>
                  </a:extLst>
                </a:gridCol>
                <a:gridCol w="735491">
                  <a:extLst>
                    <a:ext uri="{9D8B030D-6E8A-4147-A177-3AD203B41FA5}">
                      <a16:colId xmlns:a16="http://schemas.microsoft.com/office/drawing/2014/main" xmlns="" val="3617223188"/>
                    </a:ext>
                  </a:extLst>
                </a:gridCol>
                <a:gridCol w="735491">
                  <a:extLst>
                    <a:ext uri="{9D8B030D-6E8A-4147-A177-3AD203B41FA5}">
                      <a16:colId xmlns:a16="http://schemas.microsoft.com/office/drawing/2014/main" xmlns="" val="897817113"/>
                    </a:ext>
                  </a:extLst>
                </a:gridCol>
                <a:gridCol w="654013">
                  <a:extLst>
                    <a:ext uri="{9D8B030D-6E8A-4147-A177-3AD203B41FA5}">
                      <a16:colId xmlns:a16="http://schemas.microsoft.com/office/drawing/2014/main" xmlns="" val="1884427446"/>
                    </a:ext>
                  </a:extLst>
                </a:gridCol>
                <a:gridCol w="735491">
                  <a:extLst>
                    <a:ext uri="{9D8B030D-6E8A-4147-A177-3AD203B41FA5}">
                      <a16:colId xmlns:a16="http://schemas.microsoft.com/office/drawing/2014/main" xmlns="" val="3959628832"/>
                    </a:ext>
                  </a:extLst>
                </a:gridCol>
                <a:gridCol w="735491">
                  <a:extLst>
                    <a:ext uri="{9D8B030D-6E8A-4147-A177-3AD203B41FA5}">
                      <a16:colId xmlns:a16="http://schemas.microsoft.com/office/drawing/2014/main" xmlns="" val="36268487"/>
                    </a:ext>
                  </a:extLst>
                </a:gridCol>
                <a:gridCol w="694024">
                  <a:extLst>
                    <a:ext uri="{9D8B030D-6E8A-4147-A177-3AD203B41FA5}">
                      <a16:colId xmlns:a16="http://schemas.microsoft.com/office/drawing/2014/main" xmlns="" val="2408676242"/>
                    </a:ext>
                  </a:extLst>
                </a:gridCol>
                <a:gridCol w="771138">
                  <a:extLst>
                    <a:ext uri="{9D8B030D-6E8A-4147-A177-3AD203B41FA5}">
                      <a16:colId xmlns:a16="http://schemas.microsoft.com/office/drawing/2014/main" xmlns="" val="131520430"/>
                    </a:ext>
                  </a:extLst>
                </a:gridCol>
                <a:gridCol w="707119">
                  <a:extLst>
                    <a:ext uri="{9D8B030D-6E8A-4147-A177-3AD203B41FA5}">
                      <a16:colId xmlns:a16="http://schemas.microsoft.com/office/drawing/2014/main" xmlns="" val="496344228"/>
                    </a:ext>
                  </a:extLst>
                </a:gridCol>
                <a:gridCol w="707119">
                  <a:extLst>
                    <a:ext uri="{9D8B030D-6E8A-4147-A177-3AD203B41FA5}">
                      <a16:colId xmlns:a16="http://schemas.microsoft.com/office/drawing/2014/main" xmlns="" val="2464829366"/>
                    </a:ext>
                  </a:extLst>
                </a:gridCol>
              </a:tblGrid>
              <a:tr h="314303">
                <a:tc>
                  <a:txBody>
                    <a:bodyPr/>
                    <a:lstStyle/>
                    <a:p>
                      <a:pPr>
                        <a:lnSpc>
                          <a:spcPct val="115000"/>
                        </a:lnSpc>
                      </a:pPr>
                      <a:endParaRPr lang="en-US" sz="1300">
                        <a:effectLst/>
                        <a:latin typeface="Calibri" panose="020F0502020204030204" pitchFamily="34" charset="0"/>
                      </a:endParaRPr>
                    </a:p>
                  </a:txBody>
                  <a:tcPr marL="0" marR="0" marT="0" marB="0" anchor="ctr">
                    <a:lnL>
                      <a:noFill/>
                    </a:lnL>
                    <a:lnR>
                      <a:noFill/>
                    </a:lnR>
                    <a:lnT>
                      <a:noFill/>
                    </a:lnT>
                    <a:lnB>
                      <a:noFill/>
                    </a:lnB>
                  </a:tcPr>
                </a:tc>
                <a:tc gridSpan="4">
                  <a:txBody>
                    <a:bodyPr/>
                    <a:lstStyle/>
                    <a:p>
                      <a:pPr marL="0" marR="0" algn="ctr">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55-64 years</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65-74 years</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75 years or older</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405871275"/>
                  </a:ext>
                </a:extLst>
              </a:tr>
              <a:tr h="314303">
                <a:tc gridSpan="2">
                  <a:txBody>
                    <a:bodyPr/>
                    <a:lstStyle/>
                    <a:p>
                      <a:pPr>
                        <a:lnSpc>
                          <a:spcPct val="115000"/>
                        </a:lnSpc>
                      </a:pPr>
                      <a:endParaRPr lang="en-US" sz="1300">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2008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2009</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2008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2009</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2008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2009</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91424226"/>
                  </a:ext>
                </a:extLst>
              </a:tr>
              <a:tr h="314303">
                <a:tc gridSpan="2">
                  <a:txBody>
                    <a:bodyPr/>
                    <a:lstStyle/>
                    <a:p>
                      <a:pPr marL="0" marR="0">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Incident ESRD veterans</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3180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8366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3292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8366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3115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8366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3054</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8366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3187</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8366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3080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8366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5924</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8366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5787</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8366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5740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83669"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2139033186"/>
                  </a:ext>
                </a:extLst>
              </a:tr>
              <a:tr h="314303">
                <a:tc gridSpan="2">
                  <a:txBody>
                    <a:bodyPr/>
                    <a:lstStyle/>
                    <a:p>
                      <a:pPr marL="0" marR="0">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All veterans</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hMerge="1">
                  <a:txBody>
                    <a:bodyPr/>
                    <a:lstStyle/>
                    <a:p>
                      <a:endParaRPr lang="en-US"/>
                    </a:p>
                  </a:txBody>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5718302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83669"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5441739</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83669"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5340529</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83669"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4148572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8366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4152331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83669"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4294221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83669"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4911012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8366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4851671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83669"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4839173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83669" marT="0" marB="0" anchor="ctr">
                    <a:lnL>
                      <a:noFill/>
                    </a:lnL>
                    <a:lnR>
                      <a:noFill/>
                    </a:lnR>
                    <a:lnT>
                      <a:noFill/>
                    </a:lnT>
                    <a:lnB>
                      <a:noFill/>
                    </a:lnB>
                  </a:tcPr>
                </a:tc>
                <a:extLst>
                  <a:ext uri="{0D108BD9-81ED-4DB2-BD59-A6C34878D82A}">
                    <a16:rowId xmlns:a16="http://schemas.microsoft.com/office/drawing/2014/main" xmlns="" val="3119326700"/>
                  </a:ext>
                </a:extLst>
              </a:tr>
              <a:tr h="523839">
                <a:tc gridSpan="2">
                  <a:txBody>
                    <a:bodyPr/>
                    <a:lstStyle/>
                    <a:p>
                      <a:pPr marL="0" marR="0">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ESRD rate in veterans,</a:t>
                      </a:r>
                      <a:b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 million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hMerge="1">
                  <a:txBody>
                    <a:bodyPr/>
                    <a:lstStyle/>
                    <a:p>
                      <a:endParaRPr lang="en-US"/>
                    </a:p>
                  </a:txBody>
                  <a:tcPr/>
                </a:tc>
                <a:tc>
                  <a:txBody>
                    <a:bodyPr/>
                    <a:lstStyle/>
                    <a:p>
                      <a:pPr marL="0" marR="0" algn="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556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83669"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605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83669"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583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83669"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736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8366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768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83669"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717</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83669"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1206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8366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1193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83669"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1186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83669" marT="0" marB="0" anchor="ctr">
                    <a:lnL>
                      <a:noFill/>
                    </a:lnL>
                    <a:lnR>
                      <a:noFill/>
                    </a:lnR>
                    <a:lnT>
                      <a:noFill/>
                    </a:lnT>
                    <a:lnB>
                      <a:noFill/>
                    </a:lnB>
                  </a:tcPr>
                </a:tc>
                <a:extLst>
                  <a:ext uri="{0D108BD9-81ED-4DB2-BD59-A6C34878D82A}">
                    <a16:rowId xmlns:a16="http://schemas.microsoft.com/office/drawing/2014/main" xmlns="" val="344748694"/>
                  </a:ext>
                </a:extLst>
              </a:tr>
              <a:tr h="523839">
                <a:tc gridSpan="2">
                  <a:txBody>
                    <a:bodyPr/>
                    <a:lstStyle/>
                    <a:p>
                      <a:pPr marL="0" marR="0">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ESRD rate in the U.S.,</a:t>
                      </a:r>
                      <a:b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 million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hMerge="1">
                  <a:txBody>
                    <a:bodyPr/>
                    <a:lstStyle/>
                    <a:p>
                      <a:endParaRPr lang="en-US"/>
                    </a:p>
                  </a:txBody>
                  <a:tcPr/>
                </a:tc>
                <a:tc>
                  <a:txBody>
                    <a:bodyPr/>
                    <a:lstStyle/>
                    <a:p>
                      <a:pPr marL="0" marR="0" algn="r">
                        <a:lnSpc>
                          <a:spcPct val="115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773</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83669"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778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83669"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752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83669"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1297</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8366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1311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83669"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83669"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545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8366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1559</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83669" marT="0" marB="0" anchor="ctr">
                    <a:lnL>
                      <a:noFill/>
                    </a:lnL>
                    <a:lnR>
                      <a:noFill/>
                    </a:lnR>
                    <a:lnT>
                      <a:noFill/>
                    </a:lnT>
                    <a:lnB>
                      <a:noFill/>
                    </a:lnB>
                  </a:tcPr>
                </a:tc>
                <a:tc>
                  <a:txBody>
                    <a:bodyPr/>
                    <a:lstStyle/>
                    <a:p>
                      <a:pPr marL="0" marR="0" algn="r">
                        <a:lnSpc>
                          <a:spcPct val="115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1582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83669" marT="0" marB="0" anchor="ctr">
                    <a:lnL>
                      <a:noFill/>
                    </a:lnL>
                    <a:lnR>
                      <a:noFill/>
                    </a:lnR>
                    <a:lnT>
                      <a:noFill/>
                    </a:lnT>
                    <a:lnB>
                      <a:noFill/>
                    </a:lnB>
                  </a:tcPr>
                </a:tc>
                <a:extLst>
                  <a:ext uri="{0D108BD9-81ED-4DB2-BD59-A6C34878D82A}">
                    <a16:rowId xmlns:a16="http://schemas.microsoft.com/office/drawing/2014/main" xmlns="" val="320470670"/>
                  </a:ext>
                </a:extLst>
              </a:tr>
              <a:tr h="314303">
                <a:tc gridSpan="2">
                  <a:txBody>
                    <a:bodyPr/>
                    <a:lstStyle/>
                    <a:p>
                      <a:pPr marL="0" marR="0">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ESRD rate ratio </a:t>
                      </a: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(Vet: U.S.)</a:t>
                      </a:r>
                      <a:r>
                        <a:rPr lang="en-US" sz="1000" b="1"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0.72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8366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0.78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8366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0.78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83669"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0.57</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83669"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0.59</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8366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0.56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83669"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0.78</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83669"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0.76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8366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0.75</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83669"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08900815"/>
                  </a:ext>
                </a:extLst>
              </a:tr>
            </a:tbl>
          </a:graphicData>
        </a:graphic>
      </p:graphicFrame>
    </p:spTree>
    <p:extLst>
      <p:ext uri="{BB962C8B-B14F-4D97-AF65-F5344CB8AC3E}">
        <p14:creationId xmlns:p14="http://schemas.microsoft.com/office/powerpoint/2010/main" val="281804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3900" y="5410200"/>
            <a:ext cx="7696200" cy="830997"/>
          </a:xfrm>
          <a:prstGeom prst="rect">
            <a:avLst/>
          </a:prstGeom>
        </p:spPr>
        <p:txBody>
          <a:bodyPr wrap="square">
            <a:spAutoFit/>
          </a:bodyPr>
          <a:lstStyle/>
          <a:p>
            <a:r>
              <a:rPr lang="en-US" sz="1200" i="1" dirty="0"/>
              <a:t>Data source: USRDS ESRD Database.  Table adapted from the 2014 USRDS Annual Data Report. </a:t>
            </a:r>
            <a:r>
              <a:rPr lang="en-US" sz="1200" i="1" baseline="30000" dirty="0"/>
              <a:t>a</a:t>
            </a:r>
            <a:r>
              <a:rPr lang="en-US" sz="1200" i="1" dirty="0"/>
              <a:t> Uncertain groups have no know dialysis modality, </a:t>
            </a:r>
            <a:r>
              <a:rPr lang="en-US" sz="1200" i="1" baseline="30000" dirty="0"/>
              <a:t>b</a:t>
            </a:r>
            <a:r>
              <a:rPr lang="en-US" sz="1200" i="1" dirty="0"/>
              <a:t> n for outcomes is cumulative for subsequent periods after Day 1. Abbreviations: CAPD, continuous ambulatory peritoneal dialysis; CCPD, continuous cycling peritoneal dialysis; ESRD, end-stage renal disease; HD hemodialysis.</a:t>
            </a:r>
          </a:p>
        </p:txBody>
      </p:sp>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a:t>
            </a:r>
            <a:r>
              <a:rPr lang="en-US" sz="2800" b="1" baseline="30000" dirty="0" smtClean="0"/>
              <a:t>Table</a:t>
            </a:r>
            <a:r>
              <a:rPr lang="en-US" sz="2800" b="1" baseline="30000" dirty="0"/>
              <a:t> 8.2 Status of 52,172 incident ESRD veterans on Day 1 and Day 90 </a:t>
            </a:r>
            <a:endParaRPr lang="en-US" sz="2800" b="1" baseline="30000" dirty="0" smtClean="0"/>
          </a:p>
          <a:p>
            <a:pPr algn="ctr"/>
            <a:r>
              <a:rPr lang="en-US" sz="2800" b="1" baseline="30000" dirty="0" smtClean="0"/>
              <a:t>after </a:t>
            </a:r>
            <a:r>
              <a:rPr lang="en-US" sz="2800" b="1" baseline="30000" dirty="0"/>
              <a:t>transition to ESRD, </a:t>
            </a:r>
            <a:r>
              <a:rPr lang="en-US" sz="2800" b="1" baseline="30000" dirty="0" smtClean="0"/>
              <a:t>10/1/2007-9/30/2011</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1, CKD,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4</a:t>
            </a:fld>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val="1608276516"/>
              </p:ext>
            </p:extLst>
          </p:nvPr>
        </p:nvGraphicFramePr>
        <p:xfrm>
          <a:off x="2124942" y="1136399"/>
          <a:ext cx="4894117" cy="3845380"/>
        </p:xfrm>
        <a:graphic>
          <a:graphicData uri="http://schemas.openxmlformats.org/drawingml/2006/table">
            <a:tbl>
              <a:tblPr firstRow="1" firstCol="1" bandRow="1"/>
              <a:tblGrid>
                <a:gridCol w="1831133">
                  <a:extLst>
                    <a:ext uri="{9D8B030D-6E8A-4147-A177-3AD203B41FA5}">
                      <a16:colId xmlns:a16="http://schemas.microsoft.com/office/drawing/2014/main" xmlns="" val="1140174710"/>
                    </a:ext>
                  </a:extLst>
                </a:gridCol>
                <a:gridCol w="765746">
                  <a:extLst>
                    <a:ext uri="{9D8B030D-6E8A-4147-A177-3AD203B41FA5}">
                      <a16:colId xmlns:a16="http://schemas.microsoft.com/office/drawing/2014/main" xmlns="" val="61504497"/>
                    </a:ext>
                  </a:extLst>
                </a:gridCol>
                <a:gridCol w="765746">
                  <a:extLst>
                    <a:ext uri="{9D8B030D-6E8A-4147-A177-3AD203B41FA5}">
                      <a16:colId xmlns:a16="http://schemas.microsoft.com/office/drawing/2014/main" xmlns="" val="1566106985"/>
                    </a:ext>
                  </a:extLst>
                </a:gridCol>
                <a:gridCol w="765746">
                  <a:extLst>
                    <a:ext uri="{9D8B030D-6E8A-4147-A177-3AD203B41FA5}">
                      <a16:colId xmlns:a16="http://schemas.microsoft.com/office/drawing/2014/main" xmlns="" val="377781257"/>
                    </a:ext>
                  </a:extLst>
                </a:gridCol>
                <a:gridCol w="765746">
                  <a:extLst>
                    <a:ext uri="{9D8B030D-6E8A-4147-A177-3AD203B41FA5}">
                      <a16:colId xmlns:a16="http://schemas.microsoft.com/office/drawing/2014/main" xmlns="" val="1385747786"/>
                    </a:ext>
                  </a:extLst>
                </a:gridCol>
              </a:tblGrid>
              <a:tr h="274670">
                <a:tc>
                  <a:txBody>
                    <a:bodyPr/>
                    <a:lstStyle/>
                    <a:p>
                      <a:pPr>
                        <a:lnSpc>
                          <a:spcPct val="115000"/>
                        </a:lnSpc>
                      </a:pPr>
                      <a:endParaRPr lang="en-US" sz="1400">
                        <a:effectLst/>
                        <a:latin typeface="Calibri" panose="020F0502020204030204" pitchFamily="34" charset="0"/>
                      </a:endParaRPr>
                    </a:p>
                  </a:txBody>
                  <a:tcPr marL="89892" marR="89892" marT="0" marB="0" anchor="b">
                    <a:lnL>
                      <a:noFill/>
                    </a:lnL>
                    <a:lnR>
                      <a:noFill/>
                    </a:lnR>
                    <a:lnT>
                      <a:noFill/>
                    </a:lnT>
                    <a:lnB>
                      <a:noFill/>
                    </a:lnB>
                  </a:tcPr>
                </a:tc>
                <a:tc gridSpan="2">
                  <a:txBody>
                    <a:bodyPr/>
                    <a:lstStyle/>
                    <a:p>
                      <a:pPr marL="0" marR="0" algn="ctr">
                        <a:lnSpc>
                          <a:spcPct val="115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Day 1</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89892" marR="89892"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Day 90</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89892" marR="89892"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848375839"/>
                  </a:ext>
                </a:extLst>
              </a:tr>
              <a:tr h="274670">
                <a:tc>
                  <a:txBody>
                    <a:bodyPr/>
                    <a:lstStyle/>
                    <a:p>
                      <a:pPr>
                        <a:lnSpc>
                          <a:spcPct val="115000"/>
                        </a:lnSpc>
                      </a:pPr>
                      <a:endParaRPr lang="en-US" sz="1400">
                        <a:effectLst/>
                        <a:latin typeface="Calibri" panose="020F0502020204030204" pitchFamily="34" charset="0"/>
                      </a:endParaRPr>
                    </a:p>
                  </a:txBody>
                  <a:tcPr marL="89892" marR="8989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89892" marR="8989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89892" marR="8989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89892" marR="8989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89892" marR="8989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13048488"/>
                  </a:ext>
                </a:extLst>
              </a:tr>
              <a:tr h="274670">
                <a:tc>
                  <a:txBody>
                    <a:bodyPr/>
                    <a:lstStyle/>
                    <a:p>
                      <a:pPr marL="0" marR="0">
                        <a:lnSpc>
                          <a:spcPct val="115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Dialysis Modality</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89892" marR="8989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400">
                        <a:effectLst/>
                        <a:latin typeface="Calibri" panose="020F0502020204030204" pitchFamily="34" charset="0"/>
                      </a:endParaRPr>
                    </a:p>
                  </a:txBody>
                  <a:tcPr marL="89892" marR="8989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400">
                        <a:effectLst/>
                        <a:latin typeface="Calibri" panose="020F0502020204030204" pitchFamily="34" charset="0"/>
                      </a:endParaRPr>
                    </a:p>
                  </a:txBody>
                  <a:tcPr marL="89892" marR="8989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400">
                        <a:effectLst/>
                        <a:latin typeface="Calibri" panose="020F0502020204030204" pitchFamily="34" charset="0"/>
                      </a:endParaRPr>
                    </a:p>
                  </a:txBody>
                  <a:tcPr marL="89892" marR="8989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400">
                        <a:effectLst/>
                        <a:latin typeface="Calibri" panose="020F0502020204030204" pitchFamily="34" charset="0"/>
                      </a:endParaRPr>
                    </a:p>
                  </a:txBody>
                  <a:tcPr marL="89892" marR="89892"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568109344"/>
                  </a:ext>
                </a:extLst>
              </a:tr>
              <a:tr h="274670">
                <a:tc>
                  <a:txBody>
                    <a:bodyPr/>
                    <a:lstStyle/>
                    <a:p>
                      <a:pPr marL="182880" marR="0">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In-center </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89892" marR="89892" marT="0" marB="0" anchor="ctr">
                    <a:lnL>
                      <a:noFill/>
                    </a:lnL>
                    <a:lnR>
                      <a:noFill/>
                    </a:lnR>
                    <a:lnT>
                      <a:noFill/>
                    </a:lnT>
                    <a:lnB>
                      <a:noFill/>
                    </a:lnB>
                  </a:tcPr>
                </a:tc>
                <a:tc>
                  <a:txBody>
                    <a:bodyPr/>
                    <a:lstStyle/>
                    <a:p>
                      <a:pPr marL="0" marR="0" algn="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43,256</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5718" marR="143993" marT="0" marB="0" anchor="ctr">
                    <a:lnL>
                      <a:noFill/>
                    </a:lnL>
                    <a:lnR>
                      <a:noFill/>
                    </a:lnR>
                    <a:lnT>
                      <a:noFill/>
                    </a:lnT>
                    <a:lnB>
                      <a:noFill/>
                    </a:lnB>
                  </a:tcPr>
                </a:tc>
                <a:tc>
                  <a:txBody>
                    <a:bodyPr/>
                    <a:lstStyle/>
                    <a:p>
                      <a:pPr marL="0" marR="0" algn="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82.9</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5718" marR="143993"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40,918</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5718" marR="143993"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78.4</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5718" marR="143993" marT="0" marB="0" anchor="ctr">
                    <a:lnL>
                      <a:noFill/>
                    </a:lnL>
                    <a:lnR>
                      <a:noFill/>
                    </a:lnR>
                    <a:lnT>
                      <a:noFill/>
                    </a:lnT>
                    <a:lnB>
                      <a:noFill/>
                    </a:lnB>
                  </a:tcPr>
                </a:tc>
                <a:extLst>
                  <a:ext uri="{0D108BD9-81ED-4DB2-BD59-A6C34878D82A}">
                    <a16:rowId xmlns:a16="http://schemas.microsoft.com/office/drawing/2014/main" xmlns="" val="2094467187"/>
                  </a:ext>
                </a:extLst>
              </a:tr>
              <a:tr h="274670">
                <a:tc>
                  <a:txBody>
                    <a:bodyPr/>
                    <a:lstStyle/>
                    <a:p>
                      <a:pPr marL="182880" marR="0">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Home HD</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89892" marR="89892" marT="0" marB="0" anchor="ctr">
                    <a:lnL>
                      <a:noFill/>
                    </a:lnL>
                    <a:lnR>
                      <a:noFill/>
                    </a:lnR>
                    <a:lnT>
                      <a:noFill/>
                    </a:lnT>
                    <a:lnB>
                      <a:noFill/>
                    </a:lnB>
                  </a:tcPr>
                </a:tc>
                <a:tc>
                  <a:txBody>
                    <a:bodyPr/>
                    <a:lstStyle/>
                    <a:p>
                      <a:pPr marL="0" marR="0" algn="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260</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5718" marR="143993" marT="0" marB="0" anchor="ctr">
                    <a:lnL>
                      <a:noFill/>
                    </a:lnL>
                    <a:lnR>
                      <a:noFill/>
                    </a:lnR>
                    <a:lnT>
                      <a:noFill/>
                    </a:lnT>
                    <a:lnB>
                      <a:noFill/>
                    </a:lnB>
                  </a:tcPr>
                </a:tc>
                <a:tc>
                  <a:txBody>
                    <a:bodyPr/>
                    <a:lstStyle/>
                    <a:p>
                      <a:pPr marL="0" marR="0" algn="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0.5</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5718" marR="143993"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258</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5718" marR="143993"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0.5</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718" marR="143993" marT="0" marB="0" anchor="ctr">
                    <a:lnL>
                      <a:noFill/>
                    </a:lnL>
                    <a:lnR>
                      <a:noFill/>
                    </a:lnR>
                    <a:lnT>
                      <a:noFill/>
                    </a:lnT>
                    <a:lnB>
                      <a:noFill/>
                    </a:lnB>
                  </a:tcPr>
                </a:tc>
                <a:extLst>
                  <a:ext uri="{0D108BD9-81ED-4DB2-BD59-A6C34878D82A}">
                    <a16:rowId xmlns:a16="http://schemas.microsoft.com/office/drawing/2014/main" xmlns="" val="2096768168"/>
                  </a:ext>
                </a:extLst>
              </a:tr>
              <a:tr h="274670">
                <a:tc>
                  <a:txBody>
                    <a:bodyPr/>
                    <a:lstStyle/>
                    <a:p>
                      <a:pPr marL="182880" marR="0">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CAPD </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89892" marR="89892" marT="0" marB="0" anchor="ctr">
                    <a:lnL>
                      <a:noFill/>
                    </a:lnL>
                    <a:lnR>
                      <a:noFill/>
                    </a:lnR>
                    <a:lnT>
                      <a:noFill/>
                    </a:lnT>
                    <a:lnB>
                      <a:noFill/>
                    </a:lnB>
                  </a:tcPr>
                </a:tc>
                <a:tc>
                  <a:txBody>
                    <a:bodyPr/>
                    <a:lstStyle/>
                    <a:p>
                      <a:pPr marL="0" marR="0" algn="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1,405</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5718" marR="143993" marT="0" marB="0" anchor="ctr">
                    <a:lnL>
                      <a:noFill/>
                    </a:lnL>
                    <a:lnR>
                      <a:noFill/>
                    </a:lnR>
                    <a:lnT>
                      <a:noFill/>
                    </a:lnT>
                    <a:lnB>
                      <a:noFill/>
                    </a:lnB>
                  </a:tcPr>
                </a:tc>
                <a:tc>
                  <a:txBody>
                    <a:bodyPr/>
                    <a:lstStyle/>
                    <a:p>
                      <a:pPr marL="0" marR="0" algn="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5718" marR="143993"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1,302</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5718" marR="143993"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5718" marR="143993" marT="0" marB="0" anchor="ctr">
                    <a:lnL>
                      <a:noFill/>
                    </a:lnL>
                    <a:lnR>
                      <a:noFill/>
                    </a:lnR>
                    <a:lnT>
                      <a:noFill/>
                    </a:lnT>
                    <a:lnB>
                      <a:noFill/>
                    </a:lnB>
                  </a:tcPr>
                </a:tc>
                <a:extLst>
                  <a:ext uri="{0D108BD9-81ED-4DB2-BD59-A6C34878D82A}">
                    <a16:rowId xmlns:a16="http://schemas.microsoft.com/office/drawing/2014/main" xmlns="" val="3181260150"/>
                  </a:ext>
                </a:extLst>
              </a:tr>
              <a:tr h="274670">
                <a:tc>
                  <a:txBody>
                    <a:bodyPr/>
                    <a:lstStyle/>
                    <a:p>
                      <a:pPr marL="182880" marR="0">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CCPD</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89892" marR="89892" marT="0" marB="0" anchor="ctr">
                    <a:lnL>
                      <a:noFill/>
                    </a:lnL>
                    <a:lnR>
                      <a:noFill/>
                    </a:lnR>
                    <a:lnT>
                      <a:noFill/>
                    </a:lnT>
                    <a:lnB>
                      <a:noFill/>
                    </a:lnB>
                  </a:tcPr>
                </a:tc>
                <a:tc>
                  <a:txBody>
                    <a:bodyPr/>
                    <a:lstStyle/>
                    <a:p>
                      <a:pPr marL="0" marR="0" algn="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1,174</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5718" marR="143993" marT="0" marB="0" anchor="ctr">
                    <a:lnL>
                      <a:noFill/>
                    </a:lnL>
                    <a:lnR>
                      <a:noFill/>
                    </a:lnR>
                    <a:lnT>
                      <a:noFill/>
                    </a:lnT>
                    <a:lnB>
                      <a:noFill/>
                    </a:lnB>
                  </a:tcPr>
                </a:tc>
                <a:tc>
                  <a:txBody>
                    <a:bodyPr/>
                    <a:lstStyle/>
                    <a:p>
                      <a:pPr marL="0" marR="0" algn="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5718" marR="143993"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1.395</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5718" marR="143993"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5718" marR="143993" marT="0" marB="0" anchor="ctr">
                    <a:lnL>
                      <a:noFill/>
                    </a:lnL>
                    <a:lnR>
                      <a:noFill/>
                    </a:lnR>
                    <a:lnT>
                      <a:noFill/>
                    </a:lnT>
                    <a:lnB>
                      <a:noFill/>
                    </a:lnB>
                  </a:tcPr>
                </a:tc>
                <a:extLst>
                  <a:ext uri="{0D108BD9-81ED-4DB2-BD59-A6C34878D82A}">
                    <a16:rowId xmlns:a16="http://schemas.microsoft.com/office/drawing/2014/main" xmlns="" val="2284918276"/>
                  </a:ext>
                </a:extLst>
              </a:tr>
              <a:tr h="274670">
                <a:tc>
                  <a:txBody>
                    <a:bodyPr/>
                    <a:lstStyle/>
                    <a:p>
                      <a:pPr marL="182880" marR="0">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Uncertain</a:t>
                      </a:r>
                      <a:r>
                        <a:rPr lang="en-US" sz="1400"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89892" marR="89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5287</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5718" marR="14399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5718" marR="143993"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447</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5718" marR="143993"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0.9</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5718" marR="143993"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73343633"/>
                  </a:ext>
                </a:extLst>
              </a:tr>
              <a:tr h="274670">
                <a:tc>
                  <a:txBody>
                    <a:bodyPr/>
                    <a:lstStyle/>
                    <a:p>
                      <a:pPr marL="0" marR="0">
                        <a:lnSpc>
                          <a:spcPct val="115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Outcomes</a:t>
                      </a:r>
                      <a:r>
                        <a:rPr lang="en-US" sz="1400" b="1"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89892" marR="8989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400">
                        <a:effectLst/>
                        <a:latin typeface="Calibri" panose="020F0502020204030204" pitchFamily="34" charset="0"/>
                      </a:endParaRPr>
                    </a:p>
                  </a:txBody>
                  <a:tcPr marL="95718" marR="143993"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400">
                        <a:effectLst/>
                        <a:latin typeface="Calibri" panose="020F0502020204030204" pitchFamily="34" charset="0"/>
                      </a:endParaRPr>
                    </a:p>
                  </a:txBody>
                  <a:tcPr marL="95718" marR="14399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400">
                        <a:effectLst/>
                        <a:latin typeface="Calibri" panose="020F0502020204030204" pitchFamily="34" charset="0"/>
                      </a:endParaRPr>
                    </a:p>
                  </a:txBody>
                  <a:tcPr marL="95718" marR="14399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1400">
                        <a:effectLst/>
                        <a:latin typeface="Calibri" panose="020F0502020204030204" pitchFamily="34" charset="0"/>
                      </a:endParaRPr>
                    </a:p>
                  </a:txBody>
                  <a:tcPr marL="95718" marR="143993"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304074418"/>
                  </a:ext>
                </a:extLst>
              </a:tr>
              <a:tr h="274670">
                <a:tc>
                  <a:txBody>
                    <a:bodyPr/>
                    <a:lstStyle/>
                    <a:p>
                      <a:pPr marL="182880" marR="0">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Death</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89892" marR="89892" marT="0" marB="0" anchor="ctr">
                    <a:lnL>
                      <a:noFill/>
                    </a:lnL>
                    <a:lnR>
                      <a:noFill/>
                    </a:lnR>
                    <a:lnT>
                      <a:noFill/>
                    </a:lnT>
                    <a:lnB>
                      <a:noFill/>
                    </a:lnB>
                  </a:tcPr>
                </a:tc>
                <a:tc>
                  <a:txBody>
                    <a:bodyPr/>
                    <a:lstStyle/>
                    <a:p>
                      <a:pPr marL="0" marR="0" algn="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5718" marR="143993" marT="0" marB="0" anchor="ctr">
                    <a:lnL>
                      <a:noFill/>
                    </a:lnL>
                    <a:lnR>
                      <a:noFill/>
                    </a:lnR>
                    <a:lnT>
                      <a:noFill/>
                    </a:lnT>
                    <a:lnB>
                      <a:noFill/>
                    </a:lnB>
                  </a:tcPr>
                </a:tc>
                <a:tc>
                  <a:txBody>
                    <a:bodyPr/>
                    <a:lstStyle/>
                    <a:p>
                      <a:pPr marL="0" marR="0" algn="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0.4</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5718" marR="143993"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5,348</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5718" marR="143993"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10.3</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5718" marR="143993" marT="0" marB="0" anchor="ctr">
                    <a:lnL>
                      <a:noFill/>
                    </a:lnL>
                    <a:lnR>
                      <a:noFill/>
                    </a:lnR>
                    <a:lnT>
                      <a:noFill/>
                    </a:lnT>
                    <a:lnB>
                      <a:noFill/>
                    </a:lnB>
                  </a:tcPr>
                </a:tc>
                <a:extLst>
                  <a:ext uri="{0D108BD9-81ED-4DB2-BD59-A6C34878D82A}">
                    <a16:rowId xmlns:a16="http://schemas.microsoft.com/office/drawing/2014/main" xmlns="" val="1899350950"/>
                  </a:ext>
                </a:extLst>
              </a:tr>
              <a:tr h="274670">
                <a:tc>
                  <a:txBody>
                    <a:bodyPr/>
                    <a:lstStyle/>
                    <a:p>
                      <a:pPr marL="182880" marR="0">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Transplant </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89892" marR="89892" marT="0" marB="0" anchor="ctr">
                    <a:lnL>
                      <a:noFill/>
                    </a:lnL>
                    <a:lnR>
                      <a:noFill/>
                    </a:lnR>
                    <a:lnT>
                      <a:noFill/>
                    </a:lnT>
                    <a:lnB>
                      <a:noFill/>
                    </a:lnB>
                  </a:tcPr>
                </a:tc>
                <a:tc>
                  <a:txBody>
                    <a:bodyPr/>
                    <a:lstStyle/>
                    <a:p>
                      <a:pPr marL="0" marR="0" algn="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589</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5718" marR="143993" marT="0" marB="0" anchor="ctr">
                    <a:lnL>
                      <a:noFill/>
                    </a:lnL>
                    <a:lnR>
                      <a:noFill/>
                    </a:lnR>
                    <a:lnT>
                      <a:noFill/>
                    </a:lnT>
                    <a:lnB>
                      <a:noFill/>
                    </a:lnB>
                  </a:tcPr>
                </a:tc>
                <a:tc>
                  <a:txBody>
                    <a:bodyPr/>
                    <a:lstStyle/>
                    <a:p>
                      <a:pPr marL="0" marR="0" algn="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5718" marR="143993"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701</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5718" marR="143993"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5718" marR="143993" marT="0" marB="0" anchor="ctr">
                    <a:lnL>
                      <a:noFill/>
                    </a:lnL>
                    <a:lnR>
                      <a:noFill/>
                    </a:lnR>
                    <a:lnT>
                      <a:noFill/>
                    </a:lnT>
                    <a:lnB>
                      <a:noFill/>
                    </a:lnB>
                  </a:tcPr>
                </a:tc>
                <a:extLst>
                  <a:ext uri="{0D108BD9-81ED-4DB2-BD59-A6C34878D82A}">
                    <a16:rowId xmlns:a16="http://schemas.microsoft.com/office/drawing/2014/main" xmlns="" val="4102354518"/>
                  </a:ext>
                </a:extLst>
              </a:tr>
              <a:tr h="274670">
                <a:tc>
                  <a:txBody>
                    <a:bodyPr/>
                    <a:lstStyle/>
                    <a:p>
                      <a:pPr marL="182880" marR="0">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Lost to follow-up</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89892" marR="89892" marT="0" marB="0" anchor="ctr">
                    <a:lnL>
                      <a:noFill/>
                    </a:lnL>
                    <a:lnR>
                      <a:noFill/>
                    </a:lnR>
                    <a:lnT>
                      <a:noFill/>
                    </a:lnT>
                    <a:lnB>
                      <a:noFill/>
                    </a:lnB>
                  </a:tcPr>
                </a:tc>
                <a:tc>
                  <a:txBody>
                    <a:bodyPr/>
                    <a:lstStyle/>
                    <a:p>
                      <a:pPr>
                        <a:lnSpc>
                          <a:spcPct val="115000"/>
                        </a:lnSpc>
                      </a:pPr>
                      <a:endParaRPr lang="en-US" sz="1400">
                        <a:effectLst/>
                        <a:latin typeface="Calibri" panose="020F0502020204030204" pitchFamily="34" charset="0"/>
                      </a:endParaRPr>
                    </a:p>
                  </a:txBody>
                  <a:tcPr marL="95718" marR="143993" marT="0" marB="0" anchor="ctr">
                    <a:lnL>
                      <a:noFill/>
                    </a:lnL>
                    <a:lnR>
                      <a:noFill/>
                    </a:lnR>
                    <a:lnT>
                      <a:noFill/>
                    </a:lnT>
                    <a:lnB>
                      <a:noFill/>
                    </a:lnB>
                  </a:tcPr>
                </a:tc>
                <a:tc>
                  <a:txBody>
                    <a:bodyPr/>
                    <a:lstStyle/>
                    <a:p>
                      <a:pPr>
                        <a:lnSpc>
                          <a:spcPct val="115000"/>
                        </a:lnSpc>
                      </a:pPr>
                      <a:endParaRPr lang="en-US" sz="1400">
                        <a:effectLst/>
                        <a:latin typeface="Calibri" panose="020F0502020204030204" pitchFamily="34" charset="0"/>
                      </a:endParaRPr>
                    </a:p>
                  </a:txBody>
                  <a:tcPr marL="95718" marR="143993"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5718" marR="143993"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&lt;0.1</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5718" marR="143993" marT="0" marB="0" anchor="ctr">
                    <a:lnL>
                      <a:noFill/>
                    </a:lnL>
                    <a:lnR>
                      <a:noFill/>
                    </a:lnR>
                    <a:lnT>
                      <a:noFill/>
                    </a:lnT>
                    <a:lnB>
                      <a:noFill/>
                    </a:lnB>
                  </a:tcPr>
                </a:tc>
                <a:extLst>
                  <a:ext uri="{0D108BD9-81ED-4DB2-BD59-A6C34878D82A}">
                    <a16:rowId xmlns:a16="http://schemas.microsoft.com/office/drawing/2014/main" xmlns="" val="2785106141"/>
                  </a:ext>
                </a:extLst>
              </a:tr>
              <a:tr h="274670">
                <a:tc>
                  <a:txBody>
                    <a:bodyPr/>
                    <a:lstStyle/>
                    <a:p>
                      <a:pPr marL="182880" marR="0">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Recovered </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89892" marR="8989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400">
                        <a:effectLst/>
                        <a:latin typeface="Calibri" panose="020F0502020204030204" pitchFamily="34" charset="0"/>
                      </a:endParaRPr>
                    </a:p>
                  </a:txBody>
                  <a:tcPr marL="95718" marR="14399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400">
                        <a:effectLst/>
                        <a:latin typeface="Calibri" panose="020F0502020204030204" pitchFamily="34" charset="0"/>
                      </a:endParaRPr>
                    </a:p>
                  </a:txBody>
                  <a:tcPr marL="95718" marR="143993"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1,798</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5718" marR="143993"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5718" marR="143993"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29604483"/>
                  </a:ext>
                </a:extLst>
              </a:tr>
              <a:tr h="274670">
                <a:tc>
                  <a:txBody>
                    <a:bodyPr/>
                    <a:lstStyle/>
                    <a:p>
                      <a:pPr marL="0" marR="0">
                        <a:lnSpc>
                          <a:spcPct val="115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89892" marR="8989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52,172</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5718" marR="14399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5718" marR="143993"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52,172</a:t>
                      </a:r>
                      <a:endParaRPr lang="en-US"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95718" marR="143993"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n-US"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718" marR="14399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93284747"/>
                  </a:ext>
                </a:extLst>
              </a:tr>
            </a:tbl>
          </a:graphicData>
        </a:graphic>
      </p:graphicFrame>
    </p:spTree>
    <p:extLst>
      <p:ext uri="{BB962C8B-B14F-4D97-AF65-F5344CB8AC3E}">
        <p14:creationId xmlns:p14="http://schemas.microsoft.com/office/powerpoint/2010/main" val="2579258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3900" y="5612912"/>
            <a:ext cx="7696200" cy="646331"/>
          </a:xfrm>
          <a:prstGeom prst="rect">
            <a:avLst/>
          </a:prstGeom>
        </p:spPr>
        <p:txBody>
          <a:bodyPr wrap="square">
            <a:spAutoFit/>
          </a:bodyPr>
          <a:lstStyle/>
          <a:p>
            <a:r>
              <a:rPr lang="en-US" sz="1200" i="1" dirty="0"/>
              <a:t>Data source: VHA Administrative data, USRDS ESRD Database, CMS Medicare Inpatient and Outpatient data. Abbreviation: DaVita, DaVita Kidney Care; ESRD, end-stage renal disease; LDO, large dialysis organization; VA, Veterans' Affairs.</a:t>
            </a:r>
          </a:p>
        </p:txBody>
      </p:sp>
      <p:sp>
        <p:nvSpPr>
          <p:cNvPr id="4" name="Rectangle 3"/>
          <p:cNvSpPr/>
          <p:nvPr/>
        </p:nvSpPr>
        <p:spPr>
          <a:xfrm>
            <a:off x="0" y="313549"/>
            <a:ext cx="9144000" cy="954107"/>
          </a:xfrm>
          <a:prstGeom prst="rect">
            <a:avLst/>
          </a:prstGeom>
        </p:spPr>
        <p:txBody>
          <a:bodyPr wrap="square">
            <a:spAutoFit/>
          </a:bodyPr>
          <a:lstStyle/>
          <a:p>
            <a:pPr algn="ctr"/>
            <a:r>
              <a:rPr lang="en-US" sz="2800" b="1" baseline="30000" dirty="0"/>
              <a:t> Figure 8.2 Annualized monthly unadjusted mortality of incident ESRD veterans who transitioned to ESRD during 10/1/2007-9/30/2011 and who were followed for </a:t>
            </a:r>
            <a:endParaRPr lang="en-US" sz="2800" b="1" baseline="30000" dirty="0" smtClean="0"/>
          </a:p>
          <a:p>
            <a:pPr algn="ctr"/>
            <a:r>
              <a:rPr lang="en-US" sz="2800" b="1" baseline="30000" dirty="0" smtClean="0"/>
              <a:t>up </a:t>
            </a:r>
            <a:r>
              <a:rPr lang="en-US" sz="2800" b="1" baseline="30000" dirty="0"/>
              <a:t>to 36 months, by dialysis provider</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1, CKD,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5</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306684"/>
            <a:ext cx="6267450" cy="4178299"/>
          </a:xfrm>
          <a:prstGeom prst="rect">
            <a:avLst/>
          </a:prstGeom>
        </p:spPr>
      </p:pic>
    </p:spTree>
    <p:extLst>
      <p:ext uri="{BB962C8B-B14F-4D97-AF65-F5344CB8AC3E}">
        <p14:creationId xmlns:p14="http://schemas.microsoft.com/office/powerpoint/2010/main" val="3215898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3900" y="5836251"/>
            <a:ext cx="7696200" cy="276999"/>
          </a:xfrm>
          <a:prstGeom prst="rect">
            <a:avLst/>
          </a:prstGeom>
        </p:spPr>
        <p:txBody>
          <a:bodyPr wrap="square">
            <a:spAutoFit/>
          </a:bodyPr>
          <a:lstStyle/>
          <a:p>
            <a:r>
              <a:rPr lang="en-US" i="1" baseline="30000" dirty="0" smtClean="0"/>
              <a:t>(Continued </a:t>
            </a:r>
            <a:r>
              <a:rPr lang="en-US" i="1" baseline="30000" dirty="0" smtClean="0"/>
              <a:t>on next </a:t>
            </a:r>
            <a:r>
              <a:rPr lang="en-US" i="1" baseline="30000" dirty="0" smtClean="0"/>
              <a:t>slide)</a:t>
            </a:r>
            <a:endParaRPr lang="en-US" i="1" baseline="30000" dirty="0">
              <a:solidFill>
                <a:srgbClr val="FF0000"/>
              </a:solidFill>
            </a:endParaRPr>
          </a:p>
        </p:txBody>
      </p:sp>
      <p:sp>
        <p:nvSpPr>
          <p:cNvPr id="4" name="Rectangle 3"/>
          <p:cNvSpPr/>
          <p:nvPr/>
        </p:nvSpPr>
        <p:spPr>
          <a:xfrm>
            <a:off x="0" y="313549"/>
            <a:ext cx="9144000" cy="954107"/>
          </a:xfrm>
          <a:prstGeom prst="rect">
            <a:avLst/>
          </a:prstGeom>
        </p:spPr>
        <p:txBody>
          <a:bodyPr wrap="square">
            <a:spAutoFit/>
          </a:bodyPr>
          <a:lstStyle/>
          <a:p>
            <a:pPr algn="ctr"/>
            <a:r>
              <a:rPr lang="en-US" sz="2800" b="1" baseline="30000" dirty="0"/>
              <a:t> </a:t>
            </a:r>
            <a:r>
              <a:rPr lang="en-US" sz="2800" b="1" baseline="30000" dirty="0" smtClean="0"/>
              <a:t>Table</a:t>
            </a:r>
            <a:r>
              <a:rPr lang="en-US" sz="2800" b="1" baseline="30000" dirty="0"/>
              <a:t> </a:t>
            </a:r>
            <a:r>
              <a:rPr lang="en-US" sz="2800" b="1" baseline="30000" dirty="0" smtClean="0"/>
              <a:t>8.3 Annualized </a:t>
            </a:r>
            <a:r>
              <a:rPr lang="en-US" sz="2800" b="1" baseline="30000" dirty="0"/>
              <a:t>month-by-month unadjusted mortality in 52,172 incident </a:t>
            </a:r>
            <a:endParaRPr lang="en-US" sz="2800" b="1" baseline="30000" dirty="0" smtClean="0"/>
          </a:p>
          <a:p>
            <a:pPr algn="ctr"/>
            <a:r>
              <a:rPr lang="en-US" sz="2800" b="1" baseline="30000" dirty="0" smtClean="0"/>
              <a:t>ESRD </a:t>
            </a:r>
            <a:r>
              <a:rPr lang="en-US" sz="2800" b="1" baseline="30000" dirty="0"/>
              <a:t>veterans during the first 24 months after transition to ESRD by dialysis provider, </a:t>
            </a:r>
            <a:r>
              <a:rPr lang="en-US" sz="2800" b="1" baseline="30000" dirty="0" smtClean="0"/>
              <a:t>10/1/2007-9/30/2011</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1, CKD,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6</a:t>
            </a:fld>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val="3638741557"/>
              </p:ext>
            </p:extLst>
          </p:nvPr>
        </p:nvGraphicFramePr>
        <p:xfrm>
          <a:off x="515399" y="1458818"/>
          <a:ext cx="8113202" cy="4013683"/>
        </p:xfrm>
        <a:graphic>
          <a:graphicData uri="http://schemas.openxmlformats.org/drawingml/2006/table">
            <a:tbl>
              <a:tblPr firstRow="1" firstCol="1" bandRow="1"/>
              <a:tblGrid>
                <a:gridCol w="511546">
                  <a:extLst>
                    <a:ext uri="{9D8B030D-6E8A-4147-A177-3AD203B41FA5}">
                      <a16:colId xmlns:a16="http://schemas.microsoft.com/office/drawing/2014/main" xmlns="" val="2364026195"/>
                    </a:ext>
                  </a:extLst>
                </a:gridCol>
                <a:gridCol w="506539">
                  <a:extLst>
                    <a:ext uri="{9D8B030D-6E8A-4147-A177-3AD203B41FA5}">
                      <a16:colId xmlns:a16="http://schemas.microsoft.com/office/drawing/2014/main" xmlns="" val="1451536996"/>
                    </a:ext>
                  </a:extLst>
                </a:gridCol>
                <a:gridCol w="506539">
                  <a:extLst>
                    <a:ext uri="{9D8B030D-6E8A-4147-A177-3AD203B41FA5}">
                      <a16:colId xmlns:a16="http://schemas.microsoft.com/office/drawing/2014/main" xmlns="" val="2165860735"/>
                    </a:ext>
                  </a:extLst>
                </a:gridCol>
                <a:gridCol w="471481">
                  <a:extLst>
                    <a:ext uri="{9D8B030D-6E8A-4147-A177-3AD203B41FA5}">
                      <a16:colId xmlns:a16="http://schemas.microsoft.com/office/drawing/2014/main" xmlns="" val="2699719988"/>
                    </a:ext>
                  </a:extLst>
                </a:gridCol>
                <a:gridCol w="542311">
                  <a:extLst>
                    <a:ext uri="{9D8B030D-6E8A-4147-A177-3AD203B41FA5}">
                      <a16:colId xmlns:a16="http://schemas.microsoft.com/office/drawing/2014/main" xmlns="" val="3812962256"/>
                    </a:ext>
                  </a:extLst>
                </a:gridCol>
                <a:gridCol w="506539">
                  <a:extLst>
                    <a:ext uri="{9D8B030D-6E8A-4147-A177-3AD203B41FA5}">
                      <a16:colId xmlns:a16="http://schemas.microsoft.com/office/drawing/2014/main" xmlns="" val="949017068"/>
                    </a:ext>
                  </a:extLst>
                </a:gridCol>
                <a:gridCol w="560913">
                  <a:extLst>
                    <a:ext uri="{9D8B030D-6E8A-4147-A177-3AD203B41FA5}">
                      <a16:colId xmlns:a16="http://schemas.microsoft.com/office/drawing/2014/main" xmlns="" val="1463203597"/>
                    </a:ext>
                  </a:extLst>
                </a:gridCol>
                <a:gridCol w="452880">
                  <a:extLst>
                    <a:ext uri="{9D8B030D-6E8A-4147-A177-3AD203B41FA5}">
                      <a16:colId xmlns:a16="http://schemas.microsoft.com/office/drawing/2014/main" xmlns="" val="2660839368"/>
                    </a:ext>
                  </a:extLst>
                </a:gridCol>
                <a:gridCol w="506539">
                  <a:extLst>
                    <a:ext uri="{9D8B030D-6E8A-4147-A177-3AD203B41FA5}">
                      <a16:colId xmlns:a16="http://schemas.microsoft.com/office/drawing/2014/main" xmlns="" val="1192361999"/>
                    </a:ext>
                  </a:extLst>
                </a:gridCol>
                <a:gridCol w="457172">
                  <a:extLst>
                    <a:ext uri="{9D8B030D-6E8A-4147-A177-3AD203B41FA5}">
                      <a16:colId xmlns:a16="http://schemas.microsoft.com/office/drawing/2014/main" xmlns="" val="1178133898"/>
                    </a:ext>
                  </a:extLst>
                </a:gridCol>
                <a:gridCol w="556620">
                  <a:extLst>
                    <a:ext uri="{9D8B030D-6E8A-4147-A177-3AD203B41FA5}">
                      <a16:colId xmlns:a16="http://schemas.microsoft.com/office/drawing/2014/main" xmlns="" val="3461821976"/>
                    </a:ext>
                  </a:extLst>
                </a:gridCol>
                <a:gridCol w="506539">
                  <a:extLst>
                    <a:ext uri="{9D8B030D-6E8A-4147-A177-3AD203B41FA5}">
                      <a16:colId xmlns:a16="http://schemas.microsoft.com/office/drawing/2014/main" xmlns="" val="3902295713"/>
                    </a:ext>
                  </a:extLst>
                </a:gridCol>
                <a:gridCol w="546604">
                  <a:extLst>
                    <a:ext uri="{9D8B030D-6E8A-4147-A177-3AD203B41FA5}">
                      <a16:colId xmlns:a16="http://schemas.microsoft.com/office/drawing/2014/main" xmlns="" val="632171405"/>
                    </a:ext>
                  </a:extLst>
                </a:gridCol>
                <a:gridCol w="467188">
                  <a:extLst>
                    <a:ext uri="{9D8B030D-6E8A-4147-A177-3AD203B41FA5}">
                      <a16:colId xmlns:a16="http://schemas.microsoft.com/office/drawing/2014/main" xmlns="" val="1383037044"/>
                    </a:ext>
                  </a:extLst>
                </a:gridCol>
                <a:gridCol w="506539">
                  <a:extLst>
                    <a:ext uri="{9D8B030D-6E8A-4147-A177-3AD203B41FA5}">
                      <a16:colId xmlns:a16="http://schemas.microsoft.com/office/drawing/2014/main" xmlns="" val="1174792437"/>
                    </a:ext>
                  </a:extLst>
                </a:gridCol>
                <a:gridCol w="507253">
                  <a:extLst>
                    <a:ext uri="{9D8B030D-6E8A-4147-A177-3AD203B41FA5}">
                      <a16:colId xmlns:a16="http://schemas.microsoft.com/office/drawing/2014/main" xmlns="" val="1009036266"/>
                    </a:ext>
                  </a:extLst>
                </a:gridCol>
              </a:tblGrid>
              <a:tr h="236099">
                <a:tc>
                  <a:txBody>
                    <a:bodyPr/>
                    <a:lstStyle/>
                    <a:p>
                      <a:pPr>
                        <a:lnSpc>
                          <a:spcPct val="107000"/>
                        </a:lnSpc>
                      </a:pPr>
                      <a:endParaRPr lang="en-US" sz="1200">
                        <a:effectLst/>
                        <a:latin typeface="Calibri" panose="020F0502020204030204" pitchFamily="34" charset="0"/>
                      </a:endParaRPr>
                    </a:p>
                  </a:txBody>
                  <a:tcPr marL="77268" marR="77268" marT="0" marB="0" anchor="ctr">
                    <a:lnL>
                      <a:noFill/>
                    </a:lnL>
                    <a:lnR>
                      <a:noFill/>
                    </a:lnR>
                    <a:lnT>
                      <a:noFill/>
                    </a:lnT>
                    <a:lnB>
                      <a:noFill/>
                    </a:lnB>
                  </a:tcPr>
                </a:tc>
                <a:tc gridSpan="3">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DVT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7268" marR="77268"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FMC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7268" marR="7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 Chains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7268" marR="7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Non-Chain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7268" marR="772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VHA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7268" marR="77268"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968907428"/>
                  </a:ext>
                </a:extLst>
              </a:tr>
              <a:tr h="236099">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Month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Alive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Rate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Alive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Rate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Alive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Rate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Alive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Rate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Alive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Rate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80347997"/>
                  </a:ext>
                </a:extLst>
              </a:tr>
              <a:tr h="236099">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12763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33.38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14376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34.89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6847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11005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39.04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5100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20.24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677319251"/>
                  </a:ext>
                </a:extLst>
              </a:tr>
              <a:tr h="236099">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538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12408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52.03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13958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52.87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6645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54.18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543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10647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tcPr>
                </a:tc>
                <a:extLst>
                  <a:ext uri="{0D108BD9-81ED-4DB2-BD59-A6C34878D82A}">
                    <a16:rowId xmlns:a16="http://schemas.microsoft.com/office/drawing/2014/main" xmlns="" val="1708282627"/>
                  </a:ext>
                </a:extLst>
              </a:tr>
              <a:tr h="236099">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449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11870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45.39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480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13343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43.17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6345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46.52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392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10104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46.56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4902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26.93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tcPr>
                </a:tc>
                <a:extLst>
                  <a:ext uri="{0D108BD9-81ED-4DB2-BD59-A6C34878D82A}">
                    <a16:rowId xmlns:a16="http://schemas.microsoft.com/office/drawing/2014/main" xmlns="" val="2591683308"/>
                  </a:ext>
                </a:extLst>
              </a:tr>
              <a:tr h="236099">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11421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39.61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12863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36.2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6099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40.92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9712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39.29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4792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25.04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tcPr>
                </a:tc>
                <a:extLst>
                  <a:ext uri="{0D108BD9-81ED-4DB2-BD59-A6C34878D82A}">
                    <a16:rowId xmlns:a16="http://schemas.microsoft.com/office/drawing/2014/main" xmlns="" val="2630045927"/>
                  </a:ext>
                </a:extLst>
              </a:tr>
              <a:tr h="236099">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11044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33.47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12475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33.96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5891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36.67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9394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32.45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4692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21.23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tcPr>
                </a:tc>
                <a:extLst>
                  <a:ext uri="{0D108BD9-81ED-4DB2-BD59-A6C34878D82A}">
                    <a16:rowId xmlns:a16="http://schemas.microsoft.com/office/drawing/2014/main" xmlns="" val="2609184904"/>
                  </a:ext>
                </a:extLst>
              </a:tr>
              <a:tr h="236099">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10736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34.2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12122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5711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29.84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9140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32.82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4609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21.35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tcPr>
                </a:tc>
                <a:extLst>
                  <a:ext uri="{0D108BD9-81ED-4DB2-BD59-A6C34878D82A}">
                    <a16:rowId xmlns:a16="http://schemas.microsoft.com/office/drawing/2014/main" xmlns="" val="4022598243"/>
                  </a:ext>
                </a:extLst>
              </a:tr>
              <a:tr h="236099">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10430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28.07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11807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5569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8890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34.42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4527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18.82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tcPr>
                </a:tc>
                <a:extLst>
                  <a:ext uri="{0D108BD9-81ED-4DB2-BD59-A6C34878D82A}">
                    <a16:rowId xmlns:a16="http://schemas.microsoft.com/office/drawing/2014/main" xmlns="" val="3920294847"/>
                  </a:ext>
                </a:extLst>
              </a:tr>
              <a:tr h="236099">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10186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25.56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11530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24.98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5443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25.57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8635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4456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16.43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tcPr>
                </a:tc>
                <a:extLst>
                  <a:ext uri="{0D108BD9-81ED-4DB2-BD59-A6C34878D82A}">
                    <a16:rowId xmlns:a16="http://schemas.microsoft.com/office/drawing/2014/main" xmlns="" val="2321779707"/>
                  </a:ext>
                </a:extLst>
              </a:tr>
              <a:tr h="236099">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9969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11290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23.28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5327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27.48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8422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4395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tcPr>
                </a:tc>
                <a:extLst>
                  <a:ext uri="{0D108BD9-81ED-4DB2-BD59-A6C34878D82A}">
                    <a16:rowId xmlns:a16="http://schemas.microsoft.com/office/drawing/2014/main" xmlns="" val="3554712689"/>
                  </a:ext>
                </a:extLst>
              </a:tr>
              <a:tr h="236099">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9752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25.35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11071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25.26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5205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8204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25.74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4317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16.96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tcPr>
                </a:tc>
                <a:extLst>
                  <a:ext uri="{0D108BD9-81ED-4DB2-BD59-A6C34878D82A}">
                    <a16:rowId xmlns:a16="http://schemas.microsoft.com/office/drawing/2014/main" xmlns="" val="1210822395"/>
                  </a:ext>
                </a:extLst>
              </a:tr>
              <a:tr h="236099">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9546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24.89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10838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5087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8028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24.22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4256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17.76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tcPr>
                </a:tc>
                <a:extLst>
                  <a:ext uri="{0D108BD9-81ED-4DB2-BD59-A6C34878D82A}">
                    <a16:rowId xmlns:a16="http://schemas.microsoft.com/office/drawing/2014/main" xmlns="" val="2562388284"/>
                  </a:ext>
                </a:extLst>
              </a:tr>
              <a:tr h="236099">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9348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23.23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10642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25.48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4984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23.11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7866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26.39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4193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18.32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tcPr>
                </a:tc>
                <a:extLst>
                  <a:ext uri="{0D108BD9-81ED-4DB2-BD59-A6C34878D82A}">
                    <a16:rowId xmlns:a16="http://schemas.microsoft.com/office/drawing/2014/main" xmlns="" val="308988628"/>
                  </a:ext>
                </a:extLst>
              </a:tr>
              <a:tr h="236099">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9167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24.09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10416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24.08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4888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26.27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7693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26.05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4129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20.63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tcPr>
                </a:tc>
                <a:extLst>
                  <a:ext uri="{0D108BD9-81ED-4DB2-BD59-A6C34878D82A}">
                    <a16:rowId xmlns:a16="http://schemas.microsoft.com/office/drawing/2014/main" xmlns="" val="253087253"/>
                  </a:ext>
                </a:extLst>
              </a:tr>
              <a:tr h="236099">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8983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23.38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10207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21.51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4781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24.85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7526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25.03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4058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15.08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tcPr>
                </a:tc>
                <a:extLst>
                  <a:ext uri="{0D108BD9-81ED-4DB2-BD59-A6C34878D82A}">
                    <a16:rowId xmlns:a16="http://schemas.microsoft.com/office/drawing/2014/main" xmlns="" val="242950700"/>
                  </a:ext>
                </a:extLst>
              </a:tr>
              <a:tr h="236099">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8808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19.48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10024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24.54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4682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20.25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7369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4007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18.57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61528" marT="0" marB="0" anchor="ctr">
                    <a:lnL>
                      <a:noFill/>
                    </a:lnL>
                    <a:lnR>
                      <a:noFill/>
                    </a:lnR>
                    <a:lnT>
                      <a:noFill/>
                    </a:lnT>
                    <a:lnB>
                      <a:noFill/>
                    </a:lnB>
                  </a:tcPr>
                </a:tc>
                <a:extLst>
                  <a:ext uri="{0D108BD9-81ED-4DB2-BD59-A6C34878D82A}">
                    <a16:rowId xmlns:a16="http://schemas.microsoft.com/office/drawing/2014/main" xmlns="" val="1051035928"/>
                  </a:ext>
                </a:extLst>
              </a:tr>
            </a:tbl>
          </a:graphicData>
        </a:graphic>
      </p:graphicFrame>
    </p:spTree>
    <p:extLst>
      <p:ext uri="{BB962C8B-B14F-4D97-AF65-F5344CB8AC3E}">
        <p14:creationId xmlns:p14="http://schemas.microsoft.com/office/powerpoint/2010/main" val="3855749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3900" y="5257800"/>
            <a:ext cx="7696200" cy="646331"/>
          </a:xfrm>
          <a:prstGeom prst="rect">
            <a:avLst/>
          </a:prstGeom>
        </p:spPr>
        <p:txBody>
          <a:bodyPr wrap="square">
            <a:spAutoFit/>
          </a:bodyPr>
          <a:lstStyle/>
          <a:p>
            <a:r>
              <a:rPr lang="en-US" sz="1200" i="1" dirty="0"/>
              <a:t>Data source: VHA Administrative data, USRDS ESRD Database,  CMS Medicare Inpatient and Outpatient data. Provider is based on the patient's provider on Day 1. Rates represent the 12-month annualized rate. Abbreviations: DVT, DaVita Kidney Care; ESRD, end-stage renal disease; FMC, Fresenius Medical Care; VHA, Veterans' Health Administration.</a:t>
            </a:r>
            <a:endParaRPr lang="en-US" sz="1200" i="1" baseline="30000" dirty="0">
              <a:solidFill>
                <a:srgbClr val="FF0000"/>
              </a:solidFill>
            </a:endParaRPr>
          </a:p>
        </p:txBody>
      </p:sp>
      <p:sp>
        <p:nvSpPr>
          <p:cNvPr id="4" name="Rectangle 3"/>
          <p:cNvSpPr/>
          <p:nvPr/>
        </p:nvSpPr>
        <p:spPr>
          <a:xfrm>
            <a:off x="0" y="313549"/>
            <a:ext cx="9144000" cy="954107"/>
          </a:xfrm>
          <a:prstGeom prst="rect">
            <a:avLst/>
          </a:prstGeom>
        </p:spPr>
        <p:txBody>
          <a:bodyPr wrap="square">
            <a:spAutoFit/>
          </a:bodyPr>
          <a:lstStyle/>
          <a:p>
            <a:pPr algn="ctr"/>
            <a:r>
              <a:rPr lang="en-US" sz="2800" b="1" baseline="30000" dirty="0"/>
              <a:t>  Table 8.3 Annualized month-by-month unadjusted mortality in 52,172 incident </a:t>
            </a:r>
            <a:endParaRPr lang="en-US" sz="2800" b="1" baseline="30000" dirty="0" smtClean="0"/>
          </a:p>
          <a:p>
            <a:pPr algn="ctr"/>
            <a:r>
              <a:rPr lang="en-US" sz="2800" b="1" baseline="30000" dirty="0" smtClean="0"/>
              <a:t>ESRD </a:t>
            </a:r>
            <a:r>
              <a:rPr lang="en-US" sz="2800" b="1" baseline="30000" dirty="0"/>
              <a:t>veterans during the first 24 months after transition to ESRD by dialysis provider, </a:t>
            </a:r>
            <a:r>
              <a:rPr lang="en-US" sz="2800" b="1" baseline="30000" dirty="0" smtClean="0"/>
              <a:t>10/1/2007-9/30/2011 </a:t>
            </a:r>
            <a:r>
              <a:rPr lang="en-US" sz="2800" i="1" baseline="30000" dirty="0" smtClean="0"/>
              <a:t>(Continued</a:t>
            </a:r>
            <a:r>
              <a:rPr lang="en-US" sz="2800" i="1" baseline="30000" dirty="0" smtClean="0"/>
              <a:t>)</a:t>
            </a:r>
            <a:endParaRPr lang="en-US" sz="2800" i="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1, CKD,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7</a:t>
            </a:fld>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val="3188627355"/>
              </p:ext>
            </p:extLst>
          </p:nvPr>
        </p:nvGraphicFramePr>
        <p:xfrm>
          <a:off x="568607" y="1905003"/>
          <a:ext cx="8006786" cy="2563011"/>
        </p:xfrm>
        <a:graphic>
          <a:graphicData uri="http://schemas.openxmlformats.org/drawingml/2006/table">
            <a:tbl>
              <a:tblPr firstRow="1" firstCol="1" bandRow="1"/>
              <a:tblGrid>
                <a:gridCol w="504837">
                  <a:extLst>
                    <a:ext uri="{9D8B030D-6E8A-4147-A177-3AD203B41FA5}">
                      <a16:colId xmlns:a16="http://schemas.microsoft.com/office/drawing/2014/main" xmlns="" val="3081743095"/>
                    </a:ext>
                  </a:extLst>
                </a:gridCol>
                <a:gridCol w="499894">
                  <a:extLst>
                    <a:ext uri="{9D8B030D-6E8A-4147-A177-3AD203B41FA5}">
                      <a16:colId xmlns:a16="http://schemas.microsoft.com/office/drawing/2014/main" xmlns="" val="1253564858"/>
                    </a:ext>
                  </a:extLst>
                </a:gridCol>
                <a:gridCol w="499894">
                  <a:extLst>
                    <a:ext uri="{9D8B030D-6E8A-4147-A177-3AD203B41FA5}">
                      <a16:colId xmlns:a16="http://schemas.microsoft.com/office/drawing/2014/main" xmlns="" val="904043935"/>
                    </a:ext>
                  </a:extLst>
                </a:gridCol>
                <a:gridCol w="465298">
                  <a:extLst>
                    <a:ext uri="{9D8B030D-6E8A-4147-A177-3AD203B41FA5}">
                      <a16:colId xmlns:a16="http://schemas.microsoft.com/office/drawing/2014/main" xmlns="" val="2754177373"/>
                    </a:ext>
                  </a:extLst>
                </a:gridCol>
                <a:gridCol w="535198">
                  <a:extLst>
                    <a:ext uri="{9D8B030D-6E8A-4147-A177-3AD203B41FA5}">
                      <a16:colId xmlns:a16="http://schemas.microsoft.com/office/drawing/2014/main" xmlns="" val="540247099"/>
                    </a:ext>
                  </a:extLst>
                </a:gridCol>
                <a:gridCol w="499894">
                  <a:extLst>
                    <a:ext uri="{9D8B030D-6E8A-4147-A177-3AD203B41FA5}">
                      <a16:colId xmlns:a16="http://schemas.microsoft.com/office/drawing/2014/main" xmlns="" val="2384065240"/>
                    </a:ext>
                  </a:extLst>
                </a:gridCol>
                <a:gridCol w="553556">
                  <a:extLst>
                    <a:ext uri="{9D8B030D-6E8A-4147-A177-3AD203B41FA5}">
                      <a16:colId xmlns:a16="http://schemas.microsoft.com/office/drawing/2014/main" xmlns="" val="2231746917"/>
                    </a:ext>
                  </a:extLst>
                </a:gridCol>
                <a:gridCol w="446940">
                  <a:extLst>
                    <a:ext uri="{9D8B030D-6E8A-4147-A177-3AD203B41FA5}">
                      <a16:colId xmlns:a16="http://schemas.microsoft.com/office/drawing/2014/main" xmlns="" val="2743500436"/>
                    </a:ext>
                  </a:extLst>
                </a:gridCol>
                <a:gridCol w="499894">
                  <a:extLst>
                    <a:ext uri="{9D8B030D-6E8A-4147-A177-3AD203B41FA5}">
                      <a16:colId xmlns:a16="http://schemas.microsoft.com/office/drawing/2014/main" xmlns="" val="263609925"/>
                    </a:ext>
                  </a:extLst>
                </a:gridCol>
                <a:gridCol w="451176">
                  <a:extLst>
                    <a:ext uri="{9D8B030D-6E8A-4147-A177-3AD203B41FA5}">
                      <a16:colId xmlns:a16="http://schemas.microsoft.com/office/drawing/2014/main" xmlns="" val="1674147733"/>
                    </a:ext>
                  </a:extLst>
                </a:gridCol>
                <a:gridCol w="549320">
                  <a:extLst>
                    <a:ext uri="{9D8B030D-6E8A-4147-A177-3AD203B41FA5}">
                      <a16:colId xmlns:a16="http://schemas.microsoft.com/office/drawing/2014/main" xmlns="" val="2567039654"/>
                    </a:ext>
                  </a:extLst>
                </a:gridCol>
                <a:gridCol w="499894">
                  <a:extLst>
                    <a:ext uri="{9D8B030D-6E8A-4147-A177-3AD203B41FA5}">
                      <a16:colId xmlns:a16="http://schemas.microsoft.com/office/drawing/2014/main" xmlns="" val="1006195346"/>
                    </a:ext>
                  </a:extLst>
                </a:gridCol>
                <a:gridCol w="539435">
                  <a:extLst>
                    <a:ext uri="{9D8B030D-6E8A-4147-A177-3AD203B41FA5}">
                      <a16:colId xmlns:a16="http://schemas.microsoft.com/office/drawing/2014/main" xmlns="" val="159517432"/>
                    </a:ext>
                  </a:extLst>
                </a:gridCol>
                <a:gridCol w="461061">
                  <a:extLst>
                    <a:ext uri="{9D8B030D-6E8A-4147-A177-3AD203B41FA5}">
                      <a16:colId xmlns:a16="http://schemas.microsoft.com/office/drawing/2014/main" xmlns="" val="2984430666"/>
                    </a:ext>
                  </a:extLst>
                </a:gridCol>
                <a:gridCol w="499894">
                  <a:extLst>
                    <a:ext uri="{9D8B030D-6E8A-4147-A177-3AD203B41FA5}">
                      <a16:colId xmlns:a16="http://schemas.microsoft.com/office/drawing/2014/main" xmlns="" val="1995621622"/>
                    </a:ext>
                  </a:extLst>
                </a:gridCol>
                <a:gridCol w="500601">
                  <a:extLst>
                    <a:ext uri="{9D8B030D-6E8A-4147-A177-3AD203B41FA5}">
                      <a16:colId xmlns:a16="http://schemas.microsoft.com/office/drawing/2014/main" xmlns="" val="977684367"/>
                    </a:ext>
                  </a:extLst>
                </a:gridCol>
              </a:tblGrid>
              <a:tr h="233001">
                <a:tc>
                  <a:txBody>
                    <a:bodyPr/>
                    <a:lstStyle/>
                    <a:p>
                      <a:pPr>
                        <a:lnSpc>
                          <a:spcPct val="107000"/>
                        </a:lnSpc>
                      </a:pPr>
                      <a:endParaRPr lang="en-US" sz="1200">
                        <a:effectLst/>
                        <a:latin typeface="Calibri" panose="020F0502020204030204" pitchFamily="34" charset="0"/>
                      </a:endParaRPr>
                    </a:p>
                  </a:txBody>
                  <a:tcPr marL="76255" marR="76255" marT="0" marB="0" anchor="ctr">
                    <a:lnL>
                      <a:noFill/>
                    </a:lnL>
                    <a:lnR>
                      <a:noFill/>
                    </a:lnR>
                    <a:lnT>
                      <a:noFill/>
                    </a:lnT>
                    <a:lnB>
                      <a:noFill/>
                    </a:lnB>
                  </a:tcPr>
                </a:tc>
                <a:tc gridSpan="3">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DVT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255" marR="76255"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FMC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255" marR="76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 Chains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255" marR="76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Non-Chain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255" marR="76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VHA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255" marR="76255"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044536864"/>
                  </a:ext>
                </a:extLst>
              </a:tr>
              <a:tr h="233001">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Month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Alive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Rate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Alive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Rate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Alive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Rate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Alive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Rate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Alive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Rate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63079619"/>
                  </a:ext>
                </a:extLst>
              </a:tr>
              <a:tr h="233001">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8665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21.74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9819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26.76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4603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21.64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7239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24.37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3945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16.43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2879404744"/>
                  </a:ext>
                </a:extLst>
              </a:tr>
              <a:tr h="233001">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8508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9600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22.75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23.36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7092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3891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15.42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a:noFill/>
                    </a:lnR>
                    <a:lnT>
                      <a:noFill/>
                    </a:lnT>
                    <a:lnB>
                      <a:noFill/>
                    </a:lnB>
                  </a:tcPr>
                </a:tc>
                <a:extLst>
                  <a:ext uri="{0D108BD9-81ED-4DB2-BD59-A6C34878D82A}">
                    <a16:rowId xmlns:a16="http://schemas.microsoft.com/office/drawing/2014/main" xmlns="" val="1241672855"/>
                  </a:ext>
                </a:extLst>
              </a:tr>
              <a:tr h="233001">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8358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23.98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9418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24.85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4432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20.04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6967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23.77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3841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a:noFill/>
                    </a:lnR>
                    <a:lnT>
                      <a:noFill/>
                    </a:lnT>
                    <a:lnB>
                      <a:noFill/>
                    </a:lnB>
                  </a:tcPr>
                </a:tc>
                <a:extLst>
                  <a:ext uri="{0D108BD9-81ED-4DB2-BD59-A6C34878D82A}">
                    <a16:rowId xmlns:a16="http://schemas.microsoft.com/office/drawing/2014/main" xmlns="" val="881172277"/>
                  </a:ext>
                </a:extLst>
              </a:tr>
              <a:tr h="233001">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8191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20.95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9223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23.03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4358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6829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21.61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3799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14.53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a:noFill/>
                    </a:lnR>
                    <a:lnT>
                      <a:noFill/>
                    </a:lnT>
                    <a:lnB>
                      <a:noFill/>
                    </a:lnB>
                  </a:tcPr>
                </a:tc>
                <a:extLst>
                  <a:ext uri="{0D108BD9-81ED-4DB2-BD59-A6C34878D82A}">
                    <a16:rowId xmlns:a16="http://schemas.microsoft.com/office/drawing/2014/main" xmlns="" val="650618266"/>
                  </a:ext>
                </a:extLst>
              </a:tr>
              <a:tr h="233001">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8048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19.53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9046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21.36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4281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23.27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6706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3753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14.39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a:noFill/>
                    </a:lnR>
                    <a:lnT>
                      <a:noFill/>
                    </a:lnT>
                    <a:lnB>
                      <a:noFill/>
                    </a:lnB>
                  </a:tcPr>
                </a:tc>
                <a:extLst>
                  <a:ext uri="{0D108BD9-81ED-4DB2-BD59-A6C34878D82A}">
                    <a16:rowId xmlns:a16="http://schemas.microsoft.com/office/drawing/2014/main" xmlns="" val="3441776438"/>
                  </a:ext>
                </a:extLst>
              </a:tr>
              <a:tr h="233001">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7917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22.13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8885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21.47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4198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22.58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6582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3708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a:noFill/>
                    </a:lnR>
                    <a:lnT>
                      <a:noFill/>
                    </a:lnT>
                    <a:lnB>
                      <a:noFill/>
                    </a:lnB>
                  </a:tcPr>
                </a:tc>
                <a:extLst>
                  <a:ext uri="{0D108BD9-81ED-4DB2-BD59-A6C34878D82A}">
                    <a16:rowId xmlns:a16="http://schemas.microsoft.com/office/drawing/2014/main" xmlns="" val="2979511646"/>
                  </a:ext>
                </a:extLst>
              </a:tr>
              <a:tr h="233001">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7771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23.32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8726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21.59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4119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21.27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6463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3655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a:noFill/>
                    </a:lnR>
                    <a:lnT>
                      <a:noFill/>
                    </a:lnT>
                    <a:lnB>
                      <a:noFill/>
                    </a:lnB>
                  </a:tcPr>
                </a:tc>
                <a:extLst>
                  <a:ext uri="{0D108BD9-81ED-4DB2-BD59-A6C34878D82A}">
                    <a16:rowId xmlns:a16="http://schemas.microsoft.com/office/drawing/2014/main" xmlns="" val="3268989832"/>
                  </a:ext>
                </a:extLst>
              </a:tr>
              <a:tr h="233001">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7620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8569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18.35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4046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20.76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6344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23.08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3618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14.93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60721" marT="0" marB="0" anchor="ctr">
                    <a:lnL>
                      <a:noFill/>
                    </a:lnL>
                    <a:lnR>
                      <a:noFill/>
                    </a:lnR>
                    <a:lnT>
                      <a:noFill/>
                    </a:lnT>
                    <a:lnB>
                      <a:noFill/>
                    </a:lnB>
                  </a:tcPr>
                </a:tc>
                <a:extLst>
                  <a:ext uri="{0D108BD9-81ED-4DB2-BD59-A6C34878D82A}">
                    <a16:rowId xmlns:a16="http://schemas.microsoft.com/office/drawing/2014/main" xmlns="" val="2077160617"/>
                  </a:ext>
                </a:extLst>
              </a:tr>
              <a:tr h="233001">
                <a:tc>
                  <a:txBody>
                    <a:bodyPr/>
                    <a:lstStyle/>
                    <a:p>
                      <a:pPr marL="0" marR="0" algn="ctr">
                        <a:lnSpc>
                          <a:spcPct val="107000"/>
                        </a:lnSpc>
                        <a:spcBef>
                          <a:spcPts val="0"/>
                        </a:spcBef>
                        <a:spcAft>
                          <a:spcPts val="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255" marR="7625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8119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7499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81198"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21.92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81198"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81198"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8438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81198"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81198"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81198"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3976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81198"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24.75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81198"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81198"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6222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81198"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25.07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81198"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81198"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3573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81198"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17.13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81198"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13664744"/>
                  </a:ext>
                </a:extLst>
              </a:tr>
            </a:tbl>
          </a:graphicData>
        </a:graphic>
      </p:graphicFrame>
    </p:spTree>
    <p:extLst>
      <p:ext uri="{BB962C8B-B14F-4D97-AF65-F5344CB8AC3E}">
        <p14:creationId xmlns:p14="http://schemas.microsoft.com/office/powerpoint/2010/main" val="889110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3900" y="5386661"/>
            <a:ext cx="7696200" cy="646331"/>
          </a:xfrm>
          <a:prstGeom prst="rect">
            <a:avLst/>
          </a:prstGeom>
        </p:spPr>
        <p:txBody>
          <a:bodyPr wrap="square">
            <a:spAutoFit/>
          </a:bodyPr>
          <a:lstStyle/>
          <a:p>
            <a:r>
              <a:rPr lang="en-US" sz="1200" i="1" dirty="0"/>
              <a:t>Data source: VHA Administrative data, CMS Medicare Inpatient and Outpatient data. An individual's data includes the period from 60 months prior to transition (prelude) to 24 months following transition (vintage). Abbreviations: ESRD, end-stage renal disease; </a:t>
            </a:r>
            <a:r>
              <a:rPr lang="en-US" sz="1200" i="1" dirty="0" err="1"/>
              <a:t>mo</a:t>
            </a:r>
            <a:r>
              <a:rPr lang="en-US" sz="1200" i="1" dirty="0"/>
              <a:t>, month.</a:t>
            </a:r>
            <a:endParaRPr lang="en-US" sz="1200" i="1" baseline="30000" dirty="0">
              <a:solidFill>
                <a:srgbClr val="FF0000"/>
              </a:solidFill>
            </a:endParaRPr>
          </a:p>
        </p:txBody>
      </p:sp>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8.3 Medications prescribed to 52,172 incident ESRD veterans who </a:t>
            </a:r>
            <a:endParaRPr lang="en-US" sz="2800" b="1" baseline="30000" dirty="0" smtClean="0"/>
          </a:p>
          <a:p>
            <a:pPr algn="ctr"/>
            <a:r>
              <a:rPr lang="en-US" sz="2800" b="1" baseline="30000" dirty="0" smtClean="0"/>
              <a:t>transitioned </a:t>
            </a:r>
            <a:r>
              <a:rPr lang="en-US" sz="2800" b="1" baseline="30000" dirty="0"/>
              <a:t>to ESRD from </a:t>
            </a:r>
            <a:r>
              <a:rPr lang="en-US" sz="2800" b="1" baseline="30000" dirty="0" smtClean="0"/>
              <a:t>10/1/2007-9/30/2011</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1, CKD,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8</a:t>
            </a:fld>
            <a:endParaRPr lang="en-US" b="1"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3455"/>
          <a:stretch/>
        </p:blipFill>
        <p:spPr>
          <a:xfrm>
            <a:off x="752475" y="1161675"/>
            <a:ext cx="7639050" cy="3780978"/>
          </a:xfrm>
          <a:prstGeom prst="rect">
            <a:avLst/>
          </a:prstGeom>
        </p:spPr>
      </p:pic>
    </p:spTree>
    <p:extLst>
      <p:ext uri="{BB962C8B-B14F-4D97-AF65-F5344CB8AC3E}">
        <p14:creationId xmlns:p14="http://schemas.microsoft.com/office/powerpoint/2010/main" val="25503668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3900" y="5587506"/>
            <a:ext cx="7696200" cy="646331"/>
          </a:xfrm>
          <a:prstGeom prst="rect">
            <a:avLst/>
          </a:prstGeom>
        </p:spPr>
        <p:txBody>
          <a:bodyPr wrap="square">
            <a:spAutoFit/>
          </a:bodyPr>
          <a:lstStyle/>
          <a:p>
            <a:r>
              <a:rPr lang="en-US" sz="1200" i="1" dirty="0"/>
              <a:t>Data source: VHA Administrative data, USRDS ESRD Database, CMS Medicare Inpatient and Outpatient data.  An individual's data includes the period from 60 months prior to transition (prelude) to 24 months following transition (vintage).  Abbreviations: ESRD, end-stage renal disease; K, potassium; </a:t>
            </a:r>
            <a:r>
              <a:rPr lang="en-US" sz="1200" i="1" dirty="0" err="1"/>
              <a:t>mo</a:t>
            </a:r>
            <a:r>
              <a:rPr lang="en-US" sz="1200" i="1" dirty="0"/>
              <a:t>, month.</a:t>
            </a:r>
          </a:p>
        </p:txBody>
      </p:sp>
      <p:sp>
        <p:nvSpPr>
          <p:cNvPr id="4" name="Rectangle 3"/>
          <p:cNvSpPr/>
          <p:nvPr/>
        </p:nvSpPr>
        <p:spPr>
          <a:xfrm>
            <a:off x="0" y="313549"/>
            <a:ext cx="9144000" cy="666849"/>
          </a:xfrm>
          <a:prstGeom prst="rect">
            <a:avLst/>
          </a:prstGeom>
        </p:spPr>
        <p:txBody>
          <a:bodyPr wrap="square">
            <a:spAutoFit/>
          </a:bodyPr>
          <a:lstStyle/>
          <a:p>
            <a:pPr algn="ctr"/>
            <a:r>
              <a:rPr lang="en-US" sz="2800" b="1" baseline="30000" dirty="0"/>
              <a:t> Figure 8.4  Detail of the medications prescribed to 52,172 incident ESRD veterans who transitioned to ESRD during </a:t>
            </a:r>
            <a:r>
              <a:rPr lang="en-US" sz="2800" b="1" baseline="30000" dirty="0" smtClean="0"/>
              <a:t>10/1/2007-9/30/2011 </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1, CKD, </a:t>
            </a:r>
            <a:r>
              <a:rPr lang="en-US" dirty="0" err="1" smtClean="0"/>
              <a:t>Ch</a:t>
            </a:r>
            <a:r>
              <a:rPr lang="en-US" dirty="0" smtClean="0"/>
              <a:t> 8</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9</a:t>
            </a:fld>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350" y="1183900"/>
            <a:ext cx="8115300" cy="4160444"/>
          </a:xfrm>
          <a:prstGeom prst="rect">
            <a:avLst/>
          </a:prstGeom>
        </p:spPr>
      </p:pic>
    </p:spTree>
    <p:extLst>
      <p:ext uri="{BB962C8B-B14F-4D97-AF65-F5344CB8AC3E}">
        <p14:creationId xmlns:p14="http://schemas.microsoft.com/office/powerpoint/2010/main" val="3056637553"/>
      </p:ext>
    </p:extLst>
  </p:cSld>
  <p:clrMapOvr>
    <a:masterClrMapping/>
  </p:clrMapOvr>
  <p:timing>
    <p:tnLst>
      <p:par>
        <p:cTn id="1" dur="indefinite" restart="never" nodeType="tmRoot"/>
      </p:par>
    </p:tnLst>
  </p:timing>
</p:sld>
</file>

<file path=ppt/theme/theme1.xml><?xml version="1.0" encoding="utf-8"?>
<a:theme xmlns:a="http://schemas.openxmlformats.org/drawingml/2006/main" name="ADR_PPT_Template_CKD">
  <a:themeElements>
    <a:clrScheme name="USRDS ADR Color Palette">
      <a:dk1>
        <a:sysClr val="windowText" lastClr="000000"/>
      </a:dk1>
      <a:lt1>
        <a:sysClr val="window" lastClr="FFFFFF"/>
      </a:lt1>
      <a:dk2>
        <a:srgbClr val="48070E"/>
      </a:dk2>
      <a:lt2>
        <a:srgbClr val="FFFFFF"/>
      </a:lt2>
      <a:accent1>
        <a:srgbClr val="7A2F36"/>
      </a:accent1>
      <a:accent2>
        <a:srgbClr val="AC6168"/>
      </a:accent2>
      <a:accent3>
        <a:srgbClr val="002966"/>
      </a:accent3>
      <a:accent4>
        <a:srgbClr val="0E5480"/>
      </a:accent4>
      <a:accent5>
        <a:srgbClr val="367CA8"/>
      </a:accent5>
      <a:accent6>
        <a:srgbClr val="FFC7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ADR_PPT_Template_CKD</Template>
  <TotalTime>365</TotalTime>
  <Words>2849</Words>
  <Application>Microsoft Office PowerPoint</Application>
  <PresentationFormat>On-screen Show (4:3)</PresentationFormat>
  <Paragraphs>892</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ADR_PPT_Template_CKD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Shamraj</dc:creator>
  <cp:lastModifiedBy>Lan Tong</cp:lastModifiedBy>
  <cp:revision>86</cp:revision>
  <dcterms:created xsi:type="dcterms:W3CDTF">2014-11-10T19:37:45Z</dcterms:created>
  <dcterms:modified xsi:type="dcterms:W3CDTF">2015-11-11T19:54:12Z</dcterms:modified>
</cp:coreProperties>
</file>