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7CA8"/>
    <a:srgbClr val="0E5480"/>
    <a:srgbClr val="002966"/>
    <a:srgbClr val="48070E"/>
    <a:srgbClr val="7A2F36"/>
    <a:srgbClr val="AC61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4" autoAdjust="0"/>
    <p:restoredTop sz="94672" autoAdjust="0"/>
  </p:normalViewPr>
  <p:slideViewPr>
    <p:cSldViewPr showGuides="1">
      <p:cViewPr>
        <p:scale>
          <a:sx n="80" d="100"/>
          <a:sy n="80" d="100"/>
        </p:scale>
        <p:origin x="-1522" y="-43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86" d="100"/>
          <a:sy n="86" d="100"/>
        </p:scale>
        <p:origin x="-210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0106686-F82D-4753-94CB-70FF72A4246B}" type="datetimeFigureOut">
              <a:rPr lang="en-US" smtClean="0"/>
              <a:t>10/30/2015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E78B029-9C19-4863-A099-C3EB469D975D}" type="slidenum">
              <a:rPr lang="en-US" smtClean="0"/>
              <a:t>‹#›</a:t>
            </a:fld>
            <a:endParaRPr lang="en-US"/>
          </a:p>
        </p:txBody>
      </p:sp>
    </p:spTree>
    <p:extLst>
      <p:ext uri="{BB962C8B-B14F-4D97-AF65-F5344CB8AC3E}">
        <p14:creationId xmlns:p14="http://schemas.microsoft.com/office/powerpoint/2010/main" val="2995120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C62516-1E61-479A-8F13-75B68A779684}" type="datetimeFigureOut">
              <a:rPr lang="en-US" smtClean="0"/>
              <a:t>10/30/2015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EDF32A-2C87-427B-8169-B6092B336250}" type="slidenum">
              <a:rPr lang="en-US" smtClean="0"/>
              <a:t>‹#›</a:t>
            </a:fld>
            <a:endParaRPr lang="en-US"/>
          </a:p>
        </p:txBody>
      </p:sp>
    </p:spTree>
    <p:extLst>
      <p:ext uri="{BB962C8B-B14F-4D97-AF65-F5344CB8AC3E}">
        <p14:creationId xmlns:p14="http://schemas.microsoft.com/office/powerpoint/2010/main" val="625990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86075" y="460689"/>
            <a:ext cx="3200399" cy="1248616"/>
          </a:xfrm>
          <a:prstGeom prst="rect">
            <a:avLst/>
          </a:prstGeom>
        </p:spPr>
      </p:pic>
      <p:sp>
        <p:nvSpPr>
          <p:cNvPr id="2" name="TextBox 1"/>
          <p:cNvSpPr txBox="1"/>
          <p:nvPr userDrawn="1"/>
        </p:nvSpPr>
        <p:spPr>
          <a:xfrm>
            <a:off x="904874" y="2362200"/>
            <a:ext cx="7162800" cy="830997"/>
          </a:xfrm>
          <a:prstGeom prst="rect">
            <a:avLst/>
          </a:prstGeom>
          <a:noFill/>
        </p:spPr>
        <p:txBody>
          <a:bodyPr wrap="square" rtlCol="0">
            <a:spAutoFit/>
          </a:bodyPr>
          <a:lstStyle/>
          <a:p>
            <a:pPr algn="ctr"/>
            <a:r>
              <a:rPr lang="en-US" sz="2400" b="1" dirty="0" smtClean="0">
                <a:solidFill>
                  <a:srgbClr val="367CA8"/>
                </a:solidFill>
                <a:latin typeface="Constantia" panose="02030602050306030303" pitchFamily="18" charset="0"/>
              </a:rPr>
              <a:t>2015 </a:t>
            </a:r>
            <a:r>
              <a:rPr lang="en-US" sz="2400" b="1" cap="small" baseline="0" dirty="0" smtClean="0">
                <a:solidFill>
                  <a:srgbClr val="367CA8"/>
                </a:solidFill>
                <a:latin typeface="Constantia" panose="02030602050306030303" pitchFamily="18" charset="0"/>
              </a:rPr>
              <a:t>ANNUAL DATA REPORT</a:t>
            </a:r>
          </a:p>
          <a:p>
            <a:pPr algn="ctr"/>
            <a:r>
              <a:rPr lang="en-US" sz="2400" b="1" cap="small" baseline="0" dirty="0" smtClean="0">
                <a:solidFill>
                  <a:srgbClr val="367CA8"/>
                </a:solidFill>
                <a:latin typeface="Constantia" panose="02030602050306030303" pitchFamily="18" charset="0"/>
              </a:rPr>
              <a:t>Volume 2: End-Stage Renal Disease</a:t>
            </a:r>
          </a:p>
        </p:txBody>
      </p:sp>
      <p:sp>
        <p:nvSpPr>
          <p:cNvPr id="4" name="TextBox 3"/>
          <p:cNvSpPr txBox="1"/>
          <p:nvPr userDrawn="1"/>
        </p:nvSpPr>
        <p:spPr>
          <a:xfrm>
            <a:off x="762000" y="3733800"/>
            <a:ext cx="7467600" cy="646331"/>
          </a:xfrm>
          <a:prstGeom prst="rect">
            <a:avLst/>
          </a:prstGeom>
          <a:noFill/>
        </p:spPr>
        <p:txBody>
          <a:bodyPr wrap="square" rtlCol="0">
            <a:spAutoFit/>
          </a:bodyPr>
          <a:lstStyle/>
          <a:p>
            <a:pPr algn="ctr"/>
            <a:r>
              <a:rPr lang="en-US" sz="3600" b="1" dirty="0" smtClean="0">
                <a:latin typeface="Candara" panose="020E0502030303020204" pitchFamily="34" charset="0"/>
              </a:rPr>
              <a:t>Chapter 6: Mortality</a:t>
            </a:r>
            <a:endParaRPr lang="en-US" sz="3600" b="1" dirty="0">
              <a:latin typeface="Candara" panose="020E0502030303020204" pitchFamily="34" charset="0"/>
            </a:endParaRPr>
          </a:p>
        </p:txBody>
      </p:sp>
    </p:spTree>
    <p:extLst>
      <p:ext uri="{BB962C8B-B14F-4D97-AF65-F5344CB8AC3E}">
        <p14:creationId xmlns:p14="http://schemas.microsoft.com/office/powerpoint/2010/main" val="86183158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3F227FC0-035E-484D-AA62-D30602925625}" type="slidenum">
              <a:rPr lang="en-US" smtClean="0"/>
              <a:pPr/>
              <a:t>‹#›</a:t>
            </a:fld>
            <a:endParaRPr lang="en-US" dirty="0"/>
          </a:p>
        </p:txBody>
      </p:sp>
      <p:sp>
        <p:nvSpPr>
          <p:cNvPr id="4" name="Title 3"/>
          <p:cNvSpPr>
            <a:spLocks noGrp="1"/>
          </p:cNvSpPr>
          <p:nvPr>
            <p:ph type="title"/>
          </p:nvPr>
        </p:nvSpPr>
        <p:spPr>
          <a:xfrm>
            <a:off x="457200" y="274638"/>
            <a:ext cx="8229600" cy="1143000"/>
          </a:xfrm>
          <a:prstGeom prst="rect">
            <a:avLst/>
          </a:prstGeom>
        </p:spPr>
        <p:txBody>
          <a:bodyPr/>
          <a:lstStyle>
            <a:lvl1pPr>
              <a:defRPr>
                <a:latin typeface="+mn-lt"/>
              </a:defRPr>
            </a:lvl1pPr>
          </a:lstStyle>
          <a:p>
            <a:r>
              <a:rPr lang="en-US" smtClean="0"/>
              <a:t>Click to edit Master title style</a:t>
            </a:r>
            <a:endParaRPr lang="en-US" dirty="0"/>
          </a:p>
        </p:txBody>
      </p:sp>
      <p:sp>
        <p:nvSpPr>
          <p:cNvPr id="11"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
          <p:cNvSpPr>
            <a:spLocks noGrp="1"/>
          </p:cNvSpPr>
          <p:nvPr>
            <p:ph type="ftr" sz="quarter" idx="10"/>
          </p:nvPr>
        </p:nvSpPr>
        <p:spPr>
          <a:xfrm>
            <a:off x="3581400" y="6477000"/>
            <a:ext cx="1981200" cy="304800"/>
          </a:xfrm>
        </p:spPr>
        <p:txBody>
          <a:bodyPr/>
          <a:lstStyle/>
          <a:p>
            <a:r>
              <a:rPr lang="en-US" dirty="0" smtClean="0"/>
              <a:t>Vol 2, ESRD, </a:t>
            </a:r>
            <a:r>
              <a:rPr lang="en-US" dirty="0" err="1" smtClean="0"/>
              <a:t>Ch</a:t>
            </a:r>
            <a:r>
              <a:rPr lang="en-US" dirty="0" smtClean="0"/>
              <a:t> 1</a:t>
            </a:r>
            <a:endParaRPr lang="en-US" dirty="0"/>
          </a:p>
        </p:txBody>
      </p:sp>
    </p:spTree>
    <p:extLst>
      <p:ext uri="{BB962C8B-B14F-4D97-AF65-F5344CB8AC3E}">
        <p14:creationId xmlns:p14="http://schemas.microsoft.com/office/powerpoint/2010/main" val="4142608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3F227FC0-035E-484D-AA62-D30602925625}" type="slidenum">
              <a:rPr lang="en-US" smtClean="0"/>
              <a:pPr/>
              <a:t>‹#›</a:t>
            </a:fld>
            <a:endParaRPr lang="en-US" dirty="0"/>
          </a:p>
        </p:txBody>
      </p:sp>
      <p:sp>
        <p:nvSpPr>
          <p:cNvPr id="4" name="Title 3"/>
          <p:cNvSpPr>
            <a:spLocks noGrp="1"/>
          </p:cNvSpPr>
          <p:nvPr>
            <p:ph type="title"/>
          </p:nvPr>
        </p:nvSpPr>
        <p:spPr>
          <a:xfrm>
            <a:off x="457200" y="274638"/>
            <a:ext cx="8229600" cy="1143000"/>
          </a:xfrm>
          <a:prstGeom prst="rect">
            <a:avLst/>
          </a:prstGeom>
        </p:spPr>
        <p:txBody>
          <a:bodyPr/>
          <a:lstStyle>
            <a:lvl1pPr>
              <a:defRPr>
                <a:latin typeface="+mn-lt"/>
              </a:defRPr>
            </a:lvl1pPr>
          </a:lstStyle>
          <a:p>
            <a:r>
              <a:rPr lang="en-US" smtClean="0"/>
              <a:t>Click to edit Master title style</a:t>
            </a:r>
            <a:endParaRPr lang="en-US" dirty="0"/>
          </a:p>
        </p:txBody>
      </p:sp>
      <p:sp>
        <p:nvSpPr>
          <p:cNvPr id="11"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
          <p:cNvSpPr>
            <a:spLocks noGrp="1"/>
          </p:cNvSpPr>
          <p:nvPr>
            <p:ph type="ftr" sz="quarter" idx="10"/>
          </p:nvPr>
        </p:nvSpPr>
        <p:spPr>
          <a:xfrm>
            <a:off x="3581400" y="6477000"/>
            <a:ext cx="1981200" cy="304800"/>
          </a:xfrm>
        </p:spPr>
        <p:txBody>
          <a:bodyPr/>
          <a:lstStyle/>
          <a:p>
            <a:r>
              <a:rPr lang="en-US" dirty="0" smtClean="0"/>
              <a:t>Vol 2, ESRD, </a:t>
            </a:r>
            <a:r>
              <a:rPr lang="en-US" dirty="0" err="1" smtClean="0"/>
              <a:t>Ch</a:t>
            </a:r>
            <a:r>
              <a:rPr lang="en-US" dirty="0" smtClean="0"/>
              <a:t> 1</a:t>
            </a:r>
            <a:endParaRPr lang="en-US" dirty="0"/>
          </a:p>
        </p:txBody>
      </p:sp>
    </p:spTree>
    <p:extLst>
      <p:ext uri="{BB962C8B-B14F-4D97-AF65-F5344CB8AC3E}">
        <p14:creationId xmlns:p14="http://schemas.microsoft.com/office/powerpoint/2010/main" val="41195874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dirty="0"/>
          </a:p>
        </p:txBody>
      </p:sp>
      <p:sp>
        <p:nvSpPr>
          <p:cNvPr id="4" name="Slide Number Placeholder 3"/>
          <p:cNvSpPr>
            <a:spLocks noGrp="1"/>
          </p:cNvSpPr>
          <p:nvPr>
            <p:ph type="sldNum" sz="quarter" idx="11"/>
          </p:nvPr>
        </p:nvSpPr>
        <p:spPr/>
        <p:txBody>
          <a:bodyPr/>
          <a:lstStyle/>
          <a:p>
            <a:fld id="{3F227FC0-035E-484D-AA62-D30602925625}" type="slidenum">
              <a:rPr lang="en-US" smtClean="0"/>
              <a:pPr/>
              <a:t>‹#›</a:t>
            </a:fld>
            <a:endParaRPr lang="en-US" dirty="0"/>
          </a:p>
        </p:txBody>
      </p:sp>
      <p:sp>
        <p:nvSpPr>
          <p:cNvPr id="5"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ooter Placeholder 1"/>
          <p:cNvSpPr>
            <a:spLocks noGrp="1"/>
          </p:cNvSpPr>
          <p:nvPr>
            <p:ph type="ftr" sz="quarter" idx="10"/>
          </p:nvPr>
        </p:nvSpPr>
        <p:spPr>
          <a:xfrm>
            <a:off x="3581400" y="6477000"/>
            <a:ext cx="1981200" cy="304800"/>
          </a:xfrm>
        </p:spPr>
        <p:txBody>
          <a:bodyPr/>
          <a:lstStyle/>
          <a:p>
            <a:r>
              <a:rPr lang="en-US" dirty="0" smtClean="0"/>
              <a:t>Vol 2, ESRD, </a:t>
            </a:r>
            <a:r>
              <a:rPr lang="en-US" dirty="0" err="1" smtClean="0"/>
              <a:t>Ch</a:t>
            </a:r>
            <a:r>
              <a:rPr lang="en-US" dirty="0" smtClean="0"/>
              <a:t> 1</a:t>
            </a:r>
            <a:endParaRPr lang="en-US" dirty="0"/>
          </a:p>
        </p:txBody>
      </p:sp>
    </p:spTree>
    <p:extLst>
      <p:ext uri="{BB962C8B-B14F-4D97-AF65-F5344CB8AC3E}">
        <p14:creationId xmlns:p14="http://schemas.microsoft.com/office/powerpoint/2010/main" val="35842415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3F227FC0-035E-484D-AA62-D30602925625}" type="slidenum">
              <a:rPr lang="en-US" smtClean="0"/>
              <a:pPr/>
              <a:t>‹#›</a:t>
            </a:fld>
            <a:endParaRPr lang="en-US" dirty="0"/>
          </a:p>
        </p:txBody>
      </p:sp>
      <p:sp>
        <p:nvSpPr>
          <p:cNvPr id="5" name="Picture Placeholder 2"/>
          <p:cNvSpPr>
            <a:spLocks noGrp="1"/>
          </p:cNvSpPr>
          <p:nvPr>
            <p:ph type="pic" idx="1"/>
          </p:nvPr>
        </p:nvSpPr>
        <p:spPr>
          <a:xfrm>
            <a:off x="381000" y="1219200"/>
            <a:ext cx="8305800" cy="4191000"/>
          </a:xfrm>
          <a:prstGeom prst="rect">
            <a:avLst/>
          </a:prstGeo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6" name="Text Placeholder 3"/>
          <p:cNvSpPr>
            <a:spLocks noGrp="1"/>
          </p:cNvSpPr>
          <p:nvPr>
            <p:ph type="body" sz="half" idx="2"/>
          </p:nvPr>
        </p:nvSpPr>
        <p:spPr>
          <a:xfrm>
            <a:off x="381000" y="5638800"/>
            <a:ext cx="8305800" cy="5334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Title 1"/>
          <p:cNvSpPr>
            <a:spLocks noGrp="1"/>
          </p:cNvSpPr>
          <p:nvPr>
            <p:ph type="title"/>
          </p:nvPr>
        </p:nvSpPr>
        <p:spPr>
          <a:xfrm>
            <a:off x="457200" y="274638"/>
            <a:ext cx="8229600" cy="563562"/>
          </a:xfrm>
          <a:prstGeom prst="rect">
            <a:avLst/>
          </a:prstGeom>
        </p:spPr>
        <p:txBody>
          <a:bodyPr/>
          <a:lstStyle>
            <a:lvl1pPr algn="l">
              <a:defRPr sz="1800" b="1"/>
            </a:lvl1pPr>
          </a:lstStyle>
          <a:p>
            <a:r>
              <a:rPr lang="en-US" smtClean="0"/>
              <a:t>Click to edit Master title style</a:t>
            </a:r>
            <a:endParaRPr lang="en-US" dirty="0"/>
          </a:p>
        </p:txBody>
      </p:sp>
      <p:sp>
        <p:nvSpPr>
          <p:cNvPr id="8" name="Footer Placeholder 1"/>
          <p:cNvSpPr>
            <a:spLocks noGrp="1"/>
          </p:cNvSpPr>
          <p:nvPr>
            <p:ph type="ftr" sz="quarter" idx="10"/>
          </p:nvPr>
        </p:nvSpPr>
        <p:spPr>
          <a:xfrm>
            <a:off x="3581400" y="6477000"/>
            <a:ext cx="1981200" cy="304800"/>
          </a:xfrm>
        </p:spPr>
        <p:txBody>
          <a:bodyPr/>
          <a:lstStyle/>
          <a:p>
            <a:r>
              <a:rPr lang="en-US" dirty="0" smtClean="0"/>
              <a:t>Vol 2, ESRD, </a:t>
            </a:r>
            <a:r>
              <a:rPr lang="en-US" dirty="0" err="1" smtClean="0"/>
              <a:t>Ch</a:t>
            </a:r>
            <a:r>
              <a:rPr lang="en-US" dirty="0" smtClean="0"/>
              <a:t> 1</a:t>
            </a:r>
            <a:endParaRPr lang="en-US" dirty="0"/>
          </a:p>
        </p:txBody>
      </p:sp>
    </p:spTree>
    <p:extLst>
      <p:ext uri="{BB962C8B-B14F-4D97-AF65-F5344CB8AC3E}">
        <p14:creationId xmlns:p14="http://schemas.microsoft.com/office/powerpoint/2010/main" val="5781485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a:spLocks noChangeAspect="1"/>
          </p:cNvSpPr>
          <p:nvPr userDrawn="1"/>
        </p:nvSpPr>
        <p:spPr>
          <a:xfrm>
            <a:off x="0" y="6410325"/>
            <a:ext cx="9144000" cy="457200"/>
          </a:xfrm>
          <a:prstGeom prst="rect">
            <a:avLst/>
          </a:prstGeom>
          <a:solidFill>
            <a:srgbClr val="0E54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ooter Placeholder 4"/>
          <p:cNvSpPr>
            <a:spLocks noGrp="1"/>
          </p:cNvSpPr>
          <p:nvPr>
            <p:ph type="ftr" sz="quarter" idx="3"/>
          </p:nvPr>
        </p:nvSpPr>
        <p:spPr>
          <a:xfrm>
            <a:off x="3581400" y="6477000"/>
            <a:ext cx="1981200" cy="304800"/>
          </a:xfrm>
          <a:prstGeom prst="rect">
            <a:avLst/>
          </a:prstGeom>
        </p:spPr>
        <p:txBody>
          <a:bodyPr/>
          <a:lstStyle>
            <a:lvl1pPr algn="ctr">
              <a:defRPr sz="1400" b="1">
                <a:solidFill>
                  <a:schemeClr val="bg1"/>
                </a:solidFill>
              </a:defRPr>
            </a:lvl1pPr>
          </a:lstStyle>
          <a:p>
            <a:r>
              <a:rPr lang="nl-NL" smtClean="0"/>
              <a:t>Vol 2, ESRD, Ch 1</a:t>
            </a:r>
            <a:endParaRPr lang="en-US" dirty="0"/>
          </a:p>
        </p:txBody>
      </p:sp>
      <p:sp>
        <p:nvSpPr>
          <p:cNvPr id="12" name="Slide Number Placeholder 5"/>
          <p:cNvSpPr>
            <a:spLocks noGrp="1"/>
          </p:cNvSpPr>
          <p:nvPr>
            <p:ph type="sldNum" sz="quarter" idx="4"/>
          </p:nvPr>
        </p:nvSpPr>
        <p:spPr>
          <a:xfrm>
            <a:off x="7696200" y="6477000"/>
            <a:ext cx="914400" cy="274320"/>
          </a:xfrm>
          <a:prstGeom prst="rect">
            <a:avLst/>
          </a:prstGeom>
        </p:spPr>
        <p:txBody>
          <a:bodyPr/>
          <a:lstStyle>
            <a:lvl1pPr algn="r">
              <a:defRPr sz="1400">
                <a:solidFill>
                  <a:schemeClr val="bg1"/>
                </a:solidFill>
              </a:defRPr>
            </a:lvl1pPr>
          </a:lstStyle>
          <a:p>
            <a:fld id="{3F227FC0-035E-484D-AA62-D30602925625}" type="slidenum">
              <a:rPr lang="en-US" smtClean="0"/>
              <a:pPr/>
              <a:t>‹#›</a:t>
            </a:fld>
            <a:endParaRPr lang="en-US" dirty="0"/>
          </a:p>
        </p:txBody>
      </p:sp>
      <p:pic>
        <p:nvPicPr>
          <p:cNvPr id="13" name="Picture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6411597"/>
            <a:ext cx="1165357" cy="454657"/>
          </a:xfrm>
          <a:prstGeom prst="rect">
            <a:avLst/>
          </a:prstGeom>
          <a:solidFill>
            <a:schemeClr val="bg1"/>
          </a:solidFill>
          <a:ln>
            <a:noFill/>
          </a:ln>
          <a:effectLst>
            <a:outerShdw blurRad="50800" dist="38100" dir="16200000" rotWithShape="0">
              <a:prstClr val="black">
                <a:alpha val="40000"/>
              </a:prstClr>
            </a:outerShdw>
          </a:effectLst>
        </p:spPr>
      </p:pic>
    </p:spTree>
    <p:extLst>
      <p:ext uri="{BB962C8B-B14F-4D97-AF65-F5344CB8AC3E}">
        <p14:creationId xmlns:p14="http://schemas.microsoft.com/office/powerpoint/2010/main" val="3567375214"/>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64" r:id="rId3"/>
    <p:sldLayoutId id="2147483661" r:id="rId4"/>
    <p:sldLayoutId id="2147483663" r:id="rId5"/>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96143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5750" y="5945834"/>
            <a:ext cx="8534400" cy="461665"/>
          </a:xfrm>
          <a:prstGeom prst="rect">
            <a:avLst/>
          </a:prstGeom>
        </p:spPr>
        <p:txBody>
          <a:bodyPr wrap="square">
            <a:spAutoFit/>
          </a:bodyPr>
          <a:lstStyle/>
          <a:p>
            <a:r>
              <a:rPr lang="en-US" i="1" baseline="30000" dirty="0" smtClean="0"/>
              <a:t>Data </a:t>
            </a:r>
            <a:r>
              <a:rPr lang="en-US" i="1" baseline="30000" dirty="0"/>
              <a:t>Source</a:t>
            </a:r>
            <a:r>
              <a:rPr lang="en-US" i="1" baseline="30000" dirty="0" smtClean="0"/>
              <a:t>: </a:t>
            </a:r>
            <a:r>
              <a:rPr lang="en-US" i="1" baseline="30000" dirty="0"/>
              <a:t>Reference Tables I.1_adj-I.36_adj. Adjusted survival probabilities, from day one, in the ESRD population. Ref: incident ESRD patients, 2011. Adjusted for age, sex, race, Hispanic ethnicity, and primary diagnosis. Abbreviation: ESRD, end-stage renal disease.</a:t>
            </a:r>
          </a:p>
        </p:txBody>
      </p:sp>
      <p:sp>
        <p:nvSpPr>
          <p:cNvPr id="4" name="Rectangle 3"/>
          <p:cNvSpPr/>
          <p:nvPr/>
        </p:nvSpPr>
        <p:spPr>
          <a:xfrm>
            <a:off x="-19050" y="152400"/>
            <a:ext cx="9144000" cy="584775"/>
          </a:xfrm>
          <a:prstGeom prst="rect">
            <a:avLst/>
          </a:prstGeom>
        </p:spPr>
        <p:txBody>
          <a:bodyPr wrap="square">
            <a:spAutoFit/>
          </a:bodyPr>
          <a:lstStyle/>
          <a:p>
            <a:pPr algn="ctr"/>
            <a:r>
              <a:rPr lang="en-US" sz="2400" b="1" baseline="30000" dirty="0" smtClean="0"/>
              <a:t>Table 6.3b </a:t>
            </a:r>
            <a:r>
              <a:rPr lang="en-US" sz="2400" b="1" baseline="30000" dirty="0"/>
              <a:t>Adjusted survival (%) by age, sex, race, and primary cause of ESRD, </a:t>
            </a:r>
            <a:r>
              <a:rPr lang="en-US" sz="2400" b="1" baseline="30000" dirty="0" smtClean="0"/>
              <a:t>for </a:t>
            </a:r>
            <a:r>
              <a:rPr lang="en-US" sz="2400" b="1" baseline="30000" dirty="0"/>
              <a:t>ESRD patients </a:t>
            </a:r>
            <a:endParaRPr lang="en-US" sz="2400" b="1" baseline="30000" dirty="0" smtClean="0"/>
          </a:p>
          <a:p>
            <a:pPr algn="ctr"/>
            <a:r>
              <a:rPr lang="en-US" sz="2400" b="1" baseline="30000" dirty="0" smtClean="0"/>
              <a:t>in </a:t>
            </a:r>
            <a:r>
              <a:rPr lang="en-US" sz="2400" b="1" baseline="30000" dirty="0"/>
              <a:t>the 2008 incident cohort (initiating ESRD treatment in 2008)</a:t>
            </a:r>
          </a:p>
        </p:txBody>
      </p:sp>
      <p:sp>
        <p:nvSpPr>
          <p:cNvPr id="2" name="Footer Placeholder 1"/>
          <p:cNvSpPr>
            <a:spLocks noGrp="1"/>
          </p:cNvSpPr>
          <p:nvPr>
            <p:ph type="ftr" sz="quarter" idx="10"/>
          </p:nvPr>
        </p:nvSpPr>
        <p:spPr/>
        <p:txBody>
          <a:bodyPr/>
          <a:lstStyle/>
          <a:p>
            <a:r>
              <a:rPr lang="en-US" dirty="0" smtClean="0"/>
              <a:t>Vol 2, ESRD, </a:t>
            </a:r>
            <a:r>
              <a:rPr lang="en-US" dirty="0" err="1" smtClean="0"/>
              <a:t>Ch</a:t>
            </a:r>
            <a:r>
              <a:rPr lang="en-US" dirty="0" smtClean="0"/>
              <a:t> 6</a:t>
            </a:r>
            <a:endParaRPr lang="en-US" dirty="0"/>
          </a:p>
        </p:txBody>
      </p:sp>
      <p:sp>
        <p:nvSpPr>
          <p:cNvPr id="6" name="Slide Number Placeholder 5"/>
          <p:cNvSpPr>
            <a:spLocks noGrp="1"/>
          </p:cNvSpPr>
          <p:nvPr>
            <p:ph type="sldNum" sz="quarter" idx="11"/>
          </p:nvPr>
        </p:nvSpPr>
        <p:spPr/>
        <p:txBody>
          <a:bodyPr/>
          <a:lstStyle/>
          <a:p>
            <a:fld id="{3F227FC0-035E-484D-AA62-D30602925625}" type="slidenum">
              <a:rPr lang="en-US" b="1" smtClean="0"/>
              <a:pPr/>
              <a:t>10</a:t>
            </a:fld>
            <a:endParaRPr lang="en-US" b="1" dirty="0"/>
          </a:p>
        </p:txBody>
      </p:sp>
      <p:graphicFrame>
        <p:nvGraphicFramePr>
          <p:cNvPr id="5" name="Table 4"/>
          <p:cNvGraphicFramePr>
            <a:graphicFrameLocks noGrp="1"/>
          </p:cNvGraphicFramePr>
          <p:nvPr>
            <p:extLst>
              <p:ext uri="{D42A27DB-BD31-4B8C-83A1-F6EECF244321}">
                <p14:modId xmlns:p14="http://schemas.microsoft.com/office/powerpoint/2010/main" val="3473681503"/>
              </p:ext>
            </p:extLst>
          </p:nvPr>
        </p:nvGraphicFramePr>
        <p:xfrm>
          <a:off x="1599661" y="1066800"/>
          <a:ext cx="5906578" cy="4626864"/>
        </p:xfrm>
        <a:graphic>
          <a:graphicData uri="http://schemas.openxmlformats.org/drawingml/2006/table">
            <a:tbl>
              <a:tblPr firstRow="1" firstCol="1" bandRow="1"/>
              <a:tblGrid>
                <a:gridCol w="1757490"/>
                <a:gridCol w="767588"/>
                <a:gridCol w="845375"/>
                <a:gridCol w="845375"/>
                <a:gridCol w="845375"/>
                <a:gridCol w="845375"/>
              </a:tblGrid>
              <a:tr h="167640">
                <a:tc>
                  <a:txBody>
                    <a:bodyPr/>
                    <a:lstStyle/>
                    <a:p>
                      <a:pPr marL="0" marR="0" algn="ctr">
                        <a:lnSpc>
                          <a:spcPct val="115000"/>
                        </a:lnSpc>
                        <a:spcBef>
                          <a:spcPts val="0"/>
                        </a:spcBef>
                        <a:spcAft>
                          <a:spcPts val="0"/>
                        </a:spcAft>
                      </a:pPr>
                      <a:r>
                        <a:rPr lang="en-US" sz="1200" b="1">
                          <a:effectLst/>
                          <a:latin typeface="Calibri"/>
                          <a:ea typeface="Times New Roman"/>
                          <a:cs typeface="Times New Roman"/>
                        </a:rPr>
                        <a:t>2008 cohort</a:t>
                      </a:r>
                      <a:endParaRPr lang="en-US" sz="120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Times New Roman"/>
                          <a:cs typeface="Times New Roman"/>
                        </a:rPr>
                        <a:t>3 months</a:t>
                      </a:r>
                      <a:endParaRPr lang="en-US" sz="120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200" b="1">
                          <a:effectLst/>
                          <a:latin typeface="Calibri"/>
                          <a:ea typeface="Times New Roman"/>
                          <a:cs typeface="Times New Roman"/>
                        </a:rPr>
                        <a:t>12 months</a:t>
                      </a:r>
                      <a:endParaRPr lang="en-US" sz="120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Times New Roman"/>
                          <a:cs typeface="Times New Roman"/>
                        </a:rPr>
                        <a:t>24 months</a:t>
                      </a:r>
                      <a:endParaRPr lang="en-US" sz="120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200" b="1">
                          <a:effectLst/>
                          <a:latin typeface="Calibri"/>
                          <a:ea typeface="Times New Roman"/>
                          <a:cs typeface="Times New Roman"/>
                        </a:rPr>
                        <a:t>36 months</a:t>
                      </a:r>
                      <a:endParaRPr lang="en-US" sz="120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Times New Roman"/>
                          <a:cs typeface="Times New Roman"/>
                        </a:rPr>
                        <a:t>60 months</a:t>
                      </a:r>
                      <a:endParaRPr lang="en-US" sz="120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75260">
                <a:tc>
                  <a:txBody>
                    <a:bodyPr/>
                    <a:lstStyle/>
                    <a:p>
                      <a:pPr marL="0" marR="0">
                        <a:lnSpc>
                          <a:spcPct val="115000"/>
                        </a:lnSpc>
                        <a:spcBef>
                          <a:spcPts val="0"/>
                        </a:spcBef>
                        <a:spcAft>
                          <a:spcPts val="0"/>
                        </a:spcAft>
                      </a:pPr>
                      <a:r>
                        <a:rPr lang="en-US" sz="1200" b="1">
                          <a:solidFill>
                            <a:srgbClr val="000000"/>
                          </a:solidFill>
                          <a:effectLst/>
                          <a:latin typeface="Calibri"/>
                          <a:ea typeface="Times New Roman"/>
                          <a:cs typeface="Times New Roman"/>
                        </a:rPr>
                        <a:t>Age</a:t>
                      </a:r>
                      <a:endParaRPr lang="en-US" sz="120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Times New Roman"/>
                          <a:cs typeface="Times New Roman"/>
                        </a:rPr>
                        <a:t> </a:t>
                      </a:r>
                      <a:endParaRPr lang="en-US" sz="120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Times New Roman"/>
                          <a:cs typeface="Times New Roman"/>
                        </a:rPr>
                        <a:t> </a:t>
                      </a:r>
                      <a:endParaRPr lang="en-US" sz="120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Times New Roman"/>
                          <a:cs typeface="Times New Roman"/>
                        </a:rPr>
                        <a:t> </a:t>
                      </a:r>
                      <a:endParaRPr lang="en-US" sz="120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Times New Roman"/>
                          <a:cs typeface="Times New Roman"/>
                        </a:rPr>
                        <a:t> </a:t>
                      </a:r>
                      <a:endParaRPr lang="en-US" sz="120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Times New Roman"/>
                          <a:cs typeface="Times New Roman"/>
                        </a:rPr>
                        <a:t> </a:t>
                      </a:r>
                      <a:endParaRPr lang="en-US" sz="120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r>
              <a:tr h="175260">
                <a:tc>
                  <a:txBody>
                    <a:bodyPr/>
                    <a:lstStyle/>
                    <a:p>
                      <a:pPr marL="142240" marR="0">
                        <a:lnSpc>
                          <a:spcPct val="115000"/>
                        </a:lnSpc>
                        <a:spcBef>
                          <a:spcPts val="0"/>
                        </a:spcBef>
                        <a:spcAft>
                          <a:spcPts val="0"/>
                        </a:spcAft>
                      </a:pPr>
                      <a:r>
                        <a:rPr lang="en-US" sz="1200">
                          <a:solidFill>
                            <a:srgbClr val="000000"/>
                          </a:solidFill>
                          <a:effectLst/>
                          <a:latin typeface="Calibri"/>
                          <a:ea typeface="Calibri"/>
                          <a:cs typeface="Times New Roman"/>
                        </a:rPr>
                        <a:t>0-21</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98.5</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95.3</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93.2</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91.8</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88.7</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2F2F2"/>
                    </a:solidFill>
                  </a:tcPr>
                </a:tc>
              </a:tr>
              <a:tr h="175260">
                <a:tc>
                  <a:txBody>
                    <a:bodyPr/>
                    <a:lstStyle/>
                    <a:p>
                      <a:pPr marL="142240" marR="0">
                        <a:lnSpc>
                          <a:spcPct val="115000"/>
                        </a:lnSpc>
                        <a:spcBef>
                          <a:spcPts val="0"/>
                        </a:spcBef>
                        <a:spcAft>
                          <a:spcPts val="0"/>
                        </a:spcAft>
                      </a:pPr>
                      <a:r>
                        <a:rPr lang="en-US" sz="1200">
                          <a:solidFill>
                            <a:srgbClr val="000000"/>
                          </a:solidFill>
                          <a:effectLst/>
                          <a:latin typeface="Calibri"/>
                          <a:ea typeface="Calibri"/>
                          <a:cs typeface="Times New Roman"/>
                        </a:rPr>
                        <a:t>22-44</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97.6</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91.8</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86.4</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81.7</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73.8</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2F2F2"/>
                    </a:solidFill>
                  </a:tcPr>
                </a:tc>
              </a:tr>
              <a:tr h="175260">
                <a:tc>
                  <a:txBody>
                    <a:bodyPr/>
                    <a:lstStyle/>
                    <a:p>
                      <a:pPr marL="142240" marR="0">
                        <a:lnSpc>
                          <a:spcPct val="115000"/>
                        </a:lnSpc>
                        <a:spcBef>
                          <a:spcPts val="0"/>
                        </a:spcBef>
                        <a:spcAft>
                          <a:spcPts val="0"/>
                        </a:spcAft>
                      </a:pPr>
                      <a:r>
                        <a:rPr lang="en-US" sz="1200">
                          <a:solidFill>
                            <a:srgbClr val="000000"/>
                          </a:solidFill>
                          <a:effectLst/>
                          <a:latin typeface="Calibri"/>
                          <a:ea typeface="Calibri"/>
                          <a:cs typeface="Times New Roman"/>
                        </a:rPr>
                        <a:t>45-64</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95.3</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85.6</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76.4</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68.3</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54.5</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2F2F2"/>
                    </a:solidFill>
                  </a:tcPr>
                </a:tc>
              </a:tr>
              <a:tr h="175260">
                <a:tc>
                  <a:txBody>
                    <a:bodyPr/>
                    <a:lstStyle/>
                    <a:p>
                      <a:pPr marL="142240" marR="0">
                        <a:lnSpc>
                          <a:spcPct val="115000"/>
                        </a:lnSpc>
                        <a:spcBef>
                          <a:spcPts val="0"/>
                        </a:spcBef>
                        <a:spcAft>
                          <a:spcPts val="0"/>
                        </a:spcAft>
                      </a:pPr>
                      <a:r>
                        <a:rPr lang="en-US" sz="1200">
                          <a:solidFill>
                            <a:srgbClr val="000000"/>
                          </a:solidFill>
                          <a:effectLst/>
                          <a:latin typeface="Calibri"/>
                          <a:ea typeface="Calibri"/>
                          <a:cs typeface="Times New Roman"/>
                        </a:rPr>
                        <a:t>65-74</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91.1</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75.0</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61.8</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50.9</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34.1</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2F2F2"/>
                    </a:solidFill>
                  </a:tcPr>
                </a:tc>
              </a:tr>
              <a:tr h="175260">
                <a:tc>
                  <a:txBody>
                    <a:bodyPr/>
                    <a:lstStyle/>
                    <a:p>
                      <a:pPr marL="142240" marR="0">
                        <a:lnSpc>
                          <a:spcPct val="115000"/>
                        </a:lnSpc>
                        <a:spcBef>
                          <a:spcPts val="0"/>
                        </a:spcBef>
                        <a:spcAft>
                          <a:spcPts val="0"/>
                        </a:spcAft>
                      </a:pPr>
                      <a:r>
                        <a:rPr lang="en-US" sz="1200">
                          <a:solidFill>
                            <a:srgbClr val="000000"/>
                          </a:solidFill>
                          <a:effectLst/>
                          <a:latin typeface="Calibri"/>
                          <a:ea typeface="Calibri"/>
                          <a:cs typeface="Times New Roman"/>
                        </a:rPr>
                        <a:t>75+</a:t>
                      </a:r>
                      <a:endParaRPr lang="en-US" sz="1200">
                        <a:effectLst/>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85.1</a:t>
                      </a:r>
                      <a:endParaRPr lang="en-US" sz="1200">
                        <a:effectLst/>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62.2</a:t>
                      </a:r>
                      <a:endParaRPr lang="en-US" sz="1200">
                        <a:effectLst/>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45.6</a:t>
                      </a:r>
                      <a:endParaRPr lang="en-US" sz="1200">
                        <a:effectLst/>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33.2</a:t>
                      </a:r>
                      <a:endParaRPr lang="en-US" sz="1200">
                        <a:effectLst/>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17.1</a:t>
                      </a:r>
                      <a:endParaRPr lang="en-US" sz="1200">
                        <a:effectLst/>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F2F2F2"/>
                    </a:solidFill>
                  </a:tcPr>
                </a:tc>
              </a:tr>
              <a:tr h="175260">
                <a:tc>
                  <a:txBody>
                    <a:bodyPr/>
                    <a:lstStyle/>
                    <a:p>
                      <a:pPr marL="0" marR="0">
                        <a:lnSpc>
                          <a:spcPct val="115000"/>
                        </a:lnSpc>
                        <a:spcBef>
                          <a:spcPts val="0"/>
                        </a:spcBef>
                        <a:spcAft>
                          <a:spcPts val="0"/>
                        </a:spcAft>
                      </a:pPr>
                      <a:r>
                        <a:rPr lang="en-US" sz="1200" b="1">
                          <a:effectLst/>
                          <a:latin typeface="Calibri"/>
                          <a:ea typeface="Times New Roman"/>
                          <a:cs typeface="Times New Roman"/>
                        </a:rPr>
                        <a:t>Sex</a:t>
                      </a:r>
                      <a:endParaRPr lang="en-US" sz="120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a:solidFill>
                            <a:srgbClr val="000000"/>
                          </a:solidFill>
                          <a:effectLst/>
                          <a:latin typeface="Calibri"/>
                          <a:ea typeface="Times New Roman"/>
                          <a:cs typeface="Times New Roman"/>
                        </a:rPr>
                        <a:t> </a:t>
                      </a:r>
                      <a:endParaRPr lang="en-US" sz="120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Times New Roman"/>
                          <a:cs typeface="Times New Roman"/>
                        </a:rPr>
                        <a:t> </a:t>
                      </a:r>
                      <a:endParaRPr lang="en-US" sz="120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Times New Roman"/>
                          <a:cs typeface="Times New Roman"/>
                        </a:rPr>
                        <a:t> </a:t>
                      </a:r>
                      <a:endParaRPr lang="en-US" sz="120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Times New Roman"/>
                          <a:cs typeface="Times New Roman"/>
                        </a:rPr>
                        <a:t> </a:t>
                      </a:r>
                      <a:endParaRPr lang="en-US" sz="120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Times New Roman"/>
                          <a:cs typeface="Times New Roman"/>
                        </a:rPr>
                        <a:t> </a:t>
                      </a:r>
                      <a:endParaRPr lang="en-US" sz="120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r>
              <a:tr h="175260">
                <a:tc>
                  <a:txBody>
                    <a:bodyPr/>
                    <a:lstStyle/>
                    <a:p>
                      <a:pPr marL="142240" marR="0">
                        <a:lnSpc>
                          <a:spcPct val="115000"/>
                        </a:lnSpc>
                        <a:spcBef>
                          <a:spcPts val="0"/>
                        </a:spcBef>
                        <a:spcAft>
                          <a:spcPts val="0"/>
                        </a:spcAft>
                      </a:pPr>
                      <a:r>
                        <a:rPr lang="en-US" sz="1200">
                          <a:effectLst/>
                          <a:latin typeface="Calibri"/>
                          <a:ea typeface="Times New Roman"/>
                          <a:cs typeface="Times New Roman"/>
                        </a:rPr>
                        <a:t>Male</a:t>
                      </a:r>
                      <a:endParaRPr lang="en-US" sz="120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91.8</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77.6</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65.9</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56.4</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42.4</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2F2F2"/>
                    </a:solidFill>
                  </a:tcPr>
                </a:tc>
              </a:tr>
              <a:tr h="175260">
                <a:tc>
                  <a:txBody>
                    <a:bodyPr/>
                    <a:lstStyle/>
                    <a:p>
                      <a:pPr marL="142240" marR="0">
                        <a:lnSpc>
                          <a:spcPct val="115000"/>
                        </a:lnSpc>
                        <a:spcBef>
                          <a:spcPts val="0"/>
                        </a:spcBef>
                        <a:spcAft>
                          <a:spcPts val="0"/>
                        </a:spcAft>
                      </a:pPr>
                      <a:r>
                        <a:rPr lang="en-US" sz="1200">
                          <a:effectLst/>
                          <a:latin typeface="Calibri"/>
                          <a:ea typeface="Times New Roman"/>
                          <a:cs typeface="Times New Roman"/>
                        </a:rPr>
                        <a:t>Female</a:t>
                      </a:r>
                      <a:endParaRPr lang="en-US" sz="1200">
                        <a:effectLst/>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92.0</a:t>
                      </a:r>
                      <a:endParaRPr lang="en-US" sz="1200">
                        <a:effectLst/>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77.9</a:t>
                      </a:r>
                      <a:endParaRPr lang="en-US" sz="1200">
                        <a:effectLst/>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66.5</a:t>
                      </a:r>
                      <a:endParaRPr lang="en-US" sz="1200">
                        <a:effectLst/>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57.2</a:t>
                      </a:r>
                      <a:endParaRPr lang="en-US" sz="1200">
                        <a:effectLst/>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42.8</a:t>
                      </a:r>
                      <a:endParaRPr lang="en-US" sz="1200">
                        <a:effectLst/>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F2F2F2"/>
                    </a:solidFill>
                  </a:tcPr>
                </a:tc>
              </a:tr>
              <a:tr h="175260">
                <a:tc>
                  <a:txBody>
                    <a:bodyPr/>
                    <a:lstStyle/>
                    <a:p>
                      <a:pPr marL="0" marR="0">
                        <a:lnSpc>
                          <a:spcPct val="115000"/>
                        </a:lnSpc>
                        <a:spcBef>
                          <a:spcPts val="0"/>
                        </a:spcBef>
                        <a:spcAft>
                          <a:spcPts val="0"/>
                        </a:spcAft>
                      </a:pPr>
                      <a:r>
                        <a:rPr lang="en-US" sz="1200" b="1">
                          <a:effectLst/>
                          <a:latin typeface="Calibri"/>
                          <a:ea typeface="Times New Roman"/>
                          <a:cs typeface="Times New Roman"/>
                        </a:rPr>
                        <a:t>Race</a:t>
                      </a:r>
                      <a:endParaRPr lang="en-US" sz="120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a:solidFill>
                            <a:srgbClr val="000000"/>
                          </a:solidFill>
                          <a:effectLst/>
                          <a:latin typeface="Calibri"/>
                          <a:ea typeface="Times New Roman"/>
                          <a:cs typeface="Times New Roman"/>
                        </a:rPr>
                        <a:t> </a:t>
                      </a:r>
                      <a:endParaRPr lang="en-US" sz="120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Times New Roman"/>
                          <a:cs typeface="Times New Roman"/>
                        </a:rPr>
                        <a:t> </a:t>
                      </a:r>
                      <a:endParaRPr lang="en-US" sz="120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Times New Roman"/>
                          <a:cs typeface="Times New Roman"/>
                        </a:rPr>
                        <a:t> </a:t>
                      </a:r>
                      <a:endParaRPr lang="en-US" sz="120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Times New Roman"/>
                          <a:cs typeface="Times New Roman"/>
                        </a:rPr>
                        <a:t> </a:t>
                      </a:r>
                      <a:endParaRPr lang="en-US" sz="120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Times New Roman"/>
                          <a:cs typeface="Times New Roman"/>
                        </a:rPr>
                        <a:t> </a:t>
                      </a:r>
                      <a:endParaRPr lang="en-US" sz="120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r>
              <a:tr h="175260">
                <a:tc>
                  <a:txBody>
                    <a:bodyPr/>
                    <a:lstStyle/>
                    <a:p>
                      <a:pPr marL="142240" marR="0">
                        <a:lnSpc>
                          <a:spcPct val="115000"/>
                        </a:lnSpc>
                        <a:spcBef>
                          <a:spcPts val="0"/>
                        </a:spcBef>
                        <a:spcAft>
                          <a:spcPts val="0"/>
                        </a:spcAft>
                      </a:pPr>
                      <a:r>
                        <a:rPr lang="en-US" sz="1200">
                          <a:effectLst/>
                          <a:latin typeface="Calibri"/>
                          <a:ea typeface="Times New Roman"/>
                          <a:cs typeface="Times New Roman"/>
                        </a:rPr>
                        <a:t>White</a:t>
                      </a:r>
                      <a:endParaRPr lang="en-US" sz="120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91.2</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76.3</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64.2</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54.6</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40.2</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2F2F2"/>
                    </a:solidFill>
                  </a:tcPr>
                </a:tc>
              </a:tr>
              <a:tr h="175260">
                <a:tc>
                  <a:txBody>
                    <a:bodyPr/>
                    <a:lstStyle/>
                    <a:p>
                      <a:pPr marL="142240" marR="0">
                        <a:lnSpc>
                          <a:spcPct val="115000"/>
                        </a:lnSpc>
                        <a:spcBef>
                          <a:spcPts val="0"/>
                        </a:spcBef>
                        <a:spcAft>
                          <a:spcPts val="0"/>
                        </a:spcAft>
                      </a:pPr>
                      <a:r>
                        <a:rPr lang="en-US" sz="1200">
                          <a:effectLst/>
                          <a:latin typeface="Calibri"/>
                          <a:ea typeface="Times New Roman"/>
                          <a:cs typeface="Times New Roman"/>
                        </a:rPr>
                        <a:t>Black/African American</a:t>
                      </a:r>
                      <a:endParaRPr lang="en-US" sz="120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93.1</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79.7</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69.1</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60.1</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46.1</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2F2F2"/>
                    </a:solidFill>
                  </a:tcPr>
                </a:tc>
              </a:tr>
              <a:tr h="175260">
                <a:tc>
                  <a:txBody>
                    <a:bodyPr/>
                    <a:lstStyle/>
                    <a:p>
                      <a:pPr marL="142240" marR="0">
                        <a:lnSpc>
                          <a:spcPct val="115000"/>
                        </a:lnSpc>
                        <a:spcBef>
                          <a:spcPts val="0"/>
                        </a:spcBef>
                        <a:spcAft>
                          <a:spcPts val="0"/>
                        </a:spcAft>
                      </a:pPr>
                      <a:r>
                        <a:rPr lang="en-US" sz="1200">
                          <a:effectLst/>
                          <a:latin typeface="Calibri"/>
                          <a:ea typeface="Times New Roman"/>
                          <a:cs typeface="Times New Roman"/>
                        </a:rPr>
                        <a:t>Native American</a:t>
                      </a:r>
                      <a:endParaRPr lang="en-US" sz="120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92.5</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78.6</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65.8</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55.9</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42.4</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2F2F2"/>
                    </a:solidFill>
                  </a:tcPr>
                </a:tc>
              </a:tr>
              <a:tr h="175260">
                <a:tc>
                  <a:txBody>
                    <a:bodyPr/>
                    <a:lstStyle/>
                    <a:p>
                      <a:pPr marL="142240" marR="0">
                        <a:lnSpc>
                          <a:spcPct val="115000"/>
                        </a:lnSpc>
                        <a:spcBef>
                          <a:spcPts val="0"/>
                        </a:spcBef>
                        <a:spcAft>
                          <a:spcPts val="0"/>
                        </a:spcAft>
                      </a:pPr>
                      <a:r>
                        <a:rPr lang="en-US" sz="1200">
                          <a:effectLst/>
                          <a:latin typeface="Calibri"/>
                          <a:ea typeface="Times New Roman"/>
                          <a:cs typeface="Times New Roman"/>
                        </a:rPr>
                        <a:t>Asian</a:t>
                      </a:r>
                      <a:endParaRPr lang="en-US" sz="120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95.3</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85.1</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75.4</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67.0</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53.9</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2F2F2"/>
                    </a:solidFill>
                  </a:tcPr>
                </a:tc>
              </a:tr>
              <a:tr h="175260">
                <a:tc>
                  <a:txBody>
                    <a:bodyPr/>
                    <a:lstStyle/>
                    <a:p>
                      <a:pPr marL="142240" marR="0">
                        <a:lnSpc>
                          <a:spcPct val="115000"/>
                        </a:lnSpc>
                        <a:spcBef>
                          <a:spcPts val="0"/>
                        </a:spcBef>
                        <a:spcAft>
                          <a:spcPts val="0"/>
                        </a:spcAft>
                      </a:pPr>
                      <a:r>
                        <a:rPr lang="en-US" sz="1200">
                          <a:effectLst/>
                          <a:latin typeface="Calibri"/>
                          <a:ea typeface="Times New Roman"/>
                          <a:cs typeface="Times New Roman"/>
                        </a:rPr>
                        <a:t>Other</a:t>
                      </a:r>
                      <a:endParaRPr lang="en-US" sz="1200">
                        <a:effectLst/>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90.1</a:t>
                      </a:r>
                      <a:endParaRPr lang="en-US" sz="1200">
                        <a:effectLst/>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71.6</a:t>
                      </a:r>
                      <a:endParaRPr lang="en-US" sz="1200">
                        <a:effectLst/>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57.7</a:t>
                      </a:r>
                      <a:endParaRPr lang="en-US" sz="1200">
                        <a:effectLst/>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47.2</a:t>
                      </a:r>
                      <a:endParaRPr lang="en-US" sz="1200">
                        <a:effectLst/>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34.4</a:t>
                      </a:r>
                      <a:endParaRPr lang="en-US" sz="1200">
                        <a:effectLst/>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F2F2F2"/>
                    </a:solidFill>
                  </a:tcPr>
                </a:tc>
              </a:tr>
              <a:tr h="175260">
                <a:tc>
                  <a:txBody>
                    <a:bodyPr/>
                    <a:lstStyle/>
                    <a:p>
                      <a:pPr marL="0" marR="0">
                        <a:lnSpc>
                          <a:spcPct val="115000"/>
                        </a:lnSpc>
                        <a:spcBef>
                          <a:spcPts val="0"/>
                        </a:spcBef>
                        <a:spcAft>
                          <a:spcPts val="0"/>
                        </a:spcAft>
                      </a:pPr>
                      <a:r>
                        <a:rPr lang="en-US" sz="1200" b="1">
                          <a:effectLst/>
                          <a:latin typeface="Calibri"/>
                          <a:ea typeface="Times New Roman"/>
                          <a:cs typeface="Times New Roman"/>
                        </a:rPr>
                        <a:t>Primary cause of ESRD</a:t>
                      </a:r>
                      <a:endParaRPr lang="en-US" sz="120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a:solidFill>
                            <a:srgbClr val="000000"/>
                          </a:solidFill>
                          <a:effectLst/>
                          <a:latin typeface="Calibri"/>
                          <a:ea typeface="Times New Roman"/>
                          <a:cs typeface="Times New Roman"/>
                        </a:rPr>
                        <a:t> </a:t>
                      </a:r>
                      <a:endParaRPr lang="en-US" sz="120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Times New Roman"/>
                          <a:cs typeface="Times New Roman"/>
                        </a:rPr>
                        <a:t> </a:t>
                      </a:r>
                      <a:endParaRPr lang="en-US" sz="120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Times New Roman"/>
                          <a:cs typeface="Times New Roman"/>
                        </a:rPr>
                        <a:t> </a:t>
                      </a:r>
                      <a:endParaRPr lang="en-US" sz="120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Times New Roman"/>
                          <a:cs typeface="Times New Roman"/>
                        </a:rPr>
                        <a:t> </a:t>
                      </a:r>
                      <a:endParaRPr lang="en-US" sz="120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Times New Roman"/>
                          <a:cs typeface="Times New Roman"/>
                        </a:rPr>
                        <a:t> </a:t>
                      </a:r>
                      <a:endParaRPr lang="en-US" sz="120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r>
              <a:tr h="175260">
                <a:tc>
                  <a:txBody>
                    <a:bodyPr/>
                    <a:lstStyle/>
                    <a:p>
                      <a:pPr marL="142240" marR="0">
                        <a:lnSpc>
                          <a:spcPct val="115000"/>
                        </a:lnSpc>
                        <a:spcBef>
                          <a:spcPts val="0"/>
                        </a:spcBef>
                        <a:spcAft>
                          <a:spcPts val="0"/>
                        </a:spcAft>
                      </a:pPr>
                      <a:r>
                        <a:rPr lang="en-US" sz="1200">
                          <a:effectLst/>
                          <a:latin typeface="Calibri"/>
                          <a:ea typeface="Times New Roman"/>
                          <a:cs typeface="Times New Roman"/>
                        </a:rPr>
                        <a:t>Diabetes</a:t>
                      </a:r>
                      <a:endParaRPr lang="en-US" sz="120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92.9</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78.3</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65.2</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54.3</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37.9</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2F2F2"/>
                    </a:solidFill>
                  </a:tcPr>
                </a:tc>
              </a:tr>
              <a:tr h="175260">
                <a:tc>
                  <a:txBody>
                    <a:bodyPr/>
                    <a:lstStyle/>
                    <a:p>
                      <a:pPr marL="142240" marR="0">
                        <a:lnSpc>
                          <a:spcPct val="115000"/>
                        </a:lnSpc>
                        <a:spcBef>
                          <a:spcPts val="0"/>
                        </a:spcBef>
                        <a:spcAft>
                          <a:spcPts val="0"/>
                        </a:spcAft>
                      </a:pPr>
                      <a:r>
                        <a:rPr lang="en-US" sz="1200">
                          <a:effectLst/>
                          <a:latin typeface="Calibri"/>
                          <a:ea typeface="Times New Roman"/>
                          <a:cs typeface="Times New Roman"/>
                        </a:rPr>
                        <a:t>Hypertension</a:t>
                      </a:r>
                      <a:endParaRPr lang="en-US" sz="120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92.2</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78.8</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67.7</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58.6</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44.6</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2F2F2"/>
                    </a:solidFill>
                  </a:tcPr>
                </a:tc>
              </a:tr>
              <a:tr h="175260">
                <a:tc>
                  <a:txBody>
                    <a:bodyPr/>
                    <a:lstStyle/>
                    <a:p>
                      <a:pPr marL="142240" marR="0">
                        <a:lnSpc>
                          <a:spcPct val="115000"/>
                        </a:lnSpc>
                        <a:spcBef>
                          <a:spcPts val="0"/>
                        </a:spcBef>
                        <a:spcAft>
                          <a:spcPts val="0"/>
                        </a:spcAft>
                      </a:pPr>
                      <a:r>
                        <a:rPr lang="en-US" sz="1200">
                          <a:effectLst/>
                          <a:latin typeface="Calibri"/>
                          <a:ea typeface="Times New Roman"/>
                          <a:cs typeface="Times New Roman"/>
                        </a:rPr>
                        <a:t>Glomerulonephritis</a:t>
                      </a:r>
                      <a:endParaRPr lang="en-US" sz="120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94.4</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83.8</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74.6</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66.8</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55.1</a:t>
                      </a:r>
                      <a:endParaRPr lang="en-US" sz="1200">
                        <a:effectLst/>
                        <a:latin typeface="Calibri"/>
                        <a:ea typeface="Calibri"/>
                        <a:cs typeface="Times New Roman"/>
                      </a:endParaRPr>
                    </a:p>
                  </a:txBody>
                  <a:tcPr marL="68580" marR="68580" marT="0" marB="0" anchor="b">
                    <a:lnL>
                      <a:noFill/>
                    </a:lnL>
                    <a:lnR>
                      <a:noFill/>
                    </a:lnR>
                    <a:lnT>
                      <a:noFill/>
                    </a:lnT>
                    <a:lnB>
                      <a:noFill/>
                    </a:lnB>
                    <a:solidFill>
                      <a:srgbClr val="F2F2F2"/>
                    </a:solidFill>
                  </a:tcPr>
                </a:tc>
              </a:tr>
              <a:tr h="175260">
                <a:tc>
                  <a:txBody>
                    <a:bodyPr/>
                    <a:lstStyle/>
                    <a:p>
                      <a:pPr marL="142240" marR="0">
                        <a:lnSpc>
                          <a:spcPct val="115000"/>
                        </a:lnSpc>
                        <a:spcBef>
                          <a:spcPts val="0"/>
                        </a:spcBef>
                        <a:spcAft>
                          <a:spcPts val="0"/>
                        </a:spcAft>
                      </a:pPr>
                      <a:r>
                        <a:rPr lang="en-US" sz="1200">
                          <a:effectLst/>
                          <a:latin typeface="Calibri"/>
                          <a:ea typeface="Times New Roman"/>
                          <a:cs typeface="Times New Roman"/>
                        </a:rPr>
                        <a:t>Other</a:t>
                      </a:r>
                      <a:endParaRPr lang="en-US" sz="1200">
                        <a:effectLst/>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90.1</a:t>
                      </a:r>
                      <a:endParaRPr lang="en-US" sz="1200">
                        <a:effectLst/>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71.6</a:t>
                      </a:r>
                      <a:endParaRPr lang="en-US" sz="1200">
                        <a:effectLst/>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57.7</a:t>
                      </a:r>
                      <a:endParaRPr lang="en-US" sz="1200">
                        <a:effectLst/>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47.2</a:t>
                      </a:r>
                      <a:endParaRPr lang="en-US" sz="1200">
                        <a:effectLst/>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34.4</a:t>
                      </a:r>
                      <a:endParaRPr lang="en-US" sz="1200">
                        <a:effectLst/>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F2F2F2"/>
                    </a:solidFill>
                  </a:tcPr>
                </a:tc>
              </a:tr>
              <a:tr h="175260">
                <a:tc>
                  <a:txBody>
                    <a:bodyPr/>
                    <a:lstStyle/>
                    <a:p>
                      <a:pPr marL="0" marR="0">
                        <a:lnSpc>
                          <a:spcPct val="115000"/>
                        </a:lnSpc>
                        <a:spcBef>
                          <a:spcPts val="0"/>
                        </a:spcBef>
                        <a:spcAft>
                          <a:spcPts val="0"/>
                        </a:spcAft>
                      </a:pPr>
                      <a:r>
                        <a:rPr lang="en-US" sz="1200" b="1">
                          <a:effectLst/>
                          <a:latin typeface="Calibri"/>
                          <a:ea typeface="Times New Roman"/>
                          <a:cs typeface="Times New Roman"/>
                        </a:rPr>
                        <a:t>All patients</a:t>
                      </a:r>
                      <a:endParaRPr lang="en-US" sz="120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91.9</a:t>
                      </a:r>
                      <a:endParaRPr lang="en-US" sz="120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77.7</a:t>
                      </a:r>
                      <a:endParaRPr lang="en-US" sz="120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66.2</a:t>
                      </a:r>
                      <a:endParaRPr lang="en-US" sz="120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200">
                          <a:solidFill>
                            <a:srgbClr val="000000"/>
                          </a:solidFill>
                          <a:effectLst/>
                          <a:latin typeface="Calibri"/>
                          <a:ea typeface="Calibri"/>
                          <a:cs typeface="Times New Roman"/>
                        </a:rPr>
                        <a:t>56.8</a:t>
                      </a:r>
                      <a:endParaRPr lang="en-US" sz="120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200" dirty="0">
                          <a:solidFill>
                            <a:srgbClr val="000000"/>
                          </a:solidFill>
                          <a:effectLst/>
                          <a:latin typeface="Calibri"/>
                          <a:ea typeface="Calibri"/>
                          <a:cs typeface="Times New Roman"/>
                        </a:rPr>
                        <a:t>42.6</a:t>
                      </a:r>
                      <a:endParaRPr lang="en-US" sz="1200" dirty="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bl>
          </a:graphicData>
        </a:graphic>
      </p:graphicFrame>
    </p:spTree>
    <p:extLst>
      <p:ext uri="{BB962C8B-B14F-4D97-AF65-F5344CB8AC3E}">
        <p14:creationId xmlns:p14="http://schemas.microsoft.com/office/powerpoint/2010/main" val="39947251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 y="5562600"/>
            <a:ext cx="8953500" cy="830997"/>
          </a:xfrm>
          <a:prstGeom prst="rect">
            <a:avLst/>
          </a:prstGeom>
        </p:spPr>
        <p:txBody>
          <a:bodyPr wrap="square">
            <a:spAutoFit/>
          </a:bodyPr>
          <a:lstStyle/>
          <a:p>
            <a:r>
              <a:rPr lang="en-US" i="1" baseline="30000" dirty="0" smtClean="0"/>
              <a:t>Data </a:t>
            </a:r>
            <a:r>
              <a:rPr lang="en-US" i="1" baseline="30000" dirty="0"/>
              <a:t>Source</a:t>
            </a:r>
            <a:r>
              <a:rPr lang="en-US" i="1" baseline="30000" dirty="0" smtClean="0"/>
              <a:t>: </a:t>
            </a:r>
            <a:r>
              <a:rPr lang="en-US" i="1" baseline="30000" dirty="0"/>
              <a:t>Reference Table H.13; special analyses, USRDS ESRDS Database; and National Vital Statistics Report. “Table 7. Life expectancy at selected ages, by race, Hispanic origin, race for non-Hispanic population, and sex: United States, 2012 (2015).” Expected remaining lifetimes (years) of the general U.S. population and of period prevalent dialysis and transplant patients. </a:t>
            </a:r>
            <a:r>
              <a:rPr lang="en-US" i="1" baseline="30000" dirty="0" err="1"/>
              <a:t>acell</a:t>
            </a:r>
            <a:r>
              <a:rPr lang="en-US" i="1" baseline="30000" dirty="0"/>
              <a:t> values combine ages 75+. Abbreviation: ESRD, end-stage renal disease.</a:t>
            </a:r>
          </a:p>
        </p:txBody>
      </p:sp>
      <p:sp>
        <p:nvSpPr>
          <p:cNvPr id="4" name="Rectangle 3"/>
          <p:cNvSpPr/>
          <p:nvPr/>
        </p:nvSpPr>
        <p:spPr>
          <a:xfrm>
            <a:off x="-19050" y="86868"/>
            <a:ext cx="9144000" cy="830997"/>
          </a:xfrm>
          <a:prstGeom prst="rect">
            <a:avLst/>
          </a:prstGeom>
        </p:spPr>
        <p:txBody>
          <a:bodyPr wrap="square">
            <a:spAutoFit/>
          </a:bodyPr>
          <a:lstStyle/>
          <a:p>
            <a:pPr algn="ctr"/>
            <a:r>
              <a:rPr lang="en-US" sz="2400" b="1" baseline="30000" dirty="0" smtClean="0"/>
              <a:t>Table 6.4 </a:t>
            </a:r>
            <a:r>
              <a:rPr lang="en-US" sz="2400" b="1" baseline="30000" dirty="0"/>
              <a:t>Expected remaining lifetime (years) by age, sex, and treatment modality of prevalent dialysis patients, prevalent transplant patients, and the general U.S. population (2012), based on USRDS data and the National Vital Statistics Report (2013)</a:t>
            </a:r>
          </a:p>
        </p:txBody>
      </p:sp>
      <p:sp>
        <p:nvSpPr>
          <p:cNvPr id="2" name="Footer Placeholder 1"/>
          <p:cNvSpPr>
            <a:spLocks noGrp="1"/>
          </p:cNvSpPr>
          <p:nvPr>
            <p:ph type="ftr" sz="quarter" idx="10"/>
          </p:nvPr>
        </p:nvSpPr>
        <p:spPr/>
        <p:txBody>
          <a:bodyPr/>
          <a:lstStyle/>
          <a:p>
            <a:r>
              <a:rPr lang="en-US" dirty="0" smtClean="0"/>
              <a:t>Vol 2, ESRD, </a:t>
            </a:r>
            <a:r>
              <a:rPr lang="en-US" dirty="0" err="1" smtClean="0"/>
              <a:t>Ch</a:t>
            </a:r>
            <a:r>
              <a:rPr lang="en-US" dirty="0" smtClean="0"/>
              <a:t> 6</a:t>
            </a:r>
            <a:endParaRPr lang="en-US" dirty="0"/>
          </a:p>
        </p:txBody>
      </p:sp>
      <p:sp>
        <p:nvSpPr>
          <p:cNvPr id="6" name="Slide Number Placeholder 5"/>
          <p:cNvSpPr>
            <a:spLocks noGrp="1"/>
          </p:cNvSpPr>
          <p:nvPr>
            <p:ph type="sldNum" sz="quarter" idx="11"/>
          </p:nvPr>
        </p:nvSpPr>
        <p:spPr/>
        <p:txBody>
          <a:bodyPr/>
          <a:lstStyle/>
          <a:p>
            <a:fld id="{3F227FC0-035E-484D-AA62-D30602925625}" type="slidenum">
              <a:rPr lang="en-US" b="1" smtClean="0"/>
              <a:pPr/>
              <a:t>11</a:t>
            </a:fld>
            <a:endParaRPr lang="en-US" b="1" dirty="0"/>
          </a:p>
        </p:txBody>
      </p:sp>
      <p:graphicFrame>
        <p:nvGraphicFramePr>
          <p:cNvPr id="7" name="Table 6"/>
          <p:cNvGraphicFramePr>
            <a:graphicFrameLocks noGrp="1"/>
          </p:cNvGraphicFramePr>
          <p:nvPr>
            <p:extLst>
              <p:ext uri="{D42A27DB-BD31-4B8C-83A1-F6EECF244321}">
                <p14:modId xmlns:p14="http://schemas.microsoft.com/office/powerpoint/2010/main" val="2761096097"/>
              </p:ext>
            </p:extLst>
          </p:nvPr>
        </p:nvGraphicFramePr>
        <p:xfrm>
          <a:off x="1961513" y="889290"/>
          <a:ext cx="5447861" cy="4444708"/>
        </p:xfrm>
        <a:graphic>
          <a:graphicData uri="http://schemas.openxmlformats.org/drawingml/2006/table">
            <a:tbl>
              <a:tblPr firstRow="1" firstCol="1" bandRow="1"/>
              <a:tblGrid>
                <a:gridCol w="565551"/>
                <a:gridCol w="548687"/>
                <a:gridCol w="676187"/>
                <a:gridCol w="554108"/>
                <a:gridCol w="676187"/>
                <a:gridCol w="156170"/>
                <a:gridCol w="1096953"/>
                <a:gridCol w="1174018"/>
              </a:tblGrid>
              <a:tr h="233932">
                <a:tc>
                  <a:txBody>
                    <a:bodyPr/>
                    <a:lstStyle/>
                    <a:p>
                      <a:pPr>
                        <a:lnSpc>
                          <a:spcPct val="115000"/>
                        </a:lnSpc>
                      </a:pPr>
                      <a:endParaRPr lang="en-US" sz="1300" dirty="0">
                        <a:effectLst/>
                        <a:latin typeface="Calibri"/>
                      </a:endParaRPr>
                    </a:p>
                  </a:txBody>
                  <a:tcPr marL="65385" marR="65385" marT="0" marB="0" anchor="b">
                    <a:lnL>
                      <a:noFill/>
                    </a:lnL>
                    <a:lnR>
                      <a:noFill/>
                    </a:lnR>
                    <a:lnT w="12700" cap="flat" cmpd="sng" algn="ctr">
                      <a:solidFill>
                        <a:srgbClr val="000000"/>
                      </a:solidFill>
                      <a:prstDash val="solid"/>
                      <a:round/>
                      <a:headEnd type="none" w="med" len="med"/>
                      <a:tailEnd type="none" w="med" len="med"/>
                    </a:lnT>
                    <a:lnB>
                      <a:noFill/>
                    </a:lnB>
                  </a:tcPr>
                </a:tc>
                <a:tc gridSpan="4">
                  <a:txBody>
                    <a:bodyPr/>
                    <a:lstStyle/>
                    <a:p>
                      <a:pPr marL="0" marR="0" algn="ctr">
                        <a:lnSpc>
                          <a:spcPct val="115000"/>
                        </a:lnSpc>
                        <a:spcBef>
                          <a:spcPts val="0"/>
                        </a:spcBef>
                        <a:spcAft>
                          <a:spcPts val="0"/>
                        </a:spcAft>
                      </a:pPr>
                      <a:r>
                        <a:rPr lang="en-US" sz="1300" b="1">
                          <a:effectLst/>
                          <a:latin typeface="Calibri"/>
                          <a:ea typeface="Calibri"/>
                          <a:cs typeface="Times New Roman"/>
                        </a:rPr>
                        <a:t>ESRD patients, 2013</a:t>
                      </a:r>
                      <a:endParaRPr lang="en-US" sz="1300">
                        <a:effectLst/>
                        <a:latin typeface="Calibri"/>
                        <a:ea typeface="Calibri"/>
                        <a:cs typeface="Times New Roman"/>
                      </a:endParaRPr>
                    </a:p>
                  </a:txBody>
                  <a:tcPr marL="65385" marR="6538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1000"/>
                        </a:spcAft>
                      </a:pPr>
                      <a:r>
                        <a:rPr lang="en-US" sz="1300" b="1">
                          <a:effectLst/>
                          <a:latin typeface="Calibri"/>
                          <a:ea typeface="Calibri"/>
                          <a:cs typeface="Times New Roman"/>
                        </a:rPr>
                        <a:t> </a:t>
                      </a:r>
                      <a:endParaRPr lang="en-US" sz="1300">
                        <a:effectLst/>
                        <a:latin typeface="Calibri"/>
                        <a:ea typeface="Calibri"/>
                        <a:cs typeface="Times New Roman"/>
                      </a:endParaRPr>
                    </a:p>
                  </a:txBody>
                  <a:tcPr marL="65385" marR="65385" marT="0" marB="0" anchor="ctr">
                    <a:lnL>
                      <a:noFill/>
                    </a:lnL>
                    <a:lnR>
                      <a:noFill/>
                    </a:lnR>
                    <a:lnT w="12700" cap="flat" cmpd="sng" algn="ctr">
                      <a:solidFill>
                        <a:srgbClr val="000000"/>
                      </a:solidFill>
                      <a:prstDash val="solid"/>
                      <a:round/>
                      <a:headEnd type="none" w="med" len="med"/>
                      <a:tailEnd type="none" w="med" len="med"/>
                    </a:lnT>
                    <a:lnB>
                      <a:noFill/>
                    </a:lnB>
                  </a:tcPr>
                </a:tc>
                <a:tc rowSpan="2" gridSpan="2">
                  <a:txBody>
                    <a:bodyPr/>
                    <a:lstStyle/>
                    <a:p>
                      <a:pPr marL="0" marR="0" algn="ctr">
                        <a:lnSpc>
                          <a:spcPct val="115000"/>
                        </a:lnSpc>
                        <a:spcBef>
                          <a:spcPts val="0"/>
                        </a:spcBef>
                        <a:spcAft>
                          <a:spcPts val="0"/>
                        </a:spcAft>
                      </a:pPr>
                      <a:r>
                        <a:rPr lang="en-US" sz="1300" b="1">
                          <a:effectLst/>
                          <a:latin typeface="Calibri"/>
                          <a:ea typeface="Calibri"/>
                          <a:cs typeface="Times New Roman"/>
                        </a:rPr>
                        <a:t>General U.S. population, 2012</a:t>
                      </a:r>
                      <a:endParaRPr lang="en-US" sz="1300">
                        <a:effectLst/>
                        <a:latin typeface="Calibri"/>
                        <a:ea typeface="Calibri"/>
                        <a:cs typeface="Times New Roman"/>
                      </a:endParaRPr>
                    </a:p>
                  </a:txBody>
                  <a:tcPr marL="65385" marR="6538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r>
              <a:tr h="233932">
                <a:tc>
                  <a:txBody>
                    <a:bodyPr/>
                    <a:lstStyle/>
                    <a:p>
                      <a:pPr>
                        <a:lnSpc>
                          <a:spcPct val="115000"/>
                        </a:lnSpc>
                      </a:pPr>
                      <a:endParaRPr lang="en-US" sz="1300">
                        <a:effectLst/>
                        <a:latin typeface="Calibri"/>
                      </a:endParaRPr>
                    </a:p>
                  </a:txBody>
                  <a:tcPr marL="65385" marR="65385" marT="0" marB="0" anchor="b">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300" b="1">
                          <a:effectLst/>
                          <a:latin typeface="Calibri"/>
                          <a:ea typeface="Calibri"/>
                          <a:cs typeface="Times New Roman"/>
                        </a:rPr>
                        <a:t>Dialysis</a:t>
                      </a:r>
                      <a:endParaRPr lang="en-US" sz="1300">
                        <a:effectLst/>
                        <a:latin typeface="Calibri"/>
                        <a:ea typeface="Calibri"/>
                        <a:cs typeface="Times New Roman"/>
                      </a:endParaRPr>
                    </a:p>
                  </a:txBody>
                  <a:tcPr marL="65385" marR="6538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300" b="1">
                          <a:effectLst/>
                          <a:latin typeface="Calibri"/>
                          <a:ea typeface="Calibri"/>
                          <a:cs typeface="Times New Roman"/>
                        </a:rPr>
                        <a:t>Transplant</a:t>
                      </a:r>
                      <a:endParaRPr lang="en-US" sz="1300">
                        <a:effectLst/>
                        <a:latin typeface="Calibri"/>
                        <a:ea typeface="Calibri"/>
                        <a:cs typeface="Times New Roman"/>
                      </a:endParaRPr>
                    </a:p>
                  </a:txBody>
                  <a:tcPr marL="65385" marR="6538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300" b="1">
                          <a:effectLst/>
                          <a:latin typeface="Calibri"/>
                          <a:ea typeface="Calibri"/>
                          <a:cs typeface="Times New Roman"/>
                        </a:rPr>
                        <a:t> </a:t>
                      </a:r>
                      <a:endParaRPr lang="en-US" sz="1300">
                        <a:effectLst/>
                        <a:latin typeface="Calibri"/>
                        <a:ea typeface="Calibri"/>
                        <a:cs typeface="Times New Roman"/>
                      </a:endParaRPr>
                    </a:p>
                  </a:txBody>
                  <a:tcPr marL="65385" marR="65385" marT="0" marB="0">
                    <a:lnL>
                      <a:noFill/>
                    </a:lnL>
                    <a:lnR>
                      <a:noFill/>
                    </a:lnR>
                    <a:lnT>
                      <a:noFill/>
                    </a:lnT>
                    <a:lnB>
                      <a:noFill/>
                    </a:lnB>
                  </a:tcPr>
                </a:tc>
                <a:tc gridSpan="2" vMerge="1">
                  <a:txBody>
                    <a:bodyPr/>
                    <a:lstStyle/>
                    <a:p>
                      <a:endParaRPr lang="en-US"/>
                    </a:p>
                  </a:txBody>
                  <a:tcPr/>
                </a:tc>
                <a:tc hMerge="1" vMerge="1">
                  <a:txBody>
                    <a:bodyPr/>
                    <a:lstStyle/>
                    <a:p>
                      <a:endParaRPr lang="en-US"/>
                    </a:p>
                  </a:txBody>
                  <a:tcPr/>
                </a:tc>
              </a:tr>
              <a:tr h="233932">
                <a:tc>
                  <a:txBody>
                    <a:bodyPr/>
                    <a:lstStyle/>
                    <a:p>
                      <a:pPr marL="0" marR="0" algn="ctr">
                        <a:lnSpc>
                          <a:spcPct val="115000"/>
                        </a:lnSpc>
                        <a:spcBef>
                          <a:spcPts val="0"/>
                        </a:spcBef>
                        <a:spcAft>
                          <a:spcPts val="0"/>
                        </a:spcAft>
                      </a:pPr>
                      <a:r>
                        <a:rPr lang="en-US" sz="1300" b="1">
                          <a:effectLst/>
                          <a:latin typeface="Calibri"/>
                          <a:ea typeface="Calibri"/>
                          <a:cs typeface="Times New Roman"/>
                        </a:rPr>
                        <a:t>Age</a:t>
                      </a:r>
                      <a:endParaRPr lang="en-US" sz="1300">
                        <a:effectLst/>
                        <a:latin typeface="Calibri"/>
                        <a:ea typeface="Calibri"/>
                        <a:cs typeface="Times New Roman"/>
                      </a:endParaRPr>
                    </a:p>
                  </a:txBody>
                  <a:tcPr marL="65385" marR="6538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b="1">
                          <a:effectLst/>
                          <a:latin typeface="Calibri"/>
                          <a:ea typeface="Calibri"/>
                          <a:cs typeface="Times New Roman"/>
                        </a:rPr>
                        <a:t>Male</a:t>
                      </a:r>
                      <a:endParaRPr lang="en-US" sz="1300">
                        <a:effectLst/>
                        <a:latin typeface="Calibri"/>
                        <a:ea typeface="Calibri"/>
                        <a:cs typeface="Times New Roman"/>
                      </a:endParaRPr>
                    </a:p>
                  </a:txBody>
                  <a:tcPr marL="65385" marR="6538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300" b="1">
                          <a:effectLst/>
                          <a:latin typeface="Calibri"/>
                          <a:ea typeface="Calibri"/>
                          <a:cs typeface="Times New Roman"/>
                        </a:rPr>
                        <a:t>Female</a:t>
                      </a:r>
                      <a:endParaRPr lang="en-US" sz="1300">
                        <a:effectLst/>
                        <a:latin typeface="Calibri"/>
                        <a:ea typeface="Calibri"/>
                        <a:cs typeface="Times New Roman"/>
                      </a:endParaRPr>
                    </a:p>
                  </a:txBody>
                  <a:tcPr marL="65385" marR="6538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b="1">
                          <a:effectLst/>
                          <a:latin typeface="Calibri"/>
                          <a:ea typeface="Calibri"/>
                          <a:cs typeface="Times New Roman"/>
                        </a:rPr>
                        <a:t>Male</a:t>
                      </a:r>
                      <a:endParaRPr lang="en-US" sz="1300">
                        <a:effectLst/>
                        <a:latin typeface="Calibri"/>
                        <a:ea typeface="Calibri"/>
                        <a:cs typeface="Times New Roman"/>
                      </a:endParaRPr>
                    </a:p>
                  </a:txBody>
                  <a:tcPr marL="65385" marR="6538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300" b="1">
                          <a:effectLst/>
                          <a:latin typeface="Calibri"/>
                          <a:ea typeface="Calibri"/>
                          <a:cs typeface="Times New Roman"/>
                        </a:rPr>
                        <a:t>Female</a:t>
                      </a:r>
                      <a:endParaRPr lang="en-US" sz="1300">
                        <a:effectLst/>
                        <a:latin typeface="Calibri"/>
                        <a:ea typeface="Calibri"/>
                        <a:cs typeface="Times New Roman"/>
                      </a:endParaRPr>
                    </a:p>
                  </a:txBody>
                  <a:tcPr marL="65385" marR="6538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b="1">
                          <a:effectLst/>
                          <a:latin typeface="Calibri"/>
                          <a:ea typeface="Calibri"/>
                          <a:cs typeface="Times New Roman"/>
                        </a:rPr>
                        <a:t> </a:t>
                      </a:r>
                      <a:endParaRPr lang="en-US" sz="1300">
                        <a:effectLst/>
                        <a:latin typeface="Calibri"/>
                        <a:ea typeface="Calibri"/>
                        <a:cs typeface="Times New Roman"/>
                      </a:endParaRP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b="1">
                          <a:effectLst/>
                          <a:latin typeface="Calibri"/>
                          <a:ea typeface="Calibri"/>
                          <a:cs typeface="Times New Roman"/>
                        </a:rPr>
                        <a:t>Male</a:t>
                      </a:r>
                      <a:endParaRPr lang="en-US" sz="1300">
                        <a:effectLst/>
                        <a:latin typeface="Calibri"/>
                        <a:ea typeface="Calibri"/>
                        <a:cs typeface="Times New Roman"/>
                      </a:endParaRPr>
                    </a:p>
                  </a:txBody>
                  <a:tcPr marL="65385" marR="6538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300" b="1">
                          <a:effectLst/>
                          <a:latin typeface="Calibri"/>
                          <a:ea typeface="Calibri"/>
                          <a:cs typeface="Times New Roman"/>
                        </a:rPr>
                        <a:t>Female</a:t>
                      </a:r>
                      <a:endParaRPr lang="en-US" sz="1300">
                        <a:effectLst/>
                        <a:latin typeface="Calibri"/>
                        <a:ea typeface="Calibri"/>
                        <a:cs typeface="Times New Roman"/>
                      </a:endParaRPr>
                    </a:p>
                  </a:txBody>
                  <a:tcPr marL="65385" marR="6538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932">
                <a:tc>
                  <a:txBody>
                    <a:bodyPr/>
                    <a:lstStyle/>
                    <a:p>
                      <a:pPr marL="13335" marR="0">
                        <a:lnSpc>
                          <a:spcPct val="115000"/>
                        </a:lnSpc>
                        <a:spcBef>
                          <a:spcPts val="0"/>
                        </a:spcBef>
                        <a:spcAft>
                          <a:spcPts val="0"/>
                        </a:spcAft>
                      </a:pPr>
                      <a:r>
                        <a:rPr lang="en-US" sz="1300">
                          <a:effectLst/>
                          <a:latin typeface="Calibri"/>
                          <a:ea typeface="Calibri"/>
                          <a:cs typeface="Times New Roman"/>
                        </a:rPr>
                        <a:t>0-14 </a:t>
                      </a:r>
                    </a:p>
                  </a:txBody>
                  <a:tcPr marL="65385" marR="6538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24.1</a:t>
                      </a:r>
                      <a:endParaRPr lang="en-US" sz="1300">
                        <a:effectLst/>
                        <a:latin typeface="Calibri"/>
                        <a:ea typeface="Calibri"/>
                        <a:cs typeface="Times New Roman"/>
                      </a:endParaRPr>
                    </a:p>
                  </a:txBody>
                  <a:tcPr marL="65385" marR="65385"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22.4</a:t>
                      </a:r>
                      <a:endParaRPr lang="en-US" sz="1300">
                        <a:effectLst/>
                        <a:latin typeface="Calibri"/>
                        <a:ea typeface="Calibri"/>
                        <a:cs typeface="Times New Roman"/>
                      </a:endParaRPr>
                    </a:p>
                  </a:txBody>
                  <a:tcPr marL="65385" marR="6538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59.2</a:t>
                      </a:r>
                      <a:endParaRPr lang="en-US" sz="1300">
                        <a:effectLst/>
                        <a:latin typeface="Calibri"/>
                        <a:ea typeface="Calibri"/>
                        <a:cs typeface="Times New Roman"/>
                      </a:endParaRPr>
                    </a:p>
                  </a:txBody>
                  <a:tcPr marL="65385" marR="65385"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61.2</a:t>
                      </a:r>
                      <a:endParaRPr lang="en-US" sz="1300">
                        <a:effectLst/>
                        <a:latin typeface="Calibri"/>
                        <a:ea typeface="Calibri"/>
                        <a:cs typeface="Times New Roman"/>
                      </a:endParaRPr>
                    </a:p>
                  </a:txBody>
                  <a:tcPr marL="65385" marR="6538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300">
                          <a:effectLst/>
                          <a:latin typeface="Calibri"/>
                          <a:ea typeface="Calibri"/>
                          <a:cs typeface="Times New Roman"/>
                        </a:rPr>
                        <a:t> </a:t>
                      </a: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a:ea typeface="Calibri"/>
                          <a:cs typeface="Times New Roman"/>
                        </a:rPr>
                        <a:t>70.7</a:t>
                      </a:r>
                    </a:p>
                  </a:txBody>
                  <a:tcPr marL="65385" marR="65385"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300">
                          <a:effectLst/>
                          <a:latin typeface="Calibri"/>
                          <a:ea typeface="Calibri"/>
                          <a:cs typeface="Times New Roman"/>
                        </a:rPr>
                        <a:t>75.4</a:t>
                      </a:r>
                    </a:p>
                  </a:txBody>
                  <a:tcPr marL="65385" marR="65385" marT="0" marB="0" anchor="ctr">
                    <a:lnL>
                      <a:noFill/>
                    </a:lnL>
                    <a:lnR>
                      <a:noFill/>
                    </a:lnR>
                    <a:lnT w="12700" cap="flat" cmpd="sng" algn="ctr">
                      <a:solidFill>
                        <a:srgbClr val="000000"/>
                      </a:solidFill>
                      <a:prstDash val="solid"/>
                      <a:round/>
                      <a:headEnd type="none" w="med" len="med"/>
                      <a:tailEnd type="none" w="med" len="med"/>
                    </a:lnT>
                    <a:lnB>
                      <a:noFill/>
                    </a:lnB>
                  </a:tcPr>
                </a:tc>
              </a:tr>
              <a:tr h="233932">
                <a:tc>
                  <a:txBody>
                    <a:bodyPr/>
                    <a:lstStyle/>
                    <a:p>
                      <a:pPr marL="13335" marR="0">
                        <a:lnSpc>
                          <a:spcPct val="115000"/>
                        </a:lnSpc>
                        <a:spcBef>
                          <a:spcPts val="0"/>
                        </a:spcBef>
                        <a:spcAft>
                          <a:spcPts val="0"/>
                        </a:spcAft>
                      </a:pPr>
                      <a:r>
                        <a:rPr lang="en-US" sz="1300">
                          <a:effectLst/>
                          <a:latin typeface="Calibri"/>
                          <a:ea typeface="Calibri"/>
                          <a:cs typeface="Times New Roman"/>
                        </a:rPr>
                        <a:t>15-19 </a:t>
                      </a: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20.9</a:t>
                      </a:r>
                      <a:endParaRPr lang="en-US" sz="1300">
                        <a:effectLst/>
                        <a:latin typeface="Calibri"/>
                        <a:ea typeface="Calibri"/>
                        <a:cs typeface="Times New Roman"/>
                      </a:endParaRPr>
                    </a:p>
                  </a:txBody>
                  <a:tcPr marL="65385" marR="6538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19.3</a:t>
                      </a:r>
                      <a:endParaRPr lang="en-US" sz="1300">
                        <a:effectLst/>
                        <a:latin typeface="Calibri"/>
                        <a:ea typeface="Calibri"/>
                        <a:cs typeface="Times New Roman"/>
                      </a:endParaRP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46.8</a:t>
                      </a:r>
                      <a:endParaRPr lang="en-US" sz="1300">
                        <a:effectLst/>
                        <a:latin typeface="Calibri"/>
                        <a:ea typeface="Calibri"/>
                        <a:cs typeface="Times New Roman"/>
                      </a:endParaRPr>
                    </a:p>
                  </a:txBody>
                  <a:tcPr marL="65385" marR="6538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48.6</a:t>
                      </a:r>
                      <a:endParaRPr lang="en-US" sz="1300">
                        <a:effectLst/>
                        <a:latin typeface="Calibri"/>
                        <a:ea typeface="Calibri"/>
                        <a:cs typeface="Times New Roman"/>
                      </a:endParaRP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a:ea typeface="Calibri"/>
                          <a:cs typeface="Times New Roman"/>
                        </a:rPr>
                        <a:t> </a:t>
                      </a: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a:ea typeface="Calibri"/>
                          <a:cs typeface="Times New Roman"/>
                        </a:rPr>
                        <a:t>59.7</a:t>
                      </a:r>
                    </a:p>
                  </a:txBody>
                  <a:tcPr marL="65385" marR="6538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300">
                          <a:effectLst/>
                          <a:latin typeface="Calibri"/>
                          <a:ea typeface="Calibri"/>
                          <a:cs typeface="Times New Roman"/>
                        </a:rPr>
                        <a:t>64.4</a:t>
                      </a:r>
                    </a:p>
                  </a:txBody>
                  <a:tcPr marL="65385" marR="65385" marT="0" marB="0" anchor="ctr">
                    <a:lnL>
                      <a:noFill/>
                    </a:lnL>
                    <a:lnR>
                      <a:noFill/>
                    </a:lnR>
                    <a:lnT>
                      <a:noFill/>
                    </a:lnT>
                    <a:lnB>
                      <a:noFill/>
                    </a:lnB>
                  </a:tcPr>
                </a:tc>
              </a:tr>
              <a:tr h="233932">
                <a:tc>
                  <a:txBody>
                    <a:bodyPr/>
                    <a:lstStyle/>
                    <a:p>
                      <a:pPr marL="13335" marR="0">
                        <a:lnSpc>
                          <a:spcPct val="115000"/>
                        </a:lnSpc>
                        <a:spcBef>
                          <a:spcPts val="0"/>
                        </a:spcBef>
                        <a:spcAft>
                          <a:spcPts val="0"/>
                        </a:spcAft>
                      </a:pPr>
                      <a:r>
                        <a:rPr lang="en-US" sz="1300">
                          <a:effectLst/>
                          <a:latin typeface="Calibri"/>
                          <a:ea typeface="Calibri"/>
                          <a:cs typeface="Times New Roman"/>
                        </a:rPr>
                        <a:t>20-24 </a:t>
                      </a: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18.1</a:t>
                      </a:r>
                      <a:endParaRPr lang="en-US" sz="1300">
                        <a:effectLst/>
                        <a:latin typeface="Calibri"/>
                        <a:ea typeface="Calibri"/>
                        <a:cs typeface="Times New Roman"/>
                      </a:endParaRPr>
                    </a:p>
                  </a:txBody>
                  <a:tcPr marL="65385" marR="6538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16.5</a:t>
                      </a:r>
                      <a:endParaRPr lang="en-US" sz="1300">
                        <a:effectLst/>
                        <a:latin typeface="Calibri"/>
                        <a:ea typeface="Calibri"/>
                        <a:cs typeface="Times New Roman"/>
                      </a:endParaRP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42.5</a:t>
                      </a:r>
                      <a:endParaRPr lang="en-US" sz="1300">
                        <a:effectLst/>
                        <a:latin typeface="Calibri"/>
                        <a:ea typeface="Calibri"/>
                        <a:cs typeface="Times New Roman"/>
                      </a:endParaRPr>
                    </a:p>
                  </a:txBody>
                  <a:tcPr marL="65385" marR="6538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44.2</a:t>
                      </a:r>
                      <a:endParaRPr lang="en-US" sz="1300">
                        <a:effectLst/>
                        <a:latin typeface="Calibri"/>
                        <a:ea typeface="Calibri"/>
                        <a:cs typeface="Times New Roman"/>
                      </a:endParaRP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a:ea typeface="Calibri"/>
                          <a:cs typeface="Times New Roman"/>
                        </a:rPr>
                        <a:t> </a:t>
                      </a: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a:ea typeface="Calibri"/>
                          <a:cs typeface="Times New Roman"/>
                        </a:rPr>
                        <a:t>55.0</a:t>
                      </a:r>
                    </a:p>
                  </a:txBody>
                  <a:tcPr marL="65385" marR="6538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300">
                          <a:effectLst/>
                          <a:latin typeface="Calibri"/>
                          <a:ea typeface="Calibri"/>
                          <a:cs typeface="Times New Roman"/>
                        </a:rPr>
                        <a:t>59.5</a:t>
                      </a:r>
                    </a:p>
                  </a:txBody>
                  <a:tcPr marL="65385" marR="65385" marT="0" marB="0" anchor="ctr">
                    <a:lnL>
                      <a:noFill/>
                    </a:lnL>
                    <a:lnR>
                      <a:noFill/>
                    </a:lnR>
                    <a:lnT>
                      <a:noFill/>
                    </a:lnT>
                    <a:lnB>
                      <a:noFill/>
                    </a:lnB>
                  </a:tcPr>
                </a:tc>
              </a:tr>
              <a:tr h="233932">
                <a:tc>
                  <a:txBody>
                    <a:bodyPr/>
                    <a:lstStyle/>
                    <a:p>
                      <a:pPr marL="13335" marR="0">
                        <a:lnSpc>
                          <a:spcPct val="115000"/>
                        </a:lnSpc>
                        <a:spcBef>
                          <a:spcPts val="0"/>
                        </a:spcBef>
                        <a:spcAft>
                          <a:spcPts val="0"/>
                        </a:spcAft>
                      </a:pPr>
                      <a:r>
                        <a:rPr lang="en-US" sz="1300">
                          <a:effectLst/>
                          <a:latin typeface="Calibri"/>
                          <a:ea typeface="Calibri"/>
                          <a:cs typeface="Times New Roman"/>
                        </a:rPr>
                        <a:t>25-29 </a:t>
                      </a: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15.8</a:t>
                      </a:r>
                      <a:endParaRPr lang="en-US" sz="1300">
                        <a:effectLst/>
                        <a:latin typeface="Calibri"/>
                        <a:ea typeface="Calibri"/>
                        <a:cs typeface="Times New Roman"/>
                      </a:endParaRPr>
                    </a:p>
                  </a:txBody>
                  <a:tcPr marL="65385" marR="6538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300" dirty="0">
                          <a:solidFill>
                            <a:srgbClr val="000000"/>
                          </a:solidFill>
                          <a:effectLst/>
                          <a:latin typeface="Calibri"/>
                          <a:ea typeface="Calibri"/>
                          <a:cs typeface="Times New Roman"/>
                        </a:rPr>
                        <a:t>14.3</a:t>
                      </a:r>
                      <a:endParaRPr lang="en-US" sz="1300" dirty="0">
                        <a:effectLst/>
                        <a:latin typeface="Calibri"/>
                        <a:ea typeface="Calibri"/>
                        <a:cs typeface="Times New Roman"/>
                      </a:endParaRP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38.6</a:t>
                      </a:r>
                      <a:endParaRPr lang="en-US" sz="1300">
                        <a:effectLst/>
                        <a:latin typeface="Calibri"/>
                        <a:ea typeface="Calibri"/>
                        <a:cs typeface="Times New Roman"/>
                      </a:endParaRPr>
                    </a:p>
                  </a:txBody>
                  <a:tcPr marL="65385" marR="6538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40.2</a:t>
                      </a:r>
                      <a:endParaRPr lang="en-US" sz="1300">
                        <a:effectLst/>
                        <a:latin typeface="Calibri"/>
                        <a:ea typeface="Calibri"/>
                        <a:cs typeface="Times New Roman"/>
                      </a:endParaRP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a:ea typeface="Calibri"/>
                          <a:cs typeface="Times New Roman"/>
                        </a:rPr>
                        <a:t> </a:t>
                      </a: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dirty="0">
                          <a:effectLst/>
                          <a:latin typeface="Calibri"/>
                          <a:ea typeface="Calibri"/>
                          <a:cs typeface="Times New Roman"/>
                        </a:rPr>
                        <a:t>50.3</a:t>
                      </a:r>
                    </a:p>
                  </a:txBody>
                  <a:tcPr marL="65385" marR="6538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300">
                          <a:effectLst/>
                          <a:latin typeface="Calibri"/>
                          <a:ea typeface="Calibri"/>
                          <a:cs typeface="Times New Roman"/>
                        </a:rPr>
                        <a:t>54.6</a:t>
                      </a:r>
                    </a:p>
                  </a:txBody>
                  <a:tcPr marL="65385" marR="65385" marT="0" marB="0" anchor="ctr">
                    <a:lnL>
                      <a:noFill/>
                    </a:lnL>
                    <a:lnR>
                      <a:noFill/>
                    </a:lnR>
                    <a:lnT>
                      <a:noFill/>
                    </a:lnT>
                    <a:lnB>
                      <a:noFill/>
                    </a:lnB>
                  </a:tcPr>
                </a:tc>
              </a:tr>
              <a:tr h="233932">
                <a:tc>
                  <a:txBody>
                    <a:bodyPr/>
                    <a:lstStyle/>
                    <a:p>
                      <a:pPr marL="13335" marR="0">
                        <a:lnSpc>
                          <a:spcPct val="115000"/>
                        </a:lnSpc>
                        <a:spcBef>
                          <a:spcPts val="0"/>
                        </a:spcBef>
                        <a:spcAft>
                          <a:spcPts val="0"/>
                        </a:spcAft>
                      </a:pPr>
                      <a:r>
                        <a:rPr lang="en-US" sz="1300">
                          <a:effectLst/>
                          <a:latin typeface="Calibri"/>
                          <a:ea typeface="Calibri"/>
                          <a:cs typeface="Times New Roman"/>
                        </a:rPr>
                        <a:t>30-34 </a:t>
                      </a: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14.1</a:t>
                      </a:r>
                      <a:endParaRPr lang="en-US" sz="1300">
                        <a:effectLst/>
                        <a:latin typeface="Calibri"/>
                        <a:ea typeface="Calibri"/>
                        <a:cs typeface="Times New Roman"/>
                      </a:endParaRPr>
                    </a:p>
                  </a:txBody>
                  <a:tcPr marL="65385" marR="6538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13.0</a:t>
                      </a:r>
                      <a:endParaRPr lang="en-US" sz="1300">
                        <a:effectLst/>
                        <a:latin typeface="Calibri"/>
                        <a:ea typeface="Calibri"/>
                        <a:cs typeface="Times New Roman"/>
                      </a:endParaRP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34.7</a:t>
                      </a:r>
                      <a:endParaRPr lang="en-US" sz="1300">
                        <a:effectLst/>
                        <a:latin typeface="Calibri"/>
                        <a:ea typeface="Calibri"/>
                        <a:cs typeface="Times New Roman"/>
                      </a:endParaRPr>
                    </a:p>
                  </a:txBody>
                  <a:tcPr marL="65385" marR="6538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36.4</a:t>
                      </a:r>
                      <a:endParaRPr lang="en-US" sz="1300">
                        <a:effectLst/>
                        <a:latin typeface="Calibri"/>
                        <a:ea typeface="Calibri"/>
                        <a:cs typeface="Times New Roman"/>
                      </a:endParaRP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a:ea typeface="Calibri"/>
                          <a:cs typeface="Times New Roman"/>
                        </a:rPr>
                        <a:t> </a:t>
                      </a: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a:ea typeface="Calibri"/>
                          <a:cs typeface="Times New Roman"/>
                        </a:rPr>
                        <a:t>45.7</a:t>
                      </a:r>
                    </a:p>
                  </a:txBody>
                  <a:tcPr marL="65385" marR="6538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300">
                          <a:effectLst/>
                          <a:latin typeface="Calibri"/>
                          <a:ea typeface="Calibri"/>
                          <a:cs typeface="Times New Roman"/>
                        </a:rPr>
                        <a:t>49.7</a:t>
                      </a:r>
                    </a:p>
                  </a:txBody>
                  <a:tcPr marL="65385" marR="65385" marT="0" marB="0" anchor="ctr">
                    <a:lnL>
                      <a:noFill/>
                    </a:lnL>
                    <a:lnR>
                      <a:noFill/>
                    </a:lnR>
                    <a:lnT>
                      <a:noFill/>
                    </a:lnT>
                    <a:lnB>
                      <a:noFill/>
                    </a:lnB>
                  </a:tcPr>
                </a:tc>
              </a:tr>
              <a:tr h="233932">
                <a:tc>
                  <a:txBody>
                    <a:bodyPr/>
                    <a:lstStyle/>
                    <a:p>
                      <a:pPr marL="13335" marR="0">
                        <a:lnSpc>
                          <a:spcPct val="115000"/>
                        </a:lnSpc>
                        <a:spcBef>
                          <a:spcPts val="0"/>
                        </a:spcBef>
                        <a:spcAft>
                          <a:spcPts val="0"/>
                        </a:spcAft>
                      </a:pPr>
                      <a:r>
                        <a:rPr lang="en-US" sz="1300">
                          <a:effectLst/>
                          <a:latin typeface="Calibri"/>
                          <a:ea typeface="Calibri"/>
                          <a:cs typeface="Times New Roman"/>
                        </a:rPr>
                        <a:t>35-39 </a:t>
                      </a: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12.5</a:t>
                      </a:r>
                      <a:endParaRPr lang="en-US" sz="1300">
                        <a:effectLst/>
                        <a:latin typeface="Calibri"/>
                        <a:ea typeface="Calibri"/>
                        <a:cs typeface="Times New Roman"/>
                      </a:endParaRPr>
                    </a:p>
                  </a:txBody>
                  <a:tcPr marL="65385" marR="6538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11.7</a:t>
                      </a:r>
                      <a:endParaRPr lang="en-US" sz="1300">
                        <a:effectLst/>
                        <a:latin typeface="Calibri"/>
                        <a:ea typeface="Calibri"/>
                        <a:cs typeface="Times New Roman"/>
                      </a:endParaRP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30.8</a:t>
                      </a:r>
                      <a:endParaRPr lang="en-US" sz="1300">
                        <a:effectLst/>
                        <a:latin typeface="Calibri"/>
                        <a:ea typeface="Calibri"/>
                        <a:cs typeface="Times New Roman"/>
                      </a:endParaRPr>
                    </a:p>
                  </a:txBody>
                  <a:tcPr marL="65385" marR="6538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32.4</a:t>
                      </a:r>
                      <a:endParaRPr lang="en-US" sz="1300">
                        <a:effectLst/>
                        <a:latin typeface="Calibri"/>
                        <a:ea typeface="Calibri"/>
                        <a:cs typeface="Times New Roman"/>
                      </a:endParaRP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a:ea typeface="Calibri"/>
                          <a:cs typeface="Times New Roman"/>
                        </a:rPr>
                        <a:t> </a:t>
                      </a: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a:ea typeface="Calibri"/>
                          <a:cs typeface="Times New Roman"/>
                        </a:rPr>
                        <a:t>41.0</a:t>
                      </a:r>
                    </a:p>
                  </a:txBody>
                  <a:tcPr marL="65385" marR="6538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300">
                          <a:effectLst/>
                          <a:latin typeface="Calibri"/>
                          <a:ea typeface="Calibri"/>
                          <a:cs typeface="Times New Roman"/>
                        </a:rPr>
                        <a:t>45.0</a:t>
                      </a:r>
                    </a:p>
                  </a:txBody>
                  <a:tcPr marL="65385" marR="65385" marT="0" marB="0" anchor="ctr">
                    <a:lnL>
                      <a:noFill/>
                    </a:lnL>
                    <a:lnR>
                      <a:noFill/>
                    </a:lnR>
                    <a:lnT>
                      <a:noFill/>
                    </a:lnT>
                    <a:lnB>
                      <a:noFill/>
                    </a:lnB>
                  </a:tcPr>
                </a:tc>
              </a:tr>
              <a:tr h="233932">
                <a:tc>
                  <a:txBody>
                    <a:bodyPr/>
                    <a:lstStyle/>
                    <a:p>
                      <a:pPr marL="13335" marR="0">
                        <a:lnSpc>
                          <a:spcPct val="115000"/>
                        </a:lnSpc>
                        <a:spcBef>
                          <a:spcPts val="0"/>
                        </a:spcBef>
                        <a:spcAft>
                          <a:spcPts val="0"/>
                        </a:spcAft>
                      </a:pPr>
                      <a:r>
                        <a:rPr lang="en-US" sz="1300">
                          <a:effectLst/>
                          <a:latin typeface="Calibri"/>
                          <a:ea typeface="Calibri"/>
                          <a:cs typeface="Times New Roman"/>
                        </a:rPr>
                        <a:t>40-44 </a:t>
                      </a: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10.8</a:t>
                      </a:r>
                      <a:endParaRPr lang="en-US" sz="1300">
                        <a:effectLst/>
                        <a:latin typeface="Calibri"/>
                        <a:ea typeface="Calibri"/>
                        <a:cs typeface="Times New Roman"/>
                      </a:endParaRPr>
                    </a:p>
                  </a:txBody>
                  <a:tcPr marL="65385" marR="6538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10.3</a:t>
                      </a:r>
                      <a:endParaRPr lang="en-US" sz="1300">
                        <a:effectLst/>
                        <a:latin typeface="Calibri"/>
                        <a:ea typeface="Calibri"/>
                        <a:cs typeface="Times New Roman"/>
                      </a:endParaRP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26.9</a:t>
                      </a:r>
                      <a:endParaRPr lang="en-US" sz="1300">
                        <a:effectLst/>
                        <a:latin typeface="Calibri"/>
                        <a:ea typeface="Calibri"/>
                        <a:cs typeface="Times New Roman"/>
                      </a:endParaRPr>
                    </a:p>
                  </a:txBody>
                  <a:tcPr marL="65385" marR="6538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28.6</a:t>
                      </a:r>
                      <a:endParaRPr lang="en-US" sz="1300">
                        <a:effectLst/>
                        <a:latin typeface="Calibri"/>
                        <a:ea typeface="Calibri"/>
                        <a:cs typeface="Times New Roman"/>
                      </a:endParaRP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a:ea typeface="Calibri"/>
                          <a:cs typeface="Times New Roman"/>
                        </a:rPr>
                        <a:t> </a:t>
                      </a: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a:ea typeface="Calibri"/>
                          <a:cs typeface="Times New Roman"/>
                        </a:rPr>
                        <a:t>36.4</a:t>
                      </a:r>
                    </a:p>
                  </a:txBody>
                  <a:tcPr marL="65385" marR="6538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300">
                          <a:effectLst/>
                          <a:latin typeface="Calibri"/>
                          <a:ea typeface="Calibri"/>
                          <a:cs typeface="Times New Roman"/>
                        </a:rPr>
                        <a:t>40.3</a:t>
                      </a:r>
                    </a:p>
                  </a:txBody>
                  <a:tcPr marL="65385" marR="65385" marT="0" marB="0" anchor="ctr">
                    <a:lnL>
                      <a:noFill/>
                    </a:lnL>
                    <a:lnR>
                      <a:noFill/>
                    </a:lnR>
                    <a:lnT>
                      <a:noFill/>
                    </a:lnT>
                    <a:lnB>
                      <a:noFill/>
                    </a:lnB>
                  </a:tcPr>
                </a:tc>
              </a:tr>
              <a:tr h="233932">
                <a:tc>
                  <a:txBody>
                    <a:bodyPr/>
                    <a:lstStyle/>
                    <a:p>
                      <a:pPr marL="13335" marR="0">
                        <a:lnSpc>
                          <a:spcPct val="115000"/>
                        </a:lnSpc>
                        <a:spcBef>
                          <a:spcPts val="0"/>
                        </a:spcBef>
                        <a:spcAft>
                          <a:spcPts val="0"/>
                        </a:spcAft>
                      </a:pPr>
                      <a:r>
                        <a:rPr lang="en-US" sz="1300">
                          <a:effectLst/>
                          <a:latin typeface="Calibri"/>
                          <a:ea typeface="Calibri"/>
                          <a:cs typeface="Times New Roman"/>
                        </a:rPr>
                        <a:t>45-49 </a:t>
                      </a: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9.1</a:t>
                      </a:r>
                      <a:endParaRPr lang="en-US" sz="1300">
                        <a:effectLst/>
                        <a:latin typeface="Calibri"/>
                        <a:ea typeface="Calibri"/>
                        <a:cs typeface="Times New Roman"/>
                      </a:endParaRPr>
                    </a:p>
                  </a:txBody>
                  <a:tcPr marL="65385" marR="6538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8.8</a:t>
                      </a:r>
                      <a:endParaRPr lang="en-US" sz="1300">
                        <a:effectLst/>
                        <a:latin typeface="Calibri"/>
                        <a:ea typeface="Calibri"/>
                        <a:cs typeface="Times New Roman"/>
                      </a:endParaRP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23.2</a:t>
                      </a:r>
                      <a:endParaRPr lang="en-US" sz="1300">
                        <a:effectLst/>
                        <a:latin typeface="Calibri"/>
                        <a:ea typeface="Calibri"/>
                        <a:cs typeface="Times New Roman"/>
                      </a:endParaRPr>
                    </a:p>
                  </a:txBody>
                  <a:tcPr marL="65385" marR="6538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24.8</a:t>
                      </a:r>
                      <a:endParaRPr lang="en-US" sz="1300">
                        <a:effectLst/>
                        <a:latin typeface="Calibri"/>
                        <a:ea typeface="Calibri"/>
                        <a:cs typeface="Times New Roman"/>
                      </a:endParaRP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a:ea typeface="Calibri"/>
                          <a:cs typeface="Times New Roman"/>
                        </a:rPr>
                        <a:t> </a:t>
                      </a: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a:ea typeface="Calibri"/>
                          <a:cs typeface="Times New Roman"/>
                        </a:rPr>
                        <a:t>31.9</a:t>
                      </a:r>
                    </a:p>
                  </a:txBody>
                  <a:tcPr marL="65385" marR="6538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300">
                          <a:effectLst/>
                          <a:latin typeface="Calibri"/>
                          <a:ea typeface="Calibri"/>
                          <a:cs typeface="Times New Roman"/>
                        </a:rPr>
                        <a:t>35.6</a:t>
                      </a:r>
                    </a:p>
                  </a:txBody>
                  <a:tcPr marL="65385" marR="65385" marT="0" marB="0" anchor="ctr">
                    <a:lnL>
                      <a:noFill/>
                    </a:lnL>
                    <a:lnR>
                      <a:noFill/>
                    </a:lnR>
                    <a:lnT>
                      <a:noFill/>
                    </a:lnT>
                    <a:lnB>
                      <a:noFill/>
                    </a:lnB>
                  </a:tcPr>
                </a:tc>
              </a:tr>
              <a:tr h="233932">
                <a:tc>
                  <a:txBody>
                    <a:bodyPr/>
                    <a:lstStyle/>
                    <a:p>
                      <a:pPr marL="13335" marR="0">
                        <a:lnSpc>
                          <a:spcPct val="115000"/>
                        </a:lnSpc>
                        <a:spcBef>
                          <a:spcPts val="0"/>
                        </a:spcBef>
                        <a:spcAft>
                          <a:spcPts val="0"/>
                        </a:spcAft>
                      </a:pPr>
                      <a:r>
                        <a:rPr lang="en-US" sz="1300">
                          <a:effectLst/>
                          <a:latin typeface="Calibri"/>
                          <a:ea typeface="Calibri"/>
                          <a:cs typeface="Times New Roman"/>
                        </a:rPr>
                        <a:t>50-54 </a:t>
                      </a: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7.7</a:t>
                      </a:r>
                      <a:endParaRPr lang="en-US" sz="1300">
                        <a:effectLst/>
                        <a:latin typeface="Calibri"/>
                        <a:ea typeface="Calibri"/>
                        <a:cs typeface="Times New Roman"/>
                      </a:endParaRPr>
                    </a:p>
                  </a:txBody>
                  <a:tcPr marL="65385" marR="6538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7.7</a:t>
                      </a:r>
                      <a:endParaRPr lang="en-US" sz="1300">
                        <a:effectLst/>
                        <a:latin typeface="Calibri"/>
                        <a:ea typeface="Calibri"/>
                        <a:cs typeface="Times New Roman"/>
                      </a:endParaRP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19.8</a:t>
                      </a:r>
                      <a:endParaRPr lang="en-US" sz="1300">
                        <a:effectLst/>
                        <a:latin typeface="Calibri"/>
                        <a:ea typeface="Calibri"/>
                        <a:cs typeface="Times New Roman"/>
                      </a:endParaRPr>
                    </a:p>
                  </a:txBody>
                  <a:tcPr marL="65385" marR="6538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21.3</a:t>
                      </a:r>
                      <a:endParaRPr lang="en-US" sz="1300">
                        <a:effectLst/>
                        <a:latin typeface="Calibri"/>
                        <a:ea typeface="Calibri"/>
                        <a:cs typeface="Times New Roman"/>
                      </a:endParaRP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a:ea typeface="Calibri"/>
                          <a:cs typeface="Times New Roman"/>
                        </a:rPr>
                        <a:t> </a:t>
                      </a: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a:ea typeface="Calibri"/>
                          <a:cs typeface="Times New Roman"/>
                        </a:rPr>
                        <a:t>27.7</a:t>
                      </a:r>
                    </a:p>
                  </a:txBody>
                  <a:tcPr marL="65385" marR="6538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300">
                          <a:effectLst/>
                          <a:latin typeface="Calibri"/>
                          <a:ea typeface="Calibri"/>
                          <a:cs typeface="Times New Roman"/>
                        </a:rPr>
                        <a:t>31.1</a:t>
                      </a:r>
                    </a:p>
                  </a:txBody>
                  <a:tcPr marL="65385" marR="65385" marT="0" marB="0" anchor="ctr">
                    <a:lnL>
                      <a:noFill/>
                    </a:lnL>
                    <a:lnR>
                      <a:noFill/>
                    </a:lnR>
                    <a:lnT>
                      <a:noFill/>
                    </a:lnT>
                    <a:lnB>
                      <a:noFill/>
                    </a:lnB>
                  </a:tcPr>
                </a:tc>
              </a:tr>
              <a:tr h="233932">
                <a:tc>
                  <a:txBody>
                    <a:bodyPr/>
                    <a:lstStyle/>
                    <a:p>
                      <a:pPr marL="13335" marR="0">
                        <a:lnSpc>
                          <a:spcPct val="115000"/>
                        </a:lnSpc>
                        <a:spcBef>
                          <a:spcPts val="0"/>
                        </a:spcBef>
                        <a:spcAft>
                          <a:spcPts val="0"/>
                        </a:spcAft>
                      </a:pPr>
                      <a:r>
                        <a:rPr lang="en-US" sz="1300">
                          <a:effectLst/>
                          <a:latin typeface="Calibri"/>
                          <a:ea typeface="Calibri"/>
                          <a:cs typeface="Times New Roman"/>
                        </a:rPr>
                        <a:t>55-59 </a:t>
                      </a: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6.5</a:t>
                      </a:r>
                      <a:endParaRPr lang="en-US" sz="1300">
                        <a:effectLst/>
                        <a:latin typeface="Calibri"/>
                        <a:ea typeface="Calibri"/>
                        <a:cs typeface="Times New Roman"/>
                      </a:endParaRPr>
                    </a:p>
                  </a:txBody>
                  <a:tcPr marL="65385" marR="6538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6.6</a:t>
                      </a:r>
                      <a:endParaRPr lang="en-US" sz="1300">
                        <a:effectLst/>
                        <a:latin typeface="Calibri"/>
                        <a:ea typeface="Calibri"/>
                        <a:cs typeface="Times New Roman"/>
                      </a:endParaRP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16.6</a:t>
                      </a:r>
                      <a:endParaRPr lang="en-US" sz="1300">
                        <a:effectLst/>
                        <a:latin typeface="Calibri"/>
                        <a:ea typeface="Calibri"/>
                        <a:cs typeface="Times New Roman"/>
                      </a:endParaRPr>
                    </a:p>
                  </a:txBody>
                  <a:tcPr marL="65385" marR="6538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18.1</a:t>
                      </a:r>
                      <a:endParaRPr lang="en-US" sz="1300">
                        <a:effectLst/>
                        <a:latin typeface="Calibri"/>
                        <a:ea typeface="Calibri"/>
                        <a:cs typeface="Times New Roman"/>
                      </a:endParaRP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a:ea typeface="Calibri"/>
                          <a:cs typeface="Times New Roman"/>
                        </a:rPr>
                        <a:t> </a:t>
                      </a: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a:ea typeface="Calibri"/>
                          <a:cs typeface="Times New Roman"/>
                        </a:rPr>
                        <a:t>23.7</a:t>
                      </a:r>
                    </a:p>
                  </a:txBody>
                  <a:tcPr marL="65385" marR="6538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300">
                          <a:effectLst/>
                          <a:latin typeface="Calibri"/>
                          <a:ea typeface="Calibri"/>
                          <a:cs typeface="Times New Roman"/>
                        </a:rPr>
                        <a:t>26.8</a:t>
                      </a:r>
                    </a:p>
                  </a:txBody>
                  <a:tcPr marL="65385" marR="65385" marT="0" marB="0" anchor="ctr">
                    <a:lnL>
                      <a:noFill/>
                    </a:lnL>
                    <a:lnR>
                      <a:noFill/>
                    </a:lnR>
                    <a:lnT>
                      <a:noFill/>
                    </a:lnT>
                    <a:lnB>
                      <a:noFill/>
                    </a:lnB>
                  </a:tcPr>
                </a:tc>
              </a:tr>
              <a:tr h="233932">
                <a:tc>
                  <a:txBody>
                    <a:bodyPr/>
                    <a:lstStyle/>
                    <a:p>
                      <a:pPr marL="13335" marR="0">
                        <a:lnSpc>
                          <a:spcPct val="115000"/>
                        </a:lnSpc>
                        <a:spcBef>
                          <a:spcPts val="0"/>
                        </a:spcBef>
                        <a:spcAft>
                          <a:spcPts val="0"/>
                        </a:spcAft>
                      </a:pPr>
                      <a:r>
                        <a:rPr lang="en-US" sz="1300">
                          <a:effectLst/>
                          <a:latin typeface="Calibri"/>
                          <a:ea typeface="Calibri"/>
                          <a:cs typeface="Times New Roman"/>
                        </a:rPr>
                        <a:t>60-64 </a:t>
                      </a: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5.5</a:t>
                      </a:r>
                      <a:endParaRPr lang="en-US" sz="1300">
                        <a:effectLst/>
                        <a:latin typeface="Calibri"/>
                        <a:ea typeface="Calibri"/>
                        <a:cs typeface="Times New Roman"/>
                      </a:endParaRPr>
                    </a:p>
                  </a:txBody>
                  <a:tcPr marL="65385" marR="6538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5.7</a:t>
                      </a:r>
                      <a:endParaRPr lang="en-US" sz="1300">
                        <a:effectLst/>
                        <a:latin typeface="Calibri"/>
                        <a:ea typeface="Calibri"/>
                        <a:cs typeface="Times New Roman"/>
                      </a:endParaRP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13.8</a:t>
                      </a:r>
                      <a:endParaRPr lang="en-US" sz="1300">
                        <a:effectLst/>
                        <a:latin typeface="Calibri"/>
                        <a:ea typeface="Calibri"/>
                        <a:cs typeface="Times New Roman"/>
                      </a:endParaRPr>
                    </a:p>
                  </a:txBody>
                  <a:tcPr marL="65385" marR="6538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15.2</a:t>
                      </a:r>
                      <a:endParaRPr lang="en-US" sz="1300">
                        <a:effectLst/>
                        <a:latin typeface="Calibri"/>
                        <a:ea typeface="Calibri"/>
                        <a:cs typeface="Times New Roman"/>
                      </a:endParaRP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a:ea typeface="Calibri"/>
                          <a:cs typeface="Times New Roman"/>
                        </a:rPr>
                        <a:t> </a:t>
                      </a: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a:ea typeface="Calibri"/>
                          <a:cs typeface="Times New Roman"/>
                        </a:rPr>
                        <a:t>19.8</a:t>
                      </a:r>
                    </a:p>
                  </a:txBody>
                  <a:tcPr marL="65385" marR="6538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300">
                          <a:effectLst/>
                          <a:latin typeface="Calibri"/>
                          <a:ea typeface="Calibri"/>
                          <a:cs typeface="Times New Roman"/>
                        </a:rPr>
                        <a:t>22.6</a:t>
                      </a:r>
                    </a:p>
                  </a:txBody>
                  <a:tcPr marL="65385" marR="65385" marT="0" marB="0" anchor="ctr">
                    <a:lnL>
                      <a:noFill/>
                    </a:lnL>
                    <a:lnR>
                      <a:noFill/>
                    </a:lnR>
                    <a:lnT>
                      <a:noFill/>
                    </a:lnT>
                    <a:lnB>
                      <a:noFill/>
                    </a:lnB>
                  </a:tcPr>
                </a:tc>
              </a:tr>
              <a:tr h="233932">
                <a:tc>
                  <a:txBody>
                    <a:bodyPr/>
                    <a:lstStyle/>
                    <a:p>
                      <a:pPr marL="13335" marR="0">
                        <a:lnSpc>
                          <a:spcPct val="115000"/>
                        </a:lnSpc>
                        <a:spcBef>
                          <a:spcPts val="0"/>
                        </a:spcBef>
                        <a:spcAft>
                          <a:spcPts val="0"/>
                        </a:spcAft>
                      </a:pPr>
                      <a:r>
                        <a:rPr lang="en-US" sz="1300">
                          <a:effectLst/>
                          <a:latin typeface="Calibri"/>
                          <a:ea typeface="Calibri"/>
                          <a:cs typeface="Times New Roman"/>
                        </a:rPr>
                        <a:t>65-69 </a:t>
                      </a: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4.5</a:t>
                      </a:r>
                      <a:endParaRPr lang="en-US" sz="1300">
                        <a:effectLst/>
                        <a:latin typeface="Calibri"/>
                        <a:ea typeface="Calibri"/>
                        <a:cs typeface="Times New Roman"/>
                      </a:endParaRPr>
                    </a:p>
                  </a:txBody>
                  <a:tcPr marL="65385" marR="6538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4.8</a:t>
                      </a:r>
                      <a:endParaRPr lang="en-US" sz="1300">
                        <a:effectLst/>
                        <a:latin typeface="Calibri"/>
                        <a:ea typeface="Calibri"/>
                        <a:cs typeface="Times New Roman"/>
                      </a:endParaRP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11.4</a:t>
                      </a:r>
                      <a:endParaRPr lang="en-US" sz="1300">
                        <a:effectLst/>
                        <a:latin typeface="Calibri"/>
                        <a:ea typeface="Calibri"/>
                        <a:cs typeface="Times New Roman"/>
                      </a:endParaRPr>
                    </a:p>
                  </a:txBody>
                  <a:tcPr marL="65385" marR="6538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12.7</a:t>
                      </a:r>
                      <a:endParaRPr lang="en-US" sz="1300">
                        <a:effectLst/>
                        <a:latin typeface="Calibri"/>
                        <a:ea typeface="Calibri"/>
                        <a:cs typeface="Times New Roman"/>
                      </a:endParaRP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a:ea typeface="Calibri"/>
                          <a:cs typeface="Times New Roman"/>
                        </a:rPr>
                        <a:t> </a:t>
                      </a: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a:ea typeface="Calibri"/>
                          <a:cs typeface="Times New Roman"/>
                        </a:rPr>
                        <a:t>16.2</a:t>
                      </a:r>
                    </a:p>
                  </a:txBody>
                  <a:tcPr marL="65385" marR="6538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300">
                          <a:effectLst/>
                          <a:latin typeface="Calibri"/>
                          <a:ea typeface="Calibri"/>
                          <a:cs typeface="Times New Roman"/>
                        </a:rPr>
                        <a:t>18.5</a:t>
                      </a:r>
                    </a:p>
                  </a:txBody>
                  <a:tcPr marL="65385" marR="65385" marT="0" marB="0" anchor="ctr">
                    <a:lnL>
                      <a:noFill/>
                    </a:lnL>
                    <a:lnR>
                      <a:noFill/>
                    </a:lnR>
                    <a:lnT>
                      <a:noFill/>
                    </a:lnT>
                    <a:lnB>
                      <a:noFill/>
                    </a:lnB>
                  </a:tcPr>
                </a:tc>
              </a:tr>
              <a:tr h="233932">
                <a:tc>
                  <a:txBody>
                    <a:bodyPr/>
                    <a:lstStyle/>
                    <a:p>
                      <a:pPr marL="13335" marR="0">
                        <a:lnSpc>
                          <a:spcPct val="115000"/>
                        </a:lnSpc>
                        <a:spcBef>
                          <a:spcPts val="0"/>
                        </a:spcBef>
                        <a:spcAft>
                          <a:spcPts val="0"/>
                        </a:spcAft>
                      </a:pPr>
                      <a:r>
                        <a:rPr lang="en-US" sz="1300" i="1">
                          <a:effectLst/>
                          <a:latin typeface="Calibri"/>
                          <a:ea typeface="Calibri"/>
                          <a:cs typeface="Times New Roman"/>
                        </a:rPr>
                        <a:t>70-74 </a:t>
                      </a:r>
                      <a:endParaRPr lang="en-US" sz="1300">
                        <a:effectLst/>
                        <a:latin typeface="Calibri"/>
                        <a:ea typeface="Calibri"/>
                        <a:cs typeface="Times New Roman"/>
                      </a:endParaRP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3.8</a:t>
                      </a:r>
                      <a:endParaRPr lang="en-US" sz="1300">
                        <a:effectLst/>
                        <a:latin typeface="Calibri"/>
                        <a:ea typeface="Calibri"/>
                        <a:cs typeface="Times New Roman"/>
                      </a:endParaRPr>
                    </a:p>
                  </a:txBody>
                  <a:tcPr marL="65385" marR="6538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4.0</a:t>
                      </a:r>
                      <a:endParaRPr lang="en-US" sz="1300">
                        <a:effectLst/>
                        <a:latin typeface="Calibri"/>
                        <a:ea typeface="Calibri"/>
                        <a:cs typeface="Times New Roman"/>
                      </a:endParaRP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9.4</a:t>
                      </a:r>
                      <a:endParaRPr lang="en-US" sz="1300">
                        <a:effectLst/>
                        <a:latin typeface="Calibri"/>
                        <a:ea typeface="Calibri"/>
                        <a:cs typeface="Times New Roman"/>
                      </a:endParaRPr>
                    </a:p>
                  </a:txBody>
                  <a:tcPr marL="65385" marR="6538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10.4</a:t>
                      </a:r>
                      <a:endParaRPr lang="en-US" sz="1300">
                        <a:effectLst/>
                        <a:latin typeface="Calibri"/>
                        <a:ea typeface="Calibri"/>
                        <a:cs typeface="Times New Roman"/>
                      </a:endParaRP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i="1">
                          <a:effectLst/>
                          <a:latin typeface="Calibri"/>
                          <a:ea typeface="Calibri"/>
                          <a:cs typeface="Times New Roman"/>
                        </a:rPr>
                        <a:t> </a:t>
                      </a:r>
                      <a:endParaRPr lang="en-US" sz="1300">
                        <a:effectLst/>
                        <a:latin typeface="Calibri"/>
                        <a:ea typeface="Calibri"/>
                        <a:cs typeface="Times New Roman"/>
                      </a:endParaRP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i="1">
                          <a:effectLst/>
                          <a:latin typeface="Calibri"/>
                          <a:ea typeface="Calibri"/>
                          <a:cs typeface="Times New Roman"/>
                        </a:rPr>
                        <a:t>12.8</a:t>
                      </a:r>
                      <a:endParaRPr lang="en-US" sz="1300">
                        <a:effectLst/>
                        <a:latin typeface="Calibri"/>
                        <a:ea typeface="Calibri"/>
                        <a:cs typeface="Times New Roman"/>
                      </a:endParaRPr>
                    </a:p>
                  </a:txBody>
                  <a:tcPr marL="65385" marR="6538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300" i="1">
                          <a:effectLst/>
                          <a:latin typeface="Calibri"/>
                          <a:ea typeface="Calibri"/>
                          <a:cs typeface="Times New Roman"/>
                        </a:rPr>
                        <a:t>14.7</a:t>
                      </a:r>
                      <a:endParaRPr lang="en-US" sz="1300">
                        <a:effectLst/>
                        <a:latin typeface="Calibri"/>
                        <a:ea typeface="Calibri"/>
                        <a:cs typeface="Times New Roman"/>
                      </a:endParaRPr>
                    </a:p>
                  </a:txBody>
                  <a:tcPr marL="65385" marR="65385" marT="0" marB="0" anchor="ctr">
                    <a:lnL>
                      <a:noFill/>
                    </a:lnL>
                    <a:lnR>
                      <a:noFill/>
                    </a:lnR>
                    <a:lnT>
                      <a:noFill/>
                    </a:lnT>
                    <a:lnB>
                      <a:noFill/>
                    </a:lnB>
                  </a:tcPr>
                </a:tc>
              </a:tr>
              <a:tr h="233932">
                <a:tc>
                  <a:txBody>
                    <a:bodyPr/>
                    <a:lstStyle/>
                    <a:p>
                      <a:pPr marL="13335" marR="0">
                        <a:lnSpc>
                          <a:spcPct val="115000"/>
                        </a:lnSpc>
                        <a:spcBef>
                          <a:spcPts val="0"/>
                        </a:spcBef>
                        <a:spcAft>
                          <a:spcPts val="0"/>
                        </a:spcAft>
                      </a:pPr>
                      <a:r>
                        <a:rPr lang="en-US" sz="1300">
                          <a:effectLst/>
                          <a:latin typeface="Calibri"/>
                          <a:ea typeface="Calibri"/>
                          <a:cs typeface="Times New Roman"/>
                        </a:rPr>
                        <a:t>75-79 </a:t>
                      </a: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3.2</a:t>
                      </a:r>
                      <a:endParaRPr lang="en-US" sz="1300">
                        <a:effectLst/>
                        <a:latin typeface="Calibri"/>
                        <a:ea typeface="Calibri"/>
                        <a:cs typeface="Times New Roman"/>
                      </a:endParaRPr>
                    </a:p>
                  </a:txBody>
                  <a:tcPr marL="65385" marR="6538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3.5</a:t>
                      </a:r>
                      <a:endParaRPr lang="en-US" sz="1300">
                        <a:effectLst/>
                        <a:latin typeface="Calibri"/>
                        <a:ea typeface="Calibri"/>
                        <a:cs typeface="Times New Roman"/>
                      </a:endParaRP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7.7a</a:t>
                      </a:r>
                      <a:endParaRPr lang="en-US" sz="1300">
                        <a:effectLst/>
                        <a:latin typeface="Calibri"/>
                        <a:ea typeface="Calibri"/>
                        <a:cs typeface="Times New Roman"/>
                      </a:endParaRPr>
                    </a:p>
                  </a:txBody>
                  <a:tcPr marL="65385" marR="6538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8.6a</a:t>
                      </a:r>
                      <a:endParaRPr lang="en-US" sz="1300">
                        <a:effectLst/>
                        <a:latin typeface="Calibri"/>
                        <a:ea typeface="Calibri"/>
                        <a:cs typeface="Times New Roman"/>
                      </a:endParaRP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a:ea typeface="Calibri"/>
                          <a:cs typeface="Times New Roman"/>
                        </a:rPr>
                        <a:t> </a:t>
                      </a: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a:ea typeface="Calibri"/>
                          <a:cs typeface="Times New Roman"/>
                        </a:rPr>
                        <a:t>9.8</a:t>
                      </a:r>
                    </a:p>
                  </a:txBody>
                  <a:tcPr marL="65385" marR="6538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300">
                          <a:effectLst/>
                          <a:latin typeface="Calibri"/>
                          <a:ea typeface="Calibri"/>
                          <a:cs typeface="Times New Roman"/>
                        </a:rPr>
                        <a:t>11.3</a:t>
                      </a:r>
                    </a:p>
                  </a:txBody>
                  <a:tcPr marL="65385" marR="65385" marT="0" marB="0" anchor="ctr">
                    <a:lnL>
                      <a:noFill/>
                    </a:lnL>
                    <a:lnR>
                      <a:noFill/>
                    </a:lnR>
                    <a:lnT>
                      <a:noFill/>
                    </a:lnT>
                    <a:lnB>
                      <a:noFill/>
                    </a:lnB>
                  </a:tcPr>
                </a:tc>
              </a:tr>
              <a:tr h="233932">
                <a:tc>
                  <a:txBody>
                    <a:bodyPr/>
                    <a:lstStyle/>
                    <a:p>
                      <a:pPr marL="13335" marR="0">
                        <a:lnSpc>
                          <a:spcPct val="115000"/>
                        </a:lnSpc>
                        <a:spcBef>
                          <a:spcPts val="0"/>
                        </a:spcBef>
                        <a:spcAft>
                          <a:spcPts val="0"/>
                        </a:spcAft>
                      </a:pPr>
                      <a:r>
                        <a:rPr lang="en-US" sz="1300">
                          <a:effectLst/>
                          <a:latin typeface="Calibri"/>
                          <a:ea typeface="Calibri"/>
                          <a:cs typeface="Times New Roman"/>
                        </a:rPr>
                        <a:t>80-84 </a:t>
                      </a: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2.6</a:t>
                      </a:r>
                      <a:endParaRPr lang="en-US" sz="1300">
                        <a:effectLst/>
                        <a:latin typeface="Calibri"/>
                        <a:ea typeface="Calibri"/>
                        <a:cs typeface="Times New Roman"/>
                      </a:endParaRPr>
                    </a:p>
                  </a:txBody>
                  <a:tcPr marL="65385" marR="6538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2.9</a:t>
                      </a:r>
                      <a:endParaRPr lang="en-US" sz="1300">
                        <a:effectLst/>
                        <a:latin typeface="Calibri"/>
                        <a:ea typeface="Calibri"/>
                        <a:cs typeface="Times New Roman"/>
                      </a:endParaRPr>
                    </a:p>
                  </a:txBody>
                  <a:tcPr marL="65385" marR="65385" marT="0" marB="0" anchor="ctr">
                    <a:lnL>
                      <a:noFill/>
                    </a:lnL>
                    <a:lnR>
                      <a:noFill/>
                    </a:lnR>
                    <a:lnT>
                      <a:noFill/>
                    </a:lnT>
                    <a:lnB>
                      <a:noFill/>
                    </a:lnB>
                  </a:tcPr>
                </a:tc>
                <a:tc>
                  <a:txBody>
                    <a:bodyPr/>
                    <a:lstStyle/>
                    <a:p>
                      <a:pPr>
                        <a:lnSpc>
                          <a:spcPct val="115000"/>
                        </a:lnSpc>
                      </a:pPr>
                      <a:endParaRPr lang="en-US" sz="1300">
                        <a:effectLst/>
                        <a:latin typeface="Calibri"/>
                      </a:endParaRPr>
                    </a:p>
                  </a:txBody>
                  <a:tcPr marL="65385" marR="65385" marT="0" marB="0" anchor="ctr">
                    <a:lnL>
                      <a:noFill/>
                    </a:lnL>
                    <a:lnR>
                      <a:noFill/>
                    </a:lnR>
                    <a:lnT>
                      <a:noFill/>
                    </a:lnT>
                    <a:lnB>
                      <a:noFill/>
                    </a:lnB>
                    <a:solidFill>
                      <a:srgbClr val="F2F2F2"/>
                    </a:solidFill>
                  </a:tcPr>
                </a:tc>
                <a:tc>
                  <a:txBody>
                    <a:bodyPr/>
                    <a:lstStyle/>
                    <a:p>
                      <a:pPr>
                        <a:lnSpc>
                          <a:spcPct val="115000"/>
                        </a:lnSpc>
                      </a:pPr>
                      <a:endParaRPr lang="en-US" sz="1300">
                        <a:effectLst/>
                        <a:latin typeface="Calibri"/>
                      </a:endParaRP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a:ea typeface="Calibri"/>
                          <a:cs typeface="Times New Roman"/>
                        </a:rPr>
                        <a:t> </a:t>
                      </a:r>
                    </a:p>
                  </a:txBody>
                  <a:tcPr marL="65385" marR="65385" marT="0" marB="0" anchor="ctr">
                    <a:lnL>
                      <a:noFill/>
                    </a:lnL>
                    <a:lnR>
                      <a:noFill/>
                    </a:lnR>
                    <a:lnT>
                      <a:noFill/>
                    </a:lnT>
                    <a:lnB>
                      <a:noFill/>
                    </a:lnB>
                  </a:tcPr>
                </a:tc>
                <a:tc>
                  <a:txBody>
                    <a:bodyPr/>
                    <a:lstStyle/>
                    <a:p>
                      <a:pPr marL="0" marR="0" algn="ctr">
                        <a:lnSpc>
                          <a:spcPct val="115000"/>
                        </a:lnSpc>
                        <a:spcBef>
                          <a:spcPts val="0"/>
                        </a:spcBef>
                        <a:spcAft>
                          <a:spcPts val="0"/>
                        </a:spcAft>
                      </a:pPr>
                      <a:r>
                        <a:rPr lang="en-US" sz="1300">
                          <a:effectLst/>
                          <a:latin typeface="Calibri"/>
                          <a:ea typeface="Calibri"/>
                          <a:cs typeface="Times New Roman"/>
                        </a:rPr>
                        <a:t>7.1</a:t>
                      </a:r>
                    </a:p>
                  </a:txBody>
                  <a:tcPr marL="65385" marR="6538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300">
                          <a:effectLst/>
                          <a:latin typeface="Calibri"/>
                          <a:ea typeface="Calibri"/>
                          <a:cs typeface="Times New Roman"/>
                        </a:rPr>
                        <a:t>8.4</a:t>
                      </a:r>
                    </a:p>
                  </a:txBody>
                  <a:tcPr marL="65385" marR="65385" marT="0" marB="0" anchor="ctr">
                    <a:lnL>
                      <a:noFill/>
                    </a:lnL>
                    <a:lnR>
                      <a:noFill/>
                    </a:lnR>
                    <a:lnT>
                      <a:noFill/>
                    </a:lnT>
                    <a:lnB>
                      <a:noFill/>
                    </a:lnB>
                  </a:tcPr>
                </a:tc>
              </a:tr>
              <a:tr h="233932">
                <a:tc>
                  <a:txBody>
                    <a:bodyPr/>
                    <a:lstStyle/>
                    <a:p>
                      <a:pPr marL="13335" marR="0">
                        <a:lnSpc>
                          <a:spcPct val="115000"/>
                        </a:lnSpc>
                        <a:spcBef>
                          <a:spcPts val="0"/>
                        </a:spcBef>
                        <a:spcAft>
                          <a:spcPts val="0"/>
                        </a:spcAft>
                      </a:pPr>
                      <a:r>
                        <a:rPr lang="en-US" sz="1300">
                          <a:effectLst/>
                          <a:latin typeface="Calibri"/>
                          <a:ea typeface="Calibri"/>
                          <a:cs typeface="Times New Roman"/>
                        </a:rPr>
                        <a:t>85+ </a:t>
                      </a:r>
                    </a:p>
                  </a:txBody>
                  <a:tcPr marL="65385" marR="6538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2.1</a:t>
                      </a:r>
                      <a:endParaRPr lang="en-US" sz="1300">
                        <a:effectLst/>
                        <a:latin typeface="Calibri"/>
                        <a:ea typeface="Calibri"/>
                        <a:cs typeface="Times New Roman"/>
                      </a:endParaRPr>
                    </a:p>
                  </a:txBody>
                  <a:tcPr marL="65385" marR="65385"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300">
                          <a:solidFill>
                            <a:srgbClr val="000000"/>
                          </a:solidFill>
                          <a:effectLst/>
                          <a:latin typeface="Calibri"/>
                          <a:ea typeface="Calibri"/>
                          <a:cs typeface="Times New Roman"/>
                        </a:rPr>
                        <a:t>2.4</a:t>
                      </a:r>
                      <a:endParaRPr lang="en-US" sz="1300">
                        <a:effectLst/>
                        <a:latin typeface="Calibri"/>
                        <a:ea typeface="Calibri"/>
                        <a:cs typeface="Times New Roman"/>
                      </a:endParaRPr>
                    </a:p>
                  </a:txBody>
                  <a:tcPr marL="65385" marR="6538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300">
                        <a:effectLst/>
                        <a:latin typeface="Calibri"/>
                      </a:endParaRPr>
                    </a:p>
                  </a:txBody>
                  <a:tcPr marL="65385" marR="65385"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pPr>
                      <a:endParaRPr lang="en-US" sz="1300">
                        <a:effectLst/>
                        <a:latin typeface="Calibri"/>
                      </a:endParaRPr>
                    </a:p>
                  </a:txBody>
                  <a:tcPr marL="65385" marR="6538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effectLst/>
                          <a:latin typeface="Calibri"/>
                          <a:ea typeface="Calibri"/>
                          <a:cs typeface="Times New Roman"/>
                        </a:rPr>
                        <a:t> </a:t>
                      </a:r>
                    </a:p>
                  </a:txBody>
                  <a:tcPr marL="65385" marR="6538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effectLst/>
                          <a:latin typeface="Calibri"/>
                          <a:ea typeface="Calibri"/>
                          <a:cs typeface="Times New Roman"/>
                        </a:rPr>
                        <a:t>4.9</a:t>
                      </a:r>
                    </a:p>
                  </a:txBody>
                  <a:tcPr marL="65385" marR="65385"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300" dirty="0">
                          <a:effectLst/>
                          <a:latin typeface="Calibri"/>
                          <a:ea typeface="Calibri"/>
                          <a:cs typeface="Times New Roman"/>
                        </a:rPr>
                        <a:t>5.8</a:t>
                      </a:r>
                    </a:p>
                  </a:txBody>
                  <a:tcPr marL="65385" marR="65385"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809066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23900" y="5562600"/>
            <a:ext cx="7696200" cy="830997"/>
          </a:xfrm>
          <a:prstGeom prst="rect">
            <a:avLst/>
          </a:prstGeom>
        </p:spPr>
        <p:txBody>
          <a:bodyPr wrap="square">
            <a:spAutoFit/>
          </a:bodyPr>
          <a:lstStyle/>
          <a:p>
            <a:r>
              <a:rPr lang="en-US" i="1" baseline="30000" dirty="0" smtClean="0"/>
              <a:t>Data </a:t>
            </a:r>
            <a:r>
              <a:rPr lang="en-US" i="1" baseline="30000" dirty="0"/>
              <a:t>Source</a:t>
            </a:r>
            <a:r>
              <a:rPr lang="en-US" i="1" baseline="30000" dirty="0" smtClean="0"/>
              <a:t>: </a:t>
            </a:r>
            <a:r>
              <a:rPr lang="en-US" i="1" baseline="30000" dirty="0"/>
              <a:t>Special analyses, USRDS ESRD Database and Medicare 5 percent sample. Adjusted for race. Medicare data limited to patients with at least one month of Medicare eligibility in 2013. Ref: Medicare patients, 2013. Abbreviations: AMI, acute myocardial infarction; CHF, congestive heart failure; CMS, Centers for Medicare &amp; Medicaid; CVA/TIA, cerebrovascular accident/transient ischemic attack; ESRD, end-stage renal disease.</a:t>
            </a:r>
          </a:p>
        </p:txBody>
      </p:sp>
      <p:sp>
        <p:nvSpPr>
          <p:cNvPr id="4" name="Rectangle 3"/>
          <p:cNvSpPr/>
          <p:nvPr/>
        </p:nvSpPr>
        <p:spPr>
          <a:xfrm>
            <a:off x="0" y="313549"/>
            <a:ext cx="9144000" cy="954107"/>
          </a:xfrm>
          <a:prstGeom prst="rect">
            <a:avLst/>
          </a:prstGeom>
        </p:spPr>
        <p:txBody>
          <a:bodyPr wrap="square">
            <a:spAutoFit/>
          </a:bodyPr>
          <a:lstStyle/>
          <a:p>
            <a:pPr algn="ctr"/>
            <a:r>
              <a:rPr lang="en-US" sz="2800" b="1" baseline="30000" dirty="0" smtClean="0"/>
              <a:t>Table 6.5 </a:t>
            </a:r>
            <a:r>
              <a:rPr lang="en-US" sz="2800" b="1" baseline="30000" dirty="0"/>
              <a:t>Adjusted mortality (deaths per 1,000 patient-years) by age, sex, treatment modality, and Medicare comorbidity among ESRD patients and people covered </a:t>
            </a:r>
            <a:endParaRPr lang="en-US" sz="2800" b="1" baseline="30000" dirty="0" smtClean="0"/>
          </a:p>
          <a:p>
            <a:pPr algn="ctr"/>
            <a:r>
              <a:rPr lang="en-US" sz="2800" b="1" baseline="30000" dirty="0" smtClean="0"/>
              <a:t>by </a:t>
            </a:r>
            <a:r>
              <a:rPr lang="en-US" sz="2800" b="1" baseline="30000" dirty="0"/>
              <a:t>Medicare in 2013, based on USRDS and CMS data, 2013</a:t>
            </a:r>
          </a:p>
        </p:txBody>
      </p:sp>
      <p:sp>
        <p:nvSpPr>
          <p:cNvPr id="2" name="Footer Placeholder 1"/>
          <p:cNvSpPr>
            <a:spLocks noGrp="1"/>
          </p:cNvSpPr>
          <p:nvPr>
            <p:ph type="ftr" sz="quarter" idx="10"/>
          </p:nvPr>
        </p:nvSpPr>
        <p:spPr/>
        <p:txBody>
          <a:bodyPr/>
          <a:lstStyle/>
          <a:p>
            <a:r>
              <a:rPr lang="en-US" dirty="0" smtClean="0"/>
              <a:t>Vol 2, ESRD, </a:t>
            </a:r>
            <a:r>
              <a:rPr lang="en-US" dirty="0" err="1" smtClean="0"/>
              <a:t>Ch</a:t>
            </a:r>
            <a:r>
              <a:rPr lang="en-US" dirty="0" smtClean="0"/>
              <a:t> 6</a:t>
            </a:r>
            <a:endParaRPr lang="en-US" dirty="0"/>
          </a:p>
        </p:txBody>
      </p:sp>
      <p:sp>
        <p:nvSpPr>
          <p:cNvPr id="6" name="Slide Number Placeholder 5"/>
          <p:cNvSpPr>
            <a:spLocks noGrp="1"/>
          </p:cNvSpPr>
          <p:nvPr>
            <p:ph type="sldNum" sz="quarter" idx="11"/>
          </p:nvPr>
        </p:nvSpPr>
        <p:spPr/>
        <p:txBody>
          <a:bodyPr/>
          <a:lstStyle/>
          <a:p>
            <a:fld id="{3F227FC0-035E-484D-AA62-D30602925625}" type="slidenum">
              <a:rPr lang="en-US" b="1" smtClean="0"/>
              <a:pPr/>
              <a:t>12</a:t>
            </a:fld>
            <a:endParaRPr lang="en-US" b="1" dirty="0"/>
          </a:p>
        </p:txBody>
      </p:sp>
      <p:graphicFrame>
        <p:nvGraphicFramePr>
          <p:cNvPr id="7" name="Table 6"/>
          <p:cNvGraphicFramePr>
            <a:graphicFrameLocks noGrp="1"/>
          </p:cNvGraphicFramePr>
          <p:nvPr>
            <p:extLst>
              <p:ext uri="{D42A27DB-BD31-4B8C-83A1-F6EECF244321}">
                <p14:modId xmlns:p14="http://schemas.microsoft.com/office/powerpoint/2010/main" val="3280171350"/>
              </p:ext>
            </p:extLst>
          </p:nvPr>
        </p:nvGraphicFramePr>
        <p:xfrm>
          <a:off x="416306" y="2286000"/>
          <a:ext cx="8311389" cy="1490980"/>
        </p:xfrm>
        <a:graphic>
          <a:graphicData uri="http://schemas.openxmlformats.org/drawingml/2006/table">
            <a:tbl>
              <a:tblPr firstRow="1" firstCol="1" bandRow="1"/>
              <a:tblGrid>
                <a:gridCol w="666750"/>
                <a:gridCol w="790766"/>
                <a:gridCol w="825818"/>
                <a:gridCol w="1077024"/>
                <a:gridCol w="1255395"/>
                <a:gridCol w="769938"/>
                <a:gridCol w="929576"/>
                <a:gridCol w="548640"/>
                <a:gridCol w="898842"/>
                <a:gridCol w="548640"/>
              </a:tblGrid>
              <a:tr h="182880">
                <a:tc>
                  <a:txBody>
                    <a:bodyPr/>
                    <a:lstStyle/>
                    <a:p>
                      <a:pPr marL="0" marR="0" algn="ctr">
                        <a:lnSpc>
                          <a:spcPct val="115000"/>
                        </a:lnSpc>
                        <a:spcBef>
                          <a:spcPts val="100"/>
                        </a:spcBef>
                        <a:spcAft>
                          <a:spcPts val="100"/>
                        </a:spcAft>
                      </a:pPr>
                      <a:r>
                        <a:rPr lang="en-US" sz="1600" b="1" dirty="0">
                          <a:effectLst/>
                          <a:latin typeface="Calibri"/>
                          <a:ea typeface="Calibri"/>
                          <a:cs typeface="Times New Roman"/>
                        </a:rPr>
                        <a:t>Age</a:t>
                      </a:r>
                      <a:endParaRPr lang="en-US" sz="1600" dirty="0">
                        <a:effectLst/>
                        <a:latin typeface="Calibri"/>
                        <a:ea typeface="Calibri"/>
                        <a:cs typeface="Times New Roman"/>
                      </a:endParaRPr>
                    </a:p>
                  </a:txBody>
                  <a:tcPr marL="73025" marR="73025" marT="8890" marB="889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100"/>
                        </a:spcBef>
                        <a:spcAft>
                          <a:spcPts val="100"/>
                        </a:spcAft>
                      </a:pPr>
                      <a:r>
                        <a:rPr lang="en-US" sz="1600" b="1">
                          <a:effectLst/>
                          <a:latin typeface="Calibri"/>
                          <a:ea typeface="Calibri"/>
                          <a:cs typeface="Times New Roman"/>
                        </a:rPr>
                        <a:t>Sex</a:t>
                      </a:r>
                      <a:endParaRPr lang="en-US" sz="1600">
                        <a:effectLst/>
                        <a:latin typeface="Calibri"/>
                        <a:ea typeface="Calibri"/>
                        <a:cs typeface="Times New Roman"/>
                      </a:endParaRPr>
                    </a:p>
                  </a:txBody>
                  <a:tcPr marL="73025" marR="73025" marT="8890" marB="889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100"/>
                        </a:spcBef>
                        <a:spcAft>
                          <a:spcPts val="100"/>
                        </a:spcAft>
                      </a:pPr>
                      <a:r>
                        <a:rPr lang="en-US" sz="1600" b="1">
                          <a:effectLst/>
                          <a:latin typeface="Calibri"/>
                          <a:ea typeface="Calibri"/>
                          <a:cs typeface="Times New Roman"/>
                        </a:rPr>
                        <a:t>Dialysis</a:t>
                      </a:r>
                      <a:endParaRPr lang="en-US" sz="1600">
                        <a:effectLst/>
                        <a:latin typeface="Calibri"/>
                        <a:ea typeface="Calibri"/>
                        <a:cs typeface="Times New Roman"/>
                      </a:endParaRPr>
                    </a:p>
                  </a:txBody>
                  <a:tcPr marL="73025" marR="73025" marT="8890" marB="889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100"/>
                        </a:spcBef>
                        <a:spcAft>
                          <a:spcPts val="100"/>
                        </a:spcAft>
                      </a:pPr>
                      <a:r>
                        <a:rPr lang="en-US" sz="1600" b="1">
                          <a:effectLst/>
                          <a:latin typeface="Calibri"/>
                          <a:ea typeface="Calibri"/>
                          <a:cs typeface="Times New Roman"/>
                        </a:rPr>
                        <a:t>Transplant</a:t>
                      </a:r>
                      <a:endParaRPr lang="en-US" sz="1600">
                        <a:effectLst/>
                        <a:latin typeface="Calibri"/>
                        <a:ea typeface="Calibri"/>
                        <a:cs typeface="Times New Roman"/>
                      </a:endParaRPr>
                    </a:p>
                  </a:txBody>
                  <a:tcPr marL="73025" marR="73025" marT="8890" marB="889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100"/>
                        </a:spcBef>
                        <a:spcAft>
                          <a:spcPts val="100"/>
                        </a:spcAft>
                      </a:pPr>
                      <a:r>
                        <a:rPr lang="en-US" sz="1600" b="1">
                          <a:effectLst/>
                          <a:latin typeface="Calibri"/>
                          <a:ea typeface="Calibri"/>
                          <a:cs typeface="Times New Roman"/>
                        </a:rPr>
                        <a:t>All Medicare</a:t>
                      </a:r>
                      <a:endParaRPr lang="en-US" sz="1600">
                        <a:effectLst/>
                        <a:latin typeface="Calibri"/>
                        <a:ea typeface="Calibri"/>
                        <a:cs typeface="Times New Roman"/>
                      </a:endParaRPr>
                    </a:p>
                  </a:txBody>
                  <a:tcPr marL="73025" marR="73025" marT="8890" marB="889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100"/>
                        </a:spcBef>
                        <a:spcAft>
                          <a:spcPts val="100"/>
                        </a:spcAft>
                      </a:pPr>
                      <a:r>
                        <a:rPr lang="en-US" sz="1600" b="1">
                          <a:effectLst/>
                          <a:latin typeface="Calibri"/>
                          <a:ea typeface="Calibri"/>
                          <a:cs typeface="Times New Roman"/>
                        </a:rPr>
                        <a:t>Cancer</a:t>
                      </a:r>
                      <a:endParaRPr lang="en-US" sz="1600">
                        <a:effectLst/>
                        <a:latin typeface="Calibri"/>
                        <a:ea typeface="Calibri"/>
                        <a:cs typeface="Times New Roman"/>
                      </a:endParaRPr>
                    </a:p>
                  </a:txBody>
                  <a:tcPr marL="73025" marR="73025" marT="8890" marB="889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100"/>
                        </a:spcBef>
                        <a:spcAft>
                          <a:spcPts val="100"/>
                        </a:spcAft>
                      </a:pPr>
                      <a:r>
                        <a:rPr lang="en-US" sz="1600" b="1">
                          <a:effectLst/>
                          <a:latin typeface="Calibri"/>
                          <a:ea typeface="Calibri"/>
                          <a:cs typeface="Times New Roman"/>
                        </a:rPr>
                        <a:t>Diabetes</a:t>
                      </a:r>
                      <a:endParaRPr lang="en-US" sz="1600">
                        <a:effectLst/>
                        <a:latin typeface="Calibri"/>
                        <a:ea typeface="Calibri"/>
                        <a:cs typeface="Times New Roman"/>
                      </a:endParaRPr>
                    </a:p>
                  </a:txBody>
                  <a:tcPr marL="73025" marR="73025" marT="8890" marB="889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100"/>
                        </a:spcBef>
                        <a:spcAft>
                          <a:spcPts val="100"/>
                        </a:spcAft>
                      </a:pPr>
                      <a:r>
                        <a:rPr lang="en-US" sz="1600" b="1">
                          <a:effectLst/>
                          <a:latin typeface="Calibri"/>
                          <a:ea typeface="Calibri"/>
                          <a:cs typeface="Times New Roman"/>
                        </a:rPr>
                        <a:t>CHF</a:t>
                      </a:r>
                      <a:endParaRPr lang="en-US" sz="1600">
                        <a:effectLst/>
                        <a:latin typeface="Calibri"/>
                        <a:ea typeface="Calibri"/>
                        <a:cs typeface="Times New Roman"/>
                      </a:endParaRPr>
                    </a:p>
                  </a:txBody>
                  <a:tcPr marL="73025" marR="73025" marT="8890" marB="889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100"/>
                        </a:spcBef>
                        <a:spcAft>
                          <a:spcPts val="100"/>
                        </a:spcAft>
                      </a:pPr>
                      <a:r>
                        <a:rPr lang="en-US" sz="1600" b="1">
                          <a:effectLst/>
                          <a:latin typeface="Calibri"/>
                          <a:ea typeface="Calibri"/>
                          <a:cs typeface="Times New Roman"/>
                        </a:rPr>
                        <a:t>CVA/TIA</a:t>
                      </a:r>
                      <a:endParaRPr lang="en-US" sz="1600">
                        <a:effectLst/>
                        <a:latin typeface="Calibri"/>
                        <a:ea typeface="Calibri"/>
                        <a:cs typeface="Times New Roman"/>
                      </a:endParaRPr>
                    </a:p>
                  </a:txBody>
                  <a:tcPr marL="73025" marR="73025" marT="8890" marB="889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100"/>
                        </a:spcBef>
                        <a:spcAft>
                          <a:spcPts val="100"/>
                        </a:spcAft>
                      </a:pPr>
                      <a:r>
                        <a:rPr lang="en-US" sz="1600" b="1">
                          <a:effectLst/>
                          <a:latin typeface="Calibri"/>
                          <a:ea typeface="Calibri"/>
                          <a:cs typeface="Times New Roman"/>
                        </a:rPr>
                        <a:t>AMI</a:t>
                      </a:r>
                      <a:endParaRPr lang="en-US" sz="1600">
                        <a:effectLst/>
                        <a:latin typeface="Calibri"/>
                        <a:ea typeface="Calibri"/>
                        <a:cs typeface="Times New Roman"/>
                      </a:endParaRPr>
                    </a:p>
                  </a:txBody>
                  <a:tcPr marL="73025" marR="73025" marT="8890" marB="889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82880">
                <a:tc>
                  <a:txBody>
                    <a:bodyPr/>
                    <a:lstStyle/>
                    <a:p>
                      <a:pPr marL="0" marR="0">
                        <a:lnSpc>
                          <a:spcPct val="115000"/>
                        </a:lnSpc>
                        <a:spcBef>
                          <a:spcPts val="0"/>
                        </a:spcBef>
                        <a:spcAft>
                          <a:spcPts val="0"/>
                        </a:spcAft>
                      </a:pPr>
                      <a:r>
                        <a:rPr lang="en-US" sz="1600" b="1">
                          <a:effectLst/>
                          <a:latin typeface="Calibri"/>
                          <a:ea typeface="Calibri"/>
                          <a:cs typeface="Times New Roman"/>
                        </a:rPr>
                        <a:t>65-74</a:t>
                      </a:r>
                      <a:endParaRPr lang="en-US" sz="1600">
                        <a:effectLst/>
                        <a:latin typeface="Calibri"/>
                        <a:ea typeface="Calibri"/>
                        <a:cs typeface="Times New Roman"/>
                      </a:endParaRPr>
                    </a:p>
                  </a:txBody>
                  <a:tcPr marL="73025" marR="73025" marT="8890" marB="889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115000"/>
                        </a:lnSpc>
                        <a:spcBef>
                          <a:spcPts val="0"/>
                        </a:spcBef>
                        <a:spcAft>
                          <a:spcPts val="0"/>
                        </a:spcAft>
                      </a:pPr>
                      <a:r>
                        <a:rPr lang="en-US" sz="1600">
                          <a:effectLst/>
                          <a:latin typeface="Calibri"/>
                          <a:ea typeface="Calibri"/>
                          <a:cs typeface="Times New Roman"/>
                        </a:rPr>
                        <a:t>Male</a:t>
                      </a:r>
                    </a:p>
                  </a:txBody>
                  <a:tcPr marL="73025" marR="73025" marT="8890" marB="889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115000"/>
                        </a:lnSpc>
                        <a:spcBef>
                          <a:spcPts val="0"/>
                        </a:spcBef>
                        <a:spcAft>
                          <a:spcPts val="0"/>
                        </a:spcAft>
                      </a:pPr>
                      <a:r>
                        <a:rPr lang="en-US" sz="1600">
                          <a:solidFill>
                            <a:srgbClr val="000000"/>
                          </a:solidFill>
                          <a:effectLst/>
                          <a:latin typeface="Calibri"/>
                          <a:ea typeface="Calibri"/>
                          <a:cs typeface="Times New Roman"/>
                        </a:rPr>
                        <a:t>235</a:t>
                      </a:r>
                      <a:endParaRPr lang="en-US" sz="1600">
                        <a:effectLst/>
                        <a:latin typeface="Calibri"/>
                        <a:ea typeface="Calibri"/>
                        <a:cs typeface="Times New Roman"/>
                      </a:endParaRPr>
                    </a:p>
                  </a:txBody>
                  <a:tcPr marL="73025" marR="73025" marT="8890" marB="889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600" dirty="0">
                          <a:solidFill>
                            <a:srgbClr val="000000"/>
                          </a:solidFill>
                          <a:effectLst/>
                          <a:latin typeface="Calibri"/>
                          <a:ea typeface="Calibri"/>
                          <a:cs typeface="Times New Roman"/>
                        </a:rPr>
                        <a:t>68</a:t>
                      </a:r>
                      <a:endParaRPr lang="en-US" sz="1600" dirty="0">
                        <a:effectLst/>
                        <a:latin typeface="Calibri"/>
                        <a:ea typeface="Calibri"/>
                        <a:cs typeface="Times New Roman"/>
                      </a:endParaRPr>
                    </a:p>
                  </a:txBody>
                  <a:tcPr marL="73025" marR="73025" marT="8890" marB="889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115000"/>
                        </a:lnSpc>
                        <a:spcBef>
                          <a:spcPts val="0"/>
                        </a:spcBef>
                        <a:spcAft>
                          <a:spcPts val="0"/>
                        </a:spcAft>
                      </a:pPr>
                      <a:r>
                        <a:rPr lang="en-US" sz="1600">
                          <a:solidFill>
                            <a:srgbClr val="000000"/>
                          </a:solidFill>
                          <a:effectLst/>
                          <a:latin typeface="Calibri"/>
                          <a:ea typeface="Calibri"/>
                          <a:cs typeface="Times New Roman"/>
                        </a:rPr>
                        <a:t>27</a:t>
                      </a:r>
                      <a:endParaRPr lang="en-US" sz="1600">
                        <a:effectLst/>
                        <a:latin typeface="Calibri"/>
                        <a:ea typeface="Calibri"/>
                        <a:cs typeface="Times New Roman"/>
                      </a:endParaRPr>
                    </a:p>
                  </a:txBody>
                  <a:tcPr marL="73025" marR="73025" marT="8890" marB="889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600">
                          <a:solidFill>
                            <a:srgbClr val="000000"/>
                          </a:solidFill>
                          <a:effectLst/>
                          <a:latin typeface="Calibri"/>
                          <a:ea typeface="Calibri"/>
                          <a:cs typeface="Times New Roman"/>
                        </a:rPr>
                        <a:t>75</a:t>
                      </a:r>
                      <a:endParaRPr lang="en-US" sz="1600">
                        <a:effectLst/>
                        <a:latin typeface="Calibri"/>
                        <a:ea typeface="Calibri"/>
                        <a:cs typeface="Times New Roman"/>
                      </a:endParaRPr>
                    </a:p>
                  </a:txBody>
                  <a:tcPr marL="73025" marR="73025" marT="8890" marB="889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115000"/>
                        </a:lnSpc>
                        <a:spcBef>
                          <a:spcPts val="0"/>
                        </a:spcBef>
                        <a:spcAft>
                          <a:spcPts val="0"/>
                        </a:spcAft>
                      </a:pPr>
                      <a:r>
                        <a:rPr lang="en-US" sz="1600">
                          <a:solidFill>
                            <a:srgbClr val="000000"/>
                          </a:solidFill>
                          <a:effectLst/>
                          <a:latin typeface="Calibri"/>
                          <a:ea typeface="Calibri"/>
                          <a:cs typeface="Times New Roman"/>
                        </a:rPr>
                        <a:t>42</a:t>
                      </a:r>
                      <a:endParaRPr lang="en-US" sz="1600">
                        <a:effectLst/>
                        <a:latin typeface="Calibri"/>
                        <a:ea typeface="Calibri"/>
                        <a:cs typeface="Times New Roman"/>
                      </a:endParaRPr>
                    </a:p>
                  </a:txBody>
                  <a:tcPr marL="73025" marR="73025" marT="8890" marB="889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600">
                          <a:solidFill>
                            <a:srgbClr val="000000"/>
                          </a:solidFill>
                          <a:effectLst/>
                          <a:latin typeface="Calibri"/>
                          <a:ea typeface="Calibri"/>
                          <a:cs typeface="Times New Roman"/>
                        </a:rPr>
                        <a:t>107</a:t>
                      </a:r>
                      <a:endParaRPr lang="en-US" sz="1600">
                        <a:effectLst/>
                        <a:latin typeface="Calibri"/>
                        <a:ea typeface="Calibri"/>
                        <a:cs typeface="Times New Roman"/>
                      </a:endParaRPr>
                    </a:p>
                  </a:txBody>
                  <a:tcPr marL="73025" marR="73025" marT="8890" marB="889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115000"/>
                        </a:lnSpc>
                        <a:spcBef>
                          <a:spcPts val="0"/>
                        </a:spcBef>
                        <a:spcAft>
                          <a:spcPts val="0"/>
                        </a:spcAft>
                      </a:pPr>
                      <a:r>
                        <a:rPr lang="en-US" sz="1600">
                          <a:solidFill>
                            <a:srgbClr val="000000"/>
                          </a:solidFill>
                          <a:effectLst/>
                          <a:latin typeface="Calibri"/>
                          <a:ea typeface="Calibri"/>
                          <a:cs typeface="Times New Roman"/>
                        </a:rPr>
                        <a:t>75</a:t>
                      </a:r>
                      <a:endParaRPr lang="en-US" sz="1600">
                        <a:effectLst/>
                        <a:latin typeface="Calibri"/>
                        <a:ea typeface="Calibri"/>
                        <a:cs typeface="Times New Roman"/>
                      </a:endParaRPr>
                    </a:p>
                  </a:txBody>
                  <a:tcPr marL="73025" marR="73025" marT="8890" marB="889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600">
                          <a:solidFill>
                            <a:srgbClr val="000000"/>
                          </a:solidFill>
                          <a:effectLst/>
                          <a:latin typeface="Calibri"/>
                          <a:ea typeface="Calibri"/>
                          <a:cs typeface="Times New Roman"/>
                        </a:rPr>
                        <a:t>91</a:t>
                      </a:r>
                      <a:endParaRPr lang="en-US" sz="1600">
                        <a:effectLst/>
                        <a:latin typeface="Calibri"/>
                        <a:ea typeface="Calibri"/>
                        <a:cs typeface="Times New Roman"/>
                      </a:endParaRPr>
                    </a:p>
                  </a:txBody>
                  <a:tcPr marL="73025" marR="73025" marT="8890" marB="889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r>
              <a:tr h="182880">
                <a:tc>
                  <a:txBody>
                    <a:bodyPr/>
                    <a:lstStyle/>
                    <a:p>
                      <a:pPr>
                        <a:lnSpc>
                          <a:spcPct val="115000"/>
                        </a:lnSpc>
                      </a:pPr>
                      <a:endParaRPr lang="en-US" sz="1600">
                        <a:effectLst/>
                        <a:latin typeface="Calibri"/>
                      </a:endParaRPr>
                    </a:p>
                  </a:txBody>
                  <a:tcPr marL="73025" marR="73025" marT="8890" marB="889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effectLst/>
                          <a:latin typeface="Calibri"/>
                          <a:ea typeface="Calibri"/>
                          <a:cs typeface="Times New Roman"/>
                        </a:rPr>
                        <a:t>Female</a:t>
                      </a:r>
                    </a:p>
                  </a:txBody>
                  <a:tcPr marL="73025" marR="73025" marT="8890" marB="889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effectLst/>
                          <a:latin typeface="Calibri"/>
                          <a:ea typeface="Calibri"/>
                          <a:cs typeface="Times New Roman"/>
                        </a:rPr>
                        <a:t>214</a:t>
                      </a:r>
                      <a:endParaRPr lang="en-US" sz="1600">
                        <a:effectLst/>
                        <a:latin typeface="Calibri"/>
                        <a:ea typeface="Calibri"/>
                        <a:cs typeface="Times New Roman"/>
                      </a:endParaRPr>
                    </a:p>
                  </a:txBody>
                  <a:tcPr marL="73025" marR="73025" marT="8890" marB="889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600">
                          <a:solidFill>
                            <a:srgbClr val="000000"/>
                          </a:solidFill>
                          <a:effectLst/>
                          <a:latin typeface="Calibri"/>
                          <a:ea typeface="Calibri"/>
                          <a:cs typeface="Times New Roman"/>
                        </a:rPr>
                        <a:t>60</a:t>
                      </a:r>
                      <a:endParaRPr lang="en-US" sz="1600">
                        <a:effectLst/>
                        <a:latin typeface="Calibri"/>
                        <a:ea typeface="Calibri"/>
                        <a:cs typeface="Times New Roman"/>
                      </a:endParaRPr>
                    </a:p>
                  </a:txBody>
                  <a:tcPr marL="73025" marR="73025" marT="8890" marB="889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effectLst/>
                          <a:latin typeface="Calibri"/>
                          <a:ea typeface="Calibri"/>
                          <a:cs typeface="Times New Roman"/>
                        </a:rPr>
                        <a:t>18</a:t>
                      </a:r>
                      <a:endParaRPr lang="en-US" sz="1600">
                        <a:effectLst/>
                        <a:latin typeface="Calibri"/>
                        <a:ea typeface="Calibri"/>
                        <a:cs typeface="Times New Roman"/>
                      </a:endParaRPr>
                    </a:p>
                  </a:txBody>
                  <a:tcPr marL="73025" marR="73025" marT="8890" marB="889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600">
                          <a:solidFill>
                            <a:srgbClr val="000000"/>
                          </a:solidFill>
                          <a:effectLst/>
                          <a:latin typeface="Calibri"/>
                          <a:ea typeface="Calibri"/>
                          <a:cs typeface="Times New Roman"/>
                        </a:rPr>
                        <a:t>69</a:t>
                      </a:r>
                      <a:endParaRPr lang="en-US" sz="1600">
                        <a:effectLst/>
                        <a:latin typeface="Calibri"/>
                        <a:ea typeface="Calibri"/>
                        <a:cs typeface="Times New Roman"/>
                      </a:endParaRPr>
                    </a:p>
                  </a:txBody>
                  <a:tcPr marL="73025" marR="73025" marT="8890" marB="889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effectLst/>
                          <a:latin typeface="Calibri"/>
                          <a:ea typeface="Calibri"/>
                          <a:cs typeface="Times New Roman"/>
                        </a:rPr>
                        <a:t>31</a:t>
                      </a:r>
                      <a:endParaRPr lang="en-US" sz="1600">
                        <a:effectLst/>
                        <a:latin typeface="Calibri"/>
                        <a:ea typeface="Calibri"/>
                        <a:cs typeface="Times New Roman"/>
                      </a:endParaRPr>
                    </a:p>
                  </a:txBody>
                  <a:tcPr marL="73025" marR="73025" marT="8890" marB="889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600">
                          <a:solidFill>
                            <a:srgbClr val="000000"/>
                          </a:solidFill>
                          <a:effectLst/>
                          <a:latin typeface="Calibri"/>
                          <a:ea typeface="Calibri"/>
                          <a:cs typeface="Times New Roman"/>
                        </a:rPr>
                        <a:t>99</a:t>
                      </a:r>
                      <a:endParaRPr lang="en-US" sz="1600">
                        <a:effectLst/>
                        <a:latin typeface="Calibri"/>
                        <a:ea typeface="Calibri"/>
                        <a:cs typeface="Times New Roman"/>
                      </a:endParaRPr>
                    </a:p>
                  </a:txBody>
                  <a:tcPr marL="73025" marR="73025" marT="8890" marB="889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effectLst/>
                          <a:latin typeface="Calibri"/>
                          <a:ea typeface="Calibri"/>
                          <a:cs typeface="Times New Roman"/>
                        </a:rPr>
                        <a:t>56</a:t>
                      </a:r>
                      <a:endParaRPr lang="en-US" sz="1600">
                        <a:effectLst/>
                        <a:latin typeface="Calibri"/>
                        <a:ea typeface="Calibri"/>
                        <a:cs typeface="Times New Roman"/>
                      </a:endParaRPr>
                    </a:p>
                  </a:txBody>
                  <a:tcPr marL="73025" marR="73025" marT="8890" marB="889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600">
                          <a:solidFill>
                            <a:srgbClr val="000000"/>
                          </a:solidFill>
                          <a:effectLst/>
                          <a:latin typeface="Calibri"/>
                          <a:ea typeface="Calibri"/>
                          <a:cs typeface="Times New Roman"/>
                        </a:rPr>
                        <a:t>96</a:t>
                      </a:r>
                      <a:endParaRPr lang="en-US" sz="1600">
                        <a:effectLst/>
                        <a:latin typeface="Calibri"/>
                        <a:ea typeface="Calibri"/>
                        <a:cs typeface="Times New Roman"/>
                      </a:endParaRPr>
                    </a:p>
                  </a:txBody>
                  <a:tcPr marL="73025" marR="73025" marT="8890" marB="889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r>
              <a:tr h="182880">
                <a:tc>
                  <a:txBody>
                    <a:bodyPr/>
                    <a:lstStyle/>
                    <a:p>
                      <a:pPr marL="0" marR="0">
                        <a:lnSpc>
                          <a:spcPct val="115000"/>
                        </a:lnSpc>
                        <a:spcBef>
                          <a:spcPts val="0"/>
                        </a:spcBef>
                        <a:spcAft>
                          <a:spcPts val="0"/>
                        </a:spcAft>
                      </a:pPr>
                      <a:r>
                        <a:rPr lang="en-US" sz="1600" b="1">
                          <a:effectLst/>
                          <a:latin typeface="Calibri"/>
                          <a:ea typeface="Calibri"/>
                          <a:cs typeface="Times New Roman"/>
                        </a:rPr>
                        <a:t>75+</a:t>
                      </a:r>
                      <a:endParaRPr lang="en-US" sz="1600">
                        <a:effectLst/>
                        <a:latin typeface="Calibri"/>
                        <a:ea typeface="Calibri"/>
                        <a:cs typeface="Times New Roman"/>
                      </a:endParaRPr>
                    </a:p>
                  </a:txBody>
                  <a:tcPr marL="73025" marR="73025" marT="8890" marB="889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Calibri"/>
                          <a:ea typeface="Calibri"/>
                          <a:cs typeface="Times New Roman"/>
                        </a:rPr>
                        <a:t>Male</a:t>
                      </a:r>
                    </a:p>
                  </a:txBody>
                  <a:tcPr marL="73025" marR="73025" marT="8890" marB="889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115000"/>
                        </a:lnSpc>
                        <a:spcBef>
                          <a:spcPts val="0"/>
                        </a:spcBef>
                        <a:spcAft>
                          <a:spcPts val="0"/>
                        </a:spcAft>
                      </a:pPr>
                      <a:r>
                        <a:rPr lang="en-US" sz="1600">
                          <a:solidFill>
                            <a:srgbClr val="000000"/>
                          </a:solidFill>
                          <a:effectLst/>
                          <a:latin typeface="Calibri"/>
                          <a:ea typeface="Calibri"/>
                          <a:cs typeface="Times New Roman"/>
                        </a:rPr>
                        <a:t>357</a:t>
                      </a:r>
                      <a:endParaRPr lang="en-US" sz="1600">
                        <a:effectLst/>
                        <a:latin typeface="Calibri"/>
                        <a:ea typeface="Calibri"/>
                        <a:cs typeface="Times New Roman"/>
                      </a:endParaRPr>
                    </a:p>
                  </a:txBody>
                  <a:tcPr marL="73025" marR="73025" marT="8890" marB="889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600">
                          <a:solidFill>
                            <a:srgbClr val="000000"/>
                          </a:solidFill>
                          <a:effectLst/>
                          <a:latin typeface="Calibri"/>
                          <a:ea typeface="Calibri"/>
                          <a:cs typeface="Times New Roman"/>
                        </a:rPr>
                        <a:t>126</a:t>
                      </a:r>
                      <a:endParaRPr lang="en-US" sz="1600">
                        <a:effectLst/>
                        <a:latin typeface="Calibri"/>
                        <a:ea typeface="Calibri"/>
                        <a:cs typeface="Times New Roman"/>
                      </a:endParaRPr>
                    </a:p>
                  </a:txBody>
                  <a:tcPr marL="73025" marR="73025" marT="8890" marB="889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115000"/>
                        </a:lnSpc>
                        <a:spcBef>
                          <a:spcPts val="0"/>
                        </a:spcBef>
                        <a:spcAft>
                          <a:spcPts val="0"/>
                        </a:spcAft>
                      </a:pPr>
                      <a:r>
                        <a:rPr lang="en-US" sz="1600">
                          <a:solidFill>
                            <a:srgbClr val="000000"/>
                          </a:solidFill>
                          <a:effectLst/>
                          <a:latin typeface="Calibri"/>
                          <a:ea typeface="Calibri"/>
                          <a:cs typeface="Times New Roman"/>
                        </a:rPr>
                        <a:t>91</a:t>
                      </a:r>
                      <a:endParaRPr lang="en-US" sz="1600">
                        <a:effectLst/>
                        <a:latin typeface="Calibri"/>
                        <a:ea typeface="Calibri"/>
                        <a:cs typeface="Times New Roman"/>
                      </a:endParaRPr>
                    </a:p>
                  </a:txBody>
                  <a:tcPr marL="73025" marR="73025" marT="8890" marB="889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600">
                          <a:solidFill>
                            <a:srgbClr val="000000"/>
                          </a:solidFill>
                          <a:effectLst/>
                          <a:latin typeface="Calibri"/>
                          <a:ea typeface="Calibri"/>
                          <a:cs typeface="Times New Roman"/>
                        </a:rPr>
                        <a:t>135</a:t>
                      </a:r>
                      <a:endParaRPr lang="en-US" sz="1600">
                        <a:effectLst/>
                        <a:latin typeface="Calibri"/>
                        <a:ea typeface="Calibri"/>
                        <a:cs typeface="Times New Roman"/>
                      </a:endParaRPr>
                    </a:p>
                  </a:txBody>
                  <a:tcPr marL="73025" marR="73025" marT="8890" marB="889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115000"/>
                        </a:lnSpc>
                        <a:spcBef>
                          <a:spcPts val="0"/>
                        </a:spcBef>
                        <a:spcAft>
                          <a:spcPts val="0"/>
                        </a:spcAft>
                      </a:pPr>
                      <a:r>
                        <a:rPr lang="en-US" sz="1600">
                          <a:solidFill>
                            <a:srgbClr val="000000"/>
                          </a:solidFill>
                          <a:effectLst/>
                          <a:latin typeface="Calibri"/>
                          <a:ea typeface="Calibri"/>
                          <a:cs typeface="Times New Roman"/>
                        </a:rPr>
                        <a:t>109</a:t>
                      </a:r>
                      <a:endParaRPr lang="en-US" sz="1600">
                        <a:effectLst/>
                        <a:latin typeface="Calibri"/>
                        <a:ea typeface="Calibri"/>
                        <a:cs typeface="Times New Roman"/>
                      </a:endParaRPr>
                    </a:p>
                  </a:txBody>
                  <a:tcPr marL="73025" marR="73025" marT="8890" marB="889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600">
                          <a:solidFill>
                            <a:srgbClr val="000000"/>
                          </a:solidFill>
                          <a:effectLst/>
                          <a:latin typeface="Calibri"/>
                          <a:ea typeface="Calibri"/>
                          <a:cs typeface="Times New Roman"/>
                        </a:rPr>
                        <a:t>232</a:t>
                      </a:r>
                      <a:endParaRPr lang="en-US" sz="1600">
                        <a:effectLst/>
                        <a:latin typeface="Calibri"/>
                        <a:ea typeface="Calibri"/>
                        <a:cs typeface="Times New Roman"/>
                      </a:endParaRPr>
                    </a:p>
                  </a:txBody>
                  <a:tcPr marL="73025" marR="73025" marT="8890" marB="889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115000"/>
                        </a:lnSpc>
                        <a:spcBef>
                          <a:spcPts val="0"/>
                        </a:spcBef>
                        <a:spcAft>
                          <a:spcPts val="0"/>
                        </a:spcAft>
                      </a:pPr>
                      <a:r>
                        <a:rPr lang="en-US" sz="1600">
                          <a:solidFill>
                            <a:srgbClr val="000000"/>
                          </a:solidFill>
                          <a:effectLst/>
                          <a:latin typeface="Calibri"/>
                          <a:ea typeface="Calibri"/>
                          <a:cs typeface="Times New Roman"/>
                        </a:rPr>
                        <a:t>167</a:t>
                      </a:r>
                      <a:endParaRPr lang="en-US" sz="1600">
                        <a:effectLst/>
                        <a:latin typeface="Calibri"/>
                        <a:ea typeface="Calibri"/>
                        <a:cs typeface="Times New Roman"/>
                      </a:endParaRPr>
                    </a:p>
                  </a:txBody>
                  <a:tcPr marL="73025" marR="73025" marT="8890" marB="889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600">
                          <a:solidFill>
                            <a:srgbClr val="000000"/>
                          </a:solidFill>
                          <a:effectLst/>
                          <a:latin typeface="Calibri"/>
                          <a:ea typeface="Calibri"/>
                          <a:cs typeface="Times New Roman"/>
                        </a:rPr>
                        <a:t>202</a:t>
                      </a:r>
                      <a:endParaRPr lang="en-US" sz="1600">
                        <a:effectLst/>
                        <a:latin typeface="Calibri"/>
                        <a:ea typeface="Calibri"/>
                        <a:cs typeface="Times New Roman"/>
                      </a:endParaRPr>
                    </a:p>
                  </a:txBody>
                  <a:tcPr marL="73025" marR="73025" marT="8890" marB="889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r>
              <a:tr h="182880">
                <a:tc>
                  <a:txBody>
                    <a:bodyPr/>
                    <a:lstStyle/>
                    <a:p>
                      <a:pPr>
                        <a:lnSpc>
                          <a:spcPct val="115000"/>
                        </a:lnSpc>
                      </a:pPr>
                      <a:endParaRPr lang="en-US" sz="1600">
                        <a:effectLst/>
                        <a:latin typeface="Calibri"/>
                      </a:endParaRPr>
                    </a:p>
                  </a:txBody>
                  <a:tcPr marL="73025" marR="73025" marT="8890" marB="889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Calibri"/>
                          <a:ea typeface="Calibri"/>
                          <a:cs typeface="Times New Roman"/>
                        </a:rPr>
                        <a:t>Female</a:t>
                      </a:r>
                    </a:p>
                  </a:txBody>
                  <a:tcPr marL="73025" marR="73025" marT="8890" marB="889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effectLst/>
                          <a:latin typeface="Calibri"/>
                          <a:ea typeface="Calibri"/>
                          <a:cs typeface="Times New Roman"/>
                        </a:rPr>
                        <a:t>321</a:t>
                      </a:r>
                      <a:endParaRPr lang="en-US" sz="1600">
                        <a:effectLst/>
                        <a:latin typeface="Calibri"/>
                        <a:ea typeface="Calibri"/>
                        <a:cs typeface="Times New Roman"/>
                      </a:endParaRPr>
                    </a:p>
                  </a:txBody>
                  <a:tcPr marL="73025" marR="73025" marT="8890" marB="889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600">
                          <a:solidFill>
                            <a:srgbClr val="000000"/>
                          </a:solidFill>
                          <a:effectLst/>
                          <a:latin typeface="Calibri"/>
                          <a:ea typeface="Calibri"/>
                          <a:cs typeface="Times New Roman"/>
                        </a:rPr>
                        <a:t>122</a:t>
                      </a:r>
                      <a:endParaRPr lang="en-US" sz="1600">
                        <a:effectLst/>
                        <a:latin typeface="Calibri"/>
                        <a:ea typeface="Calibri"/>
                        <a:cs typeface="Times New Roman"/>
                      </a:endParaRPr>
                    </a:p>
                  </a:txBody>
                  <a:tcPr marL="73025" marR="73025" marT="8890" marB="889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effectLst/>
                          <a:latin typeface="Calibri"/>
                          <a:ea typeface="Calibri"/>
                          <a:cs typeface="Times New Roman"/>
                        </a:rPr>
                        <a:t>85</a:t>
                      </a:r>
                      <a:endParaRPr lang="en-US" sz="1600">
                        <a:effectLst/>
                        <a:latin typeface="Calibri"/>
                        <a:ea typeface="Calibri"/>
                        <a:cs typeface="Times New Roman"/>
                      </a:endParaRPr>
                    </a:p>
                  </a:txBody>
                  <a:tcPr marL="73025" marR="73025" marT="8890" marB="889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600">
                          <a:solidFill>
                            <a:srgbClr val="000000"/>
                          </a:solidFill>
                          <a:effectLst/>
                          <a:latin typeface="Calibri"/>
                          <a:ea typeface="Calibri"/>
                          <a:cs typeface="Times New Roman"/>
                        </a:rPr>
                        <a:t>139</a:t>
                      </a:r>
                      <a:endParaRPr lang="en-US" sz="1600">
                        <a:effectLst/>
                        <a:latin typeface="Calibri"/>
                        <a:ea typeface="Calibri"/>
                        <a:cs typeface="Times New Roman"/>
                      </a:endParaRPr>
                    </a:p>
                  </a:txBody>
                  <a:tcPr marL="73025" marR="73025" marT="8890" marB="889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effectLst/>
                          <a:latin typeface="Calibri"/>
                          <a:ea typeface="Calibri"/>
                          <a:cs typeface="Times New Roman"/>
                        </a:rPr>
                        <a:t>104</a:t>
                      </a:r>
                      <a:endParaRPr lang="en-US" sz="1600">
                        <a:effectLst/>
                        <a:latin typeface="Calibri"/>
                        <a:ea typeface="Calibri"/>
                        <a:cs typeface="Times New Roman"/>
                      </a:endParaRPr>
                    </a:p>
                  </a:txBody>
                  <a:tcPr marL="73025" marR="73025" marT="8890" marB="889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600">
                          <a:solidFill>
                            <a:srgbClr val="000000"/>
                          </a:solidFill>
                          <a:effectLst/>
                          <a:latin typeface="Calibri"/>
                          <a:ea typeface="Calibri"/>
                          <a:cs typeface="Times New Roman"/>
                        </a:rPr>
                        <a:t>229</a:t>
                      </a:r>
                      <a:endParaRPr lang="en-US" sz="1600">
                        <a:effectLst/>
                        <a:latin typeface="Calibri"/>
                        <a:ea typeface="Calibri"/>
                        <a:cs typeface="Times New Roman"/>
                      </a:endParaRPr>
                    </a:p>
                  </a:txBody>
                  <a:tcPr marL="73025" marR="73025" marT="8890" marB="889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a:solidFill>
                            <a:srgbClr val="000000"/>
                          </a:solidFill>
                          <a:effectLst/>
                          <a:latin typeface="Calibri"/>
                          <a:ea typeface="Calibri"/>
                          <a:cs typeface="Times New Roman"/>
                        </a:rPr>
                        <a:t>156</a:t>
                      </a:r>
                      <a:endParaRPr lang="en-US" sz="1600">
                        <a:effectLst/>
                        <a:latin typeface="Calibri"/>
                        <a:ea typeface="Calibri"/>
                        <a:cs typeface="Times New Roman"/>
                      </a:endParaRPr>
                    </a:p>
                  </a:txBody>
                  <a:tcPr marL="73025" marR="73025" marT="8890" marB="889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600" dirty="0">
                          <a:solidFill>
                            <a:srgbClr val="000000"/>
                          </a:solidFill>
                          <a:effectLst/>
                          <a:latin typeface="Calibri"/>
                          <a:ea typeface="Calibri"/>
                          <a:cs typeface="Times New Roman"/>
                        </a:rPr>
                        <a:t>212</a:t>
                      </a:r>
                      <a:endParaRPr lang="en-US" sz="1600" dirty="0">
                        <a:effectLst/>
                        <a:latin typeface="Calibri"/>
                        <a:ea typeface="Calibri"/>
                        <a:cs typeface="Times New Roman"/>
                      </a:endParaRPr>
                    </a:p>
                  </a:txBody>
                  <a:tcPr marL="73025" marR="73025" marT="8890" marB="889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42112445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5562600"/>
            <a:ext cx="8077200" cy="830997"/>
          </a:xfrm>
          <a:prstGeom prst="rect">
            <a:avLst/>
          </a:prstGeom>
        </p:spPr>
        <p:txBody>
          <a:bodyPr wrap="square">
            <a:spAutoFit/>
          </a:bodyPr>
          <a:lstStyle/>
          <a:p>
            <a:r>
              <a:rPr lang="en-US" i="1" baseline="30000" dirty="0" smtClean="0"/>
              <a:t>Data </a:t>
            </a:r>
            <a:r>
              <a:rPr lang="en-US" i="1" baseline="30000" dirty="0"/>
              <a:t>Source</a:t>
            </a:r>
            <a:r>
              <a:rPr lang="en-US" i="1" baseline="30000" dirty="0" smtClean="0"/>
              <a:t>: </a:t>
            </a:r>
            <a:r>
              <a:rPr lang="en-US" i="1" baseline="30000" dirty="0"/>
              <a:t>Special analyses, USRDS ESRD Database, and Medicare 5 percent sample. Unadjusted and adjusted (sex and race) mortality rates starting with the January 1 point prevalent sample in the ESRD and general populations, aged 65 and older (per 1,000 patient-years at risk). Ref: period prevalent ESRD patients, 2012. Abbreviations: AMI, acute myocardial infarction; CHF, congestive heart failure; CVA/TIA, cerebrovascular accident/transient ischemic attack; ESRD, end-stage renal disease.</a:t>
            </a:r>
          </a:p>
        </p:txBody>
      </p:sp>
      <p:sp>
        <p:nvSpPr>
          <p:cNvPr id="4" name="Rectangle 3"/>
          <p:cNvSpPr/>
          <p:nvPr/>
        </p:nvSpPr>
        <p:spPr>
          <a:xfrm>
            <a:off x="0" y="313549"/>
            <a:ext cx="9144000" cy="954107"/>
          </a:xfrm>
          <a:prstGeom prst="rect">
            <a:avLst/>
          </a:prstGeom>
        </p:spPr>
        <p:txBody>
          <a:bodyPr wrap="square">
            <a:spAutoFit/>
          </a:bodyPr>
          <a:lstStyle/>
          <a:p>
            <a:pPr algn="ctr"/>
            <a:r>
              <a:rPr lang="en-US" sz="2800" b="1" baseline="30000" dirty="0" smtClean="0"/>
              <a:t>Table 6.6a </a:t>
            </a:r>
            <a:r>
              <a:rPr lang="en-US" sz="2800" b="1" baseline="30000" dirty="0"/>
              <a:t>Adjusted mortality (deaths per 1,000 patient-years) by calendar year, treatment modality, and Medicare comorbidity among ESRD patients and comorbidity-specific Medicare populations aged 65 &amp; older, </a:t>
            </a:r>
            <a:r>
              <a:rPr lang="en-US" sz="2800" b="1" baseline="30000" dirty="0" smtClean="0"/>
              <a:t>1996-2005</a:t>
            </a:r>
            <a:endParaRPr lang="en-US" sz="2800" b="1" baseline="30000" dirty="0"/>
          </a:p>
        </p:txBody>
      </p:sp>
      <p:sp>
        <p:nvSpPr>
          <p:cNvPr id="2" name="Footer Placeholder 1"/>
          <p:cNvSpPr>
            <a:spLocks noGrp="1"/>
          </p:cNvSpPr>
          <p:nvPr>
            <p:ph type="ftr" sz="quarter" idx="10"/>
          </p:nvPr>
        </p:nvSpPr>
        <p:spPr/>
        <p:txBody>
          <a:bodyPr/>
          <a:lstStyle/>
          <a:p>
            <a:r>
              <a:rPr lang="en-US" dirty="0" smtClean="0"/>
              <a:t>Vol 2, ESRD, </a:t>
            </a:r>
            <a:r>
              <a:rPr lang="en-US" dirty="0" err="1" smtClean="0"/>
              <a:t>Ch</a:t>
            </a:r>
            <a:r>
              <a:rPr lang="en-US" dirty="0" smtClean="0"/>
              <a:t> 6</a:t>
            </a:r>
            <a:endParaRPr lang="en-US" dirty="0"/>
          </a:p>
        </p:txBody>
      </p:sp>
      <p:sp>
        <p:nvSpPr>
          <p:cNvPr id="6" name="Slide Number Placeholder 5"/>
          <p:cNvSpPr>
            <a:spLocks noGrp="1"/>
          </p:cNvSpPr>
          <p:nvPr>
            <p:ph type="sldNum" sz="quarter" idx="11"/>
          </p:nvPr>
        </p:nvSpPr>
        <p:spPr/>
        <p:txBody>
          <a:bodyPr/>
          <a:lstStyle/>
          <a:p>
            <a:fld id="{3F227FC0-035E-484D-AA62-D30602925625}" type="slidenum">
              <a:rPr lang="en-US" b="1" smtClean="0"/>
              <a:pPr/>
              <a:t>13</a:t>
            </a:fld>
            <a:endParaRPr lang="en-US" b="1" dirty="0"/>
          </a:p>
        </p:txBody>
      </p:sp>
      <p:graphicFrame>
        <p:nvGraphicFramePr>
          <p:cNvPr id="5" name="Table 4"/>
          <p:cNvGraphicFramePr>
            <a:graphicFrameLocks noGrp="1"/>
          </p:cNvGraphicFramePr>
          <p:nvPr>
            <p:extLst>
              <p:ext uri="{D42A27DB-BD31-4B8C-83A1-F6EECF244321}">
                <p14:modId xmlns:p14="http://schemas.microsoft.com/office/powerpoint/2010/main" val="1034573132"/>
              </p:ext>
            </p:extLst>
          </p:nvPr>
        </p:nvGraphicFramePr>
        <p:xfrm>
          <a:off x="1189035" y="1905000"/>
          <a:ext cx="6765930" cy="2944368"/>
        </p:xfrm>
        <a:graphic>
          <a:graphicData uri="http://schemas.openxmlformats.org/drawingml/2006/table">
            <a:tbl>
              <a:tblPr firstRow="1" firstCol="1" bandRow="1"/>
              <a:tblGrid>
                <a:gridCol w="1289050"/>
                <a:gridCol w="547688"/>
                <a:gridCol w="547688"/>
                <a:gridCol w="547688"/>
                <a:gridCol w="547688"/>
                <a:gridCol w="547688"/>
                <a:gridCol w="547688"/>
                <a:gridCol w="547688"/>
                <a:gridCol w="547688"/>
                <a:gridCol w="547688"/>
                <a:gridCol w="547688"/>
              </a:tblGrid>
              <a:tr h="167640">
                <a:tc>
                  <a:txBody>
                    <a:bodyPr/>
                    <a:lstStyle/>
                    <a:p>
                      <a:pPr>
                        <a:lnSpc>
                          <a:spcPct val="115000"/>
                        </a:lnSpc>
                      </a:pPr>
                      <a:endParaRPr lang="en-US" sz="1400">
                        <a:effectLst/>
                        <a:latin typeface="Calibri"/>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a:ea typeface="Times New Roman"/>
                          <a:cs typeface="Times New Roman"/>
                        </a:rPr>
                        <a:t>1996</a:t>
                      </a:r>
                      <a:endParaRPr lang="en-US" sz="140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400" b="1">
                          <a:effectLst/>
                          <a:latin typeface="Calibri"/>
                          <a:ea typeface="Times New Roman"/>
                          <a:cs typeface="Times New Roman"/>
                        </a:rPr>
                        <a:t>1997</a:t>
                      </a:r>
                      <a:endParaRPr lang="en-US" sz="140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a:ea typeface="Times New Roman"/>
                          <a:cs typeface="Times New Roman"/>
                        </a:rPr>
                        <a:t>1998</a:t>
                      </a:r>
                      <a:endParaRPr lang="en-US" sz="140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400" b="1">
                          <a:effectLst/>
                          <a:latin typeface="Calibri"/>
                          <a:ea typeface="Times New Roman"/>
                          <a:cs typeface="Times New Roman"/>
                        </a:rPr>
                        <a:t>1999</a:t>
                      </a:r>
                      <a:endParaRPr lang="en-US" sz="140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a:ea typeface="Times New Roman"/>
                          <a:cs typeface="Times New Roman"/>
                        </a:rPr>
                        <a:t>2000</a:t>
                      </a:r>
                      <a:endParaRPr lang="en-US" sz="140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400" b="1">
                          <a:effectLst/>
                          <a:latin typeface="Calibri"/>
                          <a:ea typeface="Times New Roman"/>
                          <a:cs typeface="Times New Roman"/>
                        </a:rPr>
                        <a:t>2001</a:t>
                      </a:r>
                      <a:endParaRPr lang="en-US" sz="140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a:ea typeface="Times New Roman"/>
                          <a:cs typeface="Times New Roman"/>
                        </a:rPr>
                        <a:t>2002</a:t>
                      </a:r>
                      <a:endParaRPr lang="en-US" sz="140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400" b="1">
                          <a:effectLst/>
                          <a:latin typeface="Calibri"/>
                          <a:ea typeface="Times New Roman"/>
                          <a:cs typeface="Times New Roman"/>
                        </a:rPr>
                        <a:t>2003</a:t>
                      </a:r>
                      <a:endParaRPr lang="en-US" sz="140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a:ea typeface="Times New Roman"/>
                          <a:cs typeface="Times New Roman"/>
                        </a:rPr>
                        <a:t>2004</a:t>
                      </a:r>
                      <a:endParaRPr lang="en-US" sz="140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400" b="1">
                          <a:effectLst/>
                          <a:latin typeface="Calibri"/>
                          <a:ea typeface="Times New Roman"/>
                          <a:cs typeface="Times New Roman"/>
                        </a:rPr>
                        <a:t>2005</a:t>
                      </a:r>
                      <a:endParaRPr lang="en-US" sz="140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40">
                <a:tc>
                  <a:txBody>
                    <a:bodyPr/>
                    <a:lstStyle/>
                    <a:p>
                      <a:pPr marL="0" marR="0">
                        <a:lnSpc>
                          <a:spcPct val="115000"/>
                        </a:lnSpc>
                        <a:spcBef>
                          <a:spcPts val="0"/>
                        </a:spcBef>
                        <a:spcAft>
                          <a:spcPts val="0"/>
                        </a:spcAft>
                      </a:pPr>
                      <a:r>
                        <a:rPr lang="en-US" sz="1400" b="1">
                          <a:effectLst/>
                          <a:latin typeface="Calibri"/>
                          <a:ea typeface="Times New Roman"/>
                          <a:cs typeface="Times New Roman"/>
                        </a:rPr>
                        <a:t>Modality</a:t>
                      </a:r>
                      <a:endParaRPr lang="en-US" sz="140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400">
                        <a:effectLst/>
                        <a:latin typeface="Calibri"/>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nSpc>
                          <a:spcPct val="115000"/>
                        </a:lnSpc>
                      </a:pPr>
                      <a:endParaRPr lang="en-US" sz="1400" dirty="0">
                        <a:effectLst/>
                        <a:latin typeface="Calibri"/>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400">
                        <a:effectLst/>
                        <a:latin typeface="Calibri"/>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nSpc>
                          <a:spcPct val="115000"/>
                        </a:lnSpc>
                      </a:pPr>
                      <a:endParaRPr lang="en-US" sz="1400">
                        <a:effectLst/>
                        <a:latin typeface="Calibri"/>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400">
                        <a:effectLst/>
                        <a:latin typeface="Calibri"/>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nSpc>
                          <a:spcPct val="115000"/>
                        </a:lnSpc>
                      </a:pPr>
                      <a:endParaRPr lang="en-US" sz="1400">
                        <a:effectLst/>
                        <a:latin typeface="Calibri"/>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400">
                        <a:effectLst/>
                        <a:latin typeface="Calibri"/>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nSpc>
                          <a:spcPct val="115000"/>
                        </a:lnSpc>
                      </a:pPr>
                      <a:endParaRPr lang="en-US" sz="1400">
                        <a:effectLst/>
                        <a:latin typeface="Calibri"/>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400">
                        <a:effectLst/>
                        <a:latin typeface="Calibri"/>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nSpc>
                          <a:spcPct val="115000"/>
                        </a:lnSpc>
                      </a:pPr>
                      <a:endParaRPr lang="en-US" sz="1400">
                        <a:effectLst/>
                        <a:latin typeface="Calibri"/>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tcPr>
                </a:tc>
              </a:tr>
              <a:tr h="167640">
                <a:tc>
                  <a:txBody>
                    <a:bodyPr/>
                    <a:lstStyle/>
                    <a:p>
                      <a:pPr marL="34925" marR="0">
                        <a:lnSpc>
                          <a:spcPct val="115000"/>
                        </a:lnSpc>
                        <a:spcBef>
                          <a:spcPts val="0"/>
                        </a:spcBef>
                        <a:spcAft>
                          <a:spcPts val="0"/>
                        </a:spcAft>
                      </a:pPr>
                      <a:r>
                        <a:rPr lang="en-US" sz="1400">
                          <a:effectLst/>
                          <a:latin typeface="Calibri"/>
                          <a:ea typeface="Times New Roman"/>
                          <a:cs typeface="Times New Roman"/>
                        </a:rPr>
                        <a:t>ESRD</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338</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357</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382</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390</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375</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382</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380</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391</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406</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335</a:t>
                      </a:r>
                      <a:endParaRPr lang="en-US" sz="1400">
                        <a:effectLst/>
                        <a:latin typeface="Calibri"/>
                        <a:ea typeface="Calibri"/>
                        <a:cs typeface="Times New Roman"/>
                      </a:endParaRPr>
                    </a:p>
                  </a:txBody>
                  <a:tcPr marL="73025" marR="73025" marT="0" marB="0" anchor="ctr">
                    <a:lnL>
                      <a:noFill/>
                    </a:lnL>
                    <a:lnR>
                      <a:noFill/>
                    </a:lnR>
                    <a:lnT>
                      <a:noFill/>
                    </a:lnT>
                    <a:lnB>
                      <a:noFill/>
                    </a:lnB>
                  </a:tcPr>
                </a:tc>
              </a:tr>
              <a:tr h="167640">
                <a:tc>
                  <a:txBody>
                    <a:bodyPr/>
                    <a:lstStyle/>
                    <a:p>
                      <a:pPr marL="34925" marR="0">
                        <a:lnSpc>
                          <a:spcPct val="115000"/>
                        </a:lnSpc>
                        <a:spcBef>
                          <a:spcPts val="0"/>
                        </a:spcBef>
                        <a:spcAft>
                          <a:spcPts val="0"/>
                        </a:spcAft>
                      </a:pPr>
                      <a:r>
                        <a:rPr lang="en-US" sz="1400">
                          <a:effectLst/>
                          <a:latin typeface="Calibri"/>
                          <a:ea typeface="Times New Roman"/>
                          <a:cs typeface="Times New Roman"/>
                        </a:rPr>
                        <a:t>Dialysis</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349</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368</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392</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402</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389</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399</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400</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415</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437</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365</a:t>
                      </a:r>
                      <a:endParaRPr lang="en-US" sz="1400">
                        <a:effectLst/>
                        <a:latin typeface="Calibri"/>
                        <a:ea typeface="Calibri"/>
                        <a:cs typeface="Times New Roman"/>
                      </a:endParaRPr>
                    </a:p>
                  </a:txBody>
                  <a:tcPr marL="73025" marR="73025" marT="0" marB="0" anchor="ctr">
                    <a:lnL>
                      <a:noFill/>
                    </a:lnL>
                    <a:lnR>
                      <a:noFill/>
                    </a:lnR>
                    <a:lnT>
                      <a:noFill/>
                    </a:lnT>
                    <a:lnB>
                      <a:noFill/>
                    </a:lnB>
                  </a:tcPr>
                </a:tc>
              </a:tr>
              <a:tr h="167640">
                <a:tc>
                  <a:txBody>
                    <a:bodyPr/>
                    <a:lstStyle/>
                    <a:p>
                      <a:pPr marL="34925" marR="0">
                        <a:lnSpc>
                          <a:spcPct val="115000"/>
                        </a:lnSpc>
                        <a:spcBef>
                          <a:spcPts val="0"/>
                        </a:spcBef>
                        <a:spcAft>
                          <a:spcPts val="0"/>
                        </a:spcAft>
                      </a:pPr>
                      <a:r>
                        <a:rPr lang="en-US" sz="1400">
                          <a:effectLst/>
                          <a:latin typeface="Calibri"/>
                          <a:ea typeface="Times New Roman"/>
                          <a:cs typeface="Times New Roman"/>
                        </a:rPr>
                        <a:t>Transplant</a:t>
                      </a:r>
                      <a:endParaRPr lang="en-US" sz="140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79</a:t>
                      </a:r>
                      <a:endParaRPr lang="en-US" sz="140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87</a:t>
                      </a:r>
                      <a:endParaRPr lang="en-US" sz="140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110</a:t>
                      </a:r>
                      <a:endParaRPr lang="en-US" sz="140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82</a:t>
                      </a:r>
                      <a:endParaRPr lang="en-US" sz="140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73</a:t>
                      </a:r>
                      <a:endParaRPr lang="en-US" sz="140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76</a:t>
                      </a:r>
                      <a:endParaRPr lang="en-US" sz="140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81</a:t>
                      </a:r>
                      <a:endParaRPr lang="en-US" sz="140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118</a:t>
                      </a:r>
                      <a:endParaRPr lang="en-US" sz="140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100</a:t>
                      </a:r>
                      <a:endParaRPr lang="en-US" sz="140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95</a:t>
                      </a:r>
                      <a:endParaRPr lang="en-US" sz="140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tcPr>
                </a:tc>
              </a:tr>
              <a:tr h="167640">
                <a:tc>
                  <a:txBody>
                    <a:bodyPr/>
                    <a:lstStyle/>
                    <a:p>
                      <a:pPr marL="36830" marR="0" indent="-36830">
                        <a:lnSpc>
                          <a:spcPct val="115000"/>
                        </a:lnSpc>
                        <a:spcBef>
                          <a:spcPts val="0"/>
                        </a:spcBef>
                        <a:spcAft>
                          <a:spcPts val="0"/>
                        </a:spcAft>
                      </a:pPr>
                      <a:r>
                        <a:rPr lang="en-US" sz="1400" b="1">
                          <a:effectLst/>
                          <a:latin typeface="Calibri"/>
                          <a:ea typeface="Times New Roman"/>
                          <a:cs typeface="Times New Roman"/>
                        </a:rPr>
                        <a:t>Medicare data </a:t>
                      </a:r>
                      <a:br>
                        <a:rPr lang="en-US" sz="1400" b="1">
                          <a:effectLst/>
                          <a:latin typeface="Calibri"/>
                          <a:ea typeface="Times New Roman"/>
                          <a:cs typeface="Times New Roman"/>
                        </a:rPr>
                      </a:br>
                      <a:r>
                        <a:rPr lang="en-US" sz="1400" b="1">
                          <a:effectLst/>
                          <a:latin typeface="Calibri"/>
                          <a:ea typeface="Times New Roman"/>
                          <a:cs typeface="Times New Roman"/>
                        </a:rPr>
                        <a:t>comorbidities</a:t>
                      </a:r>
                      <a:endParaRPr lang="en-US" sz="140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151</a:t>
                      </a:r>
                      <a:endParaRPr lang="en-US" sz="140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146</a:t>
                      </a:r>
                      <a:endParaRPr lang="en-US" sz="140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137</a:t>
                      </a:r>
                      <a:endParaRPr lang="en-US" sz="140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140</a:t>
                      </a:r>
                      <a:endParaRPr lang="en-US" sz="140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142</a:t>
                      </a:r>
                      <a:endParaRPr lang="en-US" sz="140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113</a:t>
                      </a:r>
                      <a:endParaRPr lang="en-US" sz="140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122</a:t>
                      </a:r>
                      <a:endParaRPr lang="en-US" sz="140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120</a:t>
                      </a:r>
                      <a:endParaRPr lang="en-US" sz="140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118</a:t>
                      </a:r>
                      <a:endParaRPr lang="en-US" sz="140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107</a:t>
                      </a:r>
                      <a:endParaRPr lang="en-US" sz="140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tcPr>
                </a:tc>
              </a:tr>
              <a:tr h="167640">
                <a:tc>
                  <a:txBody>
                    <a:bodyPr/>
                    <a:lstStyle/>
                    <a:p>
                      <a:pPr marL="34925" marR="0">
                        <a:lnSpc>
                          <a:spcPct val="115000"/>
                        </a:lnSpc>
                        <a:spcBef>
                          <a:spcPts val="0"/>
                        </a:spcBef>
                        <a:spcAft>
                          <a:spcPts val="0"/>
                        </a:spcAft>
                      </a:pPr>
                      <a:r>
                        <a:rPr lang="en-US" sz="1400">
                          <a:effectLst/>
                          <a:latin typeface="Calibri"/>
                          <a:ea typeface="Times New Roman"/>
                          <a:cs typeface="Times New Roman"/>
                        </a:rPr>
                        <a:t>Cancer</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80</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76</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76</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82</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77</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68</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69</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66</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61</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61</a:t>
                      </a:r>
                      <a:endParaRPr lang="en-US" sz="1400">
                        <a:effectLst/>
                        <a:latin typeface="Calibri"/>
                        <a:ea typeface="Calibri"/>
                        <a:cs typeface="Times New Roman"/>
                      </a:endParaRPr>
                    </a:p>
                  </a:txBody>
                  <a:tcPr marL="73025" marR="73025" marT="0" marB="0" anchor="ctr">
                    <a:lnL>
                      <a:noFill/>
                    </a:lnL>
                    <a:lnR>
                      <a:noFill/>
                    </a:lnR>
                    <a:lnT>
                      <a:noFill/>
                    </a:lnT>
                    <a:lnB>
                      <a:noFill/>
                    </a:lnB>
                  </a:tcPr>
                </a:tc>
              </a:tr>
              <a:tr h="167640">
                <a:tc>
                  <a:txBody>
                    <a:bodyPr/>
                    <a:lstStyle/>
                    <a:p>
                      <a:pPr marL="34925" marR="0">
                        <a:lnSpc>
                          <a:spcPct val="115000"/>
                        </a:lnSpc>
                        <a:spcBef>
                          <a:spcPts val="0"/>
                        </a:spcBef>
                        <a:spcAft>
                          <a:spcPts val="0"/>
                        </a:spcAft>
                      </a:pPr>
                      <a:r>
                        <a:rPr lang="en-US" sz="1400">
                          <a:effectLst/>
                          <a:latin typeface="Calibri"/>
                          <a:ea typeface="Times New Roman"/>
                          <a:cs typeface="Times New Roman"/>
                        </a:rPr>
                        <a:t>Diabetes</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170</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155</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154</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155</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154</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141</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143</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138</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132</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131</a:t>
                      </a:r>
                      <a:endParaRPr lang="en-US" sz="1400">
                        <a:effectLst/>
                        <a:latin typeface="Calibri"/>
                        <a:ea typeface="Calibri"/>
                        <a:cs typeface="Times New Roman"/>
                      </a:endParaRPr>
                    </a:p>
                  </a:txBody>
                  <a:tcPr marL="73025" marR="73025" marT="0" marB="0" anchor="ctr">
                    <a:lnL>
                      <a:noFill/>
                    </a:lnL>
                    <a:lnR>
                      <a:noFill/>
                    </a:lnR>
                    <a:lnT>
                      <a:noFill/>
                    </a:lnT>
                    <a:lnB>
                      <a:noFill/>
                    </a:lnB>
                  </a:tcPr>
                </a:tc>
              </a:tr>
              <a:tr h="167640">
                <a:tc>
                  <a:txBody>
                    <a:bodyPr/>
                    <a:lstStyle/>
                    <a:p>
                      <a:pPr marL="34925" marR="0">
                        <a:lnSpc>
                          <a:spcPct val="115000"/>
                        </a:lnSpc>
                        <a:spcBef>
                          <a:spcPts val="0"/>
                        </a:spcBef>
                        <a:spcAft>
                          <a:spcPts val="0"/>
                        </a:spcAft>
                      </a:pPr>
                      <a:r>
                        <a:rPr lang="en-US" sz="1400">
                          <a:effectLst/>
                          <a:latin typeface="Calibri"/>
                          <a:ea typeface="Times New Roman"/>
                          <a:cs typeface="Times New Roman"/>
                        </a:rPr>
                        <a:t>CHF</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124</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117</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116</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126</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116</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105</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111</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102</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97</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96</a:t>
                      </a:r>
                      <a:endParaRPr lang="en-US" sz="1400">
                        <a:effectLst/>
                        <a:latin typeface="Calibri"/>
                        <a:ea typeface="Calibri"/>
                        <a:cs typeface="Times New Roman"/>
                      </a:endParaRPr>
                    </a:p>
                  </a:txBody>
                  <a:tcPr marL="73025" marR="73025" marT="0" marB="0" anchor="ctr">
                    <a:lnL>
                      <a:noFill/>
                    </a:lnL>
                    <a:lnR>
                      <a:noFill/>
                    </a:lnR>
                    <a:lnT>
                      <a:noFill/>
                    </a:lnT>
                    <a:lnB>
                      <a:noFill/>
                    </a:lnB>
                  </a:tcPr>
                </a:tc>
              </a:tr>
              <a:tr h="167640">
                <a:tc>
                  <a:txBody>
                    <a:bodyPr/>
                    <a:lstStyle/>
                    <a:p>
                      <a:pPr marL="34925" marR="0">
                        <a:lnSpc>
                          <a:spcPct val="115000"/>
                        </a:lnSpc>
                        <a:spcBef>
                          <a:spcPts val="0"/>
                        </a:spcBef>
                        <a:spcAft>
                          <a:spcPts val="0"/>
                        </a:spcAft>
                      </a:pPr>
                      <a:r>
                        <a:rPr lang="en-US" sz="1400">
                          <a:effectLst/>
                          <a:latin typeface="Calibri"/>
                          <a:ea typeface="Times New Roman"/>
                          <a:cs typeface="Times New Roman"/>
                        </a:rPr>
                        <a:t>CVA/TIA</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157</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132</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126</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148</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142</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118</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128</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119</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109</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106</a:t>
                      </a:r>
                      <a:endParaRPr lang="en-US" sz="1400">
                        <a:effectLst/>
                        <a:latin typeface="Calibri"/>
                        <a:ea typeface="Calibri"/>
                        <a:cs typeface="Times New Roman"/>
                      </a:endParaRPr>
                    </a:p>
                  </a:txBody>
                  <a:tcPr marL="73025" marR="73025" marT="0" marB="0" anchor="ctr">
                    <a:lnL>
                      <a:noFill/>
                    </a:lnL>
                    <a:lnR>
                      <a:noFill/>
                    </a:lnR>
                    <a:lnT>
                      <a:noFill/>
                    </a:lnT>
                    <a:lnB>
                      <a:noFill/>
                    </a:lnB>
                  </a:tcPr>
                </a:tc>
              </a:tr>
              <a:tr h="167640">
                <a:tc>
                  <a:txBody>
                    <a:bodyPr/>
                    <a:lstStyle/>
                    <a:p>
                      <a:pPr marL="34925" marR="0">
                        <a:lnSpc>
                          <a:spcPct val="115000"/>
                        </a:lnSpc>
                        <a:spcBef>
                          <a:spcPts val="0"/>
                        </a:spcBef>
                        <a:spcAft>
                          <a:spcPts val="0"/>
                        </a:spcAft>
                      </a:pPr>
                      <a:r>
                        <a:rPr lang="en-US" sz="1400">
                          <a:effectLst/>
                          <a:latin typeface="Calibri"/>
                          <a:ea typeface="Times New Roman"/>
                          <a:cs typeface="Times New Roman"/>
                        </a:rPr>
                        <a:t>AMI</a:t>
                      </a:r>
                      <a:endParaRPr lang="en-US" sz="140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338</a:t>
                      </a:r>
                      <a:endParaRPr lang="en-US" sz="140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357</a:t>
                      </a:r>
                      <a:endParaRPr lang="en-US" sz="140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effectLst/>
                          <a:latin typeface="Calibri"/>
                          <a:ea typeface="Calibri"/>
                          <a:cs typeface="Times New Roman"/>
                        </a:rPr>
                        <a:t>382</a:t>
                      </a:r>
                      <a:endParaRPr lang="en-US" sz="1400" dirty="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390</a:t>
                      </a:r>
                      <a:endParaRPr lang="en-US" sz="140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375</a:t>
                      </a:r>
                      <a:endParaRPr lang="en-US" sz="140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382</a:t>
                      </a:r>
                      <a:endParaRPr lang="en-US" sz="140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380</a:t>
                      </a:r>
                      <a:endParaRPr lang="en-US" sz="140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391</a:t>
                      </a:r>
                      <a:endParaRPr lang="en-US" sz="140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406</a:t>
                      </a:r>
                      <a:endParaRPr lang="en-US" sz="140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400" dirty="0">
                          <a:solidFill>
                            <a:srgbClr val="000000"/>
                          </a:solidFill>
                          <a:effectLst/>
                          <a:latin typeface="Calibri"/>
                          <a:ea typeface="Calibri"/>
                          <a:cs typeface="Times New Roman"/>
                        </a:rPr>
                        <a:t>335</a:t>
                      </a:r>
                      <a:endParaRPr lang="en-US" sz="1400" dirty="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6112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5562600"/>
            <a:ext cx="8077200" cy="830997"/>
          </a:xfrm>
          <a:prstGeom prst="rect">
            <a:avLst/>
          </a:prstGeom>
        </p:spPr>
        <p:txBody>
          <a:bodyPr wrap="square">
            <a:spAutoFit/>
          </a:bodyPr>
          <a:lstStyle/>
          <a:p>
            <a:r>
              <a:rPr lang="en-US" i="1" baseline="30000" dirty="0" smtClean="0"/>
              <a:t>Data </a:t>
            </a:r>
            <a:r>
              <a:rPr lang="en-US" i="1" baseline="30000" dirty="0"/>
              <a:t>Source</a:t>
            </a:r>
            <a:r>
              <a:rPr lang="en-US" i="1" baseline="30000" dirty="0" smtClean="0"/>
              <a:t>: </a:t>
            </a:r>
            <a:r>
              <a:rPr lang="en-US" i="1" baseline="30000" dirty="0"/>
              <a:t>Special analyses, USRDS ESRD Database, and Medicare 5 percent sample. Unadjusted and adjusted (sex and race) mortality rates starting with the January 1 point prevalent sample in the ESRD and general populations, aged 65 and older (per 1,000 patient-years at risk). Ref: period prevalent ESRD patients, 2012. Abbreviations: AMI, acute myocardial infarction; CHF, congestive heart failure; CVA/TIA, cerebrovascular accident/transient ischemic attack; ESRD, end-stage renal disease.</a:t>
            </a:r>
          </a:p>
        </p:txBody>
      </p:sp>
      <p:sp>
        <p:nvSpPr>
          <p:cNvPr id="4" name="Rectangle 3"/>
          <p:cNvSpPr/>
          <p:nvPr/>
        </p:nvSpPr>
        <p:spPr>
          <a:xfrm>
            <a:off x="0" y="313549"/>
            <a:ext cx="9144000" cy="954107"/>
          </a:xfrm>
          <a:prstGeom prst="rect">
            <a:avLst/>
          </a:prstGeom>
        </p:spPr>
        <p:txBody>
          <a:bodyPr wrap="square">
            <a:spAutoFit/>
          </a:bodyPr>
          <a:lstStyle/>
          <a:p>
            <a:pPr algn="ctr"/>
            <a:r>
              <a:rPr lang="en-US" sz="2800" b="1" baseline="30000" dirty="0" smtClean="0"/>
              <a:t>Table 6.6b </a:t>
            </a:r>
            <a:r>
              <a:rPr lang="en-US" sz="2800" b="1" baseline="30000" dirty="0"/>
              <a:t>Adjusted mortality (deaths per 1,000 patient-years) by calendar year, treatment modality, and Medicare comorbidity among ESRD patients and comorbidity-specific Medicare populations aged 65 &amp; older, </a:t>
            </a:r>
            <a:r>
              <a:rPr lang="en-US" sz="2800" b="1" baseline="30000" dirty="0" smtClean="0"/>
              <a:t>1996, 2006-2013</a:t>
            </a:r>
            <a:endParaRPr lang="en-US" sz="2800" b="1" baseline="30000" dirty="0"/>
          </a:p>
        </p:txBody>
      </p:sp>
      <p:sp>
        <p:nvSpPr>
          <p:cNvPr id="2" name="Footer Placeholder 1"/>
          <p:cNvSpPr>
            <a:spLocks noGrp="1"/>
          </p:cNvSpPr>
          <p:nvPr>
            <p:ph type="ftr" sz="quarter" idx="10"/>
          </p:nvPr>
        </p:nvSpPr>
        <p:spPr/>
        <p:txBody>
          <a:bodyPr/>
          <a:lstStyle/>
          <a:p>
            <a:r>
              <a:rPr lang="en-US" dirty="0" smtClean="0"/>
              <a:t>Vol 2, ESRD, </a:t>
            </a:r>
            <a:r>
              <a:rPr lang="en-US" dirty="0" err="1" smtClean="0"/>
              <a:t>Ch</a:t>
            </a:r>
            <a:r>
              <a:rPr lang="en-US" dirty="0" smtClean="0"/>
              <a:t> 6</a:t>
            </a:r>
            <a:endParaRPr lang="en-US" dirty="0"/>
          </a:p>
        </p:txBody>
      </p:sp>
      <p:sp>
        <p:nvSpPr>
          <p:cNvPr id="6" name="Slide Number Placeholder 5"/>
          <p:cNvSpPr>
            <a:spLocks noGrp="1"/>
          </p:cNvSpPr>
          <p:nvPr>
            <p:ph type="sldNum" sz="quarter" idx="11"/>
          </p:nvPr>
        </p:nvSpPr>
        <p:spPr/>
        <p:txBody>
          <a:bodyPr/>
          <a:lstStyle/>
          <a:p>
            <a:fld id="{3F227FC0-035E-484D-AA62-D30602925625}" type="slidenum">
              <a:rPr lang="en-US" b="1" smtClean="0"/>
              <a:pPr/>
              <a:t>14</a:t>
            </a:fld>
            <a:endParaRPr lang="en-US" b="1" dirty="0"/>
          </a:p>
        </p:txBody>
      </p:sp>
      <p:graphicFrame>
        <p:nvGraphicFramePr>
          <p:cNvPr id="5" name="Table 4"/>
          <p:cNvGraphicFramePr>
            <a:graphicFrameLocks noGrp="1"/>
          </p:cNvGraphicFramePr>
          <p:nvPr>
            <p:extLst>
              <p:ext uri="{D42A27DB-BD31-4B8C-83A1-F6EECF244321}">
                <p14:modId xmlns:p14="http://schemas.microsoft.com/office/powerpoint/2010/main" val="4187654131"/>
              </p:ext>
            </p:extLst>
          </p:nvPr>
        </p:nvGraphicFramePr>
        <p:xfrm>
          <a:off x="533398" y="1524000"/>
          <a:ext cx="8077205" cy="3189732"/>
        </p:xfrm>
        <a:graphic>
          <a:graphicData uri="http://schemas.openxmlformats.org/drawingml/2006/table">
            <a:tbl>
              <a:tblPr firstRow="1" firstCol="1" bandRow="1"/>
              <a:tblGrid>
                <a:gridCol w="1289050"/>
                <a:gridCol w="547688"/>
                <a:gridCol w="307975"/>
                <a:gridCol w="547688"/>
                <a:gridCol w="547688"/>
                <a:gridCol w="547688"/>
                <a:gridCol w="547688"/>
                <a:gridCol w="547688"/>
                <a:gridCol w="547688"/>
                <a:gridCol w="547688"/>
                <a:gridCol w="547688"/>
                <a:gridCol w="547688"/>
                <a:gridCol w="1003300"/>
              </a:tblGrid>
              <a:tr h="167640">
                <a:tc>
                  <a:txBody>
                    <a:bodyPr/>
                    <a:lstStyle/>
                    <a:p>
                      <a:pPr>
                        <a:lnSpc>
                          <a:spcPct val="115000"/>
                        </a:lnSpc>
                      </a:pPr>
                      <a:endParaRPr lang="en-US" sz="1400" dirty="0">
                        <a:effectLst/>
                        <a:latin typeface="Calibri"/>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a:ea typeface="Times New Roman"/>
                          <a:cs typeface="Times New Roman"/>
                        </a:rPr>
                        <a:t>1996</a:t>
                      </a:r>
                      <a:endParaRPr lang="en-US" sz="140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400" dirty="0" smtClean="0">
                          <a:effectLst/>
                          <a:latin typeface="Calibri"/>
                          <a:ea typeface="Calibri"/>
                          <a:cs typeface="Times New Roman"/>
                        </a:rPr>
                        <a:t>…</a:t>
                      </a:r>
                      <a:endParaRPr lang="en-US" sz="1400" dirty="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effectLst/>
                          <a:latin typeface="Calibri"/>
                          <a:ea typeface="Times New Roman"/>
                          <a:cs typeface="Times New Roman"/>
                        </a:rPr>
                        <a:t>2005</a:t>
                      </a:r>
                      <a:endParaRPr lang="en-US" sz="1400" dirty="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a:ea typeface="Times New Roman"/>
                          <a:cs typeface="Times New Roman"/>
                        </a:rPr>
                        <a:t>2006</a:t>
                      </a:r>
                      <a:endParaRPr lang="en-US" sz="140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r">
                        <a:lnSpc>
                          <a:spcPct val="115000"/>
                        </a:lnSpc>
                        <a:spcBef>
                          <a:spcPts val="0"/>
                        </a:spcBef>
                        <a:spcAft>
                          <a:spcPts val="0"/>
                        </a:spcAft>
                      </a:pPr>
                      <a:r>
                        <a:rPr lang="en-US" sz="1400" b="1">
                          <a:effectLst/>
                          <a:latin typeface="Calibri"/>
                          <a:ea typeface="Times New Roman"/>
                          <a:cs typeface="Times New Roman"/>
                        </a:rPr>
                        <a:t>2007</a:t>
                      </a:r>
                      <a:endParaRPr lang="en-US" sz="140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a:ea typeface="Times New Roman"/>
                          <a:cs typeface="Times New Roman"/>
                        </a:rPr>
                        <a:t>2008</a:t>
                      </a:r>
                      <a:endParaRPr lang="en-US" sz="140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400" b="1">
                          <a:effectLst/>
                          <a:latin typeface="Calibri"/>
                          <a:ea typeface="Times New Roman"/>
                          <a:cs typeface="Times New Roman"/>
                        </a:rPr>
                        <a:t>2009</a:t>
                      </a:r>
                      <a:endParaRPr lang="en-US" sz="140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a:ea typeface="Times New Roman"/>
                          <a:cs typeface="Times New Roman"/>
                        </a:rPr>
                        <a:t>2010</a:t>
                      </a:r>
                      <a:endParaRPr lang="en-US" sz="140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400" b="1">
                          <a:effectLst/>
                          <a:latin typeface="Calibri"/>
                          <a:ea typeface="Times New Roman"/>
                          <a:cs typeface="Times New Roman"/>
                        </a:rPr>
                        <a:t>2011</a:t>
                      </a:r>
                      <a:endParaRPr lang="en-US" sz="140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a:ea typeface="Times New Roman"/>
                          <a:cs typeface="Times New Roman"/>
                        </a:rPr>
                        <a:t>2012</a:t>
                      </a:r>
                      <a:endParaRPr lang="en-US" sz="140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400" b="1">
                          <a:effectLst/>
                          <a:latin typeface="Calibri"/>
                          <a:ea typeface="Times New Roman"/>
                          <a:cs typeface="Times New Roman"/>
                        </a:rPr>
                        <a:t>2013</a:t>
                      </a:r>
                      <a:endParaRPr lang="en-US" sz="140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b="1" dirty="0">
                          <a:effectLst/>
                          <a:latin typeface="Calibri"/>
                          <a:ea typeface="Times New Roman"/>
                          <a:cs typeface="Times New Roman"/>
                        </a:rPr>
                        <a:t>Decline </a:t>
                      </a:r>
                      <a:endParaRPr lang="en-US" sz="1400" b="1" dirty="0" smtClean="0">
                        <a:effectLst/>
                        <a:latin typeface="Calibri"/>
                        <a:ea typeface="Times New Roman"/>
                        <a:cs typeface="Times New Roman"/>
                      </a:endParaRPr>
                    </a:p>
                    <a:p>
                      <a:pPr marL="0" marR="0" algn="ctr">
                        <a:lnSpc>
                          <a:spcPct val="115000"/>
                        </a:lnSpc>
                        <a:spcBef>
                          <a:spcPts val="0"/>
                        </a:spcBef>
                        <a:spcAft>
                          <a:spcPts val="0"/>
                        </a:spcAft>
                      </a:pPr>
                      <a:r>
                        <a:rPr lang="en-US" sz="1400" b="1" dirty="0" smtClean="0">
                          <a:effectLst/>
                          <a:latin typeface="Calibri"/>
                          <a:ea typeface="Times New Roman"/>
                          <a:cs typeface="Times New Roman"/>
                        </a:rPr>
                        <a:t>1996- </a:t>
                      </a:r>
                      <a:r>
                        <a:rPr lang="en-US" sz="1400" b="1" dirty="0">
                          <a:effectLst/>
                          <a:latin typeface="Calibri"/>
                          <a:ea typeface="Times New Roman"/>
                          <a:cs typeface="Times New Roman"/>
                        </a:rPr>
                        <a:t>2012</a:t>
                      </a:r>
                      <a:endParaRPr lang="en-US" sz="1400" dirty="0">
                        <a:effectLst/>
                        <a:latin typeface="Calibri"/>
                        <a:ea typeface="Calibri"/>
                        <a:cs typeface="Times New Roman"/>
                      </a:endParaRPr>
                    </a:p>
                  </a:txBody>
                  <a:tcPr marL="73025" marR="7302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67640">
                <a:tc>
                  <a:txBody>
                    <a:bodyPr/>
                    <a:lstStyle/>
                    <a:p>
                      <a:pPr marL="0" marR="0">
                        <a:lnSpc>
                          <a:spcPct val="115000"/>
                        </a:lnSpc>
                        <a:spcBef>
                          <a:spcPts val="0"/>
                        </a:spcBef>
                        <a:spcAft>
                          <a:spcPts val="0"/>
                        </a:spcAft>
                      </a:pPr>
                      <a:r>
                        <a:rPr lang="en-US" sz="1400" b="1">
                          <a:effectLst/>
                          <a:latin typeface="Calibri"/>
                          <a:ea typeface="Times New Roman"/>
                          <a:cs typeface="Times New Roman"/>
                        </a:rPr>
                        <a:t>Modality</a:t>
                      </a:r>
                      <a:endParaRPr lang="en-US" sz="140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400">
                        <a:effectLst/>
                        <a:latin typeface="Calibri"/>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nSpc>
                          <a:spcPct val="115000"/>
                        </a:lnSpc>
                      </a:pPr>
                      <a:endParaRPr lang="en-US" sz="1400" dirty="0">
                        <a:effectLst/>
                        <a:latin typeface="Calibri"/>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400">
                        <a:effectLst/>
                        <a:latin typeface="Calibri"/>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400">
                        <a:effectLst/>
                        <a:latin typeface="Calibri"/>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nSpc>
                          <a:spcPct val="115000"/>
                        </a:lnSpc>
                      </a:pPr>
                      <a:endParaRPr lang="en-US" sz="1400">
                        <a:effectLst/>
                        <a:latin typeface="Calibri"/>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400">
                        <a:effectLst/>
                        <a:latin typeface="Calibri"/>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nSpc>
                          <a:spcPct val="115000"/>
                        </a:lnSpc>
                      </a:pPr>
                      <a:endParaRPr lang="en-US" sz="1400">
                        <a:effectLst/>
                        <a:latin typeface="Calibri"/>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400">
                        <a:effectLst/>
                        <a:latin typeface="Calibri"/>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nSpc>
                          <a:spcPct val="115000"/>
                        </a:lnSpc>
                      </a:pPr>
                      <a:endParaRPr lang="en-US" sz="1400">
                        <a:effectLst/>
                        <a:latin typeface="Calibri"/>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400">
                        <a:effectLst/>
                        <a:latin typeface="Calibri"/>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400">
                          <a:effectLst/>
                          <a:latin typeface="Calibri"/>
                          <a:ea typeface="Times New Roman"/>
                          <a:cs typeface="Times New Roman"/>
                        </a:rPr>
                        <a:t> </a:t>
                      </a:r>
                      <a:endParaRPr lang="en-US" sz="1400">
                        <a:effectLst/>
                        <a:latin typeface="Calibri"/>
                        <a:ea typeface="Calibri"/>
                        <a:cs typeface="Times New Roman"/>
                      </a:endParaRPr>
                    </a:p>
                  </a:txBody>
                  <a:tcPr marL="73025" marR="73025"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115000"/>
                        </a:lnSpc>
                        <a:spcBef>
                          <a:spcPts val="0"/>
                        </a:spcBef>
                        <a:spcAft>
                          <a:spcPts val="0"/>
                        </a:spcAft>
                      </a:pPr>
                      <a:r>
                        <a:rPr lang="en-US" sz="1400">
                          <a:effectLst/>
                          <a:latin typeface="Calibri"/>
                          <a:ea typeface="Times New Roman"/>
                          <a:cs typeface="Times New Roman"/>
                        </a:rPr>
                        <a:t> </a:t>
                      </a:r>
                      <a:endParaRPr lang="en-US" sz="1400">
                        <a:effectLst/>
                        <a:latin typeface="Calibri"/>
                        <a:ea typeface="Calibri"/>
                        <a:cs typeface="Times New Roman"/>
                      </a:endParaRPr>
                    </a:p>
                  </a:txBody>
                  <a:tcPr marL="73025" marR="73025" marT="0" marB="0">
                    <a:lnL>
                      <a:noFill/>
                    </a:lnL>
                    <a:lnR>
                      <a:noFill/>
                    </a:lnR>
                    <a:lnT w="12700" cap="flat" cmpd="sng" algn="ctr">
                      <a:solidFill>
                        <a:srgbClr val="000000"/>
                      </a:solidFill>
                      <a:prstDash val="solid"/>
                      <a:round/>
                      <a:headEnd type="none" w="med" len="med"/>
                      <a:tailEnd type="none" w="med" len="med"/>
                    </a:lnT>
                    <a:lnB>
                      <a:noFill/>
                    </a:lnB>
                    <a:solidFill>
                      <a:srgbClr val="F2F2F2"/>
                    </a:solidFill>
                  </a:tcPr>
                </a:tc>
              </a:tr>
              <a:tr h="167640">
                <a:tc>
                  <a:txBody>
                    <a:bodyPr/>
                    <a:lstStyle/>
                    <a:p>
                      <a:pPr marL="34925" marR="0">
                        <a:lnSpc>
                          <a:spcPct val="115000"/>
                        </a:lnSpc>
                        <a:spcBef>
                          <a:spcPts val="0"/>
                        </a:spcBef>
                        <a:spcAft>
                          <a:spcPts val="0"/>
                        </a:spcAft>
                      </a:pPr>
                      <a:r>
                        <a:rPr lang="en-US" sz="1400">
                          <a:effectLst/>
                          <a:latin typeface="Calibri"/>
                          <a:ea typeface="Times New Roman"/>
                          <a:cs typeface="Times New Roman"/>
                        </a:rPr>
                        <a:t>ESRD</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338</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endParaRPr lang="en-US" sz="1400" dirty="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335</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280</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271</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261</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266</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257</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265</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222</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174</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48%</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r>
              <a:tr h="167640">
                <a:tc>
                  <a:txBody>
                    <a:bodyPr/>
                    <a:lstStyle/>
                    <a:p>
                      <a:pPr marL="34925" marR="0">
                        <a:lnSpc>
                          <a:spcPct val="115000"/>
                        </a:lnSpc>
                        <a:spcBef>
                          <a:spcPts val="0"/>
                        </a:spcBef>
                        <a:spcAft>
                          <a:spcPts val="0"/>
                        </a:spcAft>
                      </a:pPr>
                      <a:r>
                        <a:rPr lang="en-US" sz="1400">
                          <a:effectLst/>
                          <a:latin typeface="Calibri"/>
                          <a:ea typeface="Times New Roman"/>
                          <a:cs typeface="Times New Roman"/>
                        </a:rPr>
                        <a:t>Dialysis</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349</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endParaRPr lang="en-US" sz="1400" dirty="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365</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310</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307</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298</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313</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307</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328</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288</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219</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37%</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r>
              <a:tr h="167640">
                <a:tc>
                  <a:txBody>
                    <a:bodyPr/>
                    <a:lstStyle/>
                    <a:p>
                      <a:pPr marL="34925" marR="0">
                        <a:lnSpc>
                          <a:spcPct val="115000"/>
                        </a:lnSpc>
                        <a:spcBef>
                          <a:spcPts val="0"/>
                        </a:spcBef>
                        <a:spcAft>
                          <a:spcPts val="0"/>
                        </a:spcAft>
                      </a:pPr>
                      <a:r>
                        <a:rPr lang="en-US" sz="1400">
                          <a:effectLst/>
                          <a:latin typeface="Calibri"/>
                          <a:ea typeface="Times New Roman"/>
                          <a:cs typeface="Times New Roman"/>
                        </a:rPr>
                        <a:t>Transplant</a:t>
                      </a:r>
                      <a:endParaRPr lang="en-US" sz="140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79</a:t>
                      </a:r>
                      <a:endParaRPr lang="en-US" sz="140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endParaRPr lang="en-US" sz="1400" dirty="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effectLst/>
                          <a:latin typeface="Calibri"/>
                          <a:ea typeface="Calibri"/>
                          <a:cs typeface="Times New Roman"/>
                        </a:rPr>
                        <a:t>95</a:t>
                      </a:r>
                      <a:endParaRPr lang="en-US" sz="1400" dirty="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effectLst/>
                          <a:latin typeface="Calibri"/>
                          <a:ea typeface="Calibri"/>
                          <a:cs typeface="Times New Roman"/>
                        </a:rPr>
                        <a:t>82</a:t>
                      </a:r>
                      <a:endParaRPr lang="en-US" sz="1400" dirty="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74</a:t>
                      </a:r>
                      <a:endParaRPr lang="en-US" sz="140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96</a:t>
                      </a:r>
                      <a:endParaRPr lang="en-US" sz="140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91</a:t>
                      </a:r>
                      <a:endParaRPr lang="en-US" sz="140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91</a:t>
                      </a:r>
                      <a:endParaRPr lang="en-US" sz="140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94</a:t>
                      </a:r>
                      <a:endParaRPr lang="en-US" sz="140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85</a:t>
                      </a:r>
                      <a:endParaRPr lang="en-US" sz="140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72</a:t>
                      </a:r>
                      <a:endParaRPr lang="en-US" sz="140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9%</a:t>
                      </a:r>
                      <a:endParaRPr lang="en-US" sz="140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r>
              <a:tr h="167640">
                <a:tc>
                  <a:txBody>
                    <a:bodyPr/>
                    <a:lstStyle/>
                    <a:p>
                      <a:pPr marL="36830" marR="0" indent="-36830">
                        <a:lnSpc>
                          <a:spcPct val="115000"/>
                        </a:lnSpc>
                        <a:spcBef>
                          <a:spcPts val="0"/>
                        </a:spcBef>
                        <a:spcAft>
                          <a:spcPts val="0"/>
                        </a:spcAft>
                      </a:pPr>
                      <a:r>
                        <a:rPr lang="en-US" sz="1400" b="1">
                          <a:effectLst/>
                          <a:latin typeface="Calibri"/>
                          <a:ea typeface="Times New Roman"/>
                          <a:cs typeface="Times New Roman"/>
                        </a:rPr>
                        <a:t>Medicare data </a:t>
                      </a:r>
                      <a:br>
                        <a:rPr lang="en-US" sz="1400" b="1">
                          <a:effectLst/>
                          <a:latin typeface="Calibri"/>
                          <a:ea typeface="Times New Roman"/>
                          <a:cs typeface="Times New Roman"/>
                        </a:rPr>
                      </a:br>
                      <a:r>
                        <a:rPr lang="en-US" sz="1400" b="1">
                          <a:effectLst/>
                          <a:latin typeface="Calibri"/>
                          <a:ea typeface="Times New Roman"/>
                          <a:cs typeface="Times New Roman"/>
                        </a:rPr>
                        <a:t>comorbidities</a:t>
                      </a:r>
                      <a:endParaRPr lang="en-US" sz="140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151</a:t>
                      </a:r>
                      <a:endParaRPr lang="en-US" sz="140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endParaRPr lang="en-US" sz="1400" dirty="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dirty="0">
                          <a:solidFill>
                            <a:srgbClr val="000000"/>
                          </a:solidFill>
                          <a:effectLst/>
                          <a:latin typeface="Calibri"/>
                          <a:ea typeface="Calibri"/>
                          <a:cs typeface="Times New Roman"/>
                        </a:rPr>
                        <a:t>107</a:t>
                      </a:r>
                      <a:endParaRPr lang="en-US" sz="1400" dirty="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dirty="0">
                          <a:solidFill>
                            <a:srgbClr val="000000"/>
                          </a:solidFill>
                          <a:effectLst/>
                          <a:latin typeface="Calibri"/>
                          <a:ea typeface="Calibri"/>
                          <a:cs typeface="Times New Roman"/>
                        </a:rPr>
                        <a:t>110</a:t>
                      </a:r>
                      <a:endParaRPr lang="en-US" sz="1400" dirty="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106</a:t>
                      </a:r>
                      <a:endParaRPr lang="en-US" sz="140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dirty="0">
                          <a:solidFill>
                            <a:srgbClr val="000000"/>
                          </a:solidFill>
                          <a:effectLst/>
                          <a:latin typeface="Calibri"/>
                          <a:ea typeface="Calibri"/>
                          <a:cs typeface="Times New Roman"/>
                        </a:rPr>
                        <a:t>107</a:t>
                      </a:r>
                      <a:endParaRPr lang="en-US" sz="1400" dirty="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102</a:t>
                      </a:r>
                      <a:endParaRPr lang="en-US" sz="140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98</a:t>
                      </a:r>
                      <a:endParaRPr lang="en-US" sz="140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99</a:t>
                      </a:r>
                      <a:endParaRPr lang="en-US" sz="140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100</a:t>
                      </a:r>
                      <a:endParaRPr lang="en-US" sz="140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99</a:t>
                      </a:r>
                      <a:endParaRPr lang="en-US" sz="140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34%</a:t>
                      </a:r>
                      <a:endParaRPr lang="en-US" sz="1400">
                        <a:effectLst/>
                        <a:latin typeface="Calibri"/>
                        <a:ea typeface="Calibri"/>
                        <a:cs typeface="Times New Roman"/>
                      </a:endParaRPr>
                    </a:p>
                  </a:txBody>
                  <a:tcPr marL="73025" marR="73025"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r>
              <a:tr h="167640">
                <a:tc>
                  <a:txBody>
                    <a:bodyPr/>
                    <a:lstStyle/>
                    <a:p>
                      <a:pPr marL="34925" marR="0">
                        <a:lnSpc>
                          <a:spcPct val="115000"/>
                        </a:lnSpc>
                        <a:spcBef>
                          <a:spcPts val="0"/>
                        </a:spcBef>
                        <a:spcAft>
                          <a:spcPts val="0"/>
                        </a:spcAft>
                      </a:pPr>
                      <a:r>
                        <a:rPr lang="en-US" sz="1400">
                          <a:effectLst/>
                          <a:latin typeface="Calibri"/>
                          <a:ea typeface="Times New Roman"/>
                          <a:cs typeface="Times New Roman"/>
                        </a:rPr>
                        <a:t>Cancer</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80</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endParaRPr lang="en-US" sz="1400" dirty="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61</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60</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58</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dirty="0">
                          <a:solidFill>
                            <a:srgbClr val="000000"/>
                          </a:solidFill>
                          <a:effectLst/>
                          <a:latin typeface="Calibri"/>
                          <a:ea typeface="Calibri"/>
                          <a:cs typeface="Times New Roman"/>
                        </a:rPr>
                        <a:t>57</a:t>
                      </a:r>
                      <a:endParaRPr lang="en-US" sz="1400" dirty="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dirty="0">
                          <a:solidFill>
                            <a:srgbClr val="000000"/>
                          </a:solidFill>
                          <a:effectLst/>
                          <a:latin typeface="Calibri"/>
                          <a:ea typeface="Calibri"/>
                          <a:cs typeface="Times New Roman"/>
                        </a:rPr>
                        <a:t>55</a:t>
                      </a:r>
                      <a:endParaRPr lang="en-US" sz="1400" dirty="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52</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52</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53</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54</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32%</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r>
              <a:tr h="167640">
                <a:tc>
                  <a:txBody>
                    <a:bodyPr/>
                    <a:lstStyle/>
                    <a:p>
                      <a:pPr marL="34925" marR="0">
                        <a:lnSpc>
                          <a:spcPct val="115000"/>
                        </a:lnSpc>
                        <a:spcBef>
                          <a:spcPts val="0"/>
                        </a:spcBef>
                        <a:spcAft>
                          <a:spcPts val="0"/>
                        </a:spcAft>
                      </a:pPr>
                      <a:r>
                        <a:rPr lang="en-US" sz="1400">
                          <a:effectLst/>
                          <a:latin typeface="Calibri"/>
                          <a:ea typeface="Times New Roman"/>
                          <a:cs typeface="Times New Roman"/>
                        </a:rPr>
                        <a:t>Diabetes</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170</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endParaRPr lang="en-US" sz="1400" dirty="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131</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130</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134</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131</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128</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dirty="0">
                          <a:solidFill>
                            <a:srgbClr val="000000"/>
                          </a:solidFill>
                          <a:effectLst/>
                          <a:latin typeface="Calibri"/>
                          <a:ea typeface="Calibri"/>
                          <a:cs typeface="Times New Roman"/>
                        </a:rPr>
                        <a:t>125</a:t>
                      </a:r>
                      <a:endParaRPr lang="en-US" sz="1400" dirty="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dirty="0">
                          <a:solidFill>
                            <a:srgbClr val="000000"/>
                          </a:solidFill>
                          <a:effectLst/>
                          <a:latin typeface="Calibri"/>
                          <a:ea typeface="Calibri"/>
                          <a:cs typeface="Times New Roman"/>
                        </a:rPr>
                        <a:t>120</a:t>
                      </a:r>
                      <a:endParaRPr lang="en-US" sz="1400" dirty="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128</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131</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23%</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r>
              <a:tr h="167640">
                <a:tc>
                  <a:txBody>
                    <a:bodyPr/>
                    <a:lstStyle/>
                    <a:p>
                      <a:pPr marL="34925" marR="0">
                        <a:lnSpc>
                          <a:spcPct val="115000"/>
                        </a:lnSpc>
                        <a:spcBef>
                          <a:spcPts val="0"/>
                        </a:spcBef>
                        <a:spcAft>
                          <a:spcPts val="0"/>
                        </a:spcAft>
                      </a:pPr>
                      <a:r>
                        <a:rPr lang="en-US" sz="1400">
                          <a:effectLst/>
                          <a:latin typeface="Calibri"/>
                          <a:ea typeface="Times New Roman"/>
                          <a:cs typeface="Times New Roman"/>
                        </a:rPr>
                        <a:t>CHF</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124</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endParaRPr lang="en-US" sz="1400" dirty="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96</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98</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95</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90</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89</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89</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dirty="0">
                          <a:solidFill>
                            <a:srgbClr val="000000"/>
                          </a:solidFill>
                          <a:effectLst/>
                          <a:latin typeface="Calibri"/>
                          <a:ea typeface="Calibri"/>
                          <a:cs typeface="Times New Roman"/>
                        </a:rPr>
                        <a:t>84</a:t>
                      </a:r>
                      <a:endParaRPr lang="en-US" sz="1400" dirty="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dirty="0">
                          <a:solidFill>
                            <a:srgbClr val="000000"/>
                          </a:solidFill>
                          <a:effectLst/>
                          <a:latin typeface="Calibri"/>
                          <a:ea typeface="Calibri"/>
                          <a:cs typeface="Times New Roman"/>
                        </a:rPr>
                        <a:t>92</a:t>
                      </a:r>
                      <a:endParaRPr lang="en-US" sz="1400" dirty="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91</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27%</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r>
              <a:tr h="167640">
                <a:tc>
                  <a:txBody>
                    <a:bodyPr/>
                    <a:lstStyle/>
                    <a:p>
                      <a:pPr marL="34925" marR="0">
                        <a:lnSpc>
                          <a:spcPct val="115000"/>
                        </a:lnSpc>
                        <a:spcBef>
                          <a:spcPts val="0"/>
                        </a:spcBef>
                        <a:spcAft>
                          <a:spcPts val="0"/>
                        </a:spcAft>
                      </a:pPr>
                      <a:r>
                        <a:rPr lang="en-US" sz="1400">
                          <a:effectLst/>
                          <a:latin typeface="Calibri"/>
                          <a:ea typeface="Times New Roman"/>
                          <a:cs typeface="Times New Roman"/>
                        </a:rPr>
                        <a:t>CVA/TIA</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157</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endParaRPr lang="en-US" sz="1400" dirty="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106</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118</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113</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117</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109</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121</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117</a:t>
                      </a:r>
                      <a:endParaRPr lang="en-US" sz="1400">
                        <a:effectLst/>
                        <a:latin typeface="Calibri"/>
                        <a:ea typeface="Calibri"/>
                        <a:cs typeface="Times New Roman"/>
                      </a:endParaRPr>
                    </a:p>
                  </a:txBody>
                  <a:tcPr marL="7302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dirty="0">
                          <a:solidFill>
                            <a:srgbClr val="000000"/>
                          </a:solidFill>
                          <a:effectLst/>
                          <a:latin typeface="Calibri"/>
                          <a:ea typeface="Calibri"/>
                          <a:cs typeface="Times New Roman"/>
                        </a:rPr>
                        <a:t>127</a:t>
                      </a:r>
                      <a:endParaRPr lang="en-US" sz="1400" dirty="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dirty="0">
                          <a:solidFill>
                            <a:srgbClr val="000000"/>
                          </a:solidFill>
                          <a:effectLst/>
                          <a:latin typeface="Calibri"/>
                          <a:ea typeface="Calibri"/>
                          <a:cs typeface="Times New Roman"/>
                        </a:rPr>
                        <a:t>125</a:t>
                      </a:r>
                      <a:endParaRPr lang="en-US" sz="1400" dirty="0">
                        <a:effectLst/>
                        <a:latin typeface="Calibri"/>
                        <a:ea typeface="Calibri"/>
                        <a:cs typeface="Times New Roman"/>
                      </a:endParaRPr>
                    </a:p>
                  </a:txBody>
                  <a:tcPr marL="73025" marR="73025" marT="0" marB="0" anchor="ctr">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20%</a:t>
                      </a:r>
                      <a:endParaRPr lang="en-US" sz="1400">
                        <a:effectLst/>
                        <a:latin typeface="Calibri"/>
                        <a:ea typeface="Calibri"/>
                        <a:cs typeface="Times New Roman"/>
                      </a:endParaRPr>
                    </a:p>
                  </a:txBody>
                  <a:tcPr marL="73025" marR="73025" marT="0" marB="0" anchor="ctr">
                    <a:lnL>
                      <a:noFill/>
                    </a:lnL>
                    <a:lnR>
                      <a:noFill/>
                    </a:lnR>
                    <a:lnT>
                      <a:noFill/>
                    </a:lnT>
                    <a:lnB>
                      <a:noFill/>
                    </a:lnB>
                    <a:solidFill>
                      <a:srgbClr val="F2F2F2"/>
                    </a:solidFill>
                  </a:tcPr>
                </a:tc>
              </a:tr>
              <a:tr h="167640">
                <a:tc>
                  <a:txBody>
                    <a:bodyPr/>
                    <a:lstStyle/>
                    <a:p>
                      <a:pPr marL="34925" marR="0">
                        <a:lnSpc>
                          <a:spcPct val="115000"/>
                        </a:lnSpc>
                        <a:spcBef>
                          <a:spcPts val="0"/>
                        </a:spcBef>
                        <a:spcAft>
                          <a:spcPts val="0"/>
                        </a:spcAft>
                      </a:pPr>
                      <a:r>
                        <a:rPr lang="en-US" sz="1400">
                          <a:effectLst/>
                          <a:latin typeface="Calibri"/>
                          <a:ea typeface="Times New Roman"/>
                          <a:cs typeface="Times New Roman"/>
                        </a:rPr>
                        <a:t>AMI</a:t>
                      </a:r>
                      <a:endParaRPr lang="en-US" sz="140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338</a:t>
                      </a:r>
                      <a:endParaRPr lang="en-US" sz="140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endParaRPr lang="en-US" sz="1400" dirty="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335</a:t>
                      </a:r>
                      <a:endParaRPr lang="en-US" sz="140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280</a:t>
                      </a:r>
                      <a:endParaRPr lang="en-US" sz="140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271</a:t>
                      </a:r>
                      <a:endParaRPr lang="en-US" sz="140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261</a:t>
                      </a:r>
                      <a:endParaRPr lang="en-US" sz="140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266</a:t>
                      </a:r>
                      <a:endParaRPr lang="en-US" sz="140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257</a:t>
                      </a:r>
                      <a:endParaRPr lang="en-US" sz="140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265</a:t>
                      </a:r>
                      <a:endParaRPr lang="en-US" sz="140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222</a:t>
                      </a:r>
                      <a:endParaRPr lang="en-US" sz="140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400" dirty="0">
                          <a:solidFill>
                            <a:srgbClr val="000000"/>
                          </a:solidFill>
                          <a:effectLst/>
                          <a:latin typeface="Calibri"/>
                          <a:ea typeface="Calibri"/>
                          <a:cs typeface="Times New Roman"/>
                        </a:rPr>
                        <a:t>174</a:t>
                      </a:r>
                      <a:endParaRPr lang="en-US" sz="1400" dirty="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dirty="0">
                          <a:solidFill>
                            <a:srgbClr val="000000"/>
                          </a:solidFill>
                          <a:effectLst/>
                          <a:latin typeface="Calibri"/>
                          <a:ea typeface="Calibri"/>
                          <a:cs typeface="Times New Roman"/>
                        </a:rPr>
                        <a:t>48%</a:t>
                      </a:r>
                      <a:endParaRPr lang="en-US" sz="1400" dirty="0">
                        <a:effectLst/>
                        <a:latin typeface="Calibri"/>
                        <a:ea typeface="Calibri"/>
                        <a:cs typeface="Times New Roman"/>
                      </a:endParaRPr>
                    </a:p>
                  </a:txBody>
                  <a:tcPr marL="73025" marR="73025"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r>
            </a:tbl>
          </a:graphicData>
        </a:graphic>
      </p:graphicFrame>
    </p:spTree>
    <p:extLst>
      <p:ext uri="{BB962C8B-B14F-4D97-AF65-F5344CB8AC3E}">
        <p14:creationId xmlns:p14="http://schemas.microsoft.com/office/powerpoint/2010/main" val="37956043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23900" y="5715001"/>
            <a:ext cx="7696200" cy="646331"/>
          </a:xfrm>
          <a:prstGeom prst="rect">
            <a:avLst/>
          </a:prstGeom>
        </p:spPr>
        <p:txBody>
          <a:bodyPr wrap="square">
            <a:spAutoFit/>
          </a:bodyPr>
          <a:lstStyle/>
          <a:p>
            <a:r>
              <a:rPr lang="en-US" i="1" baseline="30000" dirty="0" smtClean="0"/>
              <a:t>Data </a:t>
            </a:r>
            <a:r>
              <a:rPr lang="en-US" i="1" baseline="30000" dirty="0"/>
              <a:t>Source</a:t>
            </a:r>
            <a:r>
              <a:rPr lang="en-US" i="1" baseline="30000" dirty="0" smtClean="0"/>
              <a:t>:</a:t>
            </a:r>
            <a:r>
              <a:rPr lang="en-US" i="1" baseline="30000" dirty="0" smtClean="0">
                <a:solidFill>
                  <a:srgbClr val="FF0000"/>
                </a:solidFill>
              </a:rPr>
              <a:t> </a:t>
            </a:r>
            <a:r>
              <a:rPr lang="en-US" i="1" baseline="30000" dirty="0"/>
              <a:t>Reference Tables H.2_adj, H4_adj, H.8_adj, H.9_adj, and H.10_adj; and special analyses, USRDS ESRD Database. Adjusted for age, sex, race, ethnicity, primary diagnosis and vintage. Ref: period prevalent ESRD patients, 2011. Abbreviations: HD, hemodialysis; PD, peritoneal dialysis.</a:t>
            </a:r>
          </a:p>
        </p:txBody>
      </p:sp>
      <p:sp>
        <p:nvSpPr>
          <p:cNvPr id="4" name="Rectangle 3"/>
          <p:cNvSpPr/>
          <p:nvPr/>
        </p:nvSpPr>
        <p:spPr>
          <a:xfrm>
            <a:off x="0" y="313549"/>
            <a:ext cx="9144000" cy="666849"/>
          </a:xfrm>
          <a:prstGeom prst="rect">
            <a:avLst/>
          </a:prstGeom>
        </p:spPr>
        <p:txBody>
          <a:bodyPr wrap="square">
            <a:spAutoFit/>
          </a:bodyPr>
          <a:lstStyle/>
          <a:p>
            <a:pPr algn="ctr"/>
            <a:r>
              <a:rPr lang="en-US" sz="2800" b="1" baseline="30000" dirty="0"/>
              <a:t> Figure </a:t>
            </a:r>
            <a:r>
              <a:rPr lang="en-US" sz="2800" b="1" baseline="30000" dirty="0" smtClean="0"/>
              <a:t>6.1a </a:t>
            </a:r>
            <a:r>
              <a:rPr lang="en-US" sz="2800" b="1" baseline="30000" dirty="0"/>
              <a:t>Adjusted all-cause mortality (deaths per 1,000 patient-years) by treatment </a:t>
            </a:r>
            <a:r>
              <a:rPr lang="en-US" sz="2800" b="1" baseline="30000" dirty="0" smtClean="0"/>
              <a:t>modality: overall</a:t>
            </a:r>
            <a:r>
              <a:rPr lang="en-US" sz="2800" b="1" baseline="30000" dirty="0"/>
              <a:t>, dialysis, and </a:t>
            </a:r>
            <a:r>
              <a:rPr lang="en-US" sz="2800" b="1" baseline="30000" dirty="0" smtClean="0"/>
              <a:t>transplant </a:t>
            </a:r>
            <a:r>
              <a:rPr lang="en-US" sz="2800" b="1" baseline="30000" dirty="0"/>
              <a:t>for period-prevalent patients, 1996-2013</a:t>
            </a:r>
          </a:p>
        </p:txBody>
      </p:sp>
      <p:sp>
        <p:nvSpPr>
          <p:cNvPr id="2" name="Footer Placeholder 1"/>
          <p:cNvSpPr>
            <a:spLocks noGrp="1"/>
          </p:cNvSpPr>
          <p:nvPr>
            <p:ph type="ftr" sz="quarter" idx="10"/>
          </p:nvPr>
        </p:nvSpPr>
        <p:spPr/>
        <p:txBody>
          <a:bodyPr/>
          <a:lstStyle/>
          <a:p>
            <a:r>
              <a:rPr lang="en-US" dirty="0" smtClean="0"/>
              <a:t>Vol 2, ESRD, </a:t>
            </a:r>
            <a:r>
              <a:rPr lang="en-US" dirty="0" err="1" smtClean="0"/>
              <a:t>Ch</a:t>
            </a:r>
            <a:r>
              <a:rPr lang="en-US" dirty="0" smtClean="0"/>
              <a:t> 6</a:t>
            </a:r>
            <a:endParaRPr lang="en-US" dirty="0"/>
          </a:p>
        </p:txBody>
      </p:sp>
      <p:sp>
        <p:nvSpPr>
          <p:cNvPr id="6" name="Slide Number Placeholder 5"/>
          <p:cNvSpPr>
            <a:spLocks noGrp="1"/>
          </p:cNvSpPr>
          <p:nvPr>
            <p:ph type="sldNum" sz="quarter" idx="11"/>
          </p:nvPr>
        </p:nvSpPr>
        <p:spPr/>
        <p:txBody>
          <a:bodyPr/>
          <a:lstStyle/>
          <a:p>
            <a:fld id="{3F227FC0-035E-484D-AA62-D30602925625}" type="slidenum">
              <a:rPr lang="en-US" b="1" smtClean="0"/>
              <a:pPr/>
              <a:t>2</a:t>
            </a:fld>
            <a:endParaRPr lang="en-US" b="1" dirty="0"/>
          </a:p>
        </p:txBody>
      </p:sp>
      <p:pic>
        <p:nvPicPr>
          <p:cNvPr id="1026" name="Picture 2" descr="\\vasa\USRDSdocs\ADR\2015\Chapters\Volume 2 - ESRD\6 - Mortality\Powerpoint\V2_CH6_F1a_300dp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000" y="914400"/>
            <a:ext cx="7874000" cy="472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07177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23900" y="5715001"/>
            <a:ext cx="7696200" cy="646331"/>
          </a:xfrm>
          <a:prstGeom prst="rect">
            <a:avLst/>
          </a:prstGeom>
        </p:spPr>
        <p:txBody>
          <a:bodyPr wrap="square">
            <a:spAutoFit/>
          </a:bodyPr>
          <a:lstStyle/>
          <a:p>
            <a:r>
              <a:rPr lang="en-US" i="1" baseline="30000" dirty="0" smtClean="0"/>
              <a:t>Data </a:t>
            </a:r>
            <a:r>
              <a:rPr lang="en-US" i="1" baseline="30000" dirty="0"/>
              <a:t>Source</a:t>
            </a:r>
            <a:r>
              <a:rPr lang="en-US" i="1" baseline="30000" dirty="0" smtClean="0"/>
              <a:t>:</a:t>
            </a:r>
            <a:r>
              <a:rPr lang="en-US" i="1" baseline="30000" dirty="0" smtClean="0">
                <a:solidFill>
                  <a:srgbClr val="FF0000"/>
                </a:solidFill>
              </a:rPr>
              <a:t> </a:t>
            </a:r>
            <a:r>
              <a:rPr lang="en-US" i="1" baseline="30000" dirty="0"/>
              <a:t>Reference Tables H.2_adj, H4_adj, H.8_adj, H.9_adj, and H.10_adj; and special analyses, USRDS ESRD Database. Adjusted for age, sex, race, ethnicity, primary diagnosis and vintage. Ref: period prevalent ESRD patients, 2011. Abbreviations: HD, hemodialysis; PD, peritoneal dialysis.</a:t>
            </a:r>
          </a:p>
        </p:txBody>
      </p:sp>
      <p:sp>
        <p:nvSpPr>
          <p:cNvPr id="4" name="Rectangle 3"/>
          <p:cNvSpPr/>
          <p:nvPr/>
        </p:nvSpPr>
        <p:spPr>
          <a:xfrm>
            <a:off x="0" y="313549"/>
            <a:ext cx="9144000" cy="666849"/>
          </a:xfrm>
          <a:prstGeom prst="rect">
            <a:avLst/>
          </a:prstGeom>
        </p:spPr>
        <p:txBody>
          <a:bodyPr wrap="square">
            <a:spAutoFit/>
          </a:bodyPr>
          <a:lstStyle/>
          <a:p>
            <a:pPr algn="ctr"/>
            <a:r>
              <a:rPr lang="en-US" sz="2800" b="1" baseline="30000" dirty="0"/>
              <a:t> Figure </a:t>
            </a:r>
            <a:r>
              <a:rPr lang="en-US" sz="2800" b="1" baseline="30000" dirty="0" smtClean="0"/>
              <a:t>6.1b </a:t>
            </a:r>
            <a:r>
              <a:rPr lang="en-US" sz="2800" b="1" baseline="30000" dirty="0"/>
              <a:t>Adjusted all-cause mortality (deaths per 1,000 patient-years) by treatment </a:t>
            </a:r>
            <a:r>
              <a:rPr lang="en-US" sz="2800" b="1" baseline="30000" dirty="0" smtClean="0"/>
              <a:t>modality</a:t>
            </a:r>
            <a:r>
              <a:rPr lang="en-US" sz="2800" b="1" baseline="30000" dirty="0"/>
              <a:t>: hemodialysis and peritoneal dialysis for period-prevalent patients, 1996-2013</a:t>
            </a:r>
          </a:p>
        </p:txBody>
      </p:sp>
      <p:sp>
        <p:nvSpPr>
          <p:cNvPr id="2" name="Footer Placeholder 1"/>
          <p:cNvSpPr>
            <a:spLocks noGrp="1"/>
          </p:cNvSpPr>
          <p:nvPr>
            <p:ph type="ftr" sz="quarter" idx="10"/>
          </p:nvPr>
        </p:nvSpPr>
        <p:spPr/>
        <p:txBody>
          <a:bodyPr/>
          <a:lstStyle/>
          <a:p>
            <a:r>
              <a:rPr lang="en-US" dirty="0" smtClean="0"/>
              <a:t>Vol 2, ESRD, </a:t>
            </a:r>
            <a:r>
              <a:rPr lang="en-US" dirty="0" err="1" smtClean="0"/>
              <a:t>Ch</a:t>
            </a:r>
            <a:r>
              <a:rPr lang="en-US" dirty="0" smtClean="0"/>
              <a:t> 6</a:t>
            </a:r>
            <a:endParaRPr lang="en-US" dirty="0"/>
          </a:p>
        </p:txBody>
      </p:sp>
      <p:sp>
        <p:nvSpPr>
          <p:cNvPr id="6" name="Slide Number Placeholder 5"/>
          <p:cNvSpPr>
            <a:spLocks noGrp="1"/>
          </p:cNvSpPr>
          <p:nvPr>
            <p:ph type="sldNum" sz="quarter" idx="11"/>
          </p:nvPr>
        </p:nvSpPr>
        <p:spPr/>
        <p:txBody>
          <a:bodyPr/>
          <a:lstStyle/>
          <a:p>
            <a:fld id="{3F227FC0-035E-484D-AA62-D30602925625}" type="slidenum">
              <a:rPr lang="en-US" b="1" smtClean="0"/>
              <a:pPr/>
              <a:t>3</a:t>
            </a:fld>
            <a:endParaRPr lang="en-US" b="1" dirty="0"/>
          </a:p>
        </p:txBody>
      </p:sp>
      <p:pic>
        <p:nvPicPr>
          <p:cNvPr id="2050" name="Picture 2" descr="\\vasa\USRDSdocs\ADR\2015\Chapters\Volume 2 - ESRD\6 - Mortality\Powerpoint\V2_CH6_F1b_300dp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2460" y="911352"/>
            <a:ext cx="7879081" cy="4727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5920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23900" y="5786735"/>
            <a:ext cx="7696200" cy="461665"/>
          </a:xfrm>
          <a:prstGeom prst="rect">
            <a:avLst/>
          </a:prstGeom>
        </p:spPr>
        <p:txBody>
          <a:bodyPr wrap="square">
            <a:spAutoFit/>
          </a:bodyPr>
          <a:lstStyle/>
          <a:p>
            <a:r>
              <a:rPr lang="en-US" i="1" baseline="30000" dirty="0" smtClean="0"/>
              <a:t>Data </a:t>
            </a:r>
            <a:r>
              <a:rPr lang="en-US" i="1" baseline="30000" dirty="0"/>
              <a:t>Source</a:t>
            </a:r>
            <a:r>
              <a:rPr lang="en-US" i="1" baseline="30000" dirty="0" smtClean="0"/>
              <a:t>: </a:t>
            </a:r>
            <a:r>
              <a:rPr lang="en-US" i="1" baseline="30000" dirty="0"/>
              <a:t>Special analyses, USRDS ESRD Database. Adjusted for age, sex, race, and primary diagnosis. Ref: period prevalent ESRD patients, 2011. Abbreviation: ESRD, end-stage renal disease</a:t>
            </a:r>
            <a:r>
              <a:rPr lang="en-US" i="1" baseline="30000" dirty="0" smtClean="0"/>
              <a:t>.</a:t>
            </a:r>
            <a:endParaRPr lang="en-US" i="1" baseline="30000" dirty="0"/>
          </a:p>
        </p:txBody>
      </p:sp>
      <p:sp>
        <p:nvSpPr>
          <p:cNvPr id="4" name="Rectangle 3"/>
          <p:cNvSpPr/>
          <p:nvPr/>
        </p:nvSpPr>
        <p:spPr>
          <a:xfrm>
            <a:off x="0" y="313549"/>
            <a:ext cx="9144000" cy="954107"/>
          </a:xfrm>
          <a:prstGeom prst="rect">
            <a:avLst/>
          </a:prstGeom>
        </p:spPr>
        <p:txBody>
          <a:bodyPr wrap="square">
            <a:spAutoFit/>
          </a:bodyPr>
          <a:lstStyle/>
          <a:p>
            <a:pPr algn="ctr"/>
            <a:r>
              <a:rPr lang="en-US" sz="2800" b="1" baseline="30000" dirty="0"/>
              <a:t> Figure </a:t>
            </a:r>
            <a:r>
              <a:rPr lang="en-US" sz="2800" b="1" baseline="30000" dirty="0" smtClean="0"/>
              <a:t>6.2a Adjusted </a:t>
            </a:r>
            <a:r>
              <a:rPr lang="en-US" sz="2800" b="1" baseline="30000" dirty="0"/>
              <a:t>all-cause mortality (deaths per 1,000 patient-years) by treatment modality, cohort (year of ESRD onset), and number of years after start of dialysis among incident </a:t>
            </a:r>
            <a:r>
              <a:rPr lang="en-US" sz="2800" b="1" baseline="30000" dirty="0" smtClean="0"/>
              <a:t>hemodialysis patients, 1996</a:t>
            </a:r>
            <a:r>
              <a:rPr lang="en-US" sz="2800" b="1" baseline="30000" dirty="0"/>
              <a:t>, 2001, 2006, and 2011</a:t>
            </a:r>
          </a:p>
        </p:txBody>
      </p:sp>
      <p:sp>
        <p:nvSpPr>
          <p:cNvPr id="2" name="Footer Placeholder 1"/>
          <p:cNvSpPr>
            <a:spLocks noGrp="1"/>
          </p:cNvSpPr>
          <p:nvPr>
            <p:ph type="ftr" sz="quarter" idx="10"/>
          </p:nvPr>
        </p:nvSpPr>
        <p:spPr/>
        <p:txBody>
          <a:bodyPr/>
          <a:lstStyle/>
          <a:p>
            <a:r>
              <a:rPr lang="en-US" dirty="0" smtClean="0"/>
              <a:t>Vol 2, ESRD, </a:t>
            </a:r>
            <a:r>
              <a:rPr lang="en-US" dirty="0" err="1" smtClean="0"/>
              <a:t>Ch</a:t>
            </a:r>
            <a:r>
              <a:rPr lang="en-US" dirty="0" smtClean="0"/>
              <a:t> 6</a:t>
            </a:r>
            <a:endParaRPr lang="en-US" dirty="0"/>
          </a:p>
        </p:txBody>
      </p:sp>
      <p:sp>
        <p:nvSpPr>
          <p:cNvPr id="6" name="Slide Number Placeholder 5"/>
          <p:cNvSpPr>
            <a:spLocks noGrp="1"/>
          </p:cNvSpPr>
          <p:nvPr>
            <p:ph type="sldNum" sz="quarter" idx="11"/>
          </p:nvPr>
        </p:nvSpPr>
        <p:spPr/>
        <p:txBody>
          <a:bodyPr/>
          <a:lstStyle/>
          <a:p>
            <a:fld id="{3F227FC0-035E-484D-AA62-D30602925625}" type="slidenum">
              <a:rPr lang="en-US" b="1" smtClean="0"/>
              <a:pPr/>
              <a:t>4</a:t>
            </a:fld>
            <a:endParaRPr lang="en-US" b="1" dirty="0"/>
          </a:p>
        </p:txBody>
      </p:sp>
      <p:pic>
        <p:nvPicPr>
          <p:cNvPr id="3074" name="Picture 2" descr="\\vasa\USRDSdocs\ADR\2015\Chapters\Volume 2 - ESRD\6 - Mortality\Powerpoint\V2_CH6_F2a_300dp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1110996"/>
            <a:ext cx="7673341" cy="46040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59535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23900" y="5786735"/>
            <a:ext cx="7696200" cy="461665"/>
          </a:xfrm>
          <a:prstGeom prst="rect">
            <a:avLst/>
          </a:prstGeom>
        </p:spPr>
        <p:txBody>
          <a:bodyPr wrap="square">
            <a:spAutoFit/>
          </a:bodyPr>
          <a:lstStyle/>
          <a:p>
            <a:r>
              <a:rPr lang="en-US" i="1" baseline="30000" dirty="0" smtClean="0"/>
              <a:t>Data </a:t>
            </a:r>
            <a:r>
              <a:rPr lang="en-US" i="1" baseline="30000" dirty="0"/>
              <a:t>Source</a:t>
            </a:r>
            <a:r>
              <a:rPr lang="en-US" i="1" baseline="30000" dirty="0" smtClean="0"/>
              <a:t>: </a:t>
            </a:r>
            <a:r>
              <a:rPr lang="en-US" i="1" baseline="30000" dirty="0"/>
              <a:t>Special analyses, USRDS ESRD Database. Adjusted for age, sex, race, and primary diagnosis. Ref: period prevalent ESRD patients, 2011. Abbreviation: ESRD, end-stage renal disease</a:t>
            </a:r>
            <a:r>
              <a:rPr lang="en-US" i="1" baseline="30000" dirty="0" smtClean="0"/>
              <a:t>.</a:t>
            </a:r>
            <a:endParaRPr lang="en-US" i="1" baseline="30000" dirty="0"/>
          </a:p>
        </p:txBody>
      </p:sp>
      <p:sp>
        <p:nvSpPr>
          <p:cNvPr id="4" name="Rectangle 3"/>
          <p:cNvSpPr/>
          <p:nvPr/>
        </p:nvSpPr>
        <p:spPr>
          <a:xfrm>
            <a:off x="0" y="313549"/>
            <a:ext cx="9144000" cy="954107"/>
          </a:xfrm>
          <a:prstGeom prst="rect">
            <a:avLst/>
          </a:prstGeom>
        </p:spPr>
        <p:txBody>
          <a:bodyPr wrap="square">
            <a:spAutoFit/>
          </a:bodyPr>
          <a:lstStyle/>
          <a:p>
            <a:pPr algn="ctr"/>
            <a:r>
              <a:rPr lang="en-US" sz="2800" b="1" baseline="30000" dirty="0"/>
              <a:t> Figure </a:t>
            </a:r>
            <a:r>
              <a:rPr lang="en-US" sz="2800" b="1" baseline="30000" dirty="0" smtClean="0"/>
              <a:t>6.2b Adjusted </a:t>
            </a:r>
            <a:r>
              <a:rPr lang="en-US" sz="2800" b="1" baseline="30000" dirty="0"/>
              <a:t>all-cause mortality (deaths per 1,000 patient-years) by treatment modality, cohort (year of ESRD onset), and number of years after start of dialysis among incident peritoneal dialysis patients, </a:t>
            </a:r>
            <a:r>
              <a:rPr lang="en-US" sz="2800" b="1" baseline="30000" dirty="0" smtClean="0"/>
              <a:t>1996</a:t>
            </a:r>
            <a:r>
              <a:rPr lang="en-US" sz="2800" b="1" baseline="30000" dirty="0"/>
              <a:t>, 2001, 2006, and 2011</a:t>
            </a:r>
          </a:p>
        </p:txBody>
      </p:sp>
      <p:sp>
        <p:nvSpPr>
          <p:cNvPr id="2" name="Footer Placeholder 1"/>
          <p:cNvSpPr>
            <a:spLocks noGrp="1"/>
          </p:cNvSpPr>
          <p:nvPr>
            <p:ph type="ftr" sz="quarter" idx="10"/>
          </p:nvPr>
        </p:nvSpPr>
        <p:spPr/>
        <p:txBody>
          <a:bodyPr/>
          <a:lstStyle/>
          <a:p>
            <a:r>
              <a:rPr lang="en-US" dirty="0" smtClean="0"/>
              <a:t>Vol 2, ESRD, </a:t>
            </a:r>
            <a:r>
              <a:rPr lang="en-US" dirty="0" err="1" smtClean="0"/>
              <a:t>Ch</a:t>
            </a:r>
            <a:r>
              <a:rPr lang="en-US" dirty="0" smtClean="0"/>
              <a:t> 6</a:t>
            </a:r>
            <a:endParaRPr lang="en-US" dirty="0"/>
          </a:p>
        </p:txBody>
      </p:sp>
      <p:sp>
        <p:nvSpPr>
          <p:cNvPr id="6" name="Slide Number Placeholder 5"/>
          <p:cNvSpPr>
            <a:spLocks noGrp="1"/>
          </p:cNvSpPr>
          <p:nvPr>
            <p:ph type="sldNum" sz="quarter" idx="11"/>
          </p:nvPr>
        </p:nvSpPr>
        <p:spPr/>
        <p:txBody>
          <a:bodyPr/>
          <a:lstStyle/>
          <a:p>
            <a:fld id="{3F227FC0-035E-484D-AA62-D30602925625}" type="slidenum">
              <a:rPr lang="en-US" b="1" smtClean="0"/>
              <a:pPr/>
              <a:t>5</a:t>
            </a:fld>
            <a:endParaRPr lang="en-US" b="1" dirty="0"/>
          </a:p>
        </p:txBody>
      </p:sp>
      <p:pic>
        <p:nvPicPr>
          <p:cNvPr id="4098" name="Picture 2" descr="\\vasa\USRDSdocs\ADR\2015\Chapters\Volume 2 - ESRD\6 - Mortality\Powerpoint\V2_CH6_F2b_300dp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1540" y="1143000"/>
            <a:ext cx="7620001"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61037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23900" y="5715001"/>
            <a:ext cx="7696200" cy="646331"/>
          </a:xfrm>
          <a:prstGeom prst="rect">
            <a:avLst/>
          </a:prstGeom>
        </p:spPr>
        <p:txBody>
          <a:bodyPr wrap="square">
            <a:spAutoFit/>
          </a:bodyPr>
          <a:lstStyle/>
          <a:p>
            <a:r>
              <a:rPr lang="en-US" i="1" baseline="30000" dirty="0" smtClean="0"/>
              <a:t>Data </a:t>
            </a:r>
            <a:r>
              <a:rPr lang="en-US" i="1" baseline="30000" dirty="0"/>
              <a:t>Source</a:t>
            </a:r>
            <a:r>
              <a:rPr lang="en-US" i="1" baseline="30000" dirty="0" smtClean="0"/>
              <a:t>: </a:t>
            </a:r>
            <a:r>
              <a:rPr lang="en-US" i="1" baseline="30000" dirty="0"/>
              <a:t>Special analyses, USRDS ESRD Database. Adjusted (age, race, sex, ethnicity, and primary diagnosis) mortality among 2012 incident ESRD patients during the first year of therapy. Ref: incident ESRD patients, 2011. Abbreviations: ESRD, end-stage renal disease; HD, hemodialysis; PD, peritoneal dialysis.</a:t>
            </a:r>
          </a:p>
        </p:txBody>
      </p:sp>
      <p:sp>
        <p:nvSpPr>
          <p:cNvPr id="4" name="Rectangle 3"/>
          <p:cNvSpPr/>
          <p:nvPr/>
        </p:nvSpPr>
        <p:spPr>
          <a:xfrm>
            <a:off x="0" y="313549"/>
            <a:ext cx="9144000" cy="666849"/>
          </a:xfrm>
          <a:prstGeom prst="rect">
            <a:avLst/>
          </a:prstGeom>
        </p:spPr>
        <p:txBody>
          <a:bodyPr wrap="square">
            <a:spAutoFit/>
          </a:bodyPr>
          <a:lstStyle/>
          <a:p>
            <a:pPr algn="ctr"/>
            <a:r>
              <a:rPr lang="en-US" sz="2800" b="1" baseline="30000" dirty="0"/>
              <a:t> Figure </a:t>
            </a:r>
            <a:r>
              <a:rPr lang="en-US" sz="2800" b="1" baseline="30000" dirty="0" smtClean="0"/>
              <a:t>6.3 </a:t>
            </a:r>
            <a:r>
              <a:rPr lang="en-US" sz="2800" b="1" baseline="30000" dirty="0"/>
              <a:t>Adjusted mortality (deaths per 1000 patient-years) by treatment modality and number of months after treatment initiation among ESRD patients, 2012</a:t>
            </a:r>
          </a:p>
        </p:txBody>
      </p:sp>
      <p:sp>
        <p:nvSpPr>
          <p:cNvPr id="2" name="Footer Placeholder 1"/>
          <p:cNvSpPr>
            <a:spLocks noGrp="1"/>
          </p:cNvSpPr>
          <p:nvPr>
            <p:ph type="ftr" sz="quarter" idx="10"/>
          </p:nvPr>
        </p:nvSpPr>
        <p:spPr/>
        <p:txBody>
          <a:bodyPr/>
          <a:lstStyle/>
          <a:p>
            <a:r>
              <a:rPr lang="en-US" dirty="0" smtClean="0"/>
              <a:t>Vol 2, ESRD, </a:t>
            </a:r>
            <a:r>
              <a:rPr lang="en-US" dirty="0" err="1" smtClean="0"/>
              <a:t>Ch</a:t>
            </a:r>
            <a:r>
              <a:rPr lang="en-US" dirty="0" smtClean="0"/>
              <a:t> 6</a:t>
            </a:r>
            <a:endParaRPr lang="en-US" dirty="0"/>
          </a:p>
        </p:txBody>
      </p:sp>
      <p:sp>
        <p:nvSpPr>
          <p:cNvPr id="6" name="Slide Number Placeholder 5"/>
          <p:cNvSpPr>
            <a:spLocks noGrp="1"/>
          </p:cNvSpPr>
          <p:nvPr>
            <p:ph type="sldNum" sz="quarter" idx="11"/>
          </p:nvPr>
        </p:nvSpPr>
        <p:spPr/>
        <p:txBody>
          <a:bodyPr/>
          <a:lstStyle/>
          <a:p>
            <a:fld id="{3F227FC0-035E-484D-AA62-D30602925625}" type="slidenum">
              <a:rPr lang="en-US" b="1" smtClean="0"/>
              <a:pPr/>
              <a:t>6</a:t>
            </a:fld>
            <a:endParaRPr lang="en-US" b="1" dirty="0"/>
          </a:p>
        </p:txBody>
      </p:sp>
      <p:pic>
        <p:nvPicPr>
          <p:cNvPr id="5122" name="Picture 2" descr="\\vasa\USRDSdocs\ADR\2015\Chapters\Volume 2 - ESRD\6 - Mortality\Powerpoint\V2_CH6_F3_300dp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9594" y="987553"/>
            <a:ext cx="7879081" cy="4727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47065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23900" y="5715001"/>
            <a:ext cx="7696200" cy="461665"/>
          </a:xfrm>
          <a:prstGeom prst="rect">
            <a:avLst/>
          </a:prstGeom>
        </p:spPr>
        <p:txBody>
          <a:bodyPr wrap="square">
            <a:spAutoFit/>
          </a:bodyPr>
          <a:lstStyle/>
          <a:p>
            <a:r>
              <a:rPr lang="en-US" i="1" baseline="30000" dirty="0" smtClean="0"/>
              <a:t>Data </a:t>
            </a:r>
            <a:r>
              <a:rPr lang="en-US" i="1" baseline="30000" dirty="0"/>
              <a:t>Source</a:t>
            </a:r>
            <a:r>
              <a:rPr lang="en-US" i="1" baseline="30000" dirty="0" smtClean="0"/>
              <a:t>: </a:t>
            </a:r>
            <a:r>
              <a:rPr lang="en-US" i="1" baseline="30000" dirty="0"/>
              <a:t>Special analyses, USRDS ESRD Database. Adjusted (sex and primary diagnosis) all-cause mortality among 2012 period prevalent patients. Ref: period prevalent ESRD patients, 2011. Abbreviation: ESRD, end-stage renal disease.</a:t>
            </a:r>
          </a:p>
        </p:txBody>
      </p:sp>
      <p:sp>
        <p:nvSpPr>
          <p:cNvPr id="4" name="Rectangle 3"/>
          <p:cNvSpPr/>
          <p:nvPr/>
        </p:nvSpPr>
        <p:spPr>
          <a:xfrm>
            <a:off x="0" y="313549"/>
            <a:ext cx="9144000" cy="666849"/>
          </a:xfrm>
          <a:prstGeom prst="rect">
            <a:avLst/>
          </a:prstGeom>
        </p:spPr>
        <p:txBody>
          <a:bodyPr wrap="square">
            <a:spAutoFit/>
          </a:bodyPr>
          <a:lstStyle/>
          <a:p>
            <a:pPr algn="ctr"/>
            <a:r>
              <a:rPr lang="en-US" sz="2800" b="1" baseline="30000" dirty="0" smtClean="0"/>
              <a:t>Table 6.1 </a:t>
            </a:r>
            <a:r>
              <a:rPr lang="en-US" sz="2800" b="1" baseline="30000" dirty="0"/>
              <a:t>Adjusted all-cause mortality (deaths per 1,000 patient-years) </a:t>
            </a:r>
            <a:endParaRPr lang="en-US" sz="2800" b="1" baseline="30000" dirty="0" smtClean="0"/>
          </a:p>
          <a:p>
            <a:pPr algn="ctr"/>
            <a:r>
              <a:rPr lang="en-US" sz="2800" b="1" baseline="30000" dirty="0" smtClean="0"/>
              <a:t>by </a:t>
            </a:r>
            <a:r>
              <a:rPr lang="en-US" sz="2800" b="1" baseline="30000" dirty="0"/>
              <a:t>patient age and race among ESRD patients, 2012</a:t>
            </a:r>
          </a:p>
        </p:txBody>
      </p:sp>
      <p:sp>
        <p:nvSpPr>
          <p:cNvPr id="2" name="Footer Placeholder 1"/>
          <p:cNvSpPr>
            <a:spLocks noGrp="1"/>
          </p:cNvSpPr>
          <p:nvPr>
            <p:ph type="ftr" sz="quarter" idx="10"/>
          </p:nvPr>
        </p:nvSpPr>
        <p:spPr/>
        <p:txBody>
          <a:bodyPr/>
          <a:lstStyle/>
          <a:p>
            <a:r>
              <a:rPr lang="en-US" dirty="0" smtClean="0"/>
              <a:t>Vol 2, ESRD, </a:t>
            </a:r>
            <a:r>
              <a:rPr lang="en-US" dirty="0" err="1" smtClean="0"/>
              <a:t>Ch</a:t>
            </a:r>
            <a:r>
              <a:rPr lang="en-US" dirty="0" smtClean="0"/>
              <a:t> 6</a:t>
            </a:r>
            <a:endParaRPr lang="en-US" dirty="0"/>
          </a:p>
        </p:txBody>
      </p:sp>
      <p:sp>
        <p:nvSpPr>
          <p:cNvPr id="6" name="Slide Number Placeholder 5"/>
          <p:cNvSpPr>
            <a:spLocks noGrp="1"/>
          </p:cNvSpPr>
          <p:nvPr>
            <p:ph type="sldNum" sz="quarter" idx="11"/>
          </p:nvPr>
        </p:nvSpPr>
        <p:spPr/>
        <p:txBody>
          <a:bodyPr/>
          <a:lstStyle/>
          <a:p>
            <a:fld id="{3F227FC0-035E-484D-AA62-D30602925625}" type="slidenum">
              <a:rPr lang="en-US" b="1" smtClean="0"/>
              <a:pPr/>
              <a:t>7</a:t>
            </a:fld>
            <a:endParaRPr lang="en-US" b="1" dirty="0"/>
          </a:p>
        </p:txBody>
      </p:sp>
      <p:graphicFrame>
        <p:nvGraphicFramePr>
          <p:cNvPr id="7" name="Table 6"/>
          <p:cNvGraphicFramePr>
            <a:graphicFrameLocks noGrp="1"/>
          </p:cNvGraphicFramePr>
          <p:nvPr>
            <p:extLst>
              <p:ext uri="{D42A27DB-BD31-4B8C-83A1-F6EECF244321}">
                <p14:modId xmlns:p14="http://schemas.microsoft.com/office/powerpoint/2010/main" val="1825724810"/>
              </p:ext>
            </p:extLst>
          </p:nvPr>
        </p:nvGraphicFramePr>
        <p:xfrm>
          <a:off x="2222341" y="1524000"/>
          <a:ext cx="4699318" cy="3925824"/>
        </p:xfrm>
        <a:graphic>
          <a:graphicData uri="http://schemas.openxmlformats.org/drawingml/2006/table">
            <a:tbl>
              <a:tblPr firstRow="1" firstCol="1"/>
              <a:tblGrid>
                <a:gridCol w="592773"/>
                <a:gridCol w="1860042"/>
                <a:gridCol w="559308"/>
                <a:gridCol w="736092"/>
                <a:gridCol w="951103"/>
              </a:tblGrid>
              <a:tr h="182880">
                <a:tc>
                  <a:txBody>
                    <a:bodyPr/>
                    <a:lstStyle/>
                    <a:p>
                      <a:pPr marL="0" marR="0">
                        <a:lnSpc>
                          <a:spcPct val="115000"/>
                        </a:lnSpc>
                        <a:spcBef>
                          <a:spcPts val="0"/>
                        </a:spcBef>
                        <a:spcAft>
                          <a:spcPts val="0"/>
                        </a:spcAft>
                      </a:pPr>
                      <a:r>
                        <a:rPr lang="en-US" sz="1400" b="1">
                          <a:solidFill>
                            <a:srgbClr val="000000"/>
                          </a:solidFill>
                          <a:effectLst/>
                          <a:latin typeface="Calibri"/>
                          <a:ea typeface="Times New Roman"/>
                          <a:cs typeface="Times New Roman"/>
                        </a:rPr>
                        <a:t>Age</a:t>
                      </a:r>
                      <a:endParaRPr lang="en-US" sz="1800">
                        <a:solidFill>
                          <a:srgbClr val="000000"/>
                        </a:solidFill>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a:solidFill>
                            <a:srgbClr val="000000"/>
                          </a:solidFill>
                          <a:effectLst/>
                          <a:latin typeface="Calibri"/>
                          <a:ea typeface="Times New Roman"/>
                          <a:cs typeface="Times New Roman"/>
                        </a:rPr>
                        <a:t>Race</a:t>
                      </a:r>
                      <a:endParaRPr lang="en-US" sz="1800">
                        <a:solidFill>
                          <a:srgbClr val="000000"/>
                        </a:solidFill>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0000"/>
                          </a:solidFill>
                          <a:effectLst/>
                          <a:latin typeface="Calibri"/>
                          <a:ea typeface="Times New Roman"/>
                          <a:cs typeface="Times New Roman"/>
                        </a:rPr>
                        <a:t>ESRD</a:t>
                      </a:r>
                      <a:endParaRPr lang="en-US" sz="1800">
                        <a:solidFill>
                          <a:srgbClr val="000000"/>
                        </a:solidFill>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400" b="1">
                          <a:solidFill>
                            <a:srgbClr val="000000"/>
                          </a:solidFill>
                          <a:effectLst/>
                          <a:latin typeface="Calibri"/>
                          <a:ea typeface="Times New Roman"/>
                          <a:cs typeface="Times New Roman"/>
                        </a:rPr>
                        <a:t>Dialysis</a:t>
                      </a:r>
                      <a:endParaRPr lang="en-US" sz="1800">
                        <a:solidFill>
                          <a:srgbClr val="000000"/>
                        </a:solidFill>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0000"/>
                          </a:solidFill>
                          <a:effectLst/>
                          <a:latin typeface="Calibri"/>
                          <a:ea typeface="Times New Roman"/>
                          <a:cs typeface="Times New Roman"/>
                        </a:rPr>
                        <a:t>Transplant</a:t>
                      </a:r>
                      <a:endParaRPr lang="en-US" sz="1800">
                        <a:solidFill>
                          <a:srgbClr val="000000"/>
                        </a:solidFill>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82880">
                <a:tc>
                  <a:txBody>
                    <a:bodyPr/>
                    <a:lstStyle/>
                    <a:p>
                      <a:pPr marL="0" marR="0">
                        <a:lnSpc>
                          <a:spcPct val="115000"/>
                        </a:lnSpc>
                        <a:spcBef>
                          <a:spcPts val="0"/>
                        </a:spcBef>
                        <a:spcAft>
                          <a:spcPts val="0"/>
                        </a:spcAft>
                      </a:pPr>
                      <a:r>
                        <a:rPr lang="en-US" sz="1400" b="1">
                          <a:solidFill>
                            <a:srgbClr val="000000"/>
                          </a:solidFill>
                          <a:effectLst/>
                          <a:latin typeface="Calibri"/>
                          <a:ea typeface="Times New Roman"/>
                          <a:cs typeface="Times New Roman"/>
                        </a:rPr>
                        <a:t>0-21</a:t>
                      </a:r>
                      <a:endParaRPr lang="en-US" sz="1800">
                        <a:solidFill>
                          <a:srgbClr val="000000"/>
                        </a:solidFill>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400">
                          <a:solidFill>
                            <a:srgbClr val="000000"/>
                          </a:solidFill>
                          <a:effectLst/>
                          <a:latin typeface="Calibri"/>
                          <a:ea typeface="Times New Roman"/>
                          <a:cs typeface="Times New Roman"/>
                        </a:rPr>
                        <a:t>White</a:t>
                      </a:r>
                      <a:endParaRPr lang="en-US" sz="1800">
                        <a:solidFill>
                          <a:srgbClr val="000000"/>
                        </a:solidFill>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12</a:t>
                      </a:r>
                      <a:endParaRPr lang="en-US" sz="1800">
                        <a:solidFill>
                          <a:srgbClr val="000000"/>
                        </a:solidFill>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31</a:t>
                      </a:r>
                      <a:endParaRPr lang="en-US" sz="1800">
                        <a:solidFill>
                          <a:srgbClr val="000000"/>
                        </a:solidFill>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4</a:t>
                      </a:r>
                      <a:endParaRPr lang="en-US" sz="1800">
                        <a:solidFill>
                          <a:srgbClr val="000000"/>
                        </a:solidFill>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r>
              <a:tr h="182880">
                <a:tc>
                  <a:txBody>
                    <a:bodyPr/>
                    <a:lstStyle/>
                    <a:p>
                      <a:endParaRPr lang="en-US" sz="1400">
                        <a:solidFill>
                          <a:srgbClr val="000000"/>
                        </a:solidFill>
                        <a:effectLst/>
                        <a:latin typeface="Calibri"/>
                        <a:ea typeface="Times New Roman"/>
                        <a:cs typeface="Times New Roman"/>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Calibri"/>
                          <a:ea typeface="Times New Roman"/>
                          <a:cs typeface="Times New Roman"/>
                        </a:rPr>
                        <a:t>Black/African American</a:t>
                      </a:r>
                      <a:endParaRPr lang="en-US" sz="1800">
                        <a:solidFill>
                          <a:srgbClr val="000000"/>
                        </a:solidFill>
                        <a:effectLst/>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20</a:t>
                      </a:r>
                      <a:endParaRPr lang="en-US" sz="1800">
                        <a:solidFill>
                          <a:srgbClr val="000000"/>
                        </a:solidFill>
                        <a:effectLst/>
                        <a:latin typeface="Calibri"/>
                        <a:ea typeface="Calibri"/>
                        <a:cs typeface="Times New Roman"/>
                      </a:endParaRPr>
                    </a:p>
                  </a:txBody>
                  <a:tcPr marL="68580" marR="6858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35</a:t>
                      </a:r>
                      <a:endParaRPr lang="en-US" sz="1800">
                        <a:solidFill>
                          <a:srgbClr val="000000"/>
                        </a:solidFill>
                        <a:effectLst/>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4</a:t>
                      </a:r>
                      <a:endParaRPr lang="en-US" sz="1800">
                        <a:solidFill>
                          <a:srgbClr val="000000"/>
                        </a:solidFill>
                        <a:effectLst/>
                        <a:latin typeface="Calibri"/>
                        <a:ea typeface="Calibri"/>
                        <a:cs typeface="Times New Roman"/>
                      </a:endParaRPr>
                    </a:p>
                  </a:txBody>
                  <a:tcPr marL="68580" marR="68580" marT="0" marB="0" anchor="ctr">
                    <a:lnL>
                      <a:noFill/>
                    </a:lnL>
                    <a:lnR>
                      <a:noFill/>
                    </a:lnR>
                    <a:lnT>
                      <a:noFill/>
                    </a:lnT>
                    <a:lnB>
                      <a:noFill/>
                    </a:lnB>
                    <a:solidFill>
                      <a:srgbClr val="F2F2F2"/>
                    </a:solidFill>
                  </a:tcPr>
                </a:tc>
              </a:tr>
              <a:tr h="182880">
                <a:tc>
                  <a:txBody>
                    <a:bodyPr/>
                    <a:lstStyle/>
                    <a:p>
                      <a:endParaRPr lang="en-US" sz="1400">
                        <a:solidFill>
                          <a:srgbClr val="000000"/>
                        </a:solidFill>
                        <a:effectLst/>
                        <a:latin typeface="Calibri"/>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effectLst/>
                          <a:latin typeface="Calibri"/>
                          <a:ea typeface="Times New Roman"/>
                          <a:cs typeface="Times New Roman"/>
                        </a:rPr>
                        <a:t>Other</a:t>
                      </a:r>
                      <a:endParaRPr lang="en-US" sz="1800">
                        <a:solidFill>
                          <a:srgbClr val="000000"/>
                        </a:solidFill>
                        <a:effectLst/>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14</a:t>
                      </a:r>
                      <a:endParaRPr lang="en-US" sz="1800">
                        <a:solidFill>
                          <a:srgbClr val="000000"/>
                        </a:solidFill>
                        <a:effectLst/>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29</a:t>
                      </a:r>
                      <a:endParaRPr lang="en-US" sz="1800">
                        <a:solidFill>
                          <a:srgbClr val="000000"/>
                        </a:solidFill>
                        <a:effectLst/>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7</a:t>
                      </a:r>
                      <a:endParaRPr lang="en-US" sz="1800">
                        <a:solidFill>
                          <a:srgbClr val="000000"/>
                        </a:solidFill>
                        <a:effectLst/>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r>
              <a:tr h="182880">
                <a:tc>
                  <a:txBody>
                    <a:bodyPr/>
                    <a:lstStyle/>
                    <a:p>
                      <a:pPr marL="0" marR="0">
                        <a:lnSpc>
                          <a:spcPct val="115000"/>
                        </a:lnSpc>
                        <a:spcBef>
                          <a:spcPts val="0"/>
                        </a:spcBef>
                        <a:spcAft>
                          <a:spcPts val="0"/>
                        </a:spcAft>
                      </a:pPr>
                      <a:r>
                        <a:rPr lang="en-US" sz="1400" b="1">
                          <a:solidFill>
                            <a:srgbClr val="000000"/>
                          </a:solidFill>
                          <a:effectLst/>
                          <a:latin typeface="Calibri"/>
                          <a:ea typeface="Times New Roman"/>
                          <a:cs typeface="Times New Roman"/>
                        </a:rPr>
                        <a:t>22-44</a:t>
                      </a:r>
                      <a:endParaRPr lang="en-US" sz="1800">
                        <a:solidFill>
                          <a:srgbClr val="000000"/>
                        </a:solidFill>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400">
                          <a:solidFill>
                            <a:srgbClr val="000000"/>
                          </a:solidFill>
                          <a:effectLst/>
                          <a:latin typeface="Calibri"/>
                          <a:ea typeface="Times New Roman"/>
                          <a:cs typeface="Times New Roman"/>
                        </a:rPr>
                        <a:t>White</a:t>
                      </a:r>
                      <a:endParaRPr lang="en-US" sz="1800">
                        <a:solidFill>
                          <a:srgbClr val="000000"/>
                        </a:solidFill>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37</a:t>
                      </a:r>
                      <a:endParaRPr lang="en-US" sz="1800">
                        <a:solidFill>
                          <a:srgbClr val="000000"/>
                        </a:solidFill>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62</a:t>
                      </a:r>
                      <a:endParaRPr lang="en-US" sz="1800">
                        <a:solidFill>
                          <a:srgbClr val="000000"/>
                        </a:solidFill>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9</a:t>
                      </a:r>
                      <a:endParaRPr lang="en-US" sz="1800">
                        <a:solidFill>
                          <a:srgbClr val="000000"/>
                        </a:solidFill>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r>
              <a:tr h="182880">
                <a:tc>
                  <a:txBody>
                    <a:bodyPr/>
                    <a:lstStyle/>
                    <a:p>
                      <a:endParaRPr lang="en-US" sz="1400">
                        <a:solidFill>
                          <a:srgbClr val="000000"/>
                        </a:solidFill>
                        <a:effectLst/>
                        <a:latin typeface="Calibri"/>
                        <a:ea typeface="Times New Roman"/>
                        <a:cs typeface="Times New Roman"/>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Calibri"/>
                          <a:ea typeface="Times New Roman"/>
                          <a:cs typeface="Times New Roman"/>
                        </a:rPr>
                        <a:t>Black/African American</a:t>
                      </a:r>
                      <a:endParaRPr lang="en-US" sz="1800">
                        <a:solidFill>
                          <a:srgbClr val="000000"/>
                        </a:solidFill>
                        <a:effectLst/>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48</a:t>
                      </a:r>
                      <a:endParaRPr lang="en-US" sz="1800">
                        <a:solidFill>
                          <a:srgbClr val="000000"/>
                        </a:solidFill>
                        <a:effectLst/>
                        <a:latin typeface="Calibri"/>
                        <a:ea typeface="Calibri"/>
                        <a:cs typeface="Times New Roman"/>
                      </a:endParaRPr>
                    </a:p>
                  </a:txBody>
                  <a:tcPr marL="68580" marR="6858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60</a:t>
                      </a:r>
                      <a:endParaRPr lang="en-US" sz="1800">
                        <a:solidFill>
                          <a:srgbClr val="000000"/>
                        </a:solidFill>
                        <a:effectLst/>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10</a:t>
                      </a:r>
                      <a:endParaRPr lang="en-US" sz="1800">
                        <a:solidFill>
                          <a:srgbClr val="000000"/>
                        </a:solidFill>
                        <a:effectLst/>
                        <a:latin typeface="Calibri"/>
                        <a:ea typeface="Calibri"/>
                        <a:cs typeface="Times New Roman"/>
                      </a:endParaRPr>
                    </a:p>
                  </a:txBody>
                  <a:tcPr marL="68580" marR="68580" marT="0" marB="0" anchor="ctr">
                    <a:lnL>
                      <a:noFill/>
                    </a:lnL>
                    <a:lnR>
                      <a:noFill/>
                    </a:lnR>
                    <a:lnT>
                      <a:noFill/>
                    </a:lnT>
                    <a:lnB>
                      <a:noFill/>
                    </a:lnB>
                    <a:solidFill>
                      <a:srgbClr val="F2F2F2"/>
                    </a:solidFill>
                  </a:tcPr>
                </a:tc>
              </a:tr>
              <a:tr h="182880">
                <a:tc>
                  <a:txBody>
                    <a:bodyPr/>
                    <a:lstStyle/>
                    <a:p>
                      <a:endParaRPr lang="en-US" sz="1400">
                        <a:solidFill>
                          <a:srgbClr val="000000"/>
                        </a:solidFill>
                        <a:effectLst/>
                        <a:latin typeface="Calibri"/>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effectLst/>
                          <a:latin typeface="Calibri"/>
                          <a:ea typeface="Times New Roman"/>
                          <a:cs typeface="Times New Roman"/>
                        </a:rPr>
                        <a:t>Other</a:t>
                      </a:r>
                      <a:endParaRPr lang="en-US" sz="1800">
                        <a:solidFill>
                          <a:srgbClr val="000000"/>
                        </a:solidFill>
                        <a:effectLst/>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24</a:t>
                      </a:r>
                      <a:endParaRPr lang="en-US" sz="1800">
                        <a:solidFill>
                          <a:srgbClr val="000000"/>
                        </a:solidFill>
                        <a:effectLst/>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38</a:t>
                      </a:r>
                      <a:endParaRPr lang="en-US" sz="1800">
                        <a:solidFill>
                          <a:srgbClr val="000000"/>
                        </a:solidFill>
                        <a:effectLst/>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6</a:t>
                      </a:r>
                      <a:endParaRPr lang="en-US" sz="1800">
                        <a:solidFill>
                          <a:srgbClr val="000000"/>
                        </a:solidFill>
                        <a:effectLst/>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r>
              <a:tr h="182880">
                <a:tc>
                  <a:txBody>
                    <a:bodyPr/>
                    <a:lstStyle/>
                    <a:p>
                      <a:pPr marL="0" marR="0">
                        <a:lnSpc>
                          <a:spcPct val="115000"/>
                        </a:lnSpc>
                        <a:spcBef>
                          <a:spcPts val="0"/>
                        </a:spcBef>
                        <a:spcAft>
                          <a:spcPts val="0"/>
                        </a:spcAft>
                      </a:pPr>
                      <a:r>
                        <a:rPr lang="en-US" sz="1400" b="1">
                          <a:solidFill>
                            <a:srgbClr val="000000"/>
                          </a:solidFill>
                          <a:effectLst/>
                          <a:latin typeface="Calibri"/>
                          <a:ea typeface="Times New Roman"/>
                          <a:cs typeface="Times New Roman"/>
                        </a:rPr>
                        <a:t>45-64</a:t>
                      </a:r>
                      <a:endParaRPr lang="en-US" sz="1800">
                        <a:solidFill>
                          <a:srgbClr val="000000"/>
                        </a:solidFill>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400">
                          <a:solidFill>
                            <a:srgbClr val="000000"/>
                          </a:solidFill>
                          <a:effectLst/>
                          <a:latin typeface="Calibri"/>
                          <a:ea typeface="Times New Roman"/>
                          <a:cs typeface="Times New Roman"/>
                        </a:rPr>
                        <a:t>White</a:t>
                      </a:r>
                      <a:endParaRPr lang="en-US" sz="1800">
                        <a:solidFill>
                          <a:srgbClr val="000000"/>
                        </a:solidFill>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99</a:t>
                      </a:r>
                      <a:endParaRPr lang="en-US" sz="1800">
                        <a:solidFill>
                          <a:srgbClr val="000000"/>
                        </a:solidFill>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143</a:t>
                      </a:r>
                      <a:endParaRPr lang="en-US" sz="1800">
                        <a:solidFill>
                          <a:srgbClr val="000000"/>
                        </a:solidFill>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30</a:t>
                      </a:r>
                      <a:endParaRPr lang="en-US" sz="1800">
                        <a:solidFill>
                          <a:srgbClr val="000000"/>
                        </a:solidFill>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r>
              <a:tr h="182880">
                <a:tc>
                  <a:txBody>
                    <a:bodyPr/>
                    <a:lstStyle/>
                    <a:p>
                      <a:endParaRPr lang="en-US" sz="1400">
                        <a:solidFill>
                          <a:srgbClr val="000000"/>
                        </a:solidFill>
                        <a:effectLst/>
                        <a:latin typeface="Calibri"/>
                        <a:ea typeface="Times New Roman"/>
                        <a:cs typeface="Times New Roman"/>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Calibri"/>
                          <a:ea typeface="Times New Roman"/>
                          <a:cs typeface="Times New Roman"/>
                        </a:rPr>
                        <a:t>Black/African American</a:t>
                      </a:r>
                      <a:endParaRPr lang="en-US" sz="1800">
                        <a:solidFill>
                          <a:srgbClr val="000000"/>
                        </a:solidFill>
                        <a:effectLst/>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98</a:t>
                      </a:r>
                      <a:endParaRPr lang="en-US" sz="1800">
                        <a:solidFill>
                          <a:srgbClr val="000000"/>
                        </a:solidFill>
                        <a:effectLst/>
                        <a:latin typeface="Calibri"/>
                        <a:ea typeface="Calibri"/>
                        <a:cs typeface="Times New Roman"/>
                      </a:endParaRPr>
                    </a:p>
                  </a:txBody>
                  <a:tcPr marL="68580" marR="6858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114</a:t>
                      </a:r>
                      <a:endParaRPr lang="en-US" sz="1800">
                        <a:solidFill>
                          <a:srgbClr val="000000"/>
                        </a:solidFill>
                        <a:effectLst/>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29</a:t>
                      </a:r>
                      <a:endParaRPr lang="en-US" sz="1800">
                        <a:solidFill>
                          <a:srgbClr val="000000"/>
                        </a:solidFill>
                        <a:effectLst/>
                        <a:latin typeface="Calibri"/>
                        <a:ea typeface="Calibri"/>
                        <a:cs typeface="Times New Roman"/>
                      </a:endParaRPr>
                    </a:p>
                  </a:txBody>
                  <a:tcPr marL="68580" marR="68580" marT="0" marB="0" anchor="ctr">
                    <a:lnL>
                      <a:noFill/>
                    </a:lnL>
                    <a:lnR>
                      <a:noFill/>
                    </a:lnR>
                    <a:lnT>
                      <a:noFill/>
                    </a:lnT>
                    <a:lnB>
                      <a:noFill/>
                    </a:lnB>
                    <a:solidFill>
                      <a:srgbClr val="F2F2F2"/>
                    </a:solidFill>
                  </a:tcPr>
                </a:tc>
              </a:tr>
              <a:tr h="182880">
                <a:tc>
                  <a:txBody>
                    <a:bodyPr/>
                    <a:lstStyle/>
                    <a:p>
                      <a:endParaRPr lang="en-US" sz="1400">
                        <a:solidFill>
                          <a:srgbClr val="000000"/>
                        </a:solidFill>
                        <a:effectLst/>
                        <a:latin typeface="Calibri"/>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effectLst/>
                          <a:latin typeface="Calibri"/>
                          <a:ea typeface="Times New Roman"/>
                          <a:cs typeface="Times New Roman"/>
                        </a:rPr>
                        <a:t>Other</a:t>
                      </a:r>
                      <a:endParaRPr lang="en-US" sz="1800">
                        <a:solidFill>
                          <a:srgbClr val="000000"/>
                        </a:solidFill>
                        <a:effectLst/>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71</a:t>
                      </a:r>
                      <a:endParaRPr lang="en-US" sz="1800">
                        <a:solidFill>
                          <a:srgbClr val="000000"/>
                        </a:solidFill>
                        <a:effectLst/>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99</a:t>
                      </a:r>
                      <a:endParaRPr lang="en-US" sz="1800">
                        <a:solidFill>
                          <a:srgbClr val="000000"/>
                        </a:solidFill>
                        <a:effectLst/>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21</a:t>
                      </a:r>
                      <a:endParaRPr lang="en-US" sz="1800">
                        <a:solidFill>
                          <a:srgbClr val="000000"/>
                        </a:solidFill>
                        <a:effectLst/>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r>
              <a:tr h="182880">
                <a:tc>
                  <a:txBody>
                    <a:bodyPr/>
                    <a:lstStyle/>
                    <a:p>
                      <a:pPr marL="0" marR="0">
                        <a:lnSpc>
                          <a:spcPct val="115000"/>
                        </a:lnSpc>
                        <a:spcBef>
                          <a:spcPts val="0"/>
                        </a:spcBef>
                        <a:spcAft>
                          <a:spcPts val="0"/>
                        </a:spcAft>
                      </a:pPr>
                      <a:r>
                        <a:rPr lang="en-US" sz="1400" b="1">
                          <a:solidFill>
                            <a:srgbClr val="000000"/>
                          </a:solidFill>
                          <a:effectLst/>
                          <a:latin typeface="Calibri"/>
                          <a:ea typeface="Times New Roman"/>
                          <a:cs typeface="Times New Roman"/>
                        </a:rPr>
                        <a:t>65-74</a:t>
                      </a:r>
                      <a:endParaRPr lang="en-US" sz="1800">
                        <a:solidFill>
                          <a:srgbClr val="000000"/>
                        </a:solidFill>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400">
                          <a:solidFill>
                            <a:srgbClr val="000000"/>
                          </a:solidFill>
                          <a:effectLst/>
                          <a:latin typeface="Calibri"/>
                          <a:ea typeface="Times New Roman"/>
                          <a:cs typeface="Times New Roman"/>
                        </a:rPr>
                        <a:t>White</a:t>
                      </a:r>
                      <a:endParaRPr lang="en-US" sz="1800">
                        <a:solidFill>
                          <a:srgbClr val="000000"/>
                        </a:solidFill>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197</a:t>
                      </a:r>
                      <a:endParaRPr lang="en-US" sz="1800">
                        <a:solidFill>
                          <a:srgbClr val="000000"/>
                        </a:solidFill>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245</a:t>
                      </a:r>
                      <a:endParaRPr lang="en-US" sz="1800">
                        <a:solidFill>
                          <a:srgbClr val="000000"/>
                        </a:solidFill>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70</a:t>
                      </a:r>
                      <a:endParaRPr lang="en-US" sz="1800">
                        <a:solidFill>
                          <a:srgbClr val="000000"/>
                        </a:solidFill>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r>
              <a:tr h="182880">
                <a:tc>
                  <a:txBody>
                    <a:bodyPr/>
                    <a:lstStyle/>
                    <a:p>
                      <a:endParaRPr lang="en-US" sz="1400">
                        <a:solidFill>
                          <a:srgbClr val="000000"/>
                        </a:solidFill>
                        <a:effectLst/>
                        <a:latin typeface="Calibri"/>
                        <a:ea typeface="Times New Roman"/>
                        <a:cs typeface="Times New Roman"/>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Calibri"/>
                          <a:ea typeface="Times New Roman"/>
                          <a:cs typeface="Times New Roman"/>
                        </a:rPr>
                        <a:t>Black/African American</a:t>
                      </a:r>
                      <a:endParaRPr lang="en-US" sz="1800">
                        <a:solidFill>
                          <a:srgbClr val="000000"/>
                        </a:solidFill>
                        <a:effectLst/>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167</a:t>
                      </a:r>
                      <a:endParaRPr lang="en-US" sz="1800">
                        <a:solidFill>
                          <a:srgbClr val="000000"/>
                        </a:solidFill>
                        <a:effectLst/>
                        <a:latin typeface="Calibri"/>
                        <a:ea typeface="Calibri"/>
                        <a:cs typeface="Times New Roman"/>
                      </a:endParaRPr>
                    </a:p>
                  </a:txBody>
                  <a:tcPr marL="68580" marR="6858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183</a:t>
                      </a:r>
                      <a:endParaRPr lang="en-US" sz="1800">
                        <a:solidFill>
                          <a:srgbClr val="000000"/>
                        </a:solidFill>
                        <a:effectLst/>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71</a:t>
                      </a:r>
                      <a:endParaRPr lang="en-US" sz="1800">
                        <a:solidFill>
                          <a:srgbClr val="000000"/>
                        </a:solidFill>
                        <a:effectLst/>
                        <a:latin typeface="Calibri"/>
                        <a:ea typeface="Calibri"/>
                        <a:cs typeface="Times New Roman"/>
                      </a:endParaRPr>
                    </a:p>
                  </a:txBody>
                  <a:tcPr marL="68580" marR="68580" marT="0" marB="0" anchor="ctr">
                    <a:lnL>
                      <a:noFill/>
                    </a:lnL>
                    <a:lnR>
                      <a:noFill/>
                    </a:lnR>
                    <a:lnT>
                      <a:noFill/>
                    </a:lnT>
                    <a:lnB>
                      <a:noFill/>
                    </a:lnB>
                    <a:solidFill>
                      <a:srgbClr val="F2F2F2"/>
                    </a:solidFill>
                  </a:tcPr>
                </a:tc>
              </a:tr>
              <a:tr h="182880">
                <a:tc>
                  <a:txBody>
                    <a:bodyPr/>
                    <a:lstStyle/>
                    <a:p>
                      <a:endParaRPr lang="en-US" sz="1400">
                        <a:solidFill>
                          <a:srgbClr val="000000"/>
                        </a:solidFill>
                        <a:effectLst/>
                        <a:latin typeface="Calibri"/>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effectLst/>
                          <a:latin typeface="Calibri"/>
                          <a:ea typeface="Times New Roman"/>
                          <a:cs typeface="Times New Roman"/>
                        </a:rPr>
                        <a:t>Other</a:t>
                      </a:r>
                      <a:endParaRPr lang="en-US" sz="1800">
                        <a:solidFill>
                          <a:srgbClr val="000000"/>
                        </a:solidFill>
                        <a:effectLst/>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137</a:t>
                      </a:r>
                      <a:endParaRPr lang="en-US" sz="1800">
                        <a:solidFill>
                          <a:srgbClr val="000000"/>
                        </a:solidFill>
                        <a:effectLst/>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171</a:t>
                      </a:r>
                      <a:endParaRPr lang="en-US" sz="1800">
                        <a:solidFill>
                          <a:srgbClr val="000000"/>
                        </a:solidFill>
                        <a:effectLst/>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61</a:t>
                      </a:r>
                      <a:endParaRPr lang="en-US" sz="1800">
                        <a:solidFill>
                          <a:srgbClr val="000000"/>
                        </a:solidFill>
                        <a:effectLst/>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r>
              <a:tr h="182880">
                <a:tc>
                  <a:txBody>
                    <a:bodyPr/>
                    <a:lstStyle/>
                    <a:p>
                      <a:pPr marL="0" marR="0">
                        <a:lnSpc>
                          <a:spcPct val="115000"/>
                        </a:lnSpc>
                        <a:spcBef>
                          <a:spcPts val="0"/>
                        </a:spcBef>
                        <a:spcAft>
                          <a:spcPts val="0"/>
                        </a:spcAft>
                      </a:pPr>
                      <a:r>
                        <a:rPr lang="en-US" sz="1400" b="1">
                          <a:solidFill>
                            <a:srgbClr val="000000"/>
                          </a:solidFill>
                          <a:effectLst/>
                          <a:latin typeface="Calibri"/>
                          <a:ea typeface="Times New Roman"/>
                          <a:cs typeface="Times New Roman"/>
                        </a:rPr>
                        <a:t>75+</a:t>
                      </a:r>
                      <a:endParaRPr lang="en-US" sz="1800">
                        <a:solidFill>
                          <a:srgbClr val="000000"/>
                        </a:solidFill>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400">
                          <a:solidFill>
                            <a:srgbClr val="000000"/>
                          </a:solidFill>
                          <a:effectLst/>
                          <a:latin typeface="Calibri"/>
                          <a:ea typeface="Times New Roman"/>
                          <a:cs typeface="Times New Roman"/>
                        </a:rPr>
                        <a:t>White</a:t>
                      </a:r>
                      <a:endParaRPr lang="en-US" sz="1800">
                        <a:solidFill>
                          <a:srgbClr val="000000"/>
                        </a:solidFill>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359</a:t>
                      </a:r>
                      <a:endParaRPr lang="en-US" sz="1800">
                        <a:solidFill>
                          <a:srgbClr val="000000"/>
                        </a:solidFill>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382</a:t>
                      </a:r>
                      <a:endParaRPr lang="en-US" sz="1800">
                        <a:solidFill>
                          <a:srgbClr val="000000"/>
                        </a:solidFill>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136</a:t>
                      </a:r>
                      <a:endParaRPr lang="en-US" sz="1800">
                        <a:solidFill>
                          <a:srgbClr val="000000"/>
                        </a:solidFill>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r>
              <a:tr h="182880">
                <a:tc>
                  <a:txBody>
                    <a:bodyPr/>
                    <a:lstStyle/>
                    <a:p>
                      <a:endParaRPr lang="en-US" sz="1400">
                        <a:solidFill>
                          <a:srgbClr val="000000"/>
                        </a:solidFill>
                        <a:effectLst/>
                        <a:latin typeface="Calibri"/>
                        <a:ea typeface="Times New Roman"/>
                        <a:cs typeface="Times New Roman"/>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400">
                          <a:solidFill>
                            <a:srgbClr val="000000"/>
                          </a:solidFill>
                          <a:effectLst/>
                          <a:latin typeface="Calibri"/>
                          <a:ea typeface="Times New Roman"/>
                          <a:cs typeface="Times New Roman"/>
                        </a:rPr>
                        <a:t>Black/African American</a:t>
                      </a:r>
                      <a:endParaRPr lang="en-US" sz="1800">
                        <a:solidFill>
                          <a:srgbClr val="000000"/>
                        </a:solidFill>
                        <a:effectLst/>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275</a:t>
                      </a:r>
                      <a:endParaRPr lang="en-US" sz="1800">
                        <a:solidFill>
                          <a:srgbClr val="000000"/>
                        </a:solidFill>
                        <a:effectLst/>
                        <a:latin typeface="Calibri"/>
                        <a:ea typeface="Calibri"/>
                        <a:cs typeface="Times New Roman"/>
                      </a:endParaRPr>
                    </a:p>
                  </a:txBody>
                  <a:tcPr marL="68580" marR="6858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283</a:t>
                      </a:r>
                      <a:endParaRPr lang="en-US" sz="1800">
                        <a:solidFill>
                          <a:srgbClr val="000000"/>
                        </a:solidFill>
                        <a:effectLst/>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132</a:t>
                      </a:r>
                      <a:endParaRPr lang="en-US" sz="1800">
                        <a:solidFill>
                          <a:srgbClr val="000000"/>
                        </a:solidFill>
                        <a:effectLst/>
                        <a:latin typeface="Calibri"/>
                        <a:ea typeface="Calibri"/>
                        <a:cs typeface="Times New Roman"/>
                      </a:endParaRPr>
                    </a:p>
                  </a:txBody>
                  <a:tcPr marL="68580" marR="68580" marT="0" marB="0" anchor="ctr">
                    <a:lnL>
                      <a:noFill/>
                    </a:lnL>
                    <a:lnR>
                      <a:noFill/>
                    </a:lnR>
                    <a:lnT>
                      <a:noFill/>
                    </a:lnT>
                    <a:lnB>
                      <a:noFill/>
                    </a:lnB>
                    <a:solidFill>
                      <a:srgbClr val="F2F2F2"/>
                    </a:solidFill>
                  </a:tcPr>
                </a:tc>
              </a:tr>
              <a:tr h="182880">
                <a:tc>
                  <a:txBody>
                    <a:bodyPr/>
                    <a:lstStyle/>
                    <a:p>
                      <a:endParaRPr lang="en-US" sz="1400">
                        <a:solidFill>
                          <a:srgbClr val="000000"/>
                        </a:solidFill>
                        <a:effectLst/>
                        <a:latin typeface="Calibri"/>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effectLst/>
                          <a:latin typeface="Calibri"/>
                          <a:ea typeface="Times New Roman"/>
                          <a:cs typeface="Times New Roman"/>
                        </a:rPr>
                        <a:t>Other</a:t>
                      </a:r>
                      <a:endParaRPr lang="en-US" sz="1800">
                        <a:solidFill>
                          <a:srgbClr val="000000"/>
                        </a:solidFill>
                        <a:effectLst/>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239</a:t>
                      </a:r>
                      <a:endParaRPr lang="en-US" sz="1800">
                        <a:solidFill>
                          <a:srgbClr val="000000"/>
                        </a:solidFill>
                        <a:effectLst/>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254</a:t>
                      </a:r>
                      <a:endParaRPr lang="en-US" sz="1800">
                        <a:solidFill>
                          <a:srgbClr val="000000"/>
                        </a:solidFill>
                        <a:effectLst/>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effectLst/>
                          <a:latin typeface="Calibri"/>
                          <a:ea typeface="Calibri"/>
                          <a:cs typeface="Times New Roman"/>
                        </a:rPr>
                        <a:t>112</a:t>
                      </a:r>
                      <a:endParaRPr lang="en-US" sz="1800" dirty="0">
                        <a:solidFill>
                          <a:srgbClr val="000000"/>
                        </a:solidFill>
                        <a:effectLst/>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r>
            </a:tbl>
          </a:graphicData>
        </a:graphic>
      </p:graphicFrame>
    </p:spTree>
    <p:extLst>
      <p:ext uri="{BB962C8B-B14F-4D97-AF65-F5344CB8AC3E}">
        <p14:creationId xmlns:p14="http://schemas.microsoft.com/office/powerpoint/2010/main" val="7750353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23900" y="5638800"/>
            <a:ext cx="7696200" cy="646331"/>
          </a:xfrm>
          <a:prstGeom prst="rect">
            <a:avLst/>
          </a:prstGeom>
        </p:spPr>
        <p:txBody>
          <a:bodyPr wrap="square">
            <a:spAutoFit/>
          </a:bodyPr>
          <a:lstStyle/>
          <a:p>
            <a:r>
              <a:rPr lang="en-US" i="1" baseline="30000" dirty="0" smtClean="0"/>
              <a:t>Data </a:t>
            </a:r>
            <a:r>
              <a:rPr lang="en-US" i="1" baseline="30000" dirty="0"/>
              <a:t>Source</a:t>
            </a:r>
            <a:r>
              <a:rPr lang="en-US" i="1" baseline="30000" dirty="0" smtClean="0"/>
              <a:t>: </a:t>
            </a:r>
            <a:r>
              <a:rPr lang="en-US" i="1" baseline="30000" dirty="0"/>
              <a:t>Special analyses, USRDS ESRD Database. Adjusted (age, race, sex, ethnicity, and primary diagnosis) all-cause mortality among 2012 prevalent patients. Ref: period prevalent ESRD patients, 2011. Abbreviations: CVD, cardiovascular disease; ESRD, end-stage renal disease.</a:t>
            </a:r>
          </a:p>
        </p:txBody>
      </p:sp>
      <p:sp>
        <p:nvSpPr>
          <p:cNvPr id="4" name="Rectangle 3"/>
          <p:cNvSpPr/>
          <p:nvPr/>
        </p:nvSpPr>
        <p:spPr>
          <a:xfrm>
            <a:off x="0" y="313549"/>
            <a:ext cx="9144000" cy="666849"/>
          </a:xfrm>
          <a:prstGeom prst="rect">
            <a:avLst/>
          </a:prstGeom>
        </p:spPr>
        <p:txBody>
          <a:bodyPr wrap="square">
            <a:spAutoFit/>
          </a:bodyPr>
          <a:lstStyle/>
          <a:p>
            <a:pPr algn="ctr"/>
            <a:r>
              <a:rPr lang="en-US" sz="2800" b="1" baseline="30000" dirty="0" smtClean="0"/>
              <a:t>Table 6.2 </a:t>
            </a:r>
            <a:r>
              <a:rPr lang="en-US" sz="2800" b="1" baseline="30000" dirty="0"/>
              <a:t>Unadjusted percentages of deaths due to cardiovascular disease (CVD), infection, other specified causes, and with missing data, by modality among ESRD patients, 2012</a:t>
            </a:r>
          </a:p>
        </p:txBody>
      </p:sp>
      <p:sp>
        <p:nvSpPr>
          <p:cNvPr id="2" name="Footer Placeholder 1"/>
          <p:cNvSpPr>
            <a:spLocks noGrp="1"/>
          </p:cNvSpPr>
          <p:nvPr>
            <p:ph type="ftr" sz="quarter" idx="10"/>
          </p:nvPr>
        </p:nvSpPr>
        <p:spPr/>
        <p:txBody>
          <a:bodyPr/>
          <a:lstStyle/>
          <a:p>
            <a:r>
              <a:rPr lang="en-US" dirty="0" smtClean="0"/>
              <a:t>Vol 2, ESRD, </a:t>
            </a:r>
            <a:r>
              <a:rPr lang="en-US" dirty="0" err="1" smtClean="0"/>
              <a:t>Ch</a:t>
            </a:r>
            <a:r>
              <a:rPr lang="en-US" dirty="0" smtClean="0"/>
              <a:t> 6</a:t>
            </a:r>
            <a:endParaRPr lang="en-US" dirty="0"/>
          </a:p>
        </p:txBody>
      </p:sp>
      <p:sp>
        <p:nvSpPr>
          <p:cNvPr id="6" name="Slide Number Placeholder 5"/>
          <p:cNvSpPr>
            <a:spLocks noGrp="1"/>
          </p:cNvSpPr>
          <p:nvPr>
            <p:ph type="sldNum" sz="quarter" idx="11"/>
          </p:nvPr>
        </p:nvSpPr>
        <p:spPr/>
        <p:txBody>
          <a:bodyPr/>
          <a:lstStyle/>
          <a:p>
            <a:fld id="{3F227FC0-035E-484D-AA62-D30602925625}" type="slidenum">
              <a:rPr lang="en-US" b="1" smtClean="0"/>
              <a:pPr/>
              <a:t>8</a:t>
            </a:fld>
            <a:endParaRPr lang="en-US" b="1" dirty="0"/>
          </a:p>
        </p:txBody>
      </p:sp>
      <p:graphicFrame>
        <p:nvGraphicFramePr>
          <p:cNvPr id="8" name="Table 7"/>
          <p:cNvGraphicFramePr>
            <a:graphicFrameLocks noGrp="1"/>
          </p:cNvGraphicFramePr>
          <p:nvPr>
            <p:extLst>
              <p:ext uri="{D42A27DB-BD31-4B8C-83A1-F6EECF244321}">
                <p14:modId xmlns:p14="http://schemas.microsoft.com/office/powerpoint/2010/main" val="446906964"/>
              </p:ext>
            </p:extLst>
          </p:nvPr>
        </p:nvGraphicFramePr>
        <p:xfrm>
          <a:off x="2135896" y="2286000"/>
          <a:ext cx="4872208" cy="1717548"/>
        </p:xfrm>
        <a:graphic>
          <a:graphicData uri="http://schemas.openxmlformats.org/drawingml/2006/table">
            <a:tbl>
              <a:tblPr firstRow="1" firstCol="1" bandRow="1"/>
              <a:tblGrid>
                <a:gridCol w="1060641"/>
                <a:gridCol w="967150"/>
                <a:gridCol w="974216"/>
                <a:gridCol w="974216"/>
                <a:gridCol w="149413"/>
                <a:gridCol w="746572"/>
              </a:tblGrid>
              <a:tr h="190500">
                <a:tc rowSpan="2">
                  <a:txBody>
                    <a:bodyPr/>
                    <a:lstStyle/>
                    <a:p>
                      <a:pPr marL="0" marR="0">
                        <a:lnSpc>
                          <a:spcPct val="115000"/>
                        </a:lnSpc>
                        <a:spcBef>
                          <a:spcPts val="0"/>
                        </a:spcBef>
                        <a:spcAft>
                          <a:spcPts val="0"/>
                        </a:spcAft>
                      </a:pPr>
                      <a:r>
                        <a:rPr lang="en-US" sz="1400" dirty="0">
                          <a:solidFill>
                            <a:srgbClr val="000000"/>
                          </a:solidFill>
                          <a:effectLst/>
                          <a:latin typeface="Calibri"/>
                          <a:ea typeface="Times New Roman"/>
                          <a:cs typeface="Times New Roman"/>
                        </a:rPr>
                        <a:t> </a:t>
                      </a:r>
                      <a:endParaRPr lang="en-US" sz="1400" dirty="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lnSpc>
                          <a:spcPct val="115000"/>
                        </a:lnSpc>
                        <a:spcBef>
                          <a:spcPts val="0"/>
                        </a:spcBef>
                        <a:spcAft>
                          <a:spcPts val="0"/>
                        </a:spcAft>
                      </a:pPr>
                      <a:r>
                        <a:rPr lang="en-US" sz="1400" b="1" dirty="0">
                          <a:solidFill>
                            <a:srgbClr val="000000"/>
                          </a:solidFill>
                          <a:effectLst/>
                          <a:latin typeface="Calibri"/>
                          <a:ea typeface="Times New Roman"/>
                          <a:cs typeface="Times New Roman"/>
                        </a:rPr>
                        <a:t>Cause-specific mortality</a:t>
                      </a:r>
                      <a:endParaRPr lang="en-US" sz="1400" dirty="0">
                        <a:effectLst/>
                        <a:latin typeface="Calibri"/>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1000"/>
                        </a:spcAft>
                      </a:pPr>
                      <a:r>
                        <a:rPr lang="en-US" sz="1400" dirty="0">
                          <a:effectLst/>
                          <a:latin typeface="Calibri"/>
                          <a:ea typeface="Calibri"/>
                          <a:cs typeface="Times New Roman"/>
                        </a:rPr>
                        <a:t> </a:t>
                      </a:r>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vMerge="1">
                  <a:txBody>
                    <a:bodyPr/>
                    <a:lstStyle/>
                    <a:p>
                      <a:endParaRPr lang="en-US"/>
                    </a:p>
                  </a:txBody>
                  <a:tcPr/>
                </a:tc>
                <a:tc>
                  <a:txBody>
                    <a:bodyPr/>
                    <a:lstStyle/>
                    <a:p>
                      <a:pPr marL="0" marR="0" algn="ctr">
                        <a:lnSpc>
                          <a:spcPct val="115000"/>
                        </a:lnSpc>
                        <a:spcBef>
                          <a:spcPts val="0"/>
                        </a:spcBef>
                        <a:spcAft>
                          <a:spcPts val="0"/>
                        </a:spcAft>
                      </a:pPr>
                      <a:r>
                        <a:rPr lang="en-US" sz="1400" b="1">
                          <a:solidFill>
                            <a:srgbClr val="000000"/>
                          </a:solidFill>
                          <a:effectLst/>
                          <a:latin typeface="Calibri"/>
                          <a:ea typeface="Times New Roman"/>
                          <a:cs typeface="Times New Roman"/>
                        </a:rPr>
                        <a:t>CVD</a:t>
                      </a:r>
                      <a:endParaRPr lang="en-US" sz="1400">
                        <a:effectLst/>
                        <a:latin typeface="Calibri"/>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400" b="1">
                          <a:solidFill>
                            <a:srgbClr val="000000"/>
                          </a:solidFill>
                          <a:effectLst/>
                          <a:latin typeface="Calibri"/>
                          <a:ea typeface="Times New Roman"/>
                          <a:cs typeface="Times New Roman"/>
                        </a:rPr>
                        <a:t>Infection</a:t>
                      </a:r>
                      <a:endParaRPr lang="en-US" sz="1400">
                        <a:effectLst/>
                        <a:latin typeface="Calibri"/>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0000"/>
                          </a:solidFill>
                          <a:effectLst/>
                          <a:latin typeface="Calibri"/>
                          <a:ea typeface="Times New Roman"/>
                          <a:cs typeface="Times New Roman"/>
                        </a:rPr>
                        <a:t>Other cause</a:t>
                      </a:r>
                      <a:endParaRPr lang="en-US" sz="1400" dirty="0">
                        <a:effectLst/>
                        <a:latin typeface="Calibri"/>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marL="0" marR="0" algn="ctr">
                        <a:lnSpc>
                          <a:spcPct val="115000"/>
                        </a:lnSpc>
                        <a:spcBef>
                          <a:spcPts val="0"/>
                        </a:spcBef>
                        <a:spcAft>
                          <a:spcPts val="0"/>
                        </a:spcAft>
                      </a:pPr>
                      <a:r>
                        <a:rPr lang="en-US" sz="1400" b="1" dirty="0">
                          <a:solidFill>
                            <a:srgbClr val="000000"/>
                          </a:solidFill>
                          <a:effectLst/>
                          <a:latin typeface="Calibri"/>
                          <a:ea typeface="Times New Roman"/>
                          <a:cs typeface="Times New Roman"/>
                        </a:rPr>
                        <a:t>Missing cause</a:t>
                      </a:r>
                      <a:endParaRPr lang="en-US" sz="1400" dirty="0">
                        <a:effectLst/>
                        <a:latin typeface="Calibri"/>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90500">
                <a:tc>
                  <a:txBody>
                    <a:bodyPr/>
                    <a:lstStyle/>
                    <a:p>
                      <a:pPr marL="0" marR="0">
                        <a:lnSpc>
                          <a:spcPct val="115000"/>
                        </a:lnSpc>
                        <a:spcBef>
                          <a:spcPts val="0"/>
                        </a:spcBef>
                        <a:spcAft>
                          <a:spcPts val="0"/>
                        </a:spcAft>
                      </a:pPr>
                      <a:r>
                        <a:rPr lang="en-US" sz="1400" b="1">
                          <a:solidFill>
                            <a:srgbClr val="000000"/>
                          </a:solidFill>
                          <a:effectLst/>
                          <a:latin typeface="Calibri"/>
                          <a:ea typeface="Times New Roman"/>
                          <a:cs typeface="Times New Roman"/>
                        </a:rPr>
                        <a:t>Modality</a:t>
                      </a:r>
                      <a:endParaRPr lang="en-US" sz="140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400">
                        <a:effectLst/>
                        <a:latin typeface="Calibri"/>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nSpc>
                          <a:spcPct val="115000"/>
                        </a:lnSpc>
                      </a:pPr>
                      <a:endParaRPr lang="en-US" sz="1400">
                        <a:effectLst/>
                        <a:latin typeface="Calibri"/>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400">
                        <a:effectLst/>
                        <a:latin typeface="Calibri"/>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gridSpan="2">
                  <a:txBody>
                    <a:bodyPr/>
                    <a:lstStyle/>
                    <a:p>
                      <a:pPr>
                        <a:lnSpc>
                          <a:spcPct val="115000"/>
                        </a:lnSpc>
                      </a:pPr>
                      <a:endParaRPr lang="en-US" sz="1400">
                        <a:effectLst/>
                        <a:latin typeface="Calibri"/>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r>
              <a:tr h="182880">
                <a:tc>
                  <a:txBody>
                    <a:bodyPr/>
                    <a:lstStyle/>
                    <a:p>
                      <a:pPr marL="0" marR="0" indent="127000">
                        <a:lnSpc>
                          <a:spcPct val="115000"/>
                        </a:lnSpc>
                        <a:spcBef>
                          <a:spcPts val="0"/>
                        </a:spcBef>
                        <a:spcAft>
                          <a:spcPts val="0"/>
                        </a:spcAft>
                      </a:pPr>
                      <a:r>
                        <a:rPr lang="en-US" sz="1400">
                          <a:solidFill>
                            <a:srgbClr val="000000"/>
                          </a:solidFill>
                          <a:effectLst/>
                          <a:latin typeface="Calibri"/>
                          <a:ea typeface="Times New Roman"/>
                          <a:cs typeface="Times New Roman"/>
                        </a:rPr>
                        <a:t>ESRD</a:t>
                      </a:r>
                      <a:endParaRPr lang="en-US" sz="1400">
                        <a:effectLst/>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39%</a:t>
                      </a:r>
                      <a:endParaRPr lang="en-US" sz="1400">
                        <a:effectLst/>
                        <a:latin typeface="Calibri"/>
                        <a:ea typeface="Calibri"/>
                        <a:cs typeface="Times New Roman"/>
                      </a:endParaRPr>
                    </a:p>
                  </a:txBody>
                  <a:tcPr marL="68580" marR="6858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9%</a:t>
                      </a:r>
                      <a:endParaRPr lang="en-US" sz="1400">
                        <a:effectLst/>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26%</a:t>
                      </a:r>
                      <a:endParaRPr lang="en-US" sz="1400">
                        <a:effectLst/>
                        <a:latin typeface="Calibri"/>
                        <a:ea typeface="Calibri"/>
                        <a:cs typeface="Times New Roman"/>
                      </a:endParaRPr>
                    </a:p>
                  </a:txBody>
                  <a:tcPr marL="68580" marR="68580" marT="0" marB="0" anchor="ctr">
                    <a:lnL>
                      <a:noFill/>
                    </a:lnL>
                    <a:lnR>
                      <a:noFill/>
                    </a:lnR>
                    <a:lnT>
                      <a:noFill/>
                    </a:lnT>
                    <a:lnB>
                      <a:noFill/>
                    </a:lnB>
                    <a:solidFill>
                      <a:srgbClr val="F2F2F2"/>
                    </a:solidFill>
                  </a:tcPr>
                </a:tc>
                <a:tc gridSpan="2">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26%</a:t>
                      </a:r>
                      <a:endParaRPr lang="en-US" sz="1400">
                        <a:effectLst/>
                        <a:latin typeface="Calibri"/>
                        <a:ea typeface="Calibri"/>
                        <a:cs typeface="Times New Roman"/>
                      </a:endParaRPr>
                    </a:p>
                  </a:txBody>
                  <a:tcPr marL="68580" marR="68580" marT="0" marB="0" anchor="ctr">
                    <a:lnL>
                      <a:noFill/>
                    </a:lnL>
                    <a:lnR>
                      <a:noFill/>
                    </a:lnR>
                    <a:lnT>
                      <a:noFill/>
                    </a:lnT>
                    <a:lnB>
                      <a:noFill/>
                    </a:lnB>
                  </a:tcPr>
                </a:tc>
                <a:tc hMerge="1">
                  <a:txBody>
                    <a:bodyPr/>
                    <a:lstStyle/>
                    <a:p>
                      <a:endParaRPr lang="en-US"/>
                    </a:p>
                  </a:txBody>
                  <a:tcPr/>
                </a:tc>
              </a:tr>
              <a:tr h="182880">
                <a:tc>
                  <a:txBody>
                    <a:bodyPr/>
                    <a:lstStyle/>
                    <a:p>
                      <a:pPr marL="0" marR="0" indent="127000">
                        <a:lnSpc>
                          <a:spcPct val="115000"/>
                        </a:lnSpc>
                        <a:spcBef>
                          <a:spcPts val="0"/>
                        </a:spcBef>
                        <a:spcAft>
                          <a:spcPts val="0"/>
                        </a:spcAft>
                      </a:pPr>
                      <a:r>
                        <a:rPr lang="en-US" sz="1400">
                          <a:solidFill>
                            <a:srgbClr val="000000"/>
                          </a:solidFill>
                          <a:effectLst/>
                          <a:latin typeface="Calibri"/>
                          <a:ea typeface="Times New Roman"/>
                          <a:cs typeface="Times New Roman"/>
                        </a:rPr>
                        <a:t>Dialysis</a:t>
                      </a:r>
                      <a:endParaRPr lang="en-US" sz="1400">
                        <a:effectLst/>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41%</a:t>
                      </a:r>
                      <a:endParaRPr lang="en-US" sz="1400">
                        <a:effectLst/>
                        <a:latin typeface="Calibri"/>
                        <a:ea typeface="Calibri"/>
                        <a:cs typeface="Times New Roman"/>
                      </a:endParaRPr>
                    </a:p>
                  </a:txBody>
                  <a:tcPr marL="68580" marR="68580" marT="0" marB="0" anchor="ctr">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9%</a:t>
                      </a:r>
                      <a:endParaRPr lang="en-US" sz="1400">
                        <a:effectLst/>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27%</a:t>
                      </a:r>
                      <a:endParaRPr lang="en-US" sz="1400">
                        <a:effectLst/>
                        <a:latin typeface="Calibri"/>
                        <a:ea typeface="Calibri"/>
                        <a:cs typeface="Times New Roman"/>
                      </a:endParaRPr>
                    </a:p>
                  </a:txBody>
                  <a:tcPr marL="68580" marR="68580" marT="0" marB="0" anchor="ctr">
                    <a:lnL>
                      <a:noFill/>
                    </a:lnL>
                    <a:lnR>
                      <a:noFill/>
                    </a:lnR>
                    <a:lnT>
                      <a:noFill/>
                    </a:lnT>
                    <a:lnB>
                      <a:noFill/>
                    </a:lnB>
                    <a:solidFill>
                      <a:srgbClr val="F2F2F2"/>
                    </a:solidFill>
                  </a:tcPr>
                </a:tc>
                <a:tc gridSpan="2">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23%</a:t>
                      </a:r>
                      <a:endParaRPr lang="en-US" sz="1400">
                        <a:effectLst/>
                        <a:latin typeface="Calibri"/>
                        <a:ea typeface="Calibri"/>
                        <a:cs typeface="Times New Roman"/>
                      </a:endParaRPr>
                    </a:p>
                  </a:txBody>
                  <a:tcPr marL="68580" marR="68580" marT="0" marB="0" anchor="ctr">
                    <a:lnL>
                      <a:noFill/>
                    </a:lnL>
                    <a:lnR>
                      <a:noFill/>
                    </a:lnR>
                    <a:lnT>
                      <a:noFill/>
                    </a:lnT>
                    <a:lnB>
                      <a:noFill/>
                    </a:lnB>
                  </a:tcPr>
                </a:tc>
                <a:tc hMerge="1">
                  <a:txBody>
                    <a:bodyPr/>
                    <a:lstStyle/>
                    <a:p>
                      <a:endParaRPr lang="en-US"/>
                    </a:p>
                  </a:txBody>
                  <a:tcPr/>
                </a:tc>
              </a:tr>
              <a:tr h="190500">
                <a:tc>
                  <a:txBody>
                    <a:bodyPr/>
                    <a:lstStyle/>
                    <a:p>
                      <a:pPr marL="0" marR="0" indent="127000">
                        <a:lnSpc>
                          <a:spcPct val="115000"/>
                        </a:lnSpc>
                        <a:spcBef>
                          <a:spcPts val="0"/>
                        </a:spcBef>
                        <a:spcAft>
                          <a:spcPts val="0"/>
                        </a:spcAft>
                      </a:pPr>
                      <a:r>
                        <a:rPr lang="en-US" sz="1400">
                          <a:solidFill>
                            <a:srgbClr val="000000"/>
                          </a:solidFill>
                          <a:effectLst/>
                          <a:latin typeface="Calibri"/>
                          <a:ea typeface="Times New Roman"/>
                          <a:cs typeface="Times New Roman"/>
                        </a:rPr>
                        <a:t>Transplant</a:t>
                      </a:r>
                      <a:endParaRPr lang="en-US" sz="1400">
                        <a:effectLst/>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11%</a:t>
                      </a:r>
                      <a:endParaRPr lang="en-US" sz="1400">
                        <a:effectLst/>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6%</a:t>
                      </a:r>
                      <a:endParaRPr lang="en-US" sz="1400">
                        <a:effectLst/>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16%</a:t>
                      </a:r>
                      <a:endParaRPr lang="en-US" sz="1400">
                        <a:effectLst/>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2F2F2"/>
                    </a:solidFill>
                  </a:tcPr>
                </a:tc>
                <a:tc gridSpan="2">
                  <a:txBody>
                    <a:bodyPr/>
                    <a:lstStyle/>
                    <a:p>
                      <a:pPr marL="0" marR="0" algn="ctr">
                        <a:lnSpc>
                          <a:spcPct val="115000"/>
                        </a:lnSpc>
                        <a:spcBef>
                          <a:spcPts val="0"/>
                        </a:spcBef>
                        <a:spcAft>
                          <a:spcPts val="0"/>
                        </a:spcAft>
                      </a:pPr>
                      <a:r>
                        <a:rPr lang="en-US" sz="1400" dirty="0">
                          <a:solidFill>
                            <a:srgbClr val="000000"/>
                          </a:solidFill>
                          <a:effectLst/>
                          <a:latin typeface="Calibri"/>
                          <a:ea typeface="Calibri"/>
                          <a:cs typeface="Times New Roman"/>
                        </a:rPr>
                        <a:t>68%</a:t>
                      </a:r>
                      <a:endParaRPr lang="en-US" sz="1400" dirty="0">
                        <a:effectLst/>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Tree>
    <p:extLst>
      <p:ext uri="{BB962C8B-B14F-4D97-AF65-F5344CB8AC3E}">
        <p14:creationId xmlns:p14="http://schemas.microsoft.com/office/powerpoint/2010/main" val="23503879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5750" y="5945834"/>
            <a:ext cx="8534400" cy="461665"/>
          </a:xfrm>
          <a:prstGeom prst="rect">
            <a:avLst/>
          </a:prstGeom>
        </p:spPr>
        <p:txBody>
          <a:bodyPr wrap="square">
            <a:spAutoFit/>
          </a:bodyPr>
          <a:lstStyle/>
          <a:p>
            <a:r>
              <a:rPr lang="en-US" i="1" baseline="30000" dirty="0" smtClean="0"/>
              <a:t>Data </a:t>
            </a:r>
            <a:r>
              <a:rPr lang="en-US" i="1" baseline="30000" dirty="0"/>
              <a:t>Source</a:t>
            </a:r>
            <a:r>
              <a:rPr lang="en-US" i="1" baseline="30000" dirty="0" smtClean="0"/>
              <a:t>: </a:t>
            </a:r>
            <a:r>
              <a:rPr lang="en-US" i="1" baseline="30000" dirty="0"/>
              <a:t>Reference Tables I.1_adj-I.36_adj. Adjusted survival probabilities, from day one, in the ESRD population. Ref: incident ESRD patients, 2011. Adjusted for age, sex, race, Hispanic ethnicity, and primary diagnosis. Abbreviation: ESRD, end-stage renal disease.</a:t>
            </a:r>
          </a:p>
        </p:txBody>
      </p:sp>
      <p:sp>
        <p:nvSpPr>
          <p:cNvPr id="4" name="Rectangle 3"/>
          <p:cNvSpPr/>
          <p:nvPr/>
        </p:nvSpPr>
        <p:spPr>
          <a:xfrm>
            <a:off x="-19050" y="152400"/>
            <a:ext cx="9144000" cy="584775"/>
          </a:xfrm>
          <a:prstGeom prst="rect">
            <a:avLst/>
          </a:prstGeom>
        </p:spPr>
        <p:txBody>
          <a:bodyPr wrap="square">
            <a:spAutoFit/>
          </a:bodyPr>
          <a:lstStyle/>
          <a:p>
            <a:pPr algn="ctr"/>
            <a:r>
              <a:rPr lang="en-US" sz="2400" b="1" baseline="30000" dirty="0" smtClean="0"/>
              <a:t>Table 6.3a </a:t>
            </a:r>
            <a:r>
              <a:rPr lang="en-US" sz="2400" b="1" baseline="30000" dirty="0"/>
              <a:t>Adjusted survival (%) by </a:t>
            </a:r>
            <a:r>
              <a:rPr lang="en-US" sz="2400" b="1" baseline="30000" dirty="0" smtClean="0"/>
              <a:t>treatment </a:t>
            </a:r>
            <a:r>
              <a:rPr lang="en-US" sz="2400" b="1" baseline="30000" dirty="0"/>
              <a:t>modality and incident cohort year (year of ESRD onset), </a:t>
            </a:r>
            <a:endParaRPr lang="en-US" sz="2400" b="1" baseline="30000" dirty="0" smtClean="0"/>
          </a:p>
          <a:p>
            <a:pPr algn="ctr"/>
            <a:r>
              <a:rPr lang="en-US" sz="2400" b="1" baseline="30000" dirty="0" smtClean="0"/>
              <a:t>for </a:t>
            </a:r>
            <a:r>
              <a:rPr lang="en-US" sz="2400" b="1" baseline="30000" dirty="0"/>
              <a:t>ESRD patients in the 2008 incident cohort (initiating ESRD treatment in 2008)</a:t>
            </a:r>
          </a:p>
        </p:txBody>
      </p:sp>
      <p:sp>
        <p:nvSpPr>
          <p:cNvPr id="2" name="Footer Placeholder 1"/>
          <p:cNvSpPr>
            <a:spLocks noGrp="1"/>
          </p:cNvSpPr>
          <p:nvPr>
            <p:ph type="ftr" sz="quarter" idx="10"/>
          </p:nvPr>
        </p:nvSpPr>
        <p:spPr/>
        <p:txBody>
          <a:bodyPr/>
          <a:lstStyle/>
          <a:p>
            <a:r>
              <a:rPr lang="en-US" dirty="0" smtClean="0"/>
              <a:t>Vol 2, ESRD, </a:t>
            </a:r>
            <a:r>
              <a:rPr lang="en-US" dirty="0" err="1" smtClean="0"/>
              <a:t>Ch</a:t>
            </a:r>
            <a:r>
              <a:rPr lang="en-US" dirty="0" smtClean="0"/>
              <a:t> 6</a:t>
            </a:r>
            <a:endParaRPr lang="en-US" dirty="0"/>
          </a:p>
        </p:txBody>
      </p:sp>
      <p:sp>
        <p:nvSpPr>
          <p:cNvPr id="6" name="Slide Number Placeholder 5"/>
          <p:cNvSpPr>
            <a:spLocks noGrp="1"/>
          </p:cNvSpPr>
          <p:nvPr>
            <p:ph type="sldNum" sz="quarter" idx="11"/>
          </p:nvPr>
        </p:nvSpPr>
        <p:spPr/>
        <p:txBody>
          <a:bodyPr/>
          <a:lstStyle/>
          <a:p>
            <a:fld id="{3F227FC0-035E-484D-AA62-D30602925625}" type="slidenum">
              <a:rPr lang="en-US" b="1" smtClean="0"/>
              <a:pPr/>
              <a:t>9</a:t>
            </a:fld>
            <a:endParaRPr lang="en-US" b="1" dirty="0"/>
          </a:p>
        </p:txBody>
      </p:sp>
      <p:graphicFrame>
        <p:nvGraphicFramePr>
          <p:cNvPr id="7" name="Table 6"/>
          <p:cNvGraphicFramePr>
            <a:graphicFrameLocks noGrp="1"/>
          </p:cNvGraphicFramePr>
          <p:nvPr>
            <p:extLst>
              <p:ext uri="{D42A27DB-BD31-4B8C-83A1-F6EECF244321}">
                <p14:modId xmlns:p14="http://schemas.microsoft.com/office/powerpoint/2010/main" val="410451250"/>
              </p:ext>
            </p:extLst>
          </p:nvPr>
        </p:nvGraphicFramePr>
        <p:xfrm>
          <a:off x="1904999" y="753707"/>
          <a:ext cx="5629769" cy="5037493"/>
        </p:xfrm>
        <a:graphic>
          <a:graphicData uri="http://schemas.openxmlformats.org/drawingml/2006/table">
            <a:tbl>
              <a:tblPr firstRow="1" firstCol="1" bandRow="1"/>
              <a:tblGrid>
                <a:gridCol w="1724673"/>
                <a:gridCol w="722272"/>
                <a:gridCol w="795706"/>
                <a:gridCol w="795706"/>
                <a:gridCol w="795706"/>
                <a:gridCol w="795706"/>
              </a:tblGrid>
              <a:tr h="272581">
                <a:tc>
                  <a:txBody>
                    <a:bodyPr/>
                    <a:lstStyle/>
                    <a:p>
                      <a:pPr>
                        <a:lnSpc>
                          <a:spcPct val="115000"/>
                        </a:lnSpc>
                      </a:pPr>
                      <a:endParaRPr lang="en-US" sz="1100" dirty="0">
                        <a:effectLst/>
                        <a:latin typeface="Calibri"/>
                      </a:endParaRPr>
                    </a:p>
                  </a:txBody>
                  <a:tcPr marL="63569" marR="6356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Calibri"/>
                          <a:ea typeface="Times New Roman"/>
                          <a:cs typeface="Times New Roman"/>
                        </a:rPr>
                        <a:t>3 </a:t>
                      </a:r>
                      <a:r>
                        <a:rPr lang="en-US" sz="1100" b="1" dirty="0" smtClean="0">
                          <a:effectLst/>
                          <a:latin typeface="Calibri"/>
                          <a:ea typeface="Times New Roman"/>
                          <a:cs typeface="Times New Roman"/>
                        </a:rPr>
                        <a:t>months</a:t>
                      </a:r>
                      <a:endParaRPr lang="en-US" sz="1100" dirty="0">
                        <a:effectLst/>
                        <a:latin typeface="Calibri"/>
                        <a:ea typeface="Calibri"/>
                        <a:cs typeface="Times New Roman"/>
                      </a:endParaRPr>
                    </a:p>
                  </a:txBody>
                  <a:tcPr marL="63569" marR="6356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b="1">
                          <a:effectLst/>
                          <a:latin typeface="Calibri"/>
                          <a:ea typeface="Times New Roman"/>
                          <a:cs typeface="Times New Roman"/>
                        </a:rPr>
                        <a:t>12 months</a:t>
                      </a:r>
                      <a:endParaRPr lang="en-US" sz="1100">
                        <a:effectLst/>
                        <a:latin typeface="Calibri"/>
                        <a:ea typeface="Calibri"/>
                        <a:cs typeface="Times New Roman"/>
                      </a:endParaRPr>
                    </a:p>
                  </a:txBody>
                  <a:tcPr marL="63569" marR="6356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effectLst/>
                          <a:latin typeface="Calibri"/>
                          <a:ea typeface="Times New Roman"/>
                          <a:cs typeface="Times New Roman"/>
                        </a:rPr>
                        <a:t>24 months</a:t>
                      </a:r>
                      <a:endParaRPr lang="en-US" sz="1100">
                        <a:effectLst/>
                        <a:latin typeface="Calibri"/>
                        <a:ea typeface="Calibri"/>
                        <a:cs typeface="Times New Roman"/>
                      </a:endParaRPr>
                    </a:p>
                  </a:txBody>
                  <a:tcPr marL="63569" marR="6356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b="1">
                          <a:effectLst/>
                          <a:latin typeface="Calibri"/>
                          <a:ea typeface="Times New Roman"/>
                          <a:cs typeface="Times New Roman"/>
                        </a:rPr>
                        <a:t>36 months</a:t>
                      </a:r>
                      <a:endParaRPr lang="en-US" sz="1100">
                        <a:effectLst/>
                        <a:latin typeface="Calibri"/>
                        <a:ea typeface="Calibri"/>
                        <a:cs typeface="Times New Roman"/>
                      </a:endParaRPr>
                    </a:p>
                  </a:txBody>
                  <a:tcPr marL="63569" marR="6356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effectLst/>
                          <a:latin typeface="Calibri"/>
                          <a:ea typeface="Times New Roman"/>
                          <a:cs typeface="Times New Roman"/>
                        </a:rPr>
                        <a:t>60 months</a:t>
                      </a:r>
                      <a:endParaRPr lang="en-US" sz="1100">
                        <a:effectLst/>
                        <a:latin typeface="Calibri"/>
                        <a:ea typeface="Calibri"/>
                        <a:cs typeface="Times New Roman"/>
                      </a:endParaRPr>
                    </a:p>
                  </a:txBody>
                  <a:tcPr marL="63569" marR="6356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98538">
                <a:tc>
                  <a:txBody>
                    <a:bodyPr/>
                    <a:lstStyle/>
                    <a:p>
                      <a:pPr marL="0" marR="0">
                        <a:lnSpc>
                          <a:spcPct val="115000"/>
                        </a:lnSpc>
                        <a:spcBef>
                          <a:spcPts val="0"/>
                        </a:spcBef>
                        <a:spcAft>
                          <a:spcPts val="0"/>
                        </a:spcAft>
                      </a:pPr>
                      <a:r>
                        <a:rPr lang="en-US" sz="1100" b="1">
                          <a:effectLst/>
                          <a:latin typeface="Calibri"/>
                          <a:ea typeface="Times New Roman"/>
                          <a:cs typeface="Times New Roman"/>
                        </a:rPr>
                        <a:t>Hemodialysis</a:t>
                      </a:r>
                      <a:endParaRPr lang="en-US" sz="1100">
                        <a:effectLst/>
                        <a:latin typeface="Calibri"/>
                        <a:ea typeface="Calibri"/>
                        <a:cs typeface="Times New Roman"/>
                      </a:endParaRPr>
                    </a:p>
                  </a:txBody>
                  <a:tcPr marL="63569" marR="6356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100">
                        <a:effectLst/>
                        <a:latin typeface="Calibri"/>
                      </a:endParaRPr>
                    </a:p>
                  </a:txBody>
                  <a:tcPr marL="63569" marR="63569"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nSpc>
                          <a:spcPct val="115000"/>
                        </a:lnSpc>
                      </a:pPr>
                      <a:endParaRPr lang="en-US" sz="1100">
                        <a:effectLst/>
                        <a:latin typeface="Calibri"/>
                      </a:endParaRPr>
                    </a:p>
                  </a:txBody>
                  <a:tcPr marL="63569" marR="6356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100">
                        <a:effectLst/>
                        <a:latin typeface="Calibri"/>
                      </a:endParaRPr>
                    </a:p>
                  </a:txBody>
                  <a:tcPr marL="63569" marR="63569"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nSpc>
                          <a:spcPct val="115000"/>
                        </a:lnSpc>
                      </a:pPr>
                      <a:endParaRPr lang="en-US" sz="1100">
                        <a:effectLst/>
                        <a:latin typeface="Calibri"/>
                      </a:endParaRPr>
                    </a:p>
                  </a:txBody>
                  <a:tcPr marL="63569" marR="6356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100">
                        <a:effectLst/>
                        <a:latin typeface="Calibri"/>
                      </a:endParaRPr>
                    </a:p>
                  </a:txBody>
                  <a:tcPr marL="63569" marR="63569"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r>
              <a:tr h="198538">
                <a:tc>
                  <a:txBody>
                    <a:bodyPr/>
                    <a:lstStyle/>
                    <a:p>
                      <a:pPr marL="135255" marR="0">
                        <a:lnSpc>
                          <a:spcPct val="115000"/>
                        </a:lnSpc>
                        <a:spcBef>
                          <a:spcPts val="0"/>
                        </a:spcBef>
                        <a:spcAft>
                          <a:spcPts val="0"/>
                        </a:spcAft>
                      </a:pPr>
                      <a:r>
                        <a:rPr lang="en-US" sz="1100">
                          <a:effectLst/>
                          <a:latin typeface="Calibri"/>
                          <a:ea typeface="Times New Roman"/>
                          <a:cs typeface="Times New Roman"/>
                        </a:rPr>
                        <a:t>2000</a:t>
                      </a:r>
                      <a:endParaRPr lang="en-US" sz="1100">
                        <a:effectLst/>
                        <a:latin typeface="Calibri"/>
                        <a:ea typeface="Calibri"/>
                        <a:cs typeface="Times New Roman"/>
                      </a:endParaRPr>
                    </a:p>
                  </a:txBody>
                  <a:tcPr marL="63569" marR="63569"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91.0</a:t>
                      </a:r>
                    </a:p>
                  </a:txBody>
                  <a:tcPr marL="63569" marR="63569"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100">
                          <a:effectLst/>
                          <a:latin typeface="Calibri"/>
                          <a:ea typeface="Calibri"/>
                          <a:cs typeface="Times New Roman"/>
                        </a:rPr>
                        <a:t>74.4</a:t>
                      </a:r>
                    </a:p>
                  </a:txBody>
                  <a:tcPr marL="63569" marR="6356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60.6</a:t>
                      </a:r>
                    </a:p>
                  </a:txBody>
                  <a:tcPr marL="63569" marR="63569"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100">
                          <a:effectLst/>
                          <a:latin typeface="Calibri"/>
                          <a:ea typeface="Calibri"/>
                          <a:cs typeface="Times New Roman"/>
                        </a:rPr>
                        <a:t>50.1</a:t>
                      </a:r>
                    </a:p>
                  </a:txBody>
                  <a:tcPr marL="63569" marR="6356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34.5</a:t>
                      </a:r>
                    </a:p>
                  </a:txBody>
                  <a:tcPr marL="63569" marR="63569" marT="0" marB="0" anchor="b">
                    <a:lnL>
                      <a:noFill/>
                    </a:lnL>
                    <a:lnR>
                      <a:noFill/>
                    </a:lnR>
                    <a:lnT>
                      <a:noFill/>
                    </a:lnT>
                    <a:lnB>
                      <a:noFill/>
                    </a:lnB>
                    <a:solidFill>
                      <a:srgbClr val="F2F2F2"/>
                    </a:solidFill>
                  </a:tcPr>
                </a:tc>
              </a:tr>
              <a:tr h="198538">
                <a:tc>
                  <a:txBody>
                    <a:bodyPr/>
                    <a:lstStyle/>
                    <a:p>
                      <a:pPr marL="135255" marR="0">
                        <a:lnSpc>
                          <a:spcPct val="115000"/>
                        </a:lnSpc>
                        <a:spcBef>
                          <a:spcPts val="0"/>
                        </a:spcBef>
                        <a:spcAft>
                          <a:spcPts val="0"/>
                        </a:spcAft>
                      </a:pPr>
                      <a:r>
                        <a:rPr lang="en-US" sz="1100">
                          <a:effectLst/>
                          <a:latin typeface="Calibri"/>
                          <a:ea typeface="Times New Roman"/>
                          <a:cs typeface="Times New Roman"/>
                        </a:rPr>
                        <a:t>2002</a:t>
                      </a:r>
                      <a:endParaRPr lang="en-US" sz="1100">
                        <a:effectLst/>
                        <a:latin typeface="Calibri"/>
                        <a:ea typeface="Calibri"/>
                        <a:cs typeface="Times New Roman"/>
                      </a:endParaRPr>
                    </a:p>
                  </a:txBody>
                  <a:tcPr marL="63569" marR="63569"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91.0</a:t>
                      </a:r>
                    </a:p>
                  </a:txBody>
                  <a:tcPr marL="63569" marR="63569"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100">
                          <a:effectLst/>
                          <a:latin typeface="Calibri"/>
                          <a:ea typeface="Calibri"/>
                          <a:cs typeface="Times New Roman"/>
                        </a:rPr>
                        <a:t>74.6</a:t>
                      </a:r>
                    </a:p>
                  </a:txBody>
                  <a:tcPr marL="63569" marR="6356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61.1</a:t>
                      </a:r>
                    </a:p>
                  </a:txBody>
                  <a:tcPr marL="63569" marR="63569"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50.7</a:t>
                      </a:r>
                    </a:p>
                  </a:txBody>
                  <a:tcPr marL="63569" marR="6356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35.9</a:t>
                      </a:r>
                    </a:p>
                  </a:txBody>
                  <a:tcPr marL="63569" marR="63569" marT="0" marB="0" anchor="b">
                    <a:lnL>
                      <a:noFill/>
                    </a:lnL>
                    <a:lnR>
                      <a:noFill/>
                    </a:lnR>
                    <a:lnT>
                      <a:noFill/>
                    </a:lnT>
                    <a:lnB>
                      <a:noFill/>
                    </a:lnB>
                    <a:solidFill>
                      <a:srgbClr val="F2F2F2"/>
                    </a:solidFill>
                  </a:tcPr>
                </a:tc>
              </a:tr>
              <a:tr h="198538">
                <a:tc>
                  <a:txBody>
                    <a:bodyPr/>
                    <a:lstStyle/>
                    <a:p>
                      <a:pPr marL="135255" marR="0">
                        <a:lnSpc>
                          <a:spcPct val="115000"/>
                        </a:lnSpc>
                        <a:spcBef>
                          <a:spcPts val="0"/>
                        </a:spcBef>
                        <a:spcAft>
                          <a:spcPts val="0"/>
                        </a:spcAft>
                      </a:pPr>
                      <a:r>
                        <a:rPr lang="en-US" sz="1100">
                          <a:effectLst/>
                          <a:latin typeface="Calibri"/>
                          <a:ea typeface="Times New Roman"/>
                          <a:cs typeface="Times New Roman"/>
                        </a:rPr>
                        <a:t>2004</a:t>
                      </a:r>
                      <a:endParaRPr lang="en-US" sz="1100">
                        <a:effectLst/>
                        <a:latin typeface="Calibri"/>
                        <a:ea typeface="Calibri"/>
                        <a:cs typeface="Times New Roman"/>
                      </a:endParaRPr>
                    </a:p>
                  </a:txBody>
                  <a:tcPr marL="63569" marR="63569"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91.0</a:t>
                      </a:r>
                    </a:p>
                  </a:txBody>
                  <a:tcPr marL="63569" marR="63569"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100">
                          <a:effectLst/>
                          <a:latin typeface="Calibri"/>
                          <a:ea typeface="Calibri"/>
                          <a:cs typeface="Times New Roman"/>
                        </a:rPr>
                        <a:t>74.8</a:t>
                      </a:r>
                    </a:p>
                  </a:txBody>
                  <a:tcPr marL="63569" marR="6356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61.9</a:t>
                      </a:r>
                    </a:p>
                  </a:txBody>
                  <a:tcPr marL="63569" marR="63569"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100">
                          <a:effectLst/>
                          <a:latin typeface="Calibri"/>
                          <a:ea typeface="Calibri"/>
                          <a:cs typeface="Times New Roman"/>
                        </a:rPr>
                        <a:t>51.8</a:t>
                      </a:r>
                    </a:p>
                  </a:txBody>
                  <a:tcPr marL="63569" marR="6356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37.3</a:t>
                      </a:r>
                    </a:p>
                  </a:txBody>
                  <a:tcPr marL="63569" marR="63569" marT="0" marB="0" anchor="b">
                    <a:lnL>
                      <a:noFill/>
                    </a:lnL>
                    <a:lnR>
                      <a:noFill/>
                    </a:lnR>
                    <a:lnT>
                      <a:noFill/>
                    </a:lnT>
                    <a:lnB>
                      <a:noFill/>
                    </a:lnB>
                    <a:solidFill>
                      <a:srgbClr val="F2F2F2"/>
                    </a:solidFill>
                  </a:tcPr>
                </a:tc>
              </a:tr>
              <a:tr h="198538">
                <a:tc>
                  <a:txBody>
                    <a:bodyPr/>
                    <a:lstStyle/>
                    <a:p>
                      <a:pPr marL="135255" marR="0">
                        <a:lnSpc>
                          <a:spcPct val="115000"/>
                        </a:lnSpc>
                        <a:spcBef>
                          <a:spcPts val="0"/>
                        </a:spcBef>
                        <a:spcAft>
                          <a:spcPts val="0"/>
                        </a:spcAft>
                      </a:pPr>
                      <a:r>
                        <a:rPr lang="en-US" sz="1100">
                          <a:effectLst/>
                          <a:latin typeface="Calibri"/>
                          <a:ea typeface="Times New Roman"/>
                          <a:cs typeface="Times New Roman"/>
                        </a:rPr>
                        <a:t>2006</a:t>
                      </a:r>
                      <a:endParaRPr lang="en-US" sz="1100">
                        <a:effectLst/>
                        <a:latin typeface="Calibri"/>
                        <a:ea typeface="Calibri"/>
                        <a:cs typeface="Times New Roman"/>
                      </a:endParaRPr>
                    </a:p>
                  </a:txBody>
                  <a:tcPr marL="63569" marR="63569"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91.1</a:t>
                      </a:r>
                    </a:p>
                  </a:txBody>
                  <a:tcPr marL="63569" marR="63569"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100">
                          <a:effectLst/>
                          <a:latin typeface="Calibri"/>
                          <a:ea typeface="Calibri"/>
                          <a:cs typeface="Times New Roman"/>
                        </a:rPr>
                        <a:t>75.4</a:t>
                      </a:r>
                    </a:p>
                  </a:txBody>
                  <a:tcPr marL="63569" marR="6356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63.0</a:t>
                      </a:r>
                    </a:p>
                  </a:txBody>
                  <a:tcPr marL="63569" marR="63569"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100">
                          <a:effectLst/>
                          <a:latin typeface="Calibri"/>
                          <a:ea typeface="Calibri"/>
                          <a:cs typeface="Times New Roman"/>
                        </a:rPr>
                        <a:t>53.4</a:t>
                      </a:r>
                    </a:p>
                  </a:txBody>
                  <a:tcPr marL="63569" marR="6356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38.8</a:t>
                      </a:r>
                    </a:p>
                  </a:txBody>
                  <a:tcPr marL="63569" marR="63569" marT="0" marB="0" anchor="b">
                    <a:lnL>
                      <a:noFill/>
                    </a:lnL>
                    <a:lnR>
                      <a:noFill/>
                    </a:lnR>
                    <a:lnT>
                      <a:noFill/>
                    </a:lnT>
                    <a:lnB>
                      <a:noFill/>
                    </a:lnB>
                    <a:solidFill>
                      <a:srgbClr val="F2F2F2"/>
                    </a:solidFill>
                  </a:tcPr>
                </a:tc>
              </a:tr>
              <a:tr h="198538">
                <a:tc>
                  <a:txBody>
                    <a:bodyPr/>
                    <a:lstStyle/>
                    <a:p>
                      <a:pPr marL="135255" marR="0">
                        <a:lnSpc>
                          <a:spcPct val="115000"/>
                        </a:lnSpc>
                        <a:spcBef>
                          <a:spcPts val="0"/>
                        </a:spcBef>
                        <a:spcAft>
                          <a:spcPts val="0"/>
                        </a:spcAft>
                      </a:pPr>
                      <a:r>
                        <a:rPr lang="en-US" sz="1100">
                          <a:effectLst/>
                          <a:latin typeface="Calibri"/>
                          <a:ea typeface="Times New Roman"/>
                          <a:cs typeface="Times New Roman"/>
                        </a:rPr>
                        <a:t>2008</a:t>
                      </a:r>
                      <a:endParaRPr lang="en-US" sz="1100">
                        <a:effectLst/>
                        <a:latin typeface="Calibri"/>
                        <a:ea typeface="Calibri"/>
                        <a:cs typeface="Times New Roman"/>
                      </a:endParaRPr>
                    </a:p>
                  </a:txBody>
                  <a:tcPr marL="63569" marR="6356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91.4</a:t>
                      </a:r>
                    </a:p>
                  </a:txBody>
                  <a:tcPr marL="63569" marR="63569" marT="0" marB="0" anchor="b">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effectLst/>
                          <a:latin typeface="Calibri"/>
                          <a:ea typeface="Calibri"/>
                          <a:cs typeface="Times New Roman"/>
                        </a:rPr>
                        <a:t>76.3</a:t>
                      </a:r>
                    </a:p>
                  </a:txBody>
                  <a:tcPr marL="63569" marR="63569"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64.4</a:t>
                      </a:r>
                    </a:p>
                  </a:txBody>
                  <a:tcPr marL="63569" marR="63569" marT="0" marB="0" anchor="b">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effectLst/>
                          <a:latin typeface="Calibri"/>
                          <a:ea typeface="Calibri"/>
                          <a:cs typeface="Times New Roman"/>
                        </a:rPr>
                        <a:t>54.7</a:t>
                      </a:r>
                    </a:p>
                  </a:txBody>
                  <a:tcPr marL="63569" marR="63569"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40.2</a:t>
                      </a:r>
                    </a:p>
                  </a:txBody>
                  <a:tcPr marL="63569" marR="63569" marT="0" marB="0" anchor="b">
                    <a:lnL>
                      <a:noFill/>
                    </a:lnL>
                    <a:lnR>
                      <a:noFill/>
                    </a:lnR>
                    <a:lnT>
                      <a:noFill/>
                    </a:lnT>
                    <a:lnB w="12700" cap="flat" cmpd="sng" algn="ctr">
                      <a:solidFill>
                        <a:srgbClr val="000000"/>
                      </a:solidFill>
                      <a:prstDash val="solid"/>
                      <a:round/>
                      <a:headEnd type="none" w="med" len="med"/>
                      <a:tailEnd type="none" w="med" len="med"/>
                    </a:lnB>
                    <a:solidFill>
                      <a:srgbClr val="F2F2F2"/>
                    </a:solidFill>
                  </a:tcPr>
                </a:tc>
              </a:tr>
              <a:tr h="198538">
                <a:tc>
                  <a:txBody>
                    <a:bodyPr/>
                    <a:lstStyle/>
                    <a:p>
                      <a:pPr marL="0" marR="0">
                        <a:lnSpc>
                          <a:spcPct val="115000"/>
                        </a:lnSpc>
                        <a:spcBef>
                          <a:spcPts val="0"/>
                        </a:spcBef>
                        <a:spcAft>
                          <a:spcPts val="0"/>
                        </a:spcAft>
                      </a:pPr>
                      <a:r>
                        <a:rPr lang="en-US" sz="1100" b="1">
                          <a:effectLst/>
                          <a:latin typeface="Calibri"/>
                          <a:ea typeface="Times New Roman"/>
                          <a:cs typeface="Times New Roman"/>
                        </a:rPr>
                        <a:t>Peritoneal dialysis</a:t>
                      </a:r>
                      <a:endParaRPr lang="en-US" sz="1100">
                        <a:effectLst/>
                        <a:latin typeface="Calibri"/>
                        <a:ea typeface="Calibri"/>
                        <a:cs typeface="Times New Roman"/>
                      </a:endParaRPr>
                    </a:p>
                  </a:txBody>
                  <a:tcPr marL="63569" marR="6356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100">
                        <a:effectLst/>
                        <a:latin typeface="Calibri"/>
                      </a:endParaRPr>
                    </a:p>
                  </a:txBody>
                  <a:tcPr marL="63569" marR="63569"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nSpc>
                          <a:spcPct val="115000"/>
                        </a:lnSpc>
                      </a:pPr>
                      <a:endParaRPr lang="en-US" sz="1100">
                        <a:effectLst/>
                        <a:latin typeface="Calibri"/>
                      </a:endParaRPr>
                    </a:p>
                  </a:txBody>
                  <a:tcPr marL="63569" marR="6356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100">
                        <a:effectLst/>
                        <a:latin typeface="Calibri"/>
                      </a:endParaRPr>
                    </a:p>
                  </a:txBody>
                  <a:tcPr marL="63569" marR="63569"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nSpc>
                          <a:spcPct val="115000"/>
                        </a:lnSpc>
                      </a:pPr>
                      <a:endParaRPr lang="en-US" sz="1100">
                        <a:effectLst/>
                        <a:latin typeface="Calibri"/>
                      </a:endParaRPr>
                    </a:p>
                  </a:txBody>
                  <a:tcPr marL="63569" marR="6356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100">
                        <a:effectLst/>
                        <a:latin typeface="Calibri"/>
                      </a:endParaRPr>
                    </a:p>
                  </a:txBody>
                  <a:tcPr marL="63569" marR="63569"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r>
              <a:tr h="198538">
                <a:tc>
                  <a:txBody>
                    <a:bodyPr/>
                    <a:lstStyle/>
                    <a:p>
                      <a:pPr marL="135255" marR="0">
                        <a:lnSpc>
                          <a:spcPct val="115000"/>
                        </a:lnSpc>
                        <a:spcBef>
                          <a:spcPts val="0"/>
                        </a:spcBef>
                        <a:spcAft>
                          <a:spcPts val="0"/>
                        </a:spcAft>
                      </a:pPr>
                      <a:r>
                        <a:rPr lang="en-US" sz="1100">
                          <a:effectLst/>
                          <a:latin typeface="Calibri"/>
                          <a:ea typeface="Times New Roman"/>
                          <a:cs typeface="Times New Roman"/>
                        </a:rPr>
                        <a:t>2000</a:t>
                      </a:r>
                      <a:endParaRPr lang="en-US" sz="1100">
                        <a:effectLst/>
                        <a:latin typeface="Calibri"/>
                        <a:ea typeface="Calibri"/>
                        <a:cs typeface="Times New Roman"/>
                      </a:endParaRPr>
                    </a:p>
                  </a:txBody>
                  <a:tcPr marL="63569" marR="63569"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94.7</a:t>
                      </a:r>
                    </a:p>
                  </a:txBody>
                  <a:tcPr marL="63569" marR="63569"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100">
                          <a:effectLst/>
                          <a:latin typeface="Calibri"/>
                          <a:ea typeface="Calibri"/>
                          <a:cs typeface="Times New Roman"/>
                        </a:rPr>
                        <a:t>80.3</a:t>
                      </a:r>
                    </a:p>
                  </a:txBody>
                  <a:tcPr marL="63569" marR="6356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64.3</a:t>
                      </a:r>
                    </a:p>
                  </a:txBody>
                  <a:tcPr marL="63569" marR="63569"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100">
                          <a:effectLst/>
                          <a:latin typeface="Calibri"/>
                          <a:ea typeface="Calibri"/>
                          <a:cs typeface="Times New Roman"/>
                        </a:rPr>
                        <a:t>52.8</a:t>
                      </a:r>
                    </a:p>
                  </a:txBody>
                  <a:tcPr marL="63569" marR="6356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37.3</a:t>
                      </a:r>
                    </a:p>
                  </a:txBody>
                  <a:tcPr marL="63569" marR="63569" marT="0" marB="0" anchor="b">
                    <a:lnL>
                      <a:noFill/>
                    </a:lnL>
                    <a:lnR>
                      <a:noFill/>
                    </a:lnR>
                    <a:lnT>
                      <a:noFill/>
                    </a:lnT>
                    <a:lnB>
                      <a:noFill/>
                    </a:lnB>
                    <a:solidFill>
                      <a:srgbClr val="F2F2F2"/>
                    </a:solidFill>
                  </a:tcPr>
                </a:tc>
              </a:tr>
              <a:tr h="198538">
                <a:tc>
                  <a:txBody>
                    <a:bodyPr/>
                    <a:lstStyle/>
                    <a:p>
                      <a:pPr marL="135255" marR="0">
                        <a:lnSpc>
                          <a:spcPct val="115000"/>
                        </a:lnSpc>
                        <a:spcBef>
                          <a:spcPts val="0"/>
                        </a:spcBef>
                        <a:spcAft>
                          <a:spcPts val="0"/>
                        </a:spcAft>
                      </a:pPr>
                      <a:r>
                        <a:rPr lang="en-US" sz="1100">
                          <a:effectLst/>
                          <a:latin typeface="Calibri"/>
                          <a:ea typeface="Times New Roman"/>
                          <a:cs typeface="Times New Roman"/>
                        </a:rPr>
                        <a:t>2002</a:t>
                      </a:r>
                      <a:endParaRPr lang="en-US" sz="1100">
                        <a:effectLst/>
                        <a:latin typeface="Calibri"/>
                        <a:ea typeface="Calibri"/>
                        <a:cs typeface="Times New Roman"/>
                      </a:endParaRPr>
                    </a:p>
                  </a:txBody>
                  <a:tcPr marL="63569" marR="63569"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95.8</a:t>
                      </a:r>
                    </a:p>
                  </a:txBody>
                  <a:tcPr marL="63569" marR="63569"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100">
                          <a:effectLst/>
                          <a:latin typeface="Calibri"/>
                          <a:ea typeface="Calibri"/>
                          <a:cs typeface="Times New Roman"/>
                        </a:rPr>
                        <a:t>82.9</a:t>
                      </a:r>
                    </a:p>
                  </a:txBody>
                  <a:tcPr marL="63569" marR="6356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68.4</a:t>
                      </a:r>
                    </a:p>
                  </a:txBody>
                  <a:tcPr marL="63569" marR="63569"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100">
                          <a:effectLst/>
                          <a:latin typeface="Calibri"/>
                          <a:ea typeface="Calibri"/>
                          <a:cs typeface="Times New Roman"/>
                        </a:rPr>
                        <a:t>57.0</a:t>
                      </a:r>
                    </a:p>
                  </a:txBody>
                  <a:tcPr marL="63569" marR="6356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41.6</a:t>
                      </a:r>
                    </a:p>
                  </a:txBody>
                  <a:tcPr marL="63569" marR="63569" marT="0" marB="0" anchor="b">
                    <a:lnL>
                      <a:noFill/>
                    </a:lnL>
                    <a:lnR>
                      <a:noFill/>
                    </a:lnR>
                    <a:lnT>
                      <a:noFill/>
                    </a:lnT>
                    <a:lnB>
                      <a:noFill/>
                    </a:lnB>
                    <a:solidFill>
                      <a:srgbClr val="F2F2F2"/>
                    </a:solidFill>
                  </a:tcPr>
                </a:tc>
              </a:tr>
              <a:tr h="198538">
                <a:tc>
                  <a:txBody>
                    <a:bodyPr/>
                    <a:lstStyle/>
                    <a:p>
                      <a:pPr marL="135255" marR="0">
                        <a:lnSpc>
                          <a:spcPct val="115000"/>
                        </a:lnSpc>
                        <a:spcBef>
                          <a:spcPts val="0"/>
                        </a:spcBef>
                        <a:spcAft>
                          <a:spcPts val="0"/>
                        </a:spcAft>
                      </a:pPr>
                      <a:r>
                        <a:rPr lang="en-US" sz="1100">
                          <a:effectLst/>
                          <a:latin typeface="Calibri"/>
                          <a:ea typeface="Times New Roman"/>
                          <a:cs typeface="Times New Roman"/>
                        </a:rPr>
                        <a:t>2004</a:t>
                      </a:r>
                      <a:endParaRPr lang="en-US" sz="1100">
                        <a:effectLst/>
                        <a:latin typeface="Calibri"/>
                        <a:ea typeface="Calibri"/>
                        <a:cs typeface="Times New Roman"/>
                      </a:endParaRPr>
                    </a:p>
                  </a:txBody>
                  <a:tcPr marL="63569" marR="63569"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96.1</a:t>
                      </a:r>
                    </a:p>
                  </a:txBody>
                  <a:tcPr marL="63569" marR="63569"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100">
                          <a:effectLst/>
                          <a:latin typeface="Calibri"/>
                          <a:ea typeface="Calibri"/>
                          <a:cs typeface="Times New Roman"/>
                        </a:rPr>
                        <a:t>84.8</a:t>
                      </a:r>
                    </a:p>
                  </a:txBody>
                  <a:tcPr marL="63569" marR="6356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71.8</a:t>
                      </a:r>
                    </a:p>
                  </a:txBody>
                  <a:tcPr marL="63569" marR="63569"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100">
                          <a:effectLst/>
                          <a:latin typeface="Calibri"/>
                          <a:ea typeface="Calibri"/>
                          <a:cs typeface="Times New Roman"/>
                        </a:rPr>
                        <a:t>60.8</a:t>
                      </a:r>
                    </a:p>
                  </a:txBody>
                  <a:tcPr marL="63569" marR="6356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45.7</a:t>
                      </a:r>
                    </a:p>
                  </a:txBody>
                  <a:tcPr marL="63569" marR="63569" marT="0" marB="0" anchor="b">
                    <a:lnL>
                      <a:noFill/>
                    </a:lnL>
                    <a:lnR>
                      <a:noFill/>
                    </a:lnR>
                    <a:lnT>
                      <a:noFill/>
                    </a:lnT>
                    <a:lnB>
                      <a:noFill/>
                    </a:lnB>
                    <a:solidFill>
                      <a:srgbClr val="F2F2F2"/>
                    </a:solidFill>
                  </a:tcPr>
                </a:tc>
              </a:tr>
              <a:tr h="198538">
                <a:tc>
                  <a:txBody>
                    <a:bodyPr/>
                    <a:lstStyle/>
                    <a:p>
                      <a:pPr marL="135255" marR="0">
                        <a:lnSpc>
                          <a:spcPct val="115000"/>
                        </a:lnSpc>
                        <a:spcBef>
                          <a:spcPts val="0"/>
                        </a:spcBef>
                        <a:spcAft>
                          <a:spcPts val="0"/>
                        </a:spcAft>
                      </a:pPr>
                      <a:r>
                        <a:rPr lang="en-US" sz="1100">
                          <a:effectLst/>
                          <a:latin typeface="Calibri"/>
                          <a:ea typeface="Times New Roman"/>
                          <a:cs typeface="Times New Roman"/>
                        </a:rPr>
                        <a:t>2006</a:t>
                      </a:r>
                      <a:endParaRPr lang="en-US" sz="1100">
                        <a:effectLst/>
                        <a:latin typeface="Calibri"/>
                        <a:ea typeface="Calibri"/>
                        <a:cs typeface="Times New Roman"/>
                      </a:endParaRPr>
                    </a:p>
                  </a:txBody>
                  <a:tcPr marL="63569" marR="63569"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96.9</a:t>
                      </a:r>
                    </a:p>
                  </a:txBody>
                  <a:tcPr marL="63569" marR="63569"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100">
                          <a:effectLst/>
                          <a:latin typeface="Calibri"/>
                          <a:ea typeface="Calibri"/>
                          <a:cs typeface="Times New Roman"/>
                        </a:rPr>
                        <a:t>86.4</a:t>
                      </a:r>
                    </a:p>
                  </a:txBody>
                  <a:tcPr marL="63569" marR="6356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73.7</a:t>
                      </a:r>
                    </a:p>
                  </a:txBody>
                  <a:tcPr marL="63569" marR="63569"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100">
                          <a:effectLst/>
                          <a:latin typeface="Calibri"/>
                          <a:ea typeface="Calibri"/>
                          <a:cs typeface="Times New Roman"/>
                        </a:rPr>
                        <a:t>62.4</a:t>
                      </a:r>
                    </a:p>
                  </a:txBody>
                  <a:tcPr marL="63569" marR="6356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47.1</a:t>
                      </a:r>
                    </a:p>
                  </a:txBody>
                  <a:tcPr marL="63569" marR="63569" marT="0" marB="0" anchor="b">
                    <a:lnL>
                      <a:noFill/>
                    </a:lnL>
                    <a:lnR>
                      <a:noFill/>
                    </a:lnR>
                    <a:lnT>
                      <a:noFill/>
                    </a:lnT>
                    <a:lnB>
                      <a:noFill/>
                    </a:lnB>
                    <a:solidFill>
                      <a:srgbClr val="F2F2F2"/>
                    </a:solidFill>
                  </a:tcPr>
                </a:tc>
              </a:tr>
              <a:tr h="198538">
                <a:tc>
                  <a:txBody>
                    <a:bodyPr/>
                    <a:lstStyle/>
                    <a:p>
                      <a:pPr marL="135255" marR="0">
                        <a:lnSpc>
                          <a:spcPct val="115000"/>
                        </a:lnSpc>
                        <a:spcBef>
                          <a:spcPts val="0"/>
                        </a:spcBef>
                        <a:spcAft>
                          <a:spcPts val="0"/>
                        </a:spcAft>
                      </a:pPr>
                      <a:r>
                        <a:rPr lang="en-US" sz="1100">
                          <a:effectLst/>
                          <a:latin typeface="Calibri"/>
                          <a:ea typeface="Times New Roman"/>
                          <a:cs typeface="Times New Roman"/>
                        </a:rPr>
                        <a:t>2008</a:t>
                      </a:r>
                      <a:endParaRPr lang="en-US" sz="1100">
                        <a:effectLst/>
                        <a:latin typeface="Calibri"/>
                        <a:ea typeface="Calibri"/>
                        <a:cs typeface="Times New Roman"/>
                      </a:endParaRPr>
                    </a:p>
                  </a:txBody>
                  <a:tcPr marL="63569" marR="6356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97.4</a:t>
                      </a:r>
                    </a:p>
                  </a:txBody>
                  <a:tcPr marL="63569" marR="63569" marT="0" marB="0" anchor="b">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effectLst/>
                          <a:latin typeface="Calibri"/>
                          <a:ea typeface="Calibri"/>
                          <a:cs typeface="Times New Roman"/>
                        </a:rPr>
                        <a:t>88.5</a:t>
                      </a:r>
                    </a:p>
                  </a:txBody>
                  <a:tcPr marL="63569" marR="63569"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76.4</a:t>
                      </a:r>
                    </a:p>
                  </a:txBody>
                  <a:tcPr marL="63569" marR="63569" marT="0" marB="0" anchor="b">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effectLst/>
                          <a:latin typeface="Calibri"/>
                          <a:ea typeface="Calibri"/>
                          <a:cs typeface="Times New Roman"/>
                        </a:rPr>
                        <a:t>66.4</a:t>
                      </a:r>
                    </a:p>
                  </a:txBody>
                  <a:tcPr marL="63569" marR="63569"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50.3</a:t>
                      </a:r>
                    </a:p>
                  </a:txBody>
                  <a:tcPr marL="63569" marR="63569" marT="0" marB="0" anchor="b">
                    <a:lnL>
                      <a:noFill/>
                    </a:lnL>
                    <a:lnR>
                      <a:noFill/>
                    </a:lnR>
                    <a:lnT>
                      <a:noFill/>
                    </a:lnT>
                    <a:lnB w="12700" cap="flat" cmpd="sng" algn="ctr">
                      <a:solidFill>
                        <a:srgbClr val="000000"/>
                      </a:solidFill>
                      <a:prstDash val="solid"/>
                      <a:round/>
                      <a:headEnd type="none" w="med" len="med"/>
                      <a:tailEnd type="none" w="med" len="med"/>
                    </a:lnB>
                    <a:solidFill>
                      <a:srgbClr val="F2F2F2"/>
                    </a:solidFill>
                  </a:tcPr>
                </a:tc>
              </a:tr>
              <a:tr h="198538">
                <a:tc>
                  <a:txBody>
                    <a:bodyPr/>
                    <a:lstStyle/>
                    <a:p>
                      <a:pPr marL="0" marR="0">
                        <a:lnSpc>
                          <a:spcPct val="115000"/>
                        </a:lnSpc>
                        <a:spcBef>
                          <a:spcPts val="0"/>
                        </a:spcBef>
                        <a:spcAft>
                          <a:spcPts val="0"/>
                        </a:spcAft>
                      </a:pPr>
                      <a:r>
                        <a:rPr lang="en-US" sz="1100" b="1" spc="-20">
                          <a:effectLst/>
                          <a:latin typeface="Calibri"/>
                          <a:ea typeface="Times New Roman"/>
                          <a:cs typeface="Times New Roman"/>
                        </a:rPr>
                        <a:t>Deceased-donor transplant</a:t>
                      </a:r>
                      <a:endParaRPr lang="en-US" sz="1100">
                        <a:effectLst/>
                        <a:latin typeface="Calibri"/>
                        <a:ea typeface="Calibri"/>
                        <a:cs typeface="Times New Roman"/>
                      </a:endParaRPr>
                    </a:p>
                  </a:txBody>
                  <a:tcPr marL="63569" marR="6356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100">
                        <a:effectLst/>
                        <a:latin typeface="Calibri"/>
                      </a:endParaRPr>
                    </a:p>
                  </a:txBody>
                  <a:tcPr marL="63569" marR="63569"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nSpc>
                          <a:spcPct val="115000"/>
                        </a:lnSpc>
                      </a:pPr>
                      <a:endParaRPr lang="en-US" sz="1100">
                        <a:effectLst/>
                        <a:latin typeface="Calibri"/>
                      </a:endParaRPr>
                    </a:p>
                  </a:txBody>
                  <a:tcPr marL="63569" marR="6356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100">
                        <a:effectLst/>
                        <a:latin typeface="Calibri"/>
                      </a:endParaRPr>
                    </a:p>
                  </a:txBody>
                  <a:tcPr marL="63569" marR="63569"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nSpc>
                          <a:spcPct val="115000"/>
                        </a:lnSpc>
                      </a:pPr>
                      <a:endParaRPr lang="en-US" sz="1100">
                        <a:effectLst/>
                        <a:latin typeface="Calibri"/>
                      </a:endParaRPr>
                    </a:p>
                  </a:txBody>
                  <a:tcPr marL="63569" marR="6356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 </a:t>
                      </a:r>
                    </a:p>
                  </a:txBody>
                  <a:tcPr marL="63569" marR="63569" marT="0" marB="0">
                    <a:lnL>
                      <a:noFill/>
                    </a:lnL>
                    <a:lnR>
                      <a:noFill/>
                    </a:lnR>
                    <a:lnT w="12700" cap="flat" cmpd="sng" algn="ctr">
                      <a:solidFill>
                        <a:srgbClr val="000000"/>
                      </a:solidFill>
                      <a:prstDash val="solid"/>
                      <a:round/>
                      <a:headEnd type="none" w="med" len="med"/>
                      <a:tailEnd type="none" w="med" len="med"/>
                    </a:lnT>
                    <a:lnB>
                      <a:noFill/>
                    </a:lnB>
                    <a:solidFill>
                      <a:srgbClr val="F2F2F2"/>
                    </a:solidFill>
                  </a:tcPr>
                </a:tc>
              </a:tr>
              <a:tr h="198538">
                <a:tc>
                  <a:txBody>
                    <a:bodyPr/>
                    <a:lstStyle/>
                    <a:p>
                      <a:pPr marL="135255" marR="0">
                        <a:lnSpc>
                          <a:spcPct val="115000"/>
                        </a:lnSpc>
                        <a:spcBef>
                          <a:spcPts val="0"/>
                        </a:spcBef>
                        <a:spcAft>
                          <a:spcPts val="0"/>
                        </a:spcAft>
                      </a:pPr>
                      <a:r>
                        <a:rPr lang="en-US" sz="1100">
                          <a:effectLst/>
                          <a:latin typeface="Calibri"/>
                          <a:ea typeface="Times New Roman"/>
                          <a:cs typeface="Times New Roman"/>
                        </a:rPr>
                        <a:t>2000</a:t>
                      </a:r>
                      <a:endParaRPr lang="en-US" sz="1100">
                        <a:effectLst/>
                        <a:latin typeface="Calibri"/>
                        <a:ea typeface="Calibri"/>
                        <a:cs typeface="Times New Roman"/>
                      </a:endParaRPr>
                    </a:p>
                  </a:txBody>
                  <a:tcPr marL="63569" marR="63569"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94.5</a:t>
                      </a:r>
                    </a:p>
                  </a:txBody>
                  <a:tcPr marL="63569" marR="63569"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100">
                          <a:effectLst/>
                          <a:latin typeface="Calibri"/>
                          <a:ea typeface="Calibri"/>
                          <a:cs typeface="Times New Roman"/>
                        </a:rPr>
                        <a:t>88.1</a:t>
                      </a:r>
                    </a:p>
                  </a:txBody>
                  <a:tcPr marL="63569" marR="6356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82.7</a:t>
                      </a:r>
                    </a:p>
                  </a:txBody>
                  <a:tcPr marL="63569" marR="63569"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100">
                          <a:effectLst/>
                          <a:latin typeface="Calibri"/>
                          <a:ea typeface="Calibri"/>
                          <a:cs typeface="Times New Roman"/>
                        </a:rPr>
                        <a:t>77.9</a:t>
                      </a:r>
                    </a:p>
                  </a:txBody>
                  <a:tcPr marL="63569" marR="6356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65.8</a:t>
                      </a:r>
                    </a:p>
                  </a:txBody>
                  <a:tcPr marL="63569" marR="63569" marT="0" marB="0" anchor="b">
                    <a:lnL>
                      <a:noFill/>
                    </a:lnL>
                    <a:lnR>
                      <a:noFill/>
                    </a:lnR>
                    <a:lnT>
                      <a:noFill/>
                    </a:lnT>
                    <a:lnB>
                      <a:noFill/>
                    </a:lnB>
                    <a:solidFill>
                      <a:srgbClr val="F2F2F2"/>
                    </a:solidFill>
                  </a:tcPr>
                </a:tc>
              </a:tr>
              <a:tr h="198538">
                <a:tc>
                  <a:txBody>
                    <a:bodyPr/>
                    <a:lstStyle/>
                    <a:p>
                      <a:pPr marL="135255" marR="0">
                        <a:lnSpc>
                          <a:spcPct val="115000"/>
                        </a:lnSpc>
                        <a:spcBef>
                          <a:spcPts val="0"/>
                        </a:spcBef>
                        <a:spcAft>
                          <a:spcPts val="0"/>
                        </a:spcAft>
                      </a:pPr>
                      <a:r>
                        <a:rPr lang="en-US" sz="1100">
                          <a:effectLst/>
                          <a:latin typeface="Calibri"/>
                          <a:ea typeface="Times New Roman"/>
                          <a:cs typeface="Times New Roman"/>
                        </a:rPr>
                        <a:t>2002</a:t>
                      </a:r>
                      <a:endParaRPr lang="en-US" sz="1100">
                        <a:effectLst/>
                        <a:latin typeface="Calibri"/>
                        <a:ea typeface="Calibri"/>
                        <a:cs typeface="Times New Roman"/>
                      </a:endParaRPr>
                    </a:p>
                  </a:txBody>
                  <a:tcPr marL="63569" marR="63569"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95.1</a:t>
                      </a:r>
                    </a:p>
                  </a:txBody>
                  <a:tcPr marL="63569" marR="63569"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100">
                          <a:effectLst/>
                          <a:latin typeface="Calibri"/>
                          <a:ea typeface="Calibri"/>
                          <a:cs typeface="Times New Roman"/>
                        </a:rPr>
                        <a:t>89.9</a:t>
                      </a:r>
                    </a:p>
                  </a:txBody>
                  <a:tcPr marL="63569" marR="6356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84.4</a:t>
                      </a:r>
                    </a:p>
                  </a:txBody>
                  <a:tcPr marL="63569" marR="63569"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100">
                          <a:effectLst/>
                          <a:latin typeface="Calibri"/>
                          <a:ea typeface="Calibri"/>
                          <a:cs typeface="Times New Roman"/>
                        </a:rPr>
                        <a:t>79.5</a:t>
                      </a:r>
                    </a:p>
                  </a:txBody>
                  <a:tcPr marL="63569" marR="6356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68.8</a:t>
                      </a:r>
                    </a:p>
                  </a:txBody>
                  <a:tcPr marL="63569" marR="63569" marT="0" marB="0" anchor="b">
                    <a:lnL>
                      <a:noFill/>
                    </a:lnL>
                    <a:lnR>
                      <a:noFill/>
                    </a:lnR>
                    <a:lnT>
                      <a:noFill/>
                    </a:lnT>
                    <a:lnB>
                      <a:noFill/>
                    </a:lnB>
                    <a:solidFill>
                      <a:srgbClr val="F2F2F2"/>
                    </a:solidFill>
                  </a:tcPr>
                </a:tc>
              </a:tr>
              <a:tr h="198538">
                <a:tc>
                  <a:txBody>
                    <a:bodyPr/>
                    <a:lstStyle/>
                    <a:p>
                      <a:pPr marL="135255" marR="0">
                        <a:lnSpc>
                          <a:spcPct val="115000"/>
                        </a:lnSpc>
                        <a:spcBef>
                          <a:spcPts val="0"/>
                        </a:spcBef>
                        <a:spcAft>
                          <a:spcPts val="0"/>
                        </a:spcAft>
                      </a:pPr>
                      <a:r>
                        <a:rPr lang="en-US" sz="1100">
                          <a:effectLst/>
                          <a:latin typeface="Calibri"/>
                          <a:ea typeface="Times New Roman"/>
                          <a:cs typeface="Times New Roman"/>
                        </a:rPr>
                        <a:t>2004</a:t>
                      </a:r>
                      <a:endParaRPr lang="en-US" sz="1100">
                        <a:effectLst/>
                        <a:latin typeface="Calibri"/>
                        <a:ea typeface="Calibri"/>
                        <a:cs typeface="Times New Roman"/>
                      </a:endParaRPr>
                    </a:p>
                  </a:txBody>
                  <a:tcPr marL="63569" marR="63569"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96.1</a:t>
                      </a:r>
                    </a:p>
                  </a:txBody>
                  <a:tcPr marL="63569" marR="63569"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100">
                          <a:effectLst/>
                          <a:latin typeface="Calibri"/>
                          <a:ea typeface="Calibri"/>
                          <a:cs typeface="Times New Roman"/>
                        </a:rPr>
                        <a:t>90.4</a:t>
                      </a:r>
                    </a:p>
                  </a:txBody>
                  <a:tcPr marL="63569" marR="6356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85.5</a:t>
                      </a:r>
                    </a:p>
                  </a:txBody>
                  <a:tcPr marL="63569" marR="63569"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100">
                          <a:effectLst/>
                          <a:latin typeface="Calibri"/>
                          <a:ea typeface="Calibri"/>
                          <a:cs typeface="Times New Roman"/>
                        </a:rPr>
                        <a:t>79.8</a:t>
                      </a:r>
                    </a:p>
                  </a:txBody>
                  <a:tcPr marL="63569" marR="6356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69.7</a:t>
                      </a:r>
                    </a:p>
                  </a:txBody>
                  <a:tcPr marL="63569" marR="63569" marT="0" marB="0" anchor="b">
                    <a:lnL>
                      <a:noFill/>
                    </a:lnL>
                    <a:lnR>
                      <a:noFill/>
                    </a:lnR>
                    <a:lnT>
                      <a:noFill/>
                    </a:lnT>
                    <a:lnB>
                      <a:noFill/>
                    </a:lnB>
                    <a:solidFill>
                      <a:srgbClr val="F2F2F2"/>
                    </a:solidFill>
                  </a:tcPr>
                </a:tc>
              </a:tr>
              <a:tr h="198538">
                <a:tc>
                  <a:txBody>
                    <a:bodyPr/>
                    <a:lstStyle/>
                    <a:p>
                      <a:pPr marL="135255" marR="0">
                        <a:lnSpc>
                          <a:spcPct val="115000"/>
                        </a:lnSpc>
                        <a:spcBef>
                          <a:spcPts val="0"/>
                        </a:spcBef>
                        <a:spcAft>
                          <a:spcPts val="0"/>
                        </a:spcAft>
                      </a:pPr>
                      <a:r>
                        <a:rPr lang="en-US" sz="1100">
                          <a:effectLst/>
                          <a:latin typeface="Calibri"/>
                          <a:ea typeface="Times New Roman"/>
                          <a:cs typeface="Times New Roman"/>
                        </a:rPr>
                        <a:t>2006</a:t>
                      </a:r>
                      <a:endParaRPr lang="en-US" sz="1100">
                        <a:effectLst/>
                        <a:latin typeface="Calibri"/>
                        <a:ea typeface="Calibri"/>
                        <a:cs typeface="Times New Roman"/>
                      </a:endParaRPr>
                    </a:p>
                  </a:txBody>
                  <a:tcPr marL="63569" marR="63569"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96.0</a:t>
                      </a:r>
                    </a:p>
                  </a:txBody>
                  <a:tcPr marL="63569" marR="63569"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100">
                          <a:effectLst/>
                          <a:latin typeface="Calibri"/>
                          <a:ea typeface="Calibri"/>
                          <a:cs typeface="Times New Roman"/>
                        </a:rPr>
                        <a:t>91.4</a:t>
                      </a:r>
                    </a:p>
                  </a:txBody>
                  <a:tcPr marL="63569" marR="6356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86.9</a:t>
                      </a:r>
                    </a:p>
                  </a:txBody>
                  <a:tcPr marL="63569" marR="63569"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100">
                          <a:effectLst/>
                          <a:latin typeface="Calibri"/>
                          <a:ea typeface="Calibri"/>
                          <a:cs typeface="Times New Roman"/>
                        </a:rPr>
                        <a:t>82.7</a:t>
                      </a:r>
                    </a:p>
                  </a:txBody>
                  <a:tcPr marL="63569" marR="6356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72.4</a:t>
                      </a:r>
                    </a:p>
                  </a:txBody>
                  <a:tcPr marL="63569" marR="63569" marT="0" marB="0" anchor="b">
                    <a:lnL>
                      <a:noFill/>
                    </a:lnL>
                    <a:lnR>
                      <a:noFill/>
                    </a:lnR>
                    <a:lnT>
                      <a:noFill/>
                    </a:lnT>
                    <a:lnB>
                      <a:noFill/>
                    </a:lnB>
                    <a:solidFill>
                      <a:srgbClr val="F2F2F2"/>
                    </a:solidFill>
                  </a:tcPr>
                </a:tc>
              </a:tr>
              <a:tr h="198538">
                <a:tc>
                  <a:txBody>
                    <a:bodyPr/>
                    <a:lstStyle/>
                    <a:p>
                      <a:pPr marL="135255" marR="0">
                        <a:lnSpc>
                          <a:spcPct val="115000"/>
                        </a:lnSpc>
                        <a:spcBef>
                          <a:spcPts val="0"/>
                        </a:spcBef>
                        <a:spcAft>
                          <a:spcPts val="0"/>
                        </a:spcAft>
                      </a:pPr>
                      <a:r>
                        <a:rPr lang="en-US" sz="1100">
                          <a:effectLst/>
                          <a:latin typeface="Calibri"/>
                          <a:ea typeface="Times New Roman"/>
                          <a:cs typeface="Times New Roman"/>
                        </a:rPr>
                        <a:t>2008</a:t>
                      </a:r>
                      <a:endParaRPr lang="en-US" sz="1100">
                        <a:effectLst/>
                        <a:latin typeface="Calibri"/>
                        <a:ea typeface="Calibri"/>
                        <a:cs typeface="Times New Roman"/>
                      </a:endParaRPr>
                    </a:p>
                  </a:txBody>
                  <a:tcPr marL="63569" marR="6356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96.8</a:t>
                      </a:r>
                    </a:p>
                  </a:txBody>
                  <a:tcPr marL="63569" marR="63569" marT="0" marB="0" anchor="b">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effectLst/>
                          <a:latin typeface="Calibri"/>
                          <a:ea typeface="Calibri"/>
                          <a:cs typeface="Times New Roman"/>
                        </a:rPr>
                        <a:t>92.8</a:t>
                      </a:r>
                    </a:p>
                  </a:txBody>
                  <a:tcPr marL="63569" marR="63569"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88.7</a:t>
                      </a:r>
                    </a:p>
                  </a:txBody>
                  <a:tcPr marL="63569" marR="63569" marT="0" marB="0" anchor="b">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effectLst/>
                          <a:latin typeface="Calibri"/>
                          <a:ea typeface="Calibri"/>
                          <a:cs typeface="Times New Roman"/>
                        </a:rPr>
                        <a:t>84.6</a:t>
                      </a:r>
                    </a:p>
                  </a:txBody>
                  <a:tcPr marL="63569" marR="63569"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74.6</a:t>
                      </a:r>
                    </a:p>
                  </a:txBody>
                  <a:tcPr marL="63569" marR="63569" marT="0" marB="0" anchor="b">
                    <a:lnL>
                      <a:noFill/>
                    </a:lnL>
                    <a:lnR>
                      <a:noFill/>
                    </a:lnR>
                    <a:lnT>
                      <a:noFill/>
                    </a:lnT>
                    <a:lnB w="12700" cap="flat" cmpd="sng" algn="ctr">
                      <a:solidFill>
                        <a:srgbClr val="000000"/>
                      </a:solidFill>
                      <a:prstDash val="solid"/>
                      <a:round/>
                      <a:headEnd type="none" w="med" len="med"/>
                      <a:tailEnd type="none" w="med" len="med"/>
                    </a:lnB>
                    <a:solidFill>
                      <a:srgbClr val="F2F2F2"/>
                    </a:solidFill>
                  </a:tcPr>
                </a:tc>
              </a:tr>
              <a:tr h="198538">
                <a:tc>
                  <a:txBody>
                    <a:bodyPr/>
                    <a:lstStyle/>
                    <a:p>
                      <a:pPr marL="0" marR="0">
                        <a:lnSpc>
                          <a:spcPct val="115000"/>
                        </a:lnSpc>
                        <a:spcBef>
                          <a:spcPts val="0"/>
                        </a:spcBef>
                        <a:spcAft>
                          <a:spcPts val="0"/>
                        </a:spcAft>
                      </a:pPr>
                      <a:r>
                        <a:rPr lang="en-US" sz="1100" b="1">
                          <a:solidFill>
                            <a:srgbClr val="000000"/>
                          </a:solidFill>
                          <a:effectLst/>
                          <a:latin typeface="Calibri"/>
                          <a:ea typeface="Times New Roman"/>
                          <a:cs typeface="Times New Roman"/>
                        </a:rPr>
                        <a:t>Living donor transplant</a:t>
                      </a:r>
                      <a:endParaRPr lang="en-US" sz="1100">
                        <a:effectLst/>
                        <a:latin typeface="Calibri"/>
                        <a:ea typeface="Calibri"/>
                        <a:cs typeface="Times New Roman"/>
                      </a:endParaRPr>
                    </a:p>
                  </a:txBody>
                  <a:tcPr marL="63569" marR="6356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 </a:t>
                      </a:r>
                    </a:p>
                  </a:txBody>
                  <a:tcPr marL="63569" marR="63569"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100">
                          <a:effectLst/>
                          <a:latin typeface="Calibri"/>
                          <a:ea typeface="Calibri"/>
                          <a:cs typeface="Times New Roman"/>
                        </a:rPr>
                        <a:t> </a:t>
                      </a:r>
                    </a:p>
                  </a:txBody>
                  <a:tcPr marL="63569" marR="6356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 </a:t>
                      </a:r>
                    </a:p>
                  </a:txBody>
                  <a:tcPr marL="63569" marR="63569"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marL="0" marR="0" algn="ctr">
                        <a:lnSpc>
                          <a:spcPct val="115000"/>
                        </a:lnSpc>
                        <a:spcBef>
                          <a:spcPts val="0"/>
                        </a:spcBef>
                        <a:spcAft>
                          <a:spcPts val="0"/>
                        </a:spcAft>
                      </a:pPr>
                      <a:r>
                        <a:rPr lang="en-US" sz="1100">
                          <a:effectLst/>
                          <a:latin typeface="Calibri"/>
                          <a:ea typeface="Calibri"/>
                          <a:cs typeface="Times New Roman"/>
                        </a:rPr>
                        <a:t> </a:t>
                      </a:r>
                    </a:p>
                  </a:txBody>
                  <a:tcPr marL="63569" marR="6356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 </a:t>
                      </a:r>
                    </a:p>
                  </a:txBody>
                  <a:tcPr marL="63569" marR="63569" marT="0" marB="0" anchor="ctr">
                    <a:lnL>
                      <a:noFill/>
                    </a:lnL>
                    <a:lnR>
                      <a:noFill/>
                    </a:lnR>
                    <a:lnT w="12700" cap="flat" cmpd="sng" algn="ctr">
                      <a:solidFill>
                        <a:srgbClr val="000000"/>
                      </a:solidFill>
                      <a:prstDash val="solid"/>
                      <a:round/>
                      <a:headEnd type="none" w="med" len="med"/>
                      <a:tailEnd type="none" w="med" len="med"/>
                    </a:lnT>
                    <a:lnB>
                      <a:noFill/>
                    </a:lnB>
                    <a:solidFill>
                      <a:srgbClr val="F2F2F2"/>
                    </a:solidFill>
                  </a:tcPr>
                </a:tc>
              </a:tr>
              <a:tr h="198538">
                <a:tc>
                  <a:txBody>
                    <a:bodyPr/>
                    <a:lstStyle/>
                    <a:p>
                      <a:pPr marL="135255" marR="0">
                        <a:lnSpc>
                          <a:spcPct val="115000"/>
                        </a:lnSpc>
                        <a:spcBef>
                          <a:spcPts val="0"/>
                        </a:spcBef>
                        <a:spcAft>
                          <a:spcPts val="0"/>
                        </a:spcAft>
                      </a:pPr>
                      <a:r>
                        <a:rPr lang="en-US" sz="1100">
                          <a:effectLst/>
                          <a:latin typeface="Calibri"/>
                          <a:ea typeface="Times New Roman"/>
                          <a:cs typeface="Times New Roman"/>
                        </a:rPr>
                        <a:t>2000</a:t>
                      </a:r>
                      <a:endParaRPr lang="en-US" sz="1100">
                        <a:effectLst/>
                        <a:latin typeface="Calibri"/>
                        <a:ea typeface="Calibri"/>
                        <a:cs typeface="Times New Roman"/>
                      </a:endParaRPr>
                    </a:p>
                  </a:txBody>
                  <a:tcPr marL="63569" marR="63569"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97.0</a:t>
                      </a:r>
                    </a:p>
                  </a:txBody>
                  <a:tcPr marL="63569" marR="63569"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100">
                          <a:effectLst/>
                          <a:latin typeface="Calibri"/>
                          <a:ea typeface="Calibri"/>
                          <a:cs typeface="Times New Roman"/>
                        </a:rPr>
                        <a:t>93.2</a:t>
                      </a:r>
                    </a:p>
                  </a:txBody>
                  <a:tcPr marL="63569" marR="6356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88.7</a:t>
                      </a:r>
                    </a:p>
                  </a:txBody>
                  <a:tcPr marL="63569" marR="63569"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100">
                          <a:effectLst/>
                          <a:latin typeface="Calibri"/>
                          <a:ea typeface="Calibri"/>
                          <a:cs typeface="Times New Roman"/>
                        </a:rPr>
                        <a:t>84.9</a:t>
                      </a:r>
                    </a:p>
                  </a:txBody>
                  <a:tcPr marL="63569" marR="6356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74.8</a:t>
                      </a:r>
                    </a:p>
                  </a:txBody>
                  <a:tcPr marL="63569" marR="63569" marT="0" marB="0" anchor="b">
                    <a:lnL>
                      <a:noFill/>
                    </a:lnL>
                    <a:lnR>
                      <a:noFill/>
                    </a:lnR>
                    <a:lnT>
                      <a:noFill/>
                    </a:lnT>
                    <a:lnB>
                      <a:noFill/>
                    </a:lnB>
                    <a:solidFill>
                      <a:srgbClr val="F2F2F2"/>
                    </a:solidFill>
                  </a:tcPr>
                </a:tc>
              </a:tr>
              <a:tr h="198538">
                <a:tc>
                  <a:txBody>
                    <a:bodyPr/>
                    <a:lstStyle/>
                    <a:p>
                      <a:pPr marL="135255" marR="0">
                        <a:lnSpc>
                          <a:spcPct val="115000"/>
                        </a:lnSpc>
                        <a:spcBef>
                          <a:spcPts val="0"/>
                        </a:spcBef>
                        <a:spcAft>
                          <a:spcPts val="0"/>
                        </a:spcAft>
                      </a:pPr>
                      <a:r>
                        <a:rPr lang="en-US" sz="1100">
                          <a:effectLst/>
                          <a:latin typeface="Calibri"/>
                          <a:ea typeface="Times New Roman"/>
                          <a:cs typeface="Times New Roman"/>
                        </a:rPr>
                        <a:t>2002</a:t>
                      </a:r>
                      <a:endParaRPr lang="en-US" sz="1100">
                        <a:effectLst/>
                        <a:latin typeface="Calibri"/>
                        <a:ea typeface="Calibri"/>
                        <a:cs typeface="Times New Roman"/>
                      </a:endParaRPr>
                    </a:p>
                  </a:txBody>
                  <a:tcPr marL="63569" marR="63569"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97.6</a:t>
                      </a:r>
                    </a:p>
                  </a:txBody>
                  <a:tcPr marL="63569" marR="63569"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100">
                          <a:effectLst/>
                          <a:latin typeface="Calibri"/>
                          <a:ea typeface="Calibri"/>
                          <a:cs typeface="Times New Roman"/>
                        </a:rPr>
                        <a:t>94.2</a:t>
                      </a:r>
                    </a:p>
                  </a:txBody>
                  <a:tcPr marL="63569" marR="6356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90.0</a:t>
                      </a:r>
                    </a:p>
                  </a:txBody>
                  <a:tcPr marL="63569" marR="63569"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100">
                          <a:effectLst/>
                          <a:latin typeface="Calibri"/>
                          <a:ea typeface="Calibri"/>
                          <a:cs typeface="Times New Roman"/>
                        </a:rPr>
                        <a:t>86.3</a:t>
                      </a:r>
                    </a:p>
                  </a:txBody>
                  <a:tcPr marL="63569" marR="6356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77.6</a:t>
                      </a:r>
                    </a:p>
                  </a:txBody>
                  <a:tcPr marL="63569" marR="63569" marT="0" marB="0" anchor="b">
                    <a:lnL>
                      <a:noFill/>
                    </a:lnL>
                    <a:lnR>
                      <a:noFill/>
                    </a:lnR>
                    <a:lnT>
                      <a:noFill/>
                    </a:lnT>
                    <a:lnB>
                      <a:noFill/>
                    </a:lnB>
                    <a:solidFill>
                      <a:srgbClr val="F2F2F2"/>
                    </a:solidFill>
                  </a:tcPr>
                </a:tc>
              </a:tr>
              <a:tr h="198538">
                <a:tc>
                  <a:txBody>
                    <a:bodyPr/>
                    <a:lstStyle/>
                    <a:p>
                      <a:pPr marL="135255" marR="0">
                        <a:lnSpc>
                          <a:spcPct val="115000"/>
                        </a:lnSpc>
                        <a:spcBef>
                          <a:spcPts val="0"/>
                        </a:spcBef>
                        <a:spcAft>
                          <a:spcPts val="0"/>
                        </a:spcAft>
                      </a:pPr>
                      <a:r>
                        <a:rPr lang="en-US" sz="1100">
                          <a:effectLst/>
                          <a:latin typeface="Calibri"/>
                          <a:ea typeface="Times New Roman"/>
                          <a:cs typeface="Times New Roman"/>
                        </a:rPr>
                        <a:t>2004</a:t>
                      </a:r>
                      <a:endParaRPr lang="en-US" sz="1100">
                        <a:effectLst/>
                        <a:latin typeface="Calibri"/>
                        <a:ea typeface="Calibri"/>
                        <a:cs typeface="Times New Roman"/>
                      </a:endParaRPr>
                    </a:p>
                  </a:txBody>
                  <a:tcPr marL="63569" marR="63569"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98.2</a:t>
                      </a:r>
                    </a:p>
                  </a:txBody>
                  <a:tcPr marL="63569" marR="63569"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100">
                          <a:effectLst/>
                          <a:latin typeface="Calibri"/>
                          <a:ea typeface="Calibri"/>
                          <a:cs typeface="Times New Roman"/>
                        </a:rPr>
                        <a:t>95.3</a:t>
                      </a:r>
                    </a:p>
                  </a:txBody>
                  <a:tcPr marL="63569" marR="6356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92.4</a:t>
                      </a:r>
                    </a:p>
                  </a:txBody>
                  <a:tcPr marL="63569" marR="63569"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100">
                          <a:effectLst/>
                          <a:latin typeface="Calibri"/>
                          <a:ea typeface="Calibri"/>
                          <a:cs typeface="Times New Roman"/>
                        </a:rPr>
                        <a:t>88.9</a:t>
                      </a:r>
                    </a:p>
                  </a:txBody>
                  <a:tcPr marL="63569" marR="6356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81.8</a:t>
                      </a:r>
                    </a:p>
                  </a:txBody>
                  <a:tcPr marL="63569" marR="63569" marT="0" marB="0" anchor="b">
                    <a:lnL>
                      <a:noFill/>
                    </a:lnL>
                    <a:lnR>
                      <a:noFill/>
                    </a:lnR>
                    <a:lnT>
                      <a:noFill/>
                    </a:lnT>
                    <a:lnB>
                      <a:noFill/>
                    </a:lnB>
                    <a:solidFill>
                      <a:srgbClr val="F2F2F2"/>
                    </a:solidFill>
                  </a:tcPr>
                </a:tc>
              </a:tr>
              <a:tr h="198538">
                <a:tc>
                  <a:txBody>
                    <a:bodyPr/>
                    <a:lstStyle/>
                    <a:p>
                      <a:pPr marL="135255" marR="0">
                        <a:lnSpc>
                          <a:spcPct val="115000"/>
                        </a:lnSpc>
                        <a:spcBef>
                          <a:spcPts val="0"/>
                        </a:spcBef>
                        <a:spcAft>
                          <a:spcPts val="0"/>
                        </a:spcAft>
                      </a:pPr>
                      <a:r>
                        <a:rPr lang="en-US" sz="1100">
                          <a:effectLst/>
                          <a:latin typeface="Calibri"/>
                          <a:ea typeface="Times New Roman"/>
                          <a:cs typeface="Times New Roman"/>
                        </a:rPr>
                        <a:t>2006</a:t>
                      </a:r>
                      <a:endParaRPr lang="en-US" sz="1100">
                        <a:effectLst/>
                        <a:latin typeface="Calibri"/>
                        <a:ea typeface="Calibri"/>
                        <a:cs typeface="Times New Roman"/>
                      </a:endParaRPr>
                    </a:p>
                  </a:txBody>
                  <a:tcPr marL="63569" marR="63569" marT="0" marB="0" anchor="ctr">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98.6</a:t>
                      </a:r>
                    </a:p>
                  </a:txBody>
                  <a:tcPr marL="63569" marR="63569"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100">
                          <a:effectLst/>
                          <a:latin typeface="Calibri"/>
                          <a:ea typeface="Calibri"/>
                          <a:cs typeface="Times New Roman"/>
                        </a:rPr>
                        <a:t>96.3</a:t>
                      </a:r>
                    </a:p>
                  </a:txBody>
                  <a:tcPr marL="63569" marR="6356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93.7</a:t>
                      </a:r>
                    </a:p>
                  </a:txBody>
                  <a:tcPr marL="63569" marR="63569" marT="0" marB="0" anchor="b">
                    <a:lnL>
                      <a:noFill/>
                    </a:lnL>
                    <a:lnR>
                      <a:noFill/>
                    </a:lnR>
                    <a:lnT>
                      <a:noFill/>
                    </a:lnT>
                    <a:lnB>
                      <a:noFill/>
                    </a:lnB>
                    <a:solidFill>
                      <a:srgbClr val="F2F2F2"/>
                    </a:solidFill>
                  </a:tcPr>
                </a:tc>
                <a:tc>
                  <a:txBody>
                    <a:bodyPr/>
                    <a:lstStyle/>
                    <a:p>
                      <a:pPr marL="0" marR="0" algn="ctr">
                        <a:lnSpc>
                          <a:spcPct val="115000"/>
                        </a:lnSpc>
                        <a:spcBef>
                          <a:spcPts val="0"/>
                        </a:spcBef>
                        <a:spcAft>
                          <a:spcPts val="0"/>
                        </a:spcAft>
                      </a:pPr>
                      <a:r>
                        <a:rPr lang="en-US" sz="1100">
                          <a:effectLst/>
                          <a:latin typeface="Calibri"/>
                          <a:ea typeface="Calibri"/>
                          <a:cs typeface="Times New Roman"/>
                        </a:rPr>
                        <a:t>90.8</a:t>
                      </a:r>
                    </a:p>
                  </a:txBody>
                  <a:tcPr marL="63569" marR="63569" marT="0" marB="0" anchor="b">
                    <a:lnL>
                      <a:noFill/>
                    </a:lnL>
                    <a:lnR>
                      <a:noFill/>
                    </a:lnR>
                    <a:lnT>
                      <a:noFill/>
                    </a:lnT>
                    <a:lnB>
                      <a:noFill/>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83.5</a:t>
                      </a:r>
                    </a:p>
                  </a:txBody>
                  <a:tcPr marL="63569" marR="63569" marT="0" marB="0" anchor="b">
                    <a:lnL>
                      <a:noFill/>
                    </a:lnL>
                    <a:lnR>
                      <a:noFill/>
                    </a:lnR>
                    <a:lnT>
                      <a:noFill/>
                    </a:lnT>
                    <a:lnB>
                      <a:noFill/>
                    </a:lnB>
                    <a:solidFill>
                      <a:srgbClr val="F2F2F2"/>
                    </a:solidFill>
                  </a:tcPr>
                </a:tc>
              </a:tr>
              <a:tr h="198538">
                <a:tc>
                  <a:txBody>
                    <a:bodyPr/>
                    <a:lstStyle/>
                    <a:p>
                      <a:pPr marL="135255" marR="0">
                        <a:lnSpc>
                          <a:spcPct val="115000"/>
                        </a:lnSpc>
                        <a:spcBef>
                          <a:spcPts val="0"/>
                        </a:spcBef>
                        <a:spcAft>
                          <a:spcPts val="0"/>
                        </a:spcAft>
                      </a:pPr>
                      <a:r>
                        <a:rPr lang="en-US" sz="1100">
                          <a:effectLst/>
                          <a:latin typeface="Calibri"/>
                          <a:ea typeface="Times New Roman"/>
                          <a:cs typeface="Times New Roman"/>
                        </a:rPr>
                        <a:t>2008</a:t>
                      </a:r>
                      <a:endParaRPr lang="en-US" sz="1100">
                        <a:effectLst/>
                        <a:latin typeface="Calibri"/>
                        <a:ea typeface="Calibri"/>
                        <a:cs typeface="Times New Roman"/>
                      </a:endParaRPr>
                    </a:p>
                  </a:txBody>
                  <a:tcPr marL="63569" marR="6356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98.7</a:t>
                      </a:r>
                    </a:p>
                  </a:txBody>
                  <a:tcPr marL="63569" marR="63569" marT="0" marB="0" anchor="b">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effectLst/>
                          <a:latin typeface="Calibri"/>
                          <a:ea typeface="Calibri"/>
                          <a:cs typeface="Times New Roman"/>
                        </a:rPr>
                        <a:t>97.1</a:t>
                      </a:r>
                    </a:p>
                  </a:txBody>
                  <a:tcPr marL="63569" marR="63569"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94.9</a:t>
                      </a:r>
                    </a:p>
                  </a:txBody>
                  <a:tcPr marL="63569" marR="63569" marT="0" marB="0" anchor="b">
                    <a:lnL>
                      <a:noFill/>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100">
                          <a:effectLst/>
                          <a:latin typeface="Calibri"/>
                          <a:ea typeface="Calibri"/>
                          <a:cs typeface="Times New Roman"/>
                        </a:rPr>
                        <a:t>92.2</a:t>
                      </a:r>
                    </a:p>
                  </a:txBody>
                  <a:tcPr marL="63569" marR="63569"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86.9</a:t>
                      </a:r>
                    </a:p>
                  </a:txBody>
                  <a:tcPr marL="63569" marR="63569" marT="0" marB="0" anchor="b">
                    <a:lnL>
                      <a:noFill/>
                    </a:lnL>
                    <a:lnR>
                      <a:noFill/>
                    </a:lnR>
                    <a:lnT>
                      <a:noFill/>
                    </a:lnT>
                    <a:lnB w="12700" cap="flat" cmpd="sng" algn="ctr">
                      <a:solidFill>
                        <a:srgbClr val="000000"/>
                      </a:solidFill>
                      <a:prstDash val="solid"/>
                      <a:round/>
                      <a:headEnd type="none" w="med" len="med"/>
                      <a:tailEnd type="none" w="med" len="med"/>
                    </a:lnB>
                    <a:solidFill>
                      <a:srgbClr val="F2F2F2"/>
                    </a:solidFill>
                  </a:tcPr>
                </a:tc>
              </a:tr>
            </a:tbl>
          </a:graphicData>
        </a:graphic>
      </p:graphicFrame>
    </p:spTree>
    <p:extLst>
      <p:ext uri="{BB962C8B-B14F-4D97-AF65-F5344CB8AC3E}">
        <p14:creationId xmlns:p14="http://schemas.microsoft.com/office/powerpoint/2010/main" val="3172437328"/>
      </p:ext>
    </p:extLst>
  </p:cSld>
  <p:clrMapOvr>
    <a:masterClrMapping/>
  </p:clrMapOvr>
  <p:timing>
    <p:tnLst>
      <p:par>
        <p:cTn id="1" dur="indefinite" restart="never" nodeType="tmRoot"/>
      </p:par>
    </p:tnLst>
  </p:timing>
</p:sld>
</file>

<file path=ppt/theme/theme1.xml><?xml version="1.0" encoding="utf-8"?>
<a:theme xmlns:a="http://schemas.openxmlformats.org/drawingml/2006/main" name="ADR_PPT_Template_CKD">
  <a:themeElements>
    <a:clrScheme name="USRDS ADR Color Palette">
      <a:dk1>
        <a:sysClr val="windowText" lastClr="000000"/>
      </a:dk1>
      <a:lt1>
        <a:sysClr val="window" lastClr="FFFFFF"/>
      </a:lt1>
      <a:dk2>
        <a:srgbClr val="48070E"/>
      </a:dk2>
      <a:lt2>
        <a:srgbClr val="FFFFFF"/>
      </a:lt2>
      <a:accent1>
        <a:srgbClr val="7A2F36"/>
      </a:accent1>
      <a:accent2>
        <a:srgbClr val="AC6168"/>
      </a:accent2>
      <a:accent3>
        <a:srgbClr val="002966"/>
      </a:accent3>
      <a:accent4>
        <a:srgbClr val="0E5480"/>
      </a:accent4>
      <a:accent5>
        <a:srgbClr val="367CA8"/>
      </a:accent5>
      <a:accent6>
        <a:srgbClr val="FFC76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ADR_PPT_Template_CKD</Template>
  <TotalTime>272</TotalTime>
  <Words>2135</Words>
  <Application>Microsoft Office PowerPoint</Application>
  <PresentationFormat>On-screen Show (4:3)</PresentationFormat>
  <Paragraphs>836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ADR_PPT_Template_CKD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Ruth Shamraj</dc:creator>
  <cp:lastModifiedBy>Lan Tong</cp:lastModifiedBy>
  <cp:revision>66</cp:revision>
  <dcterms:created xsi:type="dcterms:W3CDTF">2014-11-10T19:37:45Z</dcterms:created>
  <dcterms:modified xsi:type="dcterms:W3CDTF">2015-10-30T16:07:08Z</dcterms:modified>
</cp:coreProperties>
</file>