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6" r:id="rId2"/>
    <p:sldId id="260" r:id="rId3"/>
    <p:sldId id="300" r:id="rId4"/>
    <p:sldId id="301" r:id="rId5"/>
    <p:sldId id="303" r:id="rId6"/>
    <p:sldId id="264"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5" r:id="rId38"/>
    <p:sldId id="336" r:id="rId39"/>
    <p:sldId id="337" r:id="rId40"/>
    <p:sldId id="338" r:id="rId41"/>
    <p:sldId id="339" r:id="rId42"/>
    <p:sldId id="340" r:id="rId43"/>
    <p:sldId id="341" r:id="rId44"/>
    <p:sldId id="34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672" autoAdjust="0"/>
  </p:normalViewPr>
  <p:slideViewPr>
    <p:cSldViewPr showGuides="1">
      <p:cViewPr>
        <p:scale>
          <a:sx n="96" d="100"/>
          <a:sy n="96" d="100"/>
        </p:scale>
        <p:origin x="-1066"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6" d="100"/>
          <a:sy n="86" d="100"/>
        </p:scale>
        <p:origin x="-210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075" y="460689"/>
            <a:ext cx="3200399" cy="1248616"/>
          </a:xfrm>
          <a:prstGeom prst="rect">
            <a:avLst/>
          </a:prstGeom>
        </p:spPr>
      </p:pic>
      <p:sp>
        <p:nvSpPr>
          <p:cNvPr id="2" name="TextBox 1"/>
          <p:cNvSpPr txBox="1"/>
          <p:nvPr userDrawn="1"/>
        </p:nvSpPr>
        <p:spPr>
          <a:xfrm>
            <a:off x="904874" y="2362200"/>
            <a:ext cx="7162800" cy="830997"/>
          </a:xfrm>
          <a:prstGeom prst="rect">
            <a:avLst/>
          </a:prstGeom>
          <a:noFill/>
        </p:spPr>
        <p:txBody>
          <a:bodyPr wrap="square" rtlCol="0">
            <a:spAutoFit/>
          </a:bodyPr>
          <a:lstStyle/>
          <a:p>
            <a:pPr algn="ctr"/>
            <a:r>
              <a:rPr lang="en-US" sz="2400" b="1" dirty="0" smtClean="0">
                <a:solidFill>
                  <a:srgbClr val="367CA8"/>
                </a:solidFill>
                <a:latin typeface="Constantia" panose="02030602050306030303" pitchFamily="18" charset="0"/>
              </a:rPr>
              <a:t>2015 </a:t>
            </a:r>
            <a:r>
              <a:rPr lang="en-US" sz="2400" b="1" cap="small" baseline="0" dirty="0" smtClean="0">
                <a:solidFill>
                  <a:srgbClr val="367CA8"/>
                </a:solidFill>
                <a:latin typeface="Constantia" panose="02030602050306030303" pitchFamily="18" charset="0"/>
              </a:rPr>
              <a:t>ANNUAL DATA REPORT</a:t>
            </a:r>
          </a:p>
          <a:p>
            <a:pPr algn="ctr"/>
            <a:r>
              <a:rPr lang="en-US" sz="2400" b="1" cap="small" baseline="0" dirty="0" smtClean="0">
                <a:solidFill>
                  <a:srgbClr val="367CA8"/>
                </a:solidFill>
                <a:latin typeface="Constantia" panose="02030602050306030303" pitchFamily="18" charset="0"/>
              </a:rPr>
              <a:t>Volume 2: End-Stage Renal Disease</a:t>
            </a:r>
          </a:p>
        </p:txBody>
      </p:sp>
      <p:sp>
        <p:nvSpPr>
          <p:cNvPr id="4" name="TextBox 3"/>
          <p:cNvSpPr txBox="1"/>
          <p:nvPr userDrawn="1"/>
        </p:nvSpPr>
        <p:spPr>
          <a:xfrm>
            <a:off x="762000" y="3733800"/>
            <a:ext cx="7467600" cy="646331"/>
          </a:xfrm>
          <a:prstGeom prst="rect">
            <a:avLst/>
          </a:prstGeom>
          <a:noFill/>
        </p:spPr>
        <p:txBody>
          <a:bodyPr wrap="square" rtlCol="0">
            <a:spAutoFit/>
          </a:bodyPr>
          <a:lstStyle/>
          <a:p>
            <a:pPr algn="ctr"/>
            <a:r>
              <a:rPr lang="en-US" sz="3600" b="1" dirty="0" smtClean="0">
                <a:latin typeface="Candara" panose="020E0502030303020204" pitchFamily="34" charset="0"/>
              </a:rPr>
              <a:t>Chapter 8: Pediatric ESRD</a:t>
            </a:r>
            <a:endParaRPr lang="en-US" sz="3600" b="1" dirty="0">
              <a:latin typeface="Candara" panose="020E0502030303020204" pitchFamily="34"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userDrawn="1"/>
        </p:nvSpPr>
        <p:spPr>
          <a:xfrm>
            <a:off x="0" y="6410325"/>
            <a:ext cx="9144000" cy="457200"/>
          </a:xfrm>
          <a:prstGeom prst="rect">
            <a:avLst/>
          </a:prstGeom>
          <a:solidFill>
            <a:srgbClr val="0E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nl-NL" smtClean="0"/>
              <a:t>Vol 2, ESRD, Ch 1</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411597"/>
            <a:ext cx="1165357" cy="454657"/>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8.emf"/><Relationship Id="rId4" Type="http://schemas.openxmlformats.org/officeDocument/2006/relationships/package" Target="../embeddings/Microsoft_Word_Document3.docx"/></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9.emf"/><Relationship Id="rId4" Type="http://schemas.openxmlformats.org/officeDocument/2006/relationships/package" Target="../embeddings/Microsoft_Word_Document4.docx"/></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0.emf"/><Relationship Id="rId4" Type="http://schemas.openxmlformats.org/officeDocument/2006/relationships/package" Target="../embeddings/Microsoft_Word_Document5.docx"/></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Microsoft_Word_Document2.docx"/></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481935"/>
            <a:ext cx="7696200" cy="830997"/>
          </a:xfrm>
          <a:prstGeom prst="rect">
            <a:avLst/>
          </a:prstGeom>
        </p:spPr>
        <p:txBody>
          <a:bodyPr wrap="square">
            <a:spAutoFit/>
          </a:bodyPr>
          <a:lstStyle/>
          <a:p>
            <a:r>
              <a:rPr lang="en-US" i="1" baseline="30000" dirty="0"/>
              <a:t>Data Source: Special analyses, USRDS ESRD Database. Includes incident pediatric ESRD patients in the years 2003-2012, surviving the first 90 days after ESRD initiation and followed from day 90. Adjusted for sex, race, primary cause of ESRD, and Hispanic ethnicity. Ref: incident ESRD patients aged 0-21, 2010-2011. Abbreviations: HD, hemodialysis; PD, peritoneal dialysis; </a:t>
            </a:r>
            <a:r>
              <a:rPr lang="en-US" i="1" baseline="30000" dirty="0" err="1"/>
              <a:t>Tx</a:t>
            </a:r>
            <a:r>
              <a:rPr lang="en-US" i="1" baseline="30000" dirty="0"/>
              <a:t>, transplant.</a:t>
            </a:r>
          </a:p>
        </p:txBody>
      </p:sp>
      <p:sp>
        <p:nvSpPr>
          <p:cNvPr id="4" name="Rectangle 3"/>
          <p:cNvSpPr/>
          <p:nvPr/>
        </p:nvSpPr>
        <p:spPr>
          <a:xfrm>
            <a:off x="304800" y="313549"/>
            <a:ext cx="8686800" cy="666849"/>
          </a:xfrm>
          <a:prstGeom prst="rect">
            <a:avLst/>
          </a:prstGeom>
        </p:spPr>
        <p:txBody>
          <a:bodyPr wrap="square">
            <a:spAutoFit/>
          </a:bodyPr>
          <a:lstStyle/>
          <a:p>
            <a:r>
              <a:rPr lang="en-US" sz="2800" b="1" baseline="30000" dirty="0"/>
              <a:t>Figure </a:t>
            </a:r>
            <a:r>
              <a:rPr lang="en-US" sz="2800" b="1" baseline="30000" dirty="0" smtClean="0"/>
              <a:t>8.4 </a:t>
            </a:r>
            <a:r>
              <a:rPr lang="en-US" sz="2800" b="1" baseline="30000" dirty="0"/>
              <a:t>One-year adjusted cardiovascular hospitalization rates in incident pediatric patients (aged 0-21 years), by (a) age and (b) modality, 2003-2007 and 2008-2012</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10</a:t>
            </a:fld>
            <a:endParaRPr lang="en-US" b="1" dirty="0"/>
          </a:p>
        </p:txBody>
      </p:sp>
      <p:sp>
        <p:nvSpPr>
          <p:cNvPr id="8" name="Rectangle 7"/>
          <p:cNvSpPr/>
          <p:nvPr/>
        </p:nvSpPr>
        <p:spPr>
          <a:xfrm>
            <a:off x="4144928" y="880646"/>
            <a:ext cx="854145" cy="338554"/>
          </a:xfrm>
          <a:prstGeom prst="rect">
            <a:avLst/>
          </a:prstGeom>
        </p:spPr>
        <p:txBody>
          <a:bodyPr wrap="none">
            <a:spAutoFit/>
          </a:bodyPr>
          <a:lstStyle/>
          <a:p>
            <a:pPr marL="342900" marR="0" lvl="0" indent="-342900" algn="ctr">
              <a:spcBef>
                <a:spcPts val="150"/>
              </a:spcBef>
              <a:spcAft>
                <a:spcPts val="375"/>
              </a:spcAft>
              <a:buFont typeface="+mj-lt"/>
              <a:buAutoNum type="alphaLcParenBoth"/>
            </a:pPr>
            <a:r>
              <a:rPr lang="en-US" sz="1600" b="1" dirty="0" smtClean="0">
                <a:ea typeface="SimSun"/>
                <a:cs typeface="Segoe UI"/>
              </a:rPr>
              <a:t>Age</a:t>
            </a:r>
            <a:endParaRPr lang="en-US" sz="1600" b="1" dirty="0">
              <a:ea typeface="SimSun"/>
              <a:cs typeface="Segoe UI"/>
            </a:endParaRPr>
          </a:p>
        </p:txBody>
      </p:sp>
      <p:pic>
        <p:nvPicPr>
          <p:cNvPr id="10242" name="Picture 2" descr="\\vasa\USRDSdocs\ADR\2015\Chapters\Volume 2 - ESRD\8 - Pediatric ESRD\Powerpoint\V2_C8_Pediatric_F4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175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481935"/>
            <a:ext cx="7696200" cy="830997"/>
          </a:xfrm>
          <a:prstGeom prst="rect">
            <a:avLst/>
          </a:prstGeom>
        </p:spPr>
        <p:txBody>
          <a:bodyPr wrap="square">
            <a:spAutoFit/>
          </a:bodyPr>
          <a:lstStyle/>
          <a:p>
            <a:r>
              <a:rPr lang="en-US" i="1" baseline="30000" dirty="0"/>
              <a:t>Data Source: Special analyses, USRDS ESRD Database. Includes incident pediatric ESRD patients in the years 2003-2012, surviving the first 90 days after ESRD initiation and followed from day 90. Adjusted for sex, race, primary cause of ESRD, and Hispanic ethnicity. Ref: incident ESRD patients aged 0-21, 2010-2011. Abbreviations: HD, hemodialysis; PD, peritoneal dialysis; </a:t>
            </a:r>
            <a:r>
              <a:rPr lang="en-US" i="1" baseline="30000" dirty="0" err="1"/>
              <a:t>Tx</a:t>
            </a:r>
            <a:r>
              <a:rPr lang="en-US" i="1" baseline="30000" dirty="0"/>
              <a:t>, transplant.</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11</a:t>
            </a:fld>
            <a:endParaRPr lang="en-US" b="1" dirty="0"/>
          </a:p>
        </p:txBody>
      </p:sp>
      <p:sp>
        <p:nvSpPr>
          <p:cNvPr id="8" name="Rectangle 7"/>
          <p:cNvSpPr/>
          <p:nvPr/>
        </p:nvSpPr>
        <p:spPr>
          <a:xfrm>
            <a:off x="3952279" y="880646"/>
            <a:ext cx="1239442"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(b) Modality</a:t>
            </a:r>
            <a:endParaRPr lang="en-US" sz="1600" b="1" dirty="0">
              <a:ea typeface="SimSun"/>
              <a:cs typeface="Segoe UI"/>
            </a:endParaRPr>
          </a:p>
        </p:txBody>
      </p:sp>
      <p:sp>
        <p:nvSpPr>
          <p:cNvPr id="7" name="Rectangle 6"/>
          <p:cNvSpPr/>
          <p:nvPr/>
        </p:nvSpPr>
        <p:spPr>
          <a:xfrm>
            <a:off x="304800" y="313549"/>
            <a:ext cx="8686800" cy="666849"/>
          </a:xfrm>
          <a:prstGeom prst="rect">
            <a:avLst/>
          </a:prstGeom>
        </p:spPr>
        <p:txBody>
          <a:bodyPr wrap="square">
            <a:spAutoFit/>
          </a:bodyPr>
          <a:lstStyle/>
          <a:p>
            <a:r>
              <a:rPr lang="en-US" sz="2800" b="1" baseline="30000" dirty="0"/>
              <a:t>Figure </a:t>
            </a:r>
            <a:r>
              <a:rPr lang="en-US" sz="2800" b="1" baseline="30000" dirty="0" smtClean="0"/>
              <a:t>8.4 </a:t>
            </a:r>
            <a:r>
              <a:rPr lang="en-US" sz="2800" b="1" baseline="30000" dirty="0"/>
              <a:t>One-year adjusted cardiovascular hospitalization rates in incident pediatric patients (aged 0-21 years), by (a) age and (b) modality, 2003-2007 and 2008-2012</a:t>
            </a:r>
          </a:p>
        </p:txBody>
      </p:sp>
      <p:pic>
        <p:nvPicPr>
          <p:cNvPr id="11266" name="Picture 2" descr="\\vasa\USRDSdocs\ADR\2015\Chapters\Volume 2 - ESRD\8 - Pediatric ESRD\Powerpoint\V2_C8_Pediatric_F4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101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481935"/>
            <a:ext cx="7696200" cy="830997"/>
          </a:xfrm>
          <a:prstGeom prst="rect">
            <a:avLst/>
          </a:prstGeom>
        </p:spPr>
        <p:txBody>
          <a:bodyPr wrap="square">
            <a:spAutoFit/>
          </a:bodyPr>
          <a:lstStyle/>
          <a:p>
            <a:r>
              <a:rPr lang="en-US" i="1" baseline="30000" dirty="0"/>
              <a:t>Data Source: Special analyses, USRDS ESRD Database. Includes incident pediatric ESRD patients in the years 2003-2012, surviving the first 90 days after ESRD initiation and followed from day 90. Adjusted for sex, race, primary cause of ESRD, and Hispanic ethnicity. Ref: incident ESRD patients aged 0-21, 2010-2011. Abbreviations: HD, hemodialysis; PD, peritoneal dialysis; </a:t>
            </a:r>
            <a:r>
              <a:rPr lang="en-US" i="1" baseline="30000" dirty="0" err="1"/>
              <a:t>Tx</a:t>
            </a:r>
            <a:r>
              <a:rPr lang="en-US" i="1" baseline="30000" dirty="0"/>
              <a:t>, transplant.</a:t>
            </a:r>
          </a:p>
        </p:txBody>
      </p:sp>
      <p:sp>
        <p:nvSpPr>
          <p:cNvPr id="4" name="Rectangle 3"/>
          <p:cNvSpPr/>
          <p:nvPr/>
        </p:nvSpPr>
        <p:spPr>
          <a:xfrm>
            <a:off x="304800" y="313549"/>
            <a:ext cx="8534400" cy="666849"/>
          </a:xfrm>
          <a:prstGeom prst="rect">
            <a:avLst/>
          </a:prstGeom>
        </p:spPr>
        <p:txBody>
          <a:bodyPr wrap="square">
            <a:spAutoFit/>
          </a:bodyPr>
          <a:lstStyle/>
          <a:p>
            <a:r>
              <a:rPr lang="en-US" sz="2800" b="1" baseline="30000" dirty="0" smtClean="0"/>
              <a:t>Figure 8.5 </a:t>
            </a:r>
            <a:r>
              <a:rPr lang="en-US" sz="2800" b="1" baseline="30000" dirty="0"/>
              <a:t>One-year adjusted hospitalization rates for infection in incident pediatric patients (aged 0-21 years), by (a) age and (b) modality, 2003-2007 and 2008-2012</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12</a:t>
            </a:fld>
            <a:endParaRPr lang="en-US" b="1" dirty="0"/>
          </a:p>
        </p:txBody>
      </p:sp>
      <p:sp>
        <p:nvSpPr>
          <p:cNvPr id="8" name="Rectangle 7"/>
          <p:cNvSpPr/>
          <p:nvPr/>
        </p:nvSpPr>
        <p:spPr>
          <a:xfrm>
            <a:off x="4144928" y="880646"/>
            <a:ext cx="854145" cy="338554"/>
          </a:xfrm>
          <a:prstGeom prst="rect">
            <a:avLst/>
          </a:prstGeom>
        </p:spPr>
        <p:txBody>
          <a:bodyPr wrap="none">
            <a:spAutoFit/>
          </a:bodyPr>
          <a:lstStyle/>
          <a:p>
            <a:pPr marL="342900" marR="0" lvl="0" indent="-342900" algn="ctr">
              <a:spcBef>
                <a:spcPts val="150"/>
              </a:spcBef>
              <a:spcAft>
                <a:spcPts val="375"/>
              </a:spcAft>
              <a:buFont typeface="+mj-lt"/>
              <a:buAutoNum type="alphaLcParenBoth"/>
            </a:pPr>
            <a:r>
              <a:rPr lang="en-US" sz="1600" b="1" dirty="0" smtClean="0">
                <a:ea typeface="SimSun"/>
                <a:cs typeface="Segoe UI"/>
              </a:rPr>
              <a:t>Age</a:t>
            </a:r>
            <a:endParaRPr lang="en-US" sz="1600" b="1" dirty="0">
              <a:ea typeface="SimSun"/>
              <a:cs typeface="Segoe UI"/>
            </a:endParaRPr>
          </a:p>
        </p:txBody>
      </p:sp>
      <p:pic>
        <p:nvPicPr>
          <p:cNvPr id="12290" name="Picture 2" descr="\\vasa\USRDSdocs\ADR\2015\Chapters\Volume 2 - ESRD\8 - Pediatric ESRD\Powerpoint\V2_C8_Pediatric_F5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44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257800"/>
            <a:ext cx="7696200" cy="830997"/>
          </a:xfrm>
          <a:prstGeom prst="rect">
            <a:avLst/>
          </a:prstGeom>
        </p:spPr>
        <p:txBody>
          <a:bodyPr wrap="square">
            <a:spAutoFit/>
          </a:bodyPr>
          <a:lstStyle/>
          <a:p>
            <a:r>
              <a:rPr lang="en-US" i="1" baseline="30000" dirty="0"/>
              <a:t>Data Source: Special analyses, USRDS ESRD Database. Includes incident pediatric ESRD patients in the years 2003-2012, surviving the first 90 days after ESRD initiation and followed from day 90. Adjusted for sex, race, primary cause of ESRD, and Hispanic ethnicity. Ref: incident ESRD patients aged 0-21, 2010-2011. Abbreviations: HD, hemodialysis; PD, peritoneal dialysis; </a:t>
            </a:r>
            <a:r>
              <a:rPr lang="en-US" i="1" baseline="30000" dirty="0" err="1"/>
              <a:t>Tx</a:t>
            </a:r>
            <a:r>
              <a:rPr lang="en-US" i="1" baseline="30000" dirty="0"/>
              <a:t>, transplant.</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13</a:t>
            </a:fld>
            <a:endParaRPr lang="en-US" b="1" dirty="0"/>
          </a:p>
        </p:txBody>
      </p:sp>
      <p:sp>
        <p:nvSpPr>
          <p:cNvPr id="8" name="Rectangle 7"/>
          <p:cNvSpPr/>
          <p:nvPr/>
        </p:nvSpPr>
        <p:spPr>
          <a:xfrm>
            <a:off x="3952279" y="880646"/>
            <a:ext cx="1239442"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(b) Modality</a:t>
            </a:r>
            <a:endParaRPr lang="en-US" sz="1600" b="1" dirty="0">
              <a:ea typeface="SimSun"/>
              <a:cs typeface="Segoe UI"/>
            </a:endParaRPr>
          </a:p>
        </p:txBody>
      </p:sp>
      <p:sp>
        <p:nvSpPr>
          <p:cNvPr id="7" name="Rectangle 6"/>
          <p:cNvSpPr/>
          <p:nvPr/>
        </p:nvSpPr>
        <p:spPr>
          <a:xfrm>
            <a:off x="304800" y="313549"/>
            <a:ext cx="8534400" cy="666849"/>
          </a:xfrm>
          <a:prstGeom prst="rect">
            <a:avLst/>
          </a:prstGeom>
        </p:spPr>
        <p:txBody>
          <a:bodyPr wrap="square">
            <a:spAutoFit/>
          </a:bodyPr>
          <a:lstStyle/>
          <a:p>
            <a:r>
              <a:rPr lang="en-US" sz="2800" b="1" baseline="30000" dirty="0" smtClean="0"/>
              <a:t>Figure 8.5 </a:t>
            </a:r>
            <a:r>
              <a:rPr lang="en-US" sz="2800" b="1" baseline="30000" dirty="0"/>
              <a:t>One-year adjusted hospitalization rates for infection in incident pediatric patients (aged 0-21 years), by (a) age and (b) modality, 2003-2007 and 2008-2012</a:t>
            </a:r>
          </a:p>
        </p:txBody>
      </p:sp>
      <p:pic>
        <p:nvPicPr>
          <p:cNvPr id="13314" name="Picture 2" descr="\\vasa\USRDSdocs\ADR\2015\Chapters\Volume 2 - ESRD\8 - Pediatric ESRD\Powerpoint\V2_C8_Pediatric_F5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593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481935"/>
            <a:ext cx="7696200" cy="830997"/>
          </a:xfrm>
          <a:prstGeom prst="rect">
            <a:avLst/>
          </a:prstGeom>
        </p:spPr>
        <p:txBody>
          <a:bodyPr wrap="square">
            <a:spAutoFit/>
          </a:bodyPr>
          <a:lstStyle/>
          <a:p>
            <a:r>
              <a:rPr lang="en-US" i="1" baseline="30000" dirty="0"/>
              <a:t>Data Source: Special analyses, USRDS ESRD Database. Incident dialysis and transplant patients defined at the onset of dialysis or the day of transplant without the 60-day rule; followed to December 31, 2013. Adjusted for age, sex, race, Hispanic ethnicity, and primary cause of ESRD. Ref: incident ESRD patients aged 0-21, 2010-2011. Abbreviations: HD, hemodialysis; PD, peritoneal dialysis; </a:t>
            </a:r>
            <a:r>
              <a:rPr lang="en-US" i="1" baseline="30000" dirty="0" err="1"/>
              <a:t>Tx</a:t>
            </a:r>
            <a:r>
              <a:rPr lang="en-US" i="1" baseline="30000" dirty="0"/>
              <a:t>, transplant.</a:t>
            </a:r>
          </a:p>
        </p:txBody>
      </p:sp>
      <p:sp>
        <p:nvSpPr>
          <p:cNvPr id="4" name="Rectangle 3"/>
          <p:cNvSpPr/>
          <p:nvPr/>
        </p:nvSpPr>
        <p:spPr>
          <a:xfrm>
            <a:off x="304800" y="313549"/>
            <a:ext cx="8534400" cy="666849"/>
          </a:xfrm>
          <a:prstGeom prst="rect">
            <a:avLst/>
          </a:prstGeom>
        </p:spPr>
        <p:txBody>
          <a:bodyPr wrap="square">
            <a:spAutoFit/>
          </a:bodyPr>
          <a:lstStyle/>
          <a:p>
            <a:r>
              <a:rPr lang="en-US" sz="2800" b="1" baseline="30000" dirty="0" smtClean="0"/>
              <a:t>Figure </a:t>
            </a:r>
            <a:r>
              <a:rPr lang="en-US" sz="2800" b="1" baseline="30000" dirty="0"/>
              <a:t>8.6 One-year adjusted all-cause mortality rates in incident pediatric patients with ESRD (aged 0-21 years), by (a) age and (b) modality, 2003-2007 and 2008-2012</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14</a:t>
            </a:fld>
            <a:endParaRPr lang="en-US" b="1" dirty="0"/>
          </a:p>
        </p:txBody>
      </p:sp>
      <p:sp>
        <p:nvSpPr>
          <p:cNvPr id="8" name="Rectangle 7"/>
          <p:cNvSpPr/>
          <p:nvPr/>
        </p:nvSpPr>
        <p:spPr>
          <a:xfrm>
            <a:off x="4144928" y="880646"/>
            <a:ext cx="854145" cy="338554"/>
          </a:xfrm>
          <a:prstGeom prst="rect">
            <a:avLst/>
          </a:prstGeom>
        </p:spPr>
        <p:txBody>
          <a:bodyPr wrap="none">
            <a:spAutoFit/>
          </a:bodyPr>
          <a:lstStyle/>
          <a:p>
            <a:pPr marL="342900" marR="0" lvl="0" indent="-342900" algn="ctr">
              <a:spcBef>
                <a:spcPts val="150"/>
              </a:spcBef>
              <a:spcAft>
                <a:spcPts val="375"/>
              </a:spcAft>
              <a:buFont typeface="+mj-lt"/>
              <a:buAutoNum type="alphaLcParenBoth"/>
            </a:pPr>
            <a:r>
              <a:rPr lang="en-US" sz="1600" b="1" dirty="0" smtClean="0">
                <a:ea typeface="SimSun"/>
                <a:cs typeface="Segoe UI"/>
              </a:rPr>
              <a:t>Age</a:t>
            </a:r>
            <a:endParaRPr lang="en-US" sz="1600" b="1" dirty="0">
              <a:ea typeface="SimSun"/>
              <a:cs typeface="Segoe UI"/>
            </a:endParaRPr>
          </a:p>
        </p:txBody>
      </p:sp>
      <p:pic>
        <p:nvPicPr>
          <p:cNvPr id="14338" name="Picture 2" descr="\\vasa\USRDSdocs\ADR\2015\Chapters\Volume 2 - ESRD\8 - Pediatric ESRD\Powerpoint\V2_C8_Pediatric_F6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225291"/>
            <a:ext cx="6858014" cy="440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774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13549"/>
            <a:ext cx="8534400" cy="666849"/>
          </a:xfrm>
          <a:prstGeom prst="rect">
            <a:avLst/>
          </a:prstGeom>
        </p:spPr>
        <p:txBody>
          <a:bodyPr wrap="square">
            <a:spAutoFit/>
          </a:bodyPr>
          <a:lstStyle/>
          <a:p>
            <a:r>
              <a:rPr lang="en-US" sz="2800" b="1" baseline="30000" dirty="0" smtClean="0"/>
              <a:t>Figure 8.6 </a:t>
            </a:r>
            <a:r>
              <a:rPr lang="en-US" sz="2800" b="1" baseline="30000" dirty="0"/>
              <a:t>One-year adjusted all-cause mortality rates in incident pediatric patients with ESRD (aged 0-21 years), by (a) age and (b) modality, 2003-2007 and 2008-2012</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15</a:t>
            </a:fld>
            <a:endParaRPr lang="en-US" b="1" dirty="0"/>
          </a:p>
        </p:txBody>
      </p:sp>
      <p:sp>
        <p:nvSpPr>
          <p:cNvPr id="8" name="Rectangle 7"/>
          <p:cNvSpPr/>
          <p:nvPr/>
        </p:nvSpPr>
        <p:spPr>
          <a:xfrm>
            <a:off x="3952279" y="880646"/>
            <a:ext cx="1239442"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(b) Modality</a:t>
            </a:r>
            <a:endParaRPr lang="en-US" sz="1600" b="1" dirty="0">
              <a:ea typeface="SimSun"/>
              <a:cs typeface="Segoe UI"/>
            </a:endParaRPr>
          </a:p>
        </p:txBody>
      </p:sp>
      <p:sp>
        <p:nvSpPr>
          <p:cNvPr id="9" name="Rectangle 8"/>
          <p:cNvSpPr/>
          <p:nvPr/>
        </p:nvSpPr>
        <p:spPr>
          <a:xfrm>
            <a:off x="723900" y="5481935"/>
            <a:ext cx="7696200" cy="830997"/>
          </a:xfrm>
          <a:prstGeom prst="rect">
            <a:avLst/>
          </a:prstGeom>
        </p:spPr>
        <p:txBody>
          <a:bodyPr wrap="square">
            <a:spAutoFit/>
          </a:bodyPr>
          <a:lstStyle/>
          <a:p>
            <a:r>
              <a:rPr lang="en-US" i="1" baseline="30000" dirty="0"/>
              <a:t>Data Source: Special analyses, USRDS ESRD Database. Incident dialysis and transplant patients defined at the onset of dialysis or the day of transplant without the 60-day rule; followed to December 31, 2013. Adjusted for age, sex, race, Hispanic ethnicity, and primary cause of ESRD. Ref: incident ESRD patients aged 0-21, 2010-2011. Abbreviations: HD, hemodialysis; PD, peritoneal dialysis; </a:t>
            </a:r>
            <a:r>
              <a:rPr lang="en-US" i="1" baseline="30000" dirty="0" err="1"/>
              <a:t>Tx</a:t>
            </a:r>
            <a:r>
              <a:rPr lang="en-US" i="1" baseline="30000" dirty="0"/>
              <a:t>, transplant.</a:t>
            </a:r>
          </a:p>
        </p:txBody>
      </p:sp>
      <p:pic>
        <p:nvPicPr>
          <p:cNvPr id="15362" name="Picture 2" descr="\\vasa\USRDSdocs\ADR\2015\Chapters\Volume 2 - ESRD\8 - Pediatric ESRD\Powerpoint\V2_C8_Pediatric_F6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225291"/>
            <a:ext cx="6858014" cy="440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899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13549"/>
            <a:ext cx="8915400" cy="666849"/>
          </a:xfrm>
          <a:prstGeom prst="rect">
            <a:avLst/>
          </a:prstGeom>
        </p:spPr>
        <p:txBody>
          <a:bodyPr wrap="square">
            <a:spAutoFit/>
          </a:bodyPr>
          <a:lstStyle/>
          <a:p>
            <a:pPr algn="ctr"/>
            <a:r>
              <a:rPr lang="en-US" sz="2800" b="1" baseline="30000" dirty="0"/>
              <a:t>Figure 8.7 One-year adjusted cardiovascular mortality rates in incident pediatric patients with ESRD (aged 0-21 years), by (a) age and (b) modality, 2003-2007 and 2008-2012</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16</a:t>
            </a:fld>
            <a:endParaRPr lang="en-US" b="1" dirty="0"/>
          </a:p>
        </p:txBody>
      </p:sp>
      <p:sp>
        <p:nvSpPr>
          <p:cNvPr id="8" name="Rectangle 7"/>
          <p:cNvSpPr/>
          <p:nvPr/>
        </p:nvSpPr>
        <p:spPr>
          <a:xfrm>
            <a:off x="4144928" y="880646"/>
            <a:ext cx="854145" cy="338554"/>
          </a:xfrm>
          <a:prstGeom prst="rect">
            <a:avLst/>
          </a:prstGeom>
        </p:spPr>
        <p:txBody>
          <a:bodyPr wrap="none">
            <a:spAutoFit/>
          </a:bodyPr>
          <a:lstStyle/>
          <a:p>
            <a:pPr marL="342900" marR="0" lvl="0" indent="-342900" algn="ctr">
              <a:spcBef>
                <a:spcPts val="150"/>
              </a:spcBef>
              <a:spcAft>
                <a:spcPts val="375"/>
              </a:spcAft>
              <a:buFont typeface="+mj-lt"/>
              <a:buAutoNum type="alphaLcParenBoth"/>
            </a:pPr>
            <a:r>
              <a:rPr lang="en-US" sz="1600" b="1" dirty="0" smtClean="0">
                <a:ea typeface="SimSun"/>
                <a:cs typeface="Segoe UI"/>
              </a:rPr>
              <a:t>Age</a:t>
            </a:r>
            <a:endParaRPr lang="en-US" sz="1600" b="1" dirty="0">
              <a:ea typeface="SimSun"/>
              <a:cs typeface="Segoe UI"/>
            </a:endParaRPr>
          </a:p>
        </p:txBody>
      </p:sp>
      <p:sp>
        <p:nvSpPr>
          <p:cNvPr id="9" name="Rectangle 8"/>
          <p:cNvSpPr/>
          <p:nvPr/>
        </p:nvSpPr>
        <p:spPr>
          <a:xfrm>
            <a:off x="723900" y="5257800"/>
            <a:ext cx="7696200" cy="830997"/>
          </a:xfrm>
          <a:prstGeom prst="rect">
            <a:avLst/>
          </a:prstGeom>
        </p:spPr>
        <p:txBody>
          <a:bodyPr wrap="square">
            <a:spAutoFit/>
          </a:bodyPr>
          <a:lstStyle/>
          <a:p>
            <a:r>
              <a:rPr lang="en-US" i="1" baseline="30000" dirty="0"/>
              <a:t>Data Source: Special analyses, USRDS ESRD Database. Incident dialysis and transplant patients defined at the onset of dialysis or the day of transplant without the 60-day rule; followed to December 31, 2013. Adjusted for age, sex, race, Hispanic ethnicity, and primary cause of ESRD. Ref: incident ESRD patients aged 0-21, 2010-2011. Abbreviations: HD, hemodialysis; PD, peritoneal dialysis; </a:t>
            </a:r>
            <a:r>
              <a:rPr lang="en-US" i="1" baseline="30000" dirty="0" err="1"/>
              <a:t>Tx</a:t>
            </a:r>
            <a:r>
              <a:rPr lang="en-US" i="1" baseline="30000" dirty="0"/>
              <a:t>, transplant.</a:t>
            </a:r>
          </a:p>
        </p:txBody>
      </p:sp>
      <p:pic>
        <p:nvPicPr>
          <p:cNvPr id="16386" name="Picture 2" descr="\\vasa\USRDSdocs\ADR\2015\Chapters\Volume 2 - ESRD\8 - Pediatric ESRD\Powerpoint\V2_C8_Pediatric_F7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401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17</a:t>
            </a:fld>
            <a:endParaRPr lang="en-US" b="1" dirty="0"/>
          </a:p>
        </p:txBody>
      </p:sp>
      <p:sp>
        <p:nvSpPr>
          <p:cNvPr id="8" name="Rectangle 7"/>
          <p:cNvSpPr/>
          <p:nvPr/>
        </p:nvSpPr>
        <p:spPr>
          <a:xfrm>
            <a:off x="3952279" y="880646"/>
            <a:ext cx="1239442"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(b) Modality</a:t>
            </a:r>
            <a:endParaRPr lang="en-US" sz="1600" b="1" dirty="0">
              <a:ea typeface="SimSun"/>
              <a:cs typeface="Segoe UI"/>
            </a:endParaRPr>
          </a:p>
        </p:txBody>
      </p:sp>
      <p:sp>
        <p:nvSpPr>
          <p:cNvPr id="9" name="Rectangle 8"/>
          <p:cNvSpPr/>
          <p:nvPr/>
        </p:nvSpPr>
        <p:spPr>
          <a:xfrm>
            <a:off x="723900" y="5257800"/>
            <a:ext cx="7696200" cy="830997"/>
          </a:xfrm>
          <a:prstGeom prst="rect">
            <a:avLst/>
          </a:prstGeom>
        </p:spPr>
        <p:txBody>
          <a:bodyPr wrap="square">
            <a:spAutoFit/>
          </a:bodyPr>
          <a:lstStyle/>
          <a:p>
            <a:r>
              <a:rPr lang="en-US" i="1" baseline="30000" dirty="0"/>
              <a:t>Data Source: Special analyses, USRDS ESRD Database. Incident dialysis and transplant patients defined at the onset of dialysis or the day of transplant without the 60-day rule; followed to December 31, 2013. Adjusted for age, sex, race, Hispanic ethnicity, and primary cause of ESRD. Ref: incident ESRD patients aged 0-21, 2010-2011. Abbreviations: HD, hemodialysis; PD, peritoneal dialysis; </a:t>
            </a:r>
            <a:r>
              <a:rPr lang="en-US" i="1" baseline="30000" dirty="0" err="1"/>
              <a:t>Tx</a:t>
            </a:r>
            <a:r>
              <a:rPr lang="en-US" i="1" baseline="30000" dirty="0"/>
              <a:t>, transplant.</a:t>
            </a:r>
          </a:p>
        </p:txBody>
      </p:sp>
      <p:sp>
        <p:nvSpPr>
          <p:cNvPr id="10" name="Rectangle 9"/>
          <p:cNvSpPr/>
          <p:nvPr/>
        </p:nvSpPr>
        <p:spPr>
          <a:xfrm>
            <a:off x="152400" y="313549"/>
            <a:ext cx="8915400" cy="666849"/>
          </a:xfrm>
          <a:prstGeom prst="rect">
            <a:avLst/>
          </a:prstGeom>
        </p:spPr>
        <p:txBody>
          <a:bodyPr wrap="square">
            <a:spAutoFit/>
          </a:bodyPr>
          <a:lstStyle/>
          <a:p>
            <a:pPr algn="ctr"/>
            <a:r>
              <a:rPr lang="en-US" sz="2800" b="1" baseline="30000" dirty="0"/>
              <a:t>Figure 8.7 One-year adjusted cardiovascular mortality rates in incident pediatric patients with ESRD (aged 0-21 years), by (a) age and (b) modality, 2003-2007 and 2008-2012</a:t>
            </a:r>
          </a:p>
        </p:txBody>
      </p:sp>
      <p:pic>
        <p:nvPicPr>
          <p:cNvPr id="17410" name="Picture 2" descr="\\vasa\USRDSdocs\ADR\2015\Chapters\Volume 2 - ESRD\8 - Pediatric ESRD\Powerpoint\V2_C8_Pediatric_F7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69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13549"/>
            <a:ext cx="8382000" cy="954107"/>
          </a:xfrm>
          <a:prstGeom prst="rect">
            <a:avLst/>
          </a:prstGeom>
        </p:spPr>
        <p:txBody>
          <a:bodyPr wrap="square">
            <a:spAutoFit/>
          </a:bodyPr>
          <a:lstStyle/>
          <a:p>
            <a:pPr algn="ctr"/>
            <a:r>
              <a:rPr lang="en-US" sz="2800" b="1" baseline="30000" dirty="0" smtClean="0"/>
              <a:t>Figure </a:t>
            </a:r>
            <a:r>
              <a:rPr lang="en-US" sz="2800" b="1" baseline="30000" dirty="0"/>
              <a:t>8.8 One-year adjusted rates of mortality due to infection in incident pediatric patients with ESRD (aged 0-21 years), by (a) age and (b) modality, </a:t>
            </a:r>
            <a:endParaRPr lang="en-US" sz="2800" b="1" baseline="30000" dirty="0" smtClean="0"/>
          </a:p>
          <a:p>
            <a:pPr algn="ctr"/>
            <a:r>
              <a:rPr lang="en-US" sz="2800" b="1" baseline="30000" dirty="0" smtClean="0"/>
              <a:t>2003-2007 </a:t>
            </a:r>
            <a:r>
              <a:rPr lang="en-US" sz="2800" b="1" baseline="30000" dirty="0"/>
              <a:t>and 2008-2012</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18</a:t>
            </a:fld>
            <a:endParaRPr lang="en-US" b="1" dirty="0"/>
          </a:p>
        </p:txBody>
      </p:sp>
      <p:sp>
        <p:nvSpPr>
          <p:cNvPr id="8" name="Rectangle 7"/>
          <p:cNvSpPr/>
          <p:nvPr/>
        </p:nvSpPr>
        <p:spPr>
          <a:xfrm>
            <a:off x="4144928" y="1185446"/>
            <a:ext cx="854145" cy="338554"/>
          </a:xfrm>
          <a:prstGeom prst="rect">
            <a:avLst/>
          </a:prstGeom>
        </p:spPr>
        <p:txBody>
          <a:bodyPr wrap="none">
            <a:spAutoFit/>
          </a:bodyPr>
          <a:lstStyle/>
          <a:p>
            <a:pPr marL="342900" marR="0" lvl="0" indent="-342900" algn="ctr">
              <a:spcBef>
                <a:spcPts val="150"/>
              </a:spcBef>
              <a:spcAft>
                <a:spcPts val="375"/>
              </a:spcAft>
              <a:buFont typeface="+mj-lt"/>
              <a:buAutoNum type="alphaLcParenBoth"/>
            </a:pPr>
            <a:r>
              <a:rPr lang="en-US" sz="1600" b="1" dirty="0" smtClean="0">
                <a:ea typeface="SimSun"/>
                <a:cs typeface="Segoe UI"/>
              </a:rPr>
              <a:t>Age</a:t>
            </a:r>
            <a:endParaRPr lang="en-US" sz="1600" b="1" dirty="0">
              <a:ea typeface="SimSun"/>
              <a:cs typeface="Segoe UI"/>
            </a:endParaRPr>
          </a:p>
        </p:txBody>
      </p:sp>
      <p:sp>
        <p:nvSpPr>
          <p:cNvPr id="9" name="Rectangle 8"/>
          <p:cNvSpPr/>
          <p:nvPr/>
        </p:nvSpPr>
        <p:spPr>
          <a:xfrm>
            <a:off x="723900" y="5257800"/>
            <a:ext cx="7696200" cy="830997"/>
          </a:xfrm>
          <a:prstGeom prst="rect">
            <a:avLst/>
          </a:prstGeom>
        </p:spPr>
        <p:txBody>
          <a:bodyPr wrap="square">
            <a:spAutoFit/>
          </a:bodyPr>
          <a:lstStyle/>
          <a:p>
            <a:r>
              <a:rPr lang="en-US" i="1" baseline="30000" dirty="0"/>
              <a:t>Data Source: Special analyses, USRDS ESRD Database. Incident dialysis and transplant patients defined at the onset of dialysis or the day of transplant without the 60-day rule; followed to December 31, 2013. Adjusted for age, sex, race, Hispanic ethnicity, and primary cause of ESRD. Ref: incident ESRD patients aged 0-21, 2010-2011. Abbreviations: HD, hemodialysis; PD, peritoneal dialysis; </a:t>
            </a:r>
            <a:r>
              <a:rPr lang="en-US" i="1" baseline="30000" dirty="0" err="1"/>
              <a:t>Tx</a:t>
            </a:r>
            <a:r>
              <a:rPr lang="en-US" i="1" baseline="30000" dirty="0"/>
              <a:t>, transplant.</a:t>
            </a:r>
          </a:p>
        </p:txBody>
      </p:sp>
      <p:pic>
        <p:nvPicPr>
          <p:cNvPr id="18434" name="Picture 2" descr="\\vasa\USRDSdocs\ADR\2015\Chapters\Volume 2 - ESRD\8 - Pediatric ESRD\Powerpoint\V2_C8_Pediatric_F8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511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19</a:t>
            </a:fld>
            <a:endParaRPr lang="en-US" b="1" dirty="0"/>
          </a:p>
        </p:txBody>
      </p:sp>
      <p:sp>
        <p:nvSpPr>
          <p:cNvPr id="8" name="Rectangle 7"/>
          <p:cNvSpPr/>
          <p:nvPr/>
        </p:nvSpPr>
        <p:spPr>
          <a:xfrm>
            <a:off x="3952279" y="1219200"/>
            <a:ext cx="1239442"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(b) Modality</a:t>
            </a:r>
            <a:endParaRPr lang="en-US" sz="1600" b="1" dirty="0">
              <a:ea typeface="SimSun"/>
              <a:cs typeface="Segoe UI"/>
            </a:endParaRPr>
          </a:p>
        </p:txBody>
      </p:sp>
      <p:sp>
        <p:nvSpPr>
          <p:cNvPr id="9" name="Rectangle 8"/>
          <p:cNvSpPr/>
          <p:nvPr/>
        </p:nvSpPr>
        <p:spPr>
          <a:xfrm>
            <a:off x="723900" y="5257800"/>
            <a:ext cx="7696200" cy="830997"/>
          </a:xfrm>
          <a:prstGeom prst="rect">
            <a:avLst/>
          </a:prstGeom>
        </p:spPr>
        <p:txBody>
          <a:bodyPr wrap="square">
            <a:spAutoFit/>
          </a:bodyPr>
          <a:lstStyle/>
          <a:p>
            <a:r>
              <a:rPr lang="en-US" i="1" baseline="30000" dirty="0"/>
              <a:t>Data Source: Special analyses, USRDS ESRD Database. Incident dialysis and transplant patients defined at the onset of dialysis or the day of transplant without the 60-day rule; followed to December 31, 2013. Adjusted for age, sex, race, Hispanic ethnicity, and primary cause of ESRD. Ref: incident ESRD patients aged 0-21, 2010-2011. Abbreviations: HD, hemodialysis; PD, peritoneal dialysis; </a:t>
            </a:r>
            <a:r>
              <a:rPr lang="en-US" i="1" baseline="30000" dirty="0" err="1"/>
              <a:t>Tx</a:t>
            </a:r>
            <a:r>
              <a:rPr lang="en-US" i="1" baseline="30000" dirty="0"/>
              <a:t>, transplant.</a:t>
            </a:r>
          </a:p>
        </p:txBody>
      </p:sp>
      <p:sp>
        <p:nvSpPr>
          <p:cNvPr id="10" name="Rectangle 9"/>
          <p:cNvSpPr/>
          <p:nvPr/>
        </p:nvSpPr>
        <p:spPr>
          <a:xfrm>
            <a:off x="381000" y="304800"/>
            <a:ext cx="8382000" cy="954107"/>
          </a:xfrm>
          <a:prstGeom prst="rect">
            <a:avLst/>
          </a:prstGeom>
        </p:spPr>
        <p:txBody>
          <a:bodyPr wrap="square">
            <a:spAutoFit/>
          </a:bodyPr>
          <a:lstStyle/>
          <a:p>
            <a:pPr algn="ctr"/>
            <a:r>
              <a:rPr lang="en-US" sz="2800" b="1" baseline="30000" dirty="0" smtClean="0"/>
              <a:t>Figure </a:t>
            </a:r>
            <a:r>
              <a:rPr lang="en-US" sz="2800" b="1" baseline="30000" dirty="0"/>
              <a:t>8.8 One-year adjusted rates of mortality due to infection in incident pediatric patients with ESRD (aged 0-21 years), by (a) age and (b) modality, </a:t>
            </a:r>
            <a:endParaRPr lang="en-US" sz="2800" b="1" baseline="30000" dirty="0" smtClean="0"/>
          </a:p>
          <a:p>
            <a:pPr algn="ctr"/>
            <a:r>
              <a:rPr lang="en-US" sz="2800" b="1" baseline="30000" dirty="0" smtClean="0"/>
              <a:t>2003-2007 </a:t>
            </a:r>
            <a:r>
              <a:rPr lang="en-US" sz="2800" b="1" baseline="30000" dirty="0"/>
              <a:t>and 2008-2012</a:t>
            </a:r>
          </a:p>
        </p:txBody>
      </p:sp>
      <p:pic>
        <p:nvPicPr>
          <p:cNvPr id="19458" name="Picture 2" descr="\\vasa\USRDSdocs\ADR\2015\Chapters\Volume 2 - ESRD\8 - Pediatric ESRD\Powerpoint\V2_C8_Pediatric_F8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172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9417" y="5373870"/>
            <a:ext cx="7696200" cy="646331"/>
          </a:xfrm>
          <a:prstGeom prst="rect">
            <a:avLst/>
          </a:prstGeom>
        </p:spPr>
        <p:txBody>
          <a:bodyPr wrap="square">
            <a:spAutoFit/>
          </a:bodyPr>
          <a:lstStyle/>
          <a:p>
            <a:r>
              <a:rPr lang="en-US" i="1" baseline="30000" dirty="0" smtClean="0"/>
              <a:t>Data Source: Special </a:t>
            </a:r>
            <a:r>
              <a:rPr lang="en-US" i="1" baseline="30000" dirty="0"/>
              <a:t>analyses, USRDS ESRD Database. Peritoneal dialysis consists of continuous ambulatory peritoneal dialysis and continuous cycling peritoneal dialysis. All consists of hemodialysis, peritoneal dialysis, uncertain dialysis, and transplant. Abbreviations: ESRD, end-stage renal disease; HD, hemodialysis; PD, peritoneal dialysis; </a:t>
            </a:r>
            <a:r>
              <a:rPr lang="en-US" i="1" baseline="30000" dirty="0" err="1"/>
              <a:t>Tx</a:t>
            </a:r>
            <a:r>
              <a:rPr lang="en-US" i="1" baseline="30000" dirty="0"/>
              <a:t>, transplant.</a:t>
            </a: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 </a:t>
            </a:r>
            <a:r>
              <a:rPr lang="en-US" sz="2800" b="1" baseline="30000" dirty="0"/>
              <a:t>Number of (a) incident and (b) December 31 point prevalent ESRD </a:t>
            </a:r>
            <a:endParaRPr lang="en-US" sz="2800" b="1" baseline="30000" dirty="0" smtClean="0"/>
          </a:p>
          <a:p>
            <a:pPr algn="ctr"/>
            <a:r>
              <a:rPr lang="en-US" sz="2800" b="1" baseline="30000" dirty="0" smtClean="0"/>
              <a:t>pediatric </a:t>
            </a:r>
            <a:r>
              <a:rPr lang="en-US" sz="2800" b="1" baseline="30000" dirty="0"/>
              <a:t>patients (aged 0–21 years), by modality, 1996-2013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a:t>
            </a:fld>
            <a:endParaRPr lang="en-US" b="1" dirty="0"/>
          </a:p>
        </p:txBody>
      </p:sp>
      <p:sp>
        <p:nvSpPr>
          <p:cNvPr id="8" name="Rectangle 7"/>
          <p:cNvSpPr/>
          <p:nvPr/>
        </p:nvSpPr>
        <p:spPr>
          <a:xfrm>
            <a:off x="3845352" y="880646"/>
            <a:ext cx="1224695" cy="338554"/>
          </a:xfrm>
          <a:prstGeom prst="rect">
            <a:avLst/>
          </a:prstGeom>
        </p:spPr>
        <p:txBody>
          <a:bodyPr wrap="none">
            <a:spAutoFit/>
          </a:bodyPr>
          <a:lstStyle/>
          <a:p>
            <a:pPr marL="342900" marR="0" lvl="0" indent="-342900" algn="ctr">
              <a:spcBef>
                <a:spcPts val="150"/>
              </a:spcBef>
              <a:spcAft>
                <a:spcPts val="375"/>
              </a:spcAft>
              <a:buFont typeface="+mj-lt"/>
              <a:buAutoNum type="alphaLcParenBoth"/>
            </a:pPr>
            <a:r>
              <a:rPr lang="en-US" sz="1600" b="1" dirty="0" smtClean="0">
                <a:ea typeface="SimSun"/>
                <a:cs typeface="Segoe UI"/>
              </a:rPr>
              <a:t>Incident</a:t>
            </a:r>
            <a:endParaRPr lang="en-US" sz="1600" b="1" dirty="0">
              <a:ea typeface="SimSun"/>
              <a:cs typeface="Segoe UI"/>
            </a:endParaRPr>
          </a:p>
        </p:txBody>
      </p:sp>
      <p:pic>
        <p:nvPicPr>
          <p:cNvPr id="1026" name="Picture 2" descr="\\vasa\USRDSdocs\ADR\2015\Chapters\Volume 2 - ESRD\8 - Pediatric ESRD\Powerpoint\V2_C8_Pediatric_F1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219200"/>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717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20</a:t>
            </a:fld>
            <a:endParaRPr lang="en-US" b="1" dirty="0"/>
          </a:p>
        </p:txBody>
      </p:sp>
      <p:sp>
        <p:nvSpPr>
          <p:cNvPr id="8" name="Rectangle 7"/>
          <p:cNvSpPr/>
          <p:nvPr/>
        </p:nvSpPr>
        <p:spPr>
          <a:xfrm>
            <a:off x="4180194" y="838200"/>
            <a:ext cx="783612"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(a) Age</a:t>
            </a:r>
            <a:endParaRPr lang="en-US" sz="1600" b="1" dirty="0">
              <a:ea typeface="SimSun"/>
              <a:cs typeface="Segoe UI"/>
            </a:endParaRPr>
          </a:p>
        </p:txBody>
      </p:sp>
      <p:sp>
        <p:nvSpPr>
          <p:cNvPr id="9" name="Rectangle 8"/>
          <p:cNvSpPr/>
          <p:nvPr/>
        </p:nvSpPr>
        <p:spPr>
          <a:xfrm>
            <a:off x="723900" y="5481935"/>
            <a:ext cx="7696200" cy="830997"/>
          </a:xfrm>
          <a:prstGeom prst="rect">
            <a:avLst/>
          </a:prstGeom>
        </p:spPr>
        <p:txBody>
          <a:bodyPr wrap="square">
            <a:spAutoFit/>
          </a:bodyPr>
          <a:lstStyle/>
          <a:p>
            <a:r>
              <a:rPr lang="en-US" i="1" baseline="30000" dirty="0"/>
              <a:t>Data Source: Special analyses, USRDS ESRD Database. Incident dialysis and transplant patients defined at the onset of dialysis or the day of transplant without the 60-day rule; followed to December 31, 2013. Adjusted for age, sex, race, Hispanic ethnicity, and primary cause of ESRD. Ref: incident ESRD patients aged 0-21, 2010-2011. Abbreviations: HD, hemodialysis; PD, peritoneal dialysis; </a:t>
            </a:r>
            <a:r>
              <a:rPr lang="en-US" i="1" baseline="30000" dirty="0" err="1"/>
              <a:t>Tx</a:t>
            </a:r>
            <a:r>
              <a:rPr lang="en-US" i="1" baseline="30000" dirty="0"/>
              <a:t>, transplant.</a:t>
            </a:r>
          </a:p>
        </p:txBody>
      </p:sp>
      <p:sp>
        <p:nvSpPr>
          <p:cNvPr id="10" name="Rectangle 9"/>
          <p:cNvSpPr/>
          <p:nvPr/>
        </p:nvSpPr>
        <p:spPr>
          <a:xfrm>
            <a:off x="381000" y="304800"/>
            <a:ext cx="8382000" cy="666849"/>
          </a:xfrm>
          <a:prstGeom prst="rect">
            <a:avLst/>
          </a:prstGeom>
        </p:spPr>
        <p:txBody>
          <a:bodyPr wrap="square">
            <a:spAutoFit/>
          </a:bodyPr>
          <a:lstStyle/>
          <a:p>
            <a:pPr algn="ctr"/>
            <a:r>
              <a:rPr lang="en-US" sz="2800" b="1" baseline="30000" dirty="0" smtClean="0"/>
              <a:t>Figure 8.9 </a:t>
            </a:r>
            <a:r>
              <a:rPr lang="en-US" sz="2800" b="1" baseline="30000" dirty="0"/>
              <a:t>Monthly adjusted five-year survival in incident pediatric patients </a:t>
            </a:r>
            <a:endParaRPr lang="en-US" sz="2800" b="1" baseline="30000" dirty="0" smtClean="0"/>
          </a:p>
          <a:p>
            <a:pPr algn="ctr"/>
            <a:r>
              <a:rPr lang="en-US" sz="2800" b="1" baseline="30000" dirty="0" smtClean="0"/>
              <a:t>(</a:t>
            </a:r>
            <a:r>
              <a:rPr lang="en-US" sz="2800" b="1" baseline="30000" dirty="0"/>
              <a:t>aged 0-21 years) from day 1, by (a) age and (b) modality, 2004-2008</a:t>
            </a:r>
          </a:p>
        </p:txBody>
      </p:sp>
      <p:pic>
        <p:nvPicPr>
          <p:cNvPr id="20482" name="Picture 2" descr="\\vasa\USRDSdocs\ADR\2015\Chapters\Volume 2 - ESRD\8 - Pediatric ESRD\Powerpoint\V2_C8_Pediatric_F9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219200"/>
            <a:ext cx="5791200" cy="415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418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21</a:t>
            </a:fld>
            <a:endParaRPr lang="en-US" b="1" dirty="0"/>
          </a:p>
        </p:txBody>
      </p:sp>
      <p:sp>
        <p:nvSpPr>
          <p:cNvPr id="8" name="Rectangle 7"/>
          <p:cNvSpPr/>
          <p:nvPr/>
        </p:nvSpPr>
        <p:spPr>
          <a:xfrm>
            <a:off x="3952279" y="838200"/>
            <a:ext cx="1239442"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(b) Modality</a:t>
            </a:r>
            <a:endParaRPr lang="en-US" sz="1600" b="1" dirty="0">
              <a:ea typeface="SimSun"/>
              <a:cs typeface="Segoe UI"/>
            </a:endParaRPr>
          </a:p>
        </p:txBody>
      </p:sp>
      <p:sp>
        <p:nvSpPr>
          <p:cNvPr id="9" name="Rectangle 8"/>
          <p:cNvSpPr/>
          <p:nvPr/>
        </p:nvSpPr>
        <p:spPr>
          <a:xfrm>
            <a:off x="723900" y="5481935"/>
            <a:ext cx="7696200" cy="830997"/>
          </a:xfrm>
          <a:prstGeom prst="rect">
            <a:avLst/>
          </a:prstGeom>
        </p:spPr>
        <p:txBody>
          <a:bodyPr wrap="square">
            <a:spAutoFit/>
          </a:bodyPr>
          <a:lstStyle/>
          <a:p>
            <a:r>
              <a:rPr lang="en-US" i="1" baseline="30000" dirty="0"/>
              <a:t>Data Source: Special analyses, USRDS ESRD Database. Incident dialysis and transplant patients defined at the onset of dialysis or the day of transplant without the 60-day rule; followed to December 31, 2013. Adjusted for age, sex, race, Hispanic ethnicity, and primary cause of ESRD. Ref: incident ESRD patients aged 0-21, 2010-2011. Abbreviations: HD, hemodialysis; PD, peritoneal dialysis; </a:t>
            </a:r>
            <a:r>
              <a:rPr lang="en-US" i="1" baseline="30000" dirty="0" err="1"/>
              <a:t>Tx</a:t>
            </a:r>
            <a:r>
              <a:rPr lang="en-US" i="1" baseline="30000" dirty="0"/>
              <a:t>, transplant.</a:t>
            </a:r>
          </a:p>
        </p:txBody>
      </p:sp>
      <p:sp>
        <p:nvSpPr>
          <p:cNvPr id="10" name="Rectangle 9"/>
          <p:cNvSpPr/>
          <p:nvPr/>
        </p:nvSpPr>
        <p:spPr>
          <a:xfrm>
            <a:off x="381000" y="304800"/>
            <a:ext cx="8382000" cy="666849"/>
          </a:xfrm>
          <a:prstGeom prst="rect">
            <a:avLst/>
          </a:prstGeom>
        </p:spPr>
        <p:txBody>
          <a:bodyPr wrap="square">
            <a:spAutoFit/>
          </a:bodyPr>
          <a:lstStyle/>
          <a:p>
            <a:pPr algn="ctr"/>
            <a:r>
              <a:rPr lang="en-US" sz="2800" b="1" baseline="30000" dirty="0" smtClean="0"/>
              <a:t>Figure 8.9 </a:t>
            </a:r>
            <a:r>
              <a:rPr lang="en-US" sz="2800" b="1" baseline="30000" dirty="0"/>
              <a:t>Monthly adjusted five-year survival in incident pediatric patients </a:t>
            </a:r>
            <a:endParaRPr lang="en-US" sz="2800" b="1" baseline="30000" dirty="0" smtClean="0"/>
          </a:p>
          <a:p>
            <a:pPr algn="ctr"/>
            <a:r>
              <a:rPr lang="en-US" sz="2800" b="1" baseline="30000" dirty="0" smtClean="0"/>
              <a:t>(</a:t>
            </a:r>
            <a:r>
              <a:rPr lang="en-US" sz="2800" b="1" baseline="30000" dirty="0"/>
              <a:t>aged 0-21 years) from day 1, by (a) age and (b) modality, 2004-2008</a:t>
            </a:r>
          </a:p>
        </p:txBody>
      </p:sp>
      <p:pic>
        <p:nvPicPr>
          <p:cNvPr id="21506" name="Picture 2" descr="\\vasa\USRDSdocs\ADR\2015\Chapters\Volume 2 - ESRD\8 - Pediatric ESRD\Powerpoint\V2_C8_Pediatric_F9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300" y="1219199"/>
            <a:ext cx="58674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757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22</a:t>
            </a:fld>
            <a:endParaRPr lang="en-US" b="1" dirty="0"/>
          </a:p>
        </p:txBody>
      </p:sp>
      <p:sp>
        <p:nvSpPr>
          <p:cNvPr id="8" name="Rectangle 7"/>
          <p:cNvSpPr/>
          <p:nvPr/>
        </p:nvSpPr>
        <p:spPr>
          <a:xfrm>
            <a:off x="4157656" y="838200"/>
            <a:ext cx="828688"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(a) Year</a:t>
            </a:r>
            <a:endParaRPr lang="en-US" sz="1600" b="1" dirty="0">
              <a:ea typeface="SimSun"/>
              <a:cs typeface="Segoe UI"/>
            </a:endParaRPr>
          </a:p>
        </p:txBody>
      </p:sp>
      <p:sp>
        <p:nvSpPr>
          <p:cNvPr id="10" name="Rectangle 9"/>
          <p:cNvSpPr/>
          <p:nvPr/>
        </p:nvSpPr>
        <p:spPr>
          <a:xfrm>
            <a:off x="381000" y="304800"/>
            <a:ext cx="8382000" cy="666849"/>
          </a:xfrm>
          <a:prstGeom prst="rect">
            <a:avLst/>
          </a:prstGeom>
        </p:spPr>
        <p:txBody>
          <a:bodyPr wrap="square">
            <a:spAutoFit/>
          </a:bodyPr>
          <a:lstStyle/>
          <a:p>
            <a:pPr algn="ctr"/>
            <a:r>
              <a:rPr lang="en-US" sz="2800" b="1" baseline="30000" dirty="0"/>
              <a:t>Figure 8.10 Vascular access type at initiation of incident pediatric hemodialysis patients (aged 0-21 years) by (a) year and (b) age, 2006-2013</a:t>
            </a:r>
          </a:p>
        </p:txBody>
      </p:sp>
      <p:sp>
        <p:nvSpPr>
          <p:cNvPr id="11" name="Rectangle 10"/>
          <p:cNvSpPr/>
          <p:nvPr/>
        </p:nvSpPr>
        <p:spPr>
          <a:xfrm>
            <a:off x="723900" y="5481935"/>
            <a:ext cx="7696200" cy="461665"/>
          </a:xfrm>
          <a:prstGeom prst="rect">
            <a:avLst/>
          </a:prstGeom>
        </p:spPr>
        <p:txBody>
          <a:bodyPr wrap="square">
            <a:spAutoFit/>
          </a:bodyPr>
          <a:lstStyle/>
          <a:p>
            <a:r>
              <a:rPr lang="en-US" i="1" baseline="30000" dirty="0"/>
              <a:t>Data Source: Special analyses, USRDS ESRD Database. ESRD patients initiating hemodialysis in 2006-2013. Abbreviations: AV, arteriovenous; ESRD, end-stage renal disease.</a:t>
            </a:r>
          </a:p>
        </p:txBody>
      </p:sp>
      <p:pic>
        <p:nvPicPr>
          <p:cNvPr id="22530" name="Picture 2" descr="\\vasa\USRDSdocs\ADR\2015\Chapters\Volume 2 - ESRD\8 - Pediatric ESRD\Powerpoint\V2_C8_Pediatric_F10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49" y="1176753"/>
            <a:ext cx="5905503" cy="438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5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23</a:t>
            </a:fld>
            <a:endParaRPr lang="en-US" b="1" dirty="0"/>
          </a:p>
        </p:txBody>
      </p:sp>
      <p:sp>
        <p:nvSpPr>
          <p:cNvPr id="8" name="Rectangle 7"/>
          <p:cNvSpPr/>
          <p:nvPr/>
        </p:nvSpPr>
        <p:spPr>
          <a:xfrm>
            <a:off x="4175385" y="838200"/>
            <a:ext cx="793230"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(b) Age</a:t>
            </a:r>
            <a:endParaRPr lang="en-US" sz="1600" b="1" dirty="0">
              <a:ea typeface="SimSun"/>
              <a:cs typeface="Segoe UI"/>
            </a:endParaRPr>
          </a:p>
        </p:txBody>
      </p:sp>
      <p:sp>
        <p:nvSpPr>
          <p:cNvPr id="9" name="Rectangle 8"/>
          <p:cNvSpPr/>
          <p:nvPr/>
        </p:nvSpPr>
        <p:spPr>
          <a:xfrm>
            <a:off x="723900" y="5481935"/>
            <a:ext cx="7696200" cy="461665"/>
          </a:xfrm>
          <a:prstGeom prst="rect">
            <a:avLst/>
          </a:prstGeom>
        </p:spPr>
        <p:txBody>
          <a:bodyPr wrap="square">
            <a:spAutoFit/>
          </a:bodyPr>
          <a:lstStyle/>
          <a:p>
            <a:r>
              <a:rPr lang="en-US" i="1" baseline="30000" dirty="0"/>
              <a:t>Data Source: Special analyses, USRDS ESRD Database. ESRD patients initiating hemodialysis in 2006-2013. Abbreviations: AV, arteriovenous; ESRD, end-stage renal disease.</a:t>
            </a:r>
          </a:p>
        </p:txBody>
      </p:sp>
      <p:sp>
        <p:nvSpPr>
          <p:cNvPr id="10" name="Rectangle 9"/>
          <p:cNvSpPr/>
          <p:nvPr/>
        </p:nvSpPr>
        <p:spPr>
          <a:xfrm>
            <a:off x="381000" y="304800"/>
            <a:ext cx="8382000" cy="666849"/>
          </a:xfrm>
          <a:prstGeom prst="rect">
            <a:avLst/>
          </a:prstGeom>
        </p:spPr>
        <p:txBody>
          <a:bodyPr wrap="square">
            <a:spAutoFit/>
          </a:bodyPr>
          <a:lstStyle/>
          <a:p>
            <a:pPr algn="ctr"/>
            <a:r>
              <a:rPr lang="en-US" sz="2800" b="1" baseline="30000" dirty="0"/>
              <a:t>Figure 8.10 Vascular access type at initiation of incident pediatric hemodialysis patients (aged 0-21 years) by (a) year and (b) age, 2006-2013</a:t>
            </a:r>
          </a:p>
        </p:txBody>
      </p:sp>
      <p:pic>
        <p:nvPicPr>
          <p:cNvPr id="23554" name="Picture 2" descr="\\vasa\USRDSdocs\ADR\2015\Chapters\Volume 2 - ESRD\8 - Pediatric ESRD\Powerpoint\V2_C8_Pediatric_F10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100" y="1176755"/>
            <a:ext cx="6019800" cy="4157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0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24</a:t>
            </a:fld>
            <a:endParaRPr lang="en-US" b="1" dirty="0"/>
          </a:p>
        </p:txBody>
      </p:sp>
      <p:sp>
        <p:nvSpPr>
          <p:cNvPr id="9" name="Rectangle 8"/>
          <p:cNvSpPr/>
          <p:nvPr/>
        </p:nvSpPr>
        <p:spPr>
          <a:xfrm>
            <a:off x="723900" y="5867400"/>
            <a:ext cx="7696200" cy="461665"/>
          </a:xfrm>
          <a:prstGeom prst="rect">
            <a:avLst/>
          </a:prstGeom>
        </p:spPr>
        <p:txBody>
          <a:bodyPr wrap="square">
            <a:spAutoFit/>
          </a:bodyPr>
          <a:lstStyle/>
          <a:p>
            <a:r>
              <a:rPr lang="en-US" i="1" baseline="30000" dirty="0"/>
              <a:t>Data Source: Special analyses, USRDS ESRD Database. ESRD patients initiating hemodialysis in 2006-2013. Abbreviations: AV, arteriovenous; ESRD, end-stage renal disease; GN, glomerulonephritis; CHC, Cystic/hereditary/ congenital diseases.</a:t>
            </a:r>
          </a:p>
        </p:txBody>
      </p:sp>
      <p:sp>
        <p:nvSpPr>
          <p:cNvPr id="10" name="Rectangle 9"/>
          <p:cNvSpPr/>
          <p:nvPr/>
        </p:nvSpPr>
        <p:spPr>
          <a:xfrm>
            <a:off x="457200" y="304800"/>
            <a:ext cx="8229600" cy="954107"/>
          </a:xfrm>
          <a:prstGeom prst="rect">
            <a:avLst/>
          </a:prstGeom>
        </p:spPr>
        <p:txBody>
          <a:bodyPr wrap="square">
            <a:spAutoFit/>
          </a:bodyPr>
          <a:lstStyle/>
          <a:p>
            <a:pPr algn="ctr"/>
            <a:r>
              <a:rPr lang="en-US" sz="2800" b="1" baseline="30000" dirty="0"/>
              <a:t>Table 8.2 Percent of vascular access type in incident pediatric hemodialysis patients (aged 0-21 years), by age, sex, race, ethnicity, and primary cause of ESRD, 2006-2009 and 2010-2013</a:t>
            </a:r>
          </a:p>
        </p:txBody>
      </p:sp>
      <p:graphicFrame>
        <p:nvGraphicFramePr>
          <p:cNvPr id="3" name="Table 2"/>
          <p:cNvGraphicFramePr>
            <a:graphicFrameLocks noGrp="1"/>
          </p:cNvGraphicFramePr>
          <p:nvPr>
            <p:extLst>
              <p:ext uri="{D42A27DB-BD31-4B8C-83A1-F6EECF244321}">
                <p14:modId xmlns:p14="http://schemas.microsoft.com/office/powerpoint/2010/main" val="3654089916"/>
              </p:ext>
            </p:extLst>
          </p:nvPr>
        </p:nvGraphicFramePr>
        <p:xfrm>
          <a:off x="1066800" y="1143000"/>
          <a:ext cx="6812150" cy="4525952"/>
        </p:xfrm>
        <a:graphic>
          <a:graphicData uri="http://schemas.openxmlformats.org/drawingml/2006/table">
            <a:tbl>
              <a:tblPr/>
              <a:tblGrid>
                <a:gridCol w="1244110"/>
                <a:gridCol w="556804"/>
                <a:gridCol w="556804"/>
                <a:gridCol w="556804"/>
                <a:gridCol w="556804"/>
                <a:gridCol w="556804"/>
                <a:gridCol w="556804"/>
                <a:gridCol w="556804"/>
                <a:gridCol w="556804"/>
                <a:gridCol w="556804"/>
                <a:gridCol w="556804"/>
              </a:tblGrid>
              <a:tr h="174075">
                <a:tc>
                  <a:txBody>
                    <a:bodyPr/>
                    <a:lstStyle/>
                    <a:p>
                      <a:pPr algn="l" fontAlgn="b"/>
                      <a:r>
                        <a:rPr lang="en-US" sz="800" b="0" i="0" u="none" strike="noStrike">
                          <a:effectLst/>
                          <a:latin typeface="Trebuchet MS"/>
                        </a:rPr>
                        <a:t> </a:t>
                      </a:r>
                    </a:p>
                  </a:txBody>
                  <a:tcPr marL="8704" marR="8704" marT="87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US" sz="800" b="0" i="0" u="none" strike="noStrike">
                          <a:effectLst/>
                          <a:latin typeface="Trebuchet MS"/>
                        </a:rPr>
                        <a:t>2006-2009</a:t>
                      </a:r>
                    </a:p>
                  </a:txBody>
                  <a:tcPr marL="8704" marR="8704" marT="8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800" b="0" i="0" u="none" strike="noStrike">
                          <a:effectLst/>
                          <a:latin typeface="Trebuchet MS"/>
                        </a:rPr>
                        <a:t>2010-2013</a:t>
                      </a:r>
                    </a:p>
                  </a:txBody>
                  <a:tcPr marL="8704" marR="8704" marT="87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6302">
                <a:tc>
                  <a:txBody>
                    <a:bodyPr/>
                    <a:lstStyle/>
                    <a:p>
                      <a:pPr algn="l" fontAlgn="b"/>
                      <a:r>
                        <a:rPr lang="en-US" sz="800" b="0" i="0" u="none" strike="noStrike">
                          <a:effectLst/>
                          <a:latin typeface="Trebuchet MS"/>
                        </a:rPr>
                        <a:t> </a:t>
                      </a:r>
                    </a:p>
                  </a:txBody>
                  <a:tcPr marL="8704" marR="8704" marT="87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Trebuchet MS"/>
                        </a:rPr>
                        <a:t>AV Fistula</a:t>
                      </a:r>
                    </a:p>
                  </a:txBody>
                  <a:tcPr marL="8704" marR="8704" marT="87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Trebuchet MS"/>
                        </a:rPr>
                        <a:t>AV Graft</a:t>
                      </a:r>
                    </a:p>
                  </a:txBody>
                  <a:tcPr marL="8704" marR="8704" marT="870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Trebuchet MS"/>
                        </a:rPr>
                        <a:t>Catheter with maturing fistula</a:t>
                      </a:r>
                    </a:p>
                  </a:txBody>
                  <a:tcPr marL="8704" marR="8704" marT="870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Trebuchet MS"/>
                        </a:rPr>
                        <a:t>Catheter with maturing graft</a:t>
                      </a:r>
                    </a:p>
                  </a:txBody>
                  <a:tcPr marL="8704" marR="8704" marT="870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Trebuchet MS"/>
                        </a:rPr>
                        <a:t>Catheter only</a:t>
                      </a:r>
                    </a:p>
                  </a:txBody>
                  <a:tcPr marL="8704" marR="8704" marT="87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Trebuchet MS"/>
                        </a:rPr>
                        <a:t>AV Fistula</a:t>
                      </a:r>
                    </a:p>
                  </a:txBody>
                  <a:tcPr marL="8704" marR="8704" marT="87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Trebuchet MS"/>
                        </a:rPr>
                        <a:t>AV Graft</a:t>
                      </a:r>
                    </a:p>
                  </a:txBody>
                  <a:tcPr marL="8704" marR="8704" marT="870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Trebuchet MS"/>
                        </a:rPr>
                        <a:t>Catheter with maturing fistula</a:t>
                      </a:r>
                    </a:p>
                  </a:txBody>
                  <a:tcPr marL="8704" marR="8704" marT="870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Trebuchet MS"/>
                        </a:rPr>
                        <a:t>Catheter with maturing graft</a:t>
                      </a:r>
                    </a:p>
                  </a:txBody>
                  <a:tcPr marL="8704" marR="8704" marT="870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Trebuchet MS"/>
                        </a:rPr>
                        <a:t>Catheter only</a:t>
                      </a:r>
                    </a:p>
                  </a:txBody>
                  <a:tcPr marL="8704" marR="8704" marT="870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075">
                <a:tc>
                  <a:txBody>
                    <a:bodyPr/>
                    <a:lstStyle/>
                    <a:p>
                      <a:pPr algn="l" fontAlgn="b"/>
                      <a:r>
                        <a:rPr lang="en-US" sz="800" b="1" i="0" u="none" strike="noStrike">
                          <a:effectLst/>
                          <a:latin typeface="Trebuchet MS"/>
                        </a:rPr>
                        <a:t>Age</a:t>
                      </a:r>
                    </a:p>
                  </a:txBody>
                  <a:tcPr marL="8704" marR="8704" marT="87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Trebuchet MS"/>
                      </a:endParaRPr>
                    </a:p>
                  </a:txBody>
                  <a:tcPr marL="8704" marR="8704" marT="87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Trebuchet MS"/>
                        </a:rPr>
                        <a:t> </a:t>
                      </a:r>
                    </a:p>
                  </a:txBody>
                  <a:tcPr marL="8704" marR="8704" marT="87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rebuchet MS"/>
                      </a:endParaRPr>
                    </a:p>
                  </a:txBody>
                  <a:tcPr marL="8704" marR="8704" marT="87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r>
              <a:tr h="174075">
                <a:tc>
                  <a:txBody>
                    <a:bodyPr/>
                    <a:lstStyle/>
                    <a:p>
                      <a:pPr algn="l" fontAlgn="b"/>
                      <a:r>
                        <a:rPr lang="en-US" sz="800" b="0" i="0" u="none" strike="noStrike">
                          <a:effectLst/>
                          <a:latin typeface="Trebuchet MS"/>
                        </a:rPr>
                        <a:t>  0-4</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Trebuchet MS"/>
                        </a:rPr>
                        <a:t>.</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Trebuchet MS"/>
                        </a:rPr>
                        <a:t>.</a:t>
                      </a:r>
                    </a:p>
                  </a:txBody>
                  <a:tcPr marL="8704" marR="8704" marT="8704" marB="0" anchor="b">
                    <a:lnL>
                      <a:noFill/>
                    </a:lnL>
                    <a:lnR>
                      <a:noFill/>
                    </a:lnR>
                    <a:lnT>
                      <a:noFill/>
                    </a:lnT>
                    <a:lnB>
                      <a:noFill/>
                    </a:lnB>
                  </a:tcPr>
                </a:tc>
                <a:tc>
                  <a:txBody>
                    <a:bodyPr/>
                    <a:lstStyle/>
                    <a:p>
                      <a:pPr algn="ctr" fontAlgn="b"/>
                      <a:r>
                        <a:rPr lang="en-US" sz="800" b="0" i="0" u="none" strike="noStrike">
                          <a:effectLst/>
                          <a:latin typeface="Trebuchet MS"/>
                        </a:rPr>
                        <a:t>.</a:t>
                      </a:r>
                    </a:p>
                  </a:txBody>
                  <a:tcPr marL="8704" marR="8704" marT="8704" marB="0" anchor="b">
                    <a:lnL>
                      <a:noFill/>
                    </a:lnL>
                    <a:lnR>
                      <a:noFill/>
                    </a:lnR>
                    <a:lnT>
                      <a:noFill/>
                    </a:lnT>
                    <a:lnB>
                      <a:noFill/>
                    </a:lnB>
                  </a:tcPr>
                </a:tc>
                <a:tc>
                  <a:txBody>
                    <a:bodyPr/>
                    <a:lstStyle/>
                    <a:p>
                      <a:pPr algn="ctr" fontAlgn="b"/>
                      <a:r>
                        <a:rPr lang="en-US" sz="800" b="0" i="0" u="none" strike="noStrike">
                          <a:effectLst/>
                          <a:latin typeface="Trebuchet MS"/>
                        </a:rPr>
                        <a:t>.</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100.0</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0.8</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Trebuchet MS"/>
                        </a:rPr>
                        <a:t>.</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0.8</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98.5</a:t>
                      </a:r>
                    </a:p>
                  </a:txBody>
                  <a:tcPr marL="8704" marR="8704" marT="8704" marB="0" anchor="b">
                    <a:lnL>
                      <a:noFill/>
                    </a:lnL>
                    <a:lnR>
                      <a:noFill/>
                    </a:lnR>
                    <a:lnT>
                      <a:noFill/>
                    </a:lnT>
                    <a:lnB>
                      <a:noFill/>
                    </a:lnB>
                  </a:tcPr>
                </a:tc>
              </a:tr>
              <a:tr h="174075">
                <a:tc>
                  <a:txBody>
                    <a:bodyPr/>
                    <a:lstStyle/>
                    <a:p>
                      <a:pPr algn="l" fontAlgn="b"/>
                      <a:r>
                        <a:rPr lang="en-US" sz="800" b="0" i="0" u="none" strike="noStrike">
                          <a:effectLst/>
                          <a:latin typeface="Trebuchet MS"/>
                        </a:rPr>
                        <a:t>  5-9</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2.7</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Trebuchet MS"/>
                        </a:rPr>
                        <a:t>.</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0.7</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0.7</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95.9</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0.5</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1.0</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3.5</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0.5</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94.5</a:t>
                      </a:r>
                    </a:p>
                  </a:txBody>
                  <a:tcPr marL="8704" marR="8704" marT="8704" marB="0" anchor="b">
                    <a:lnL>
                      <a:noFill/>
                    </a:lnL>
                    <a:lnR>
                      <a:noFill/>
                    </a:lnR>
                    <a:lnT>
                      <a:noFill/>
                    </a:lnT>
                    <a:lnB>
                      <a:noFill/>
                    </a:lnB>
                  </a:tcPr>
                </a:tc>
              </a:tr>
              <a:tr h="174075">
                <a:tc>
                  <a:txBody>
                    <a:bodyPr/>
                    <a:lstStyle/>
                    <a:p>
                      <a:pPr algn="l" fontAlgn="b"/>
                      <a:r>
                        <a:rPr lang="en-US" sz="800" b="0" i="0" u="none" strike="noStrike">
                          <a:effectLst/>
                          <a:latin typeface="Trebuchet MS"/>
                        </a:rPr>
                        <a:t>  10-13</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4.0</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0.7</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5.6</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0.3</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89.4</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3.4</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0.3</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3.7</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0.3</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92.3</a:t>
                      </a:r>
                    </a:p>
                  </a:txBody>
                  <a:tcPr marL="8704" marR="8704" marT="8704" marB="0" anchor="b">
                    <a:lnL>
                      <a:noFill/>
                    </a:lnL>
                    <a:lnR>
                      <a:noFill/>
                    </a:lnR>
                    <a:lnT>
                      <a:noFill/>
                    </a:lnT>
                    <a:lnB>
                      <a:noFill/>
                    </a:lnB>
                  </a:tcPr>
                </a:tc>
              </a:tr>
              <a:tr h="174075">
                <a:tc>
                  <a:txBody>
                    <a:bodyPr/>
                    <a:lstStyle/>
                    <a:p>
                      <a:pPr algn="l" fontAlgn="b"/>
                      <a:r>
                        <a:rPr lang="en-US" sz="800" b="0" i="0" u="none" strike="noStrike">
                          <a:effectLst/>
                          <a:latin typeface="Trebuchet MS"/>
                        </a:rPr>
                        <a:t>  14-17</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7.1</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0.7</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8.6</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0.6</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83.1</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6.9</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0.8</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8.7</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0.5</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83.0</a:t>
                      </a:r>
                    </a:p>
                  </a:txBody>
                  <a:tcPr marL="8704" marR="8704" marT="8704" marB="0" anchor="b">
                    <a:lnL>
                      <a:noFill/>
                    </a:lnL>
                    <a:lnR>
                      <a:noFill/>
                    </a:lnR>
                    <a:lnT>
                      <a:noFill/>
                    </a:lnT>
                    <a:lnB>
                      <a:noFill/>
                    </a:lnB>
                  </a:tcPr>
                </a:tc>
              </a:tr>
              <a:tr h="174075">
                <a:tc>
                  <a:txBody>
                    <a:bodyPr/>
                    <a:lstStyle/>
                    <a:p>
                      <a:pPr algn="l" fontAlgn="b"/>
                      <a:r>
                        <a:rPr lang="en-US" sz="800" b="0" i="0" u="none" strike="noStrike">
                          <a:effectLst/>
                          <a:latin typeface="Trebuchet MS"/>
                        </a:rPr>
                        <a:t>  18-21</a:t>
                      </a:r>
                    </a:p>
                  </a:txBody>
                  <a:tcPr marL="8704" marR="8704" marT="87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6.4</a:t>
                      </a:r>
                    </a:p>
                  </a:txBody>
                  <a:tcPr marL="8704" marR="8704" marT="87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1.5</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13.3</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1.0</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77.8</a:t>
                      </a:r>
                    </a:p>
                  </a:txBody>
                  <a:tcPr marL="8704" marR="8704" marT="87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8.7</a:t>
                      </a:r>
                    </a:p>
                  </a:txBody>
                  <a:tcPr marL="8704" marR="8704" marT="87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0.9</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14.0</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0.7</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75.7</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r>
              <a:tr h="174075">
                <a:tc>
                  <a:txBody>
                    <a:bodyPr/>
                    <a:lstStyle/>
                    <a:p>
                      <a:pPr algn="l" fontAlgn="b"/>
                      <a:r>
                        <a:rPr lang="en-US" sz="800" b="1" i="0" u="none" strike="noStrike">
                          <a:effectLst/>
                          <a:latin typeface="Trebuchet MS"/>
                        </a:rPr>
                        <a:t>Sex</a:t>
                      </a:r>
                    </a:p>
                  </a:txBody>
                  <a:tcPr marL="8704" marR="8704" marT="87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Trebuchet MS"/>
                      </a:endParaRPr>
                    </a:p>
                  </a:txBody>
                  <a:tcPr marL="8704" marR="8704" marT="87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Trebuchet MS"/>
                        </a:rPr>
                        <a:t> </a:t>
                      </a:r>
                    </a:p>
                  </a:txBody>
                  <a:tcPr marL="8704" marR="8704" marT="87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r>
              <a:tr h="174075">
                <a:tc>
                  <a:txBody>
                    <a:bodyPr/>
                    <a:lstStyle/>
                    <a:p>
                      <a:pPr algn="l" fontAlgn="b"/>
                      <a:r>
                        <a:rPr lang="en-US" sz="800" b="0" i="0" u="none" strike="noStrike">
                          <a:effectLst/>
                          <a:latin typeface="Trebuchet MS"/>
                        </a:rPr>
                        <a:t>  Male</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7.1</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1.3</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10.9</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0.8</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79.9</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8.1</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0.6</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12.7</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0.5</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78.0</a:t>
                      </a:r>
                    </a:p>
                  </a:txBody>
                  <a:tcPr marL="8704" marR="8704" marT="8704" marB="0" anchor="b">
                    <a:lnL>
                      <a:noFill/>
                    </a:lnL>
                    <a:lnR>
                      <a:noFill/>
                    </a:lnR>
                    <a:lnT>
                      <a:noFill/>
                    </a:lnT>
                    <a:lnB>
                      <a:noFill/>
                    </a:lnB>
                  </a:tcPr>
                </a:tc>
              </a:tr>
              <a:tr h="174075">
                <a:tc>
                  <a:txBody>
                    <a:bodyPr/>
                    <a:lstStyle/>
                    <a:p>
                      <a:pPr algn="l" fontAlgn="b"/>
                      <a:r>
                        <a:rPr lang="en-US" sz="800" b="0" i="0" u="none" strike="noStrike">
                          <a:effectLst/>
                          <a:latin typeface="Trebuchet MS"/>
                        </a:rPr>
                        <a:t>  Female</a:t>
                      </a:r>
                    </a:p>
                  </a:txBody>
                  <a:tcPr marL="8704" marR="8704" marT="87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4.7</a:t>
                      </a:r>
                    </a:p>
                  </a:txBody>
                  <a:tcPr marL="8704" marR="8704" marT="87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0.9</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10.2</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0.8</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83.4</a:t>
                      </a:r>
                    </a:p>
                  </a:txBody>
                  <a:tcPr marL="8704" marR="8704" marT="87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5.5</a:t>
                      </a:r>
                    </a:p>
                  </a:txBody>
                  <a:tcPr marL="8704" marR="8704" marT="87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1.0</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8.0</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0.6</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84.9</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r>
              <a:tr h="174075">
                <a:tc>
                  <a:txBody>
                    <a:bodyPr/>
                    <a:lstStyle/>
                    <a:p>
                      <a:pPr algn="l" fontAlgn="b"/>
                      <a:r>
                        <a:rPr lang="en-US" sz="800" b="1" i="0" u="none" strike="noStrike">
                          <a:effectLst/>
                          <a:latin typeface="Trebuchet MS"/>
                        </a:rPr>
                        <a:t>Race</a:t>
                      </a:r>
                    </a:p>
                  </a:txBody>
                  <a:tcPr marL="8704" marR="8704" marT="87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Trebuchet MS"/>
                      </a:endParaRPr>
                    </a:p>
                  </a:txBody>
                  <a:tcPr marL="8704" marR="8704" marT="87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Trebuchet MS"/>
                        </a:rPr>
                        <a:t> </a:t>
                      </a:r>
                    </a:p>
                  </a:txBody>
                  <a:tcPr marL="8704" marR="8704" marT="87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r>
              <a:tr h="174075">
                <a:tc>
                  <a:txBody>
                    <a:bodyPr/>
                    <a:lstStyle/>
                    <a:p>
                      <a:pPr algn="l" fontAlgn="b"/>
                      <a:r>
                        <a:rPr lang="en-US" sz="800" b="0" i="0" u="none" strike="noStrike">
                          <a:effectLst/>
                          <a:latin typeface="Trebuchet MS"/>
                        </a:rPr>
                        <a:t>  White</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6.7</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1.4</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9.7</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0.7</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81.5</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7.3</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0.7</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9.6</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0.4</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82.0</a:t>
                      </a:r>
                    </a:p>
                  </a:txBody>
                  <a:tcPr marL="8704" marR="8704" marT="8704" marB="0" anchor="b">
                    <a:lnL>
                      <a:noFill/>
                    </a:lnL>
                    <a:lnR>
                      <a:noFill/>
                    </a:lnR>
                    <a:lnT>
                      <a:noFill/>
                    </a:lnT>
                    <a:lnB>
                      <a:noFill/>
                    </a:lnB>
                  </a:tcPr>
                </a:tc>
              </a:tr>
              <a:tr h="174075">
                <a:tc>
                  <a:txBody>
                    <a:bodyPr/>
                    <a:lstStyle/>
                    <a:p>
                      <a:pPr algn="l" fontAlgn="b"/>
                      <a:r>
                        <a:rPr lang="en-US" sz="800" b="0" i="0" u="none" strike="noStrike">
                          <a:effectLst/>
                          <a:latin typeface="Trebuchet MS"/>
                        </a:rPr>
                        <a:t>  Black/Af Am</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5.3</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0.9</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12.8</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1.1</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79.9</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6.7</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0.7</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12.8</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1.0</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78.9</a:t>
                      </a:r>
                    </a:p>
                  </a:txBody>
                  <a:tcPr marL="8704" marR="8704" marT="8704" marB="0" anchor="b">
                    <a:lnL>
                      <a:noFill/>
                    </a:lnL>
                    <a:lnR>
                      <a:noFill/>
                    </a:lnR>
                    <a:lnT>
                      <a:noFill/>
                    </a:lnT>
                    <a:lnB>
                      <a:noFill/>
                    </a:lnB>
                  </a:tcPr>
                </a:tc>
              </a:tr>
              <a:tr h="174075">
                <a:tc>
                  <a:txBody>
                    <a:bodyPr/>
                    <a:lstStyle/>
                    <a:p>
                      <a:pPr algn="l" fontAlgn="b"/>
                      <a:r>
                        <a:rPr lang="en-US" sz="800" b="0" i="0" u="none" strike="noStrike">
                          <a:effectLst/>
                          <a:latin typeface="Trebuchet MS"/>
                        </a:rPr>
                        <a:t>  Other</a:t>
                      </a:r>
                    </a:p>
                  </a:txBody>
                  <a:tcPr marL="8704" marR="8704" marT="87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2.9</a:t>
                      </a:r>
                    </a:p>
                  </a:txBody>
                  <a:tcPr marL="8704" marR="8704" marT="87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8.8</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88.3</a:t>
                      </a:r>
                    </a:p>
                  </a:txBody>
                  <a:tcPr marL="8704" marR="8704" marT="87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4.9</a:t>
                      </a:r>
                    </a:p>
                  </a:txBody>
                  <a:tcPr marL="8704" marR="8704" marT="87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1.8</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8.4</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0.4</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84.5</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r>
              <a:tr h="174075">
                <a:tc>
                  <a:txBody>
                    <a:bodyPr/>
                    <a:lstStyle/>
                    <a:p>
                      <a:pPr algn="l" fontAlgn="b"/>
                      <a:r>
                        <a:rPr lang="en-US" sz="800" b="1" i="0" u="none" strike="noStrike">
                          <a:effectLst/>
                          <a:latin typeface="Trebuchet MS"/>
                        </a:rPr>
                        <a:t>Ethnicity</a:t>
                      </a:r>
                    </a:p>
                  </a:txBody>
                  <a:tcPr marL="8704" marR="8704" marT="87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Trebuchet MS"/>
                      </a:endParaRPr>
                    </a:p>
                  </a:txBody>
                  <a:tcPr marL="8704" marR="8704" marT="87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Trebuchet MS"/>
                        </a:rPr>
                        <a:t> </a:t>
                      </a:r>
                    </a:p>
                  </a:txBody>
                  <a:tcPr marL="8704" marR="8704" marT="87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r>
              <a:tr h="174075">
                <a:tc>
                  <a:txBody>
                    <a:bodyPr/>
                    <a:lstStyle/>
                    <a:p>
                      <a:pPr algn="l" fontAlgn="b"/>
                      <a:r>
                        <a:rPr lang="en-US" sz="800" b="0" i="0" u="none" strike="noStrike">
                          <a:effectLst/>
                          <a:latin typeface="Trebuchet MS"/>
                        </a:rPr>
                        <a:t>  Hispanic</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5.8</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1.5</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10.4</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0.5</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81.8</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6.7</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0.8</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10.3</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0.4</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81.8</a:t>
                      </a:r>
                    </a:p>
                  </a:txBody>
                  <a:tcPr marL="8704" marR="8704" marT="8704" marB="0" anchor="b">
                    <a:lnL>
                      <a:noFill/>
                    </a:lnL>
                    <a:lnR>
                      <a:noFill/>
                    </a:lnR>
                    <a:lnT>
                      <a:noFill/>
                    </a:lnT>
                    <a:lnB>
                      <a:noFill/>
                    </a:lnB>
                  </a:tcPr>
                </a:tc>
              </a:tr>
              <a:tr h="174075">
                <a:tc>
                  <a:txBody>
                    <a:bodyPr/>
                    <a:lstStyle/>
                    <a:p>
                      <a:pPr algn="l" fontAlgn="b"/>
                      <a:r>
                        <a:rPr lang="en-US" sz="800" b="0" i="0" u="none" strike="noStrike">
                          <a:effectLst/>
                          <a:latin typeface="Trebuchet MS"/>
                        </a:rPr>
                        <a:t>  Non-hispanic</a:t>
                      </a:r>
                    </a:p>
                  </a:txBody>
                  <a:tcPr marL="8704" marR="8704" marT="87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6.1</a:t>
                      </a:r>
                    </a:p>
                  </a:txBody>
                  <a:tcPr marL="8704" marR="8704" marT="87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1.0</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10.7</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0.9</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81.3</a:t>
                      </a:r>
                    </a:p>
                  </a:txBody>
                  <a:tcPr marL="8704" marR="8704" marT="87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7.0</a:t>
                      </a:r>
                    </a:p>
                  </a:txBody>
                  <a:tcPr marL="8704" marR="8704" marT="87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0.8</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10.7</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0.6</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80.9</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r>
              <a:tr h="174075">
                <a:tc>
                  <a:txBody>
                    <a:bodyPr/>
                    <a:lstStyle/>
                    <a:p>
                      <a:pPr algn="l" fontAlgn="b"/>
                      <a:r>
                        <a:rPr lang="en-US" sz="800" b="1" i="0" u="none" strike="noStrike">
                          <a:effectLst/>
                          <a:latin typeface="Trebuchet MS"/>
                        </a:rPr>
                        <a:t>Primary cause of ESRD</a:t>
                      </a:r>
                    </a:p>
                  </a:txBody>
                  <a:tcPr marL="8704" marR="8704" marT="87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Trebuchet MS"/>
                      </a:endParaRPr>
                    </a:p>
                  </a:txBody>
                  <a:tcPr marL="8704" marR="8704" marT="87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Trebuchet MS"/>
                        </a:rPr>
                        <a:t> </a:t>
                      </a:r>
                    </a:p>
                  </a:txBody>
                  <a:tcPr marL="8704" marR="8704" marT="87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Trebuchet MS"/>
                      </a:endParaRPr>
                    </a:p>
                  </a:txBody>
                  <a:tcPr marL="8704" marR="8704" marT="8704" marB="0" anchor="b">
                    <a:lnL>
                      <a:noFill/>
                    </a:lnL>
                    <a:lnR>
                      <a:noFill/>
                    </a:lnR>
                    <a:lnT w="6350" cap="flat" cmpd="sng" algn="ctr">
                      <a:solidFill>
                        <a:srgbClr val="000000"/>
                      </a:solidFill>
                      <a:prstDash val="solid"/>
                      <a:round/>
                      <a:headEnd type="none" w="med" len="med"/>
                      <a:tailEnd type="none" w="med" len="med"/>
                    </a:lnT>
                    <a:lnB>
                      <a:noFill/>
                    </a:lnB>
                  </a:tcPr>
                </a:tc>
              </a:tr>
              <a:tr h="174075">
                <a:tc>
                  <a:txBody>
                    <a:bodyPr/>
                    <a:lstStyle/>
                    <a:p>
                      <a:pPr algn="l" fontAlgn="b"/>
                      <a:r>
                        <a:rPr lang="en-US" sz="800" b="0" i="0" u="none" strike="noStrike">
                          <a:effectLst/>
                          <a:latin typeface="Trebuchet MS"/>
                        </a:rPr>
                        <a:t>  Glomerulonephritis</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5.9</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1.2</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13.1</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0.9</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78.9</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7.5</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0.8</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12.4</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0.4</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78.9</a:t>
                      </a:r>
                    </a:p>
                  </a:txBody>
                  <a:tcPr marL="8704" marR="8704" marT="8704" marB="0" anchor="b">
                    <a:lnL>
                      <a:noFill/>
                    </a:lnL>
                    <a:lnR>
                      <a:noFill/>
                    </a:lnR>
                    <a:lnT>
                      <a:noFill/>
                    </a:lnT>
                    <a:lnB>
                      <a:noFill/>
                    </a:lnB>
                  </a:tcPr>
                </a:tc>
              </a:tr>
              <a:tr h="174075">
                <a:tc>
                  <a:txBody>
                    <a:bodyPr/>
                    <a:lstStyle/>
                    <a:p>
                      <a:pPr algn="l" fontAlgn="b"/>
                      <a:r>
                        <a:rPr lang="en-US" sz="800" b="0" i="0" u="none" strike="noStrike">
                          <a:effectLst/>
                          <a:latin typeface="Trebuchet MS"/>
                        </a:rPr>
                        <a:t>  Secondary GN</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1.8</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0.9</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8.4</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0.7</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88.2</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3.4</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0.4</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7.4</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0.4</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88.4</a:t>
                      </a:r>
                    </a:p>
                  </a:txBody>
                  <a:tcPr marL="8704" marR="8704" marT="8704" marB="0" anchor="b">
                    <a:lnL>
                      <a:noFill/>
                    </a:lnL>
                    <a:lnR>
                      <a:noFill/>
                    </a:lnR>
                    <a:lnT>
                      <a:noFill/>
                    </a:lnT>
                    <a:lnB>
                      <a:noFill/>
                    </a:lnB>
                  </a:tcPr>
                </a:tc>
              </a:tr>
              <a:tr h="174075">
                <a:tc>
                  <a:txBody>
                    <a:bodyPr/>
                    <a:lstStyle/>
                    <a:p>
                      <a:pPr algn="l" fontAlgn="b"/>
                      <a:r>
                        <a:rPr lang="en-US" sz="800" b="0" i="0" u="none" strike="noStrike">
                          <a:effectLst/>
                          <a:latin typeface="Trebuchet MS"/>
                        </a:rPr>
                        <a:t>  CHC</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12.1</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0.8</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8.9</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0.2</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78.0</a:t>
                      </a:r>
                    </a:p>
                  </a:txBody>
                  <a:tcPr marL="8704" marR="8704" marT="87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ebuchet MS"/>
                        </a:rPr>
                        <a:t>12.5</a:t>
                      </a:r>
                    </a:p>
                  </a:txBody>
                  <a:tcPr marL="8704" marR="8704" marT="87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ebuchet MS"/>
                        </a:rPr>
                        <a:t>0.4</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8.6</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0.8</a:t>
                      </a:r>
                    </a:p>
                  </a:txBody>
                  <a:tcPr marL="8704" marR="8704" marT="8704" marB="0" anchor="b">
                    <a:lnL>
                      <a:noFill/>
                    </a:lnL>
                    <a:lnR>
                      <a:noFill/>
                    </a:lnR>
                    <a:lnT>
                      <a:noFill/>
                    </a:lnT>
                    <a:lnB>
                      <a:noFill/>
                    </a:lnB>
                  </a:tcPr>
                </a:tc>
                <a:tc>
                  <a:txBody>
                    <a:bodyPr/>
                    <a:lstStyle/>
                    <a:p>
                      <a:pPr algn="ctr" fontAlgn="b"/>
                      <a:r>
                        <a:rPr lang="en-US" sz="800" b="0" i="0" u="none" strike="noStrike">
                          <a:solidFill>
                            <a:srgbClr val="000000"/>
                          </a:solidFill>
                          <a:effectLst/>
                          <a:latin typeface="Trebuchet MS"/>
                        </a:rPr>
                        <a:t>77.7</a:t>
                      </a:r>
                    </a:p>
                  </a:txBody>
                  <a:tcPr marL="8704" marR="8704" marT="8704" marB="0" anchor="b">
                    <a:lnL>
                      <a:noFill/>
                    </a:lnL>
                    <a:lnR>
                      <a:noFill/>
                    </a:lnR>
                    <a:lnT>
                      <a:noFill/>
                    </a:lnT>
                    <a:lnB>
                      <a:noFill/>
                    </a:lnB>
                  </a:tcPr>
                </a:tc>
              </a:tr>
              <a:tr h="174075">
                <a:tc>
                  <a:txBody>
                    <a:bodyPr/>
                    <a:lstStyle/>
                    <a:p>
                      <a:pPr algn="l" fontAlgn="b"/>
                      <a:r>
                        <a:rPr lang="en-US" sz="800" b="0" i="0" u="none" strike="noStrike">
                          <a:effectLst/>
                          <a:latin typeface="Trebuchet MS"/>
                        </a:rPr>
                        <a:t>  Other Cause</a:t>
                      </a:r>
                    </a:p>
                  </a:txBody>
                  <a:tcPr marL="8704" marR="8704" marT="87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5.7</a:t>
                      </a:r>
                    </a:p>
                  </a:txBody>
                  <a:tcPr marL="8704" marR="8704" marT="87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1.2</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10.1</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0.9</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82.0</a:t>
                      </a:r>
                    </a:p>
                  </a:txBody>
                  <a:tcPr marL="8704" marR="8704" marT="87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5.6</a:t>
                      </a:r>
                    </a:p>
                  </a:txBody>
                  <a:tcPr marL="8704" marR="8704" marT="87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1.1</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11.2</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ebuchet MS"/>
                        </a:rPr>
                        <a:t>0.6</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Trebuchet MS"/>
                        </a:rPr>
                        <a:t>81.5</a:t>
                      </a:r>
                    </a:p>
                  </a:txBody>
                  <a:tcPr marL="8704" marR="8704" marT="8704"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88969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25</a:t>
            </a:fld>
            <a:endParaRPr lang="en-US" b="1" dirty="0"/>
          </a:p>
        </p:txBody>
      </p:sp>
      <p:sp>
        <p:nvSpPr>
          <p:cNvPr id="9" name="Rectangle 8"/>
          <p:cNvSpPr/>
          <p:nvPr/>
        </p:nvSpPr>
        <p:spPr>
          <a:xfrm>
            <a:off x="723900" y="5558135"/>
            <a:ext cx="7696200" cy="830997"/>
          </a:xfrm>
          <a:prstGeom prst="rect">
            <a:avLst/>
          </a:prstGeom>
        </p:spPr>
        <p:txBody>
          <a:bodyPr wrap="square">
            <a:spAutoFit/>
          </a:bodyPr>
          <a:lstStyle/>
          <a:p>
            <a:r>
              <a:rPr lang="en-US" i="1" baseline="30000" dirty="0"/>
              <a:t>Data Source: Special analyses, USRDS ESRD Database. Hemodialysis patients initiating treatment for ESRD at least 90 days prior to December 1, 2014, *who were &lt;22 years old as December 1, 2014, and who were alive through December 31, 2014; Catheter=any catheter use; fistula and graft use shown are without the use of a catheter. Abbreviations: AV, arteriovenous; ESRD, end-stage renal disease.</a:t>
            </a:r>
          </a:p>
        </p:txBody>
      </p:sp>
      <p:sp>
        <p:nvSpPr>
          <p:cNvPr id="10" name="Rectangle 9"/>
          <p:cNvSpPr/>
          <p:nvPr/>
        </p:nvSpPr>
        <p:spPr>
          <a:xfrm>
            <a:off x="457200" y="304800"/>
            <a:ext cx="8229600" cy="666849"/>
          </a:xfrm>
          <a:prstGeom prst="rect">
            <a:avLst/>
          </a:prstGeom>
        </p:spPr>
        <p:txBody>
          <a:bodyPr wrap="square">
            <a:spAutoFit/>
          </a:bodyPr>
          <a:lstStyle/>
          <a:p>
            <a:pPr algn="ctr"/>
            <a:r>
              <a:rPr lang="en-US" sz="2800" b="1" baseline="30000" dirty="0"/>
              <a:t>Figure 8.11 Distribution of vascular access type in prevalent pediatric hemodialysis patients (aged 0-21 years* as of December 31, 2014), 2014</a:t>
            </a:r>
          </a:p>
        </p:txBody>
      </p:sp>
      <p:pic>
        <p:nvPicPr>
          <p:cNvPr id="26626" name="Picture 2" descr="\\vasa\USRDSdocs\ADR\2015\Chapters\Volume 2 - ESRD\8 - Pediatric ESRD\Powerpoint\V2_C8_Pediatric_F11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914400"/>
            <a:ext cx="6858014" cy="4572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018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26</a:t>
            </a:fld>
            <a:endParaRPr lang="en-US" b="1" dirty="0"/>
          </a:p>
        </p:txBody>
      </p:sp>
      <p:sp>
        <p:nvSpPr>
          <p:cNvPr id="9" name="Rectangle 8"/>
          <p:cNvSpPr/>
          <p:nvPr/>
        </p:nvSpPr>
        <p:spPr>
          <a:xfrm>
            <a:off x="723900" y="5334000"/>
            <a:ext cx="7696200" cy="1015663"/>
          </a:xfrm>
          <a:prstGeom prst="rect">
            <a:avLst/>
          </a:prstGeom>
        </p:spPr>
        <p:txBody>
          <a:bodyPr wrap="square">
            <a:spAutoFit/>
          </a:bodyPr>
          <a:lstStyle/>
          <a:p>
            <a:r>
              <a:rPr lang="en-US" i="1" baseline="30000" dirty="0"/>
              <a:t>Data Source: Special analyses, USRDS ESRD Database. ESRD patients initiating hemodialysis from June 1, 2012 to December 31, 2012, who were &lt;22 years of age at initiation. Patients with a maturing AV fistula / AV graft with a catheter in place were classified as having AV fistula or AV graft. The apparent decrease in arteriovenous fistula and arteriovenous graft use at 1 month is related to missing data due to the different data sources used for incident and prevalent patients. Abbreviations: AV, arteriovenous; ESRD, end-stage renal disease; HD, hemodialysis; PD, peritoneal dialysis. </a:t>
            </a:r>
          </a:p>
        </p:txBody>
      </p:sp>
      <p:sp>
        <p:nvSpPr>
          <p:cNvPr id="10" name="Rectangle 9"/>
          <p:cNvSpPr/>
          <p:nvPr/>
        </p:nvSpPr>
        <p:spPr>
          <a:xfrm>
            <a:off x="457200" y="304800"/>
            <a:ext cx="8229600" cy="666849"/>
          </a:xfrm>
          <a:prstGeom prst="rect">
            <a:avLst/>
          </a:prstGeom>
        </p:spPr>
        <p:txBody>
          <a:bodyPr wrap="square">
            <a:spAutoFit/>
          </a:bodyPr>
          <a:lstStyle/>
          <a:p>
            <a:pPr algn="ctr"/>
            <a:r>
              <a:rPr lang="en-US" sz="2800" b="1" baseline="30000" dirty="0"/>
              <a:t>Figure 8.12 One-year longitudinal assessment of vascular access type in </a:t>
            </a:r>
            <a:endParaRPr lang="en-US" sz="2800" b="1" baseline="30000" dirty="0" smtClean="0"/>
          </a:p>
          <a:p>
            <a:pPr algn="ctr"/>
            <a:r>
              <a:rPr lang="en-US" sz="2800" b="1" baseline="30000" dirty="0" smtClean="0"/>
              <a:t>incident </a:t>
            </a:r>
            <a:r>
              <a:rPr lang="en-US" sz="2800" b="1" baseline="30000" dirty="0"/>
              <a:t>pediatric ESRD patients on hemodialysis (aged 0-21 years) in 2012</a:t>
            </a:r>
          </a:p>
        </p:txBody>
      </p:sp>
      <p:pic>
        <p:nvPicPr>
          <p:cNvPr id="25603" name="Picture 3" descr="\\vasa\USRDSdocs\ADR\2015\Chapters\Volume 2 - ESRD\8 - Pediatric ESRD\Powerpoint\V2_C8_Pediatric_F12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597" y="859531"/>
            <a:ext cx="6400807" cy="432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837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27</a:t>
            </a:fld>
            <a:endParaRPr lang="en-US" b="1" dirty="0"/>
          </a:p>
        </p:txBody>
      </p:sp>
      <p:sp>
        <p:nvSpPr>
          <p:cNvPr id="9" name="Rectangle 8"/>
          <p:cNvSpPr/>
          <p:nvPr/>
        </p:nvSpPr>
        <p:spPr>
          <a:xfrm>
            <a:off x="723900" y="5525869"/>
            <a:ext cx="7696200" cy="646331"/>
          </a:xfrm>
          <a:prstGeom prst="rect">
            <a:avLst/>
          </a:prstGeom>
        </p:spPr>
        <p:txBody>
          <a:bodyPr wrap="square">
            <a:spAutoFit/>
          </a:bodyPr>
          <a:lstStyle/>
          <a:p>
            <a:r>
              <a:rPr lang="en-US" i="1" baseline="30000" dirty="0"/>
              <a:t>Data Source: Reference Tables A1, E9, M1, and special analyses, USRDS ESRD Database. The rate of ESRD per million among the U.S. population aged 0-21 years and the rate of transplantation in dialysis patients aged 0-21 years at the time of transplant, 1996–2013. Abbreviations: ESRD, end-stage renal disease. </a:t>
            </a:r>
          </a:p>
        </p:txBody>
      </p:sp>
      <p:sp>
        <p:nvSpPr>
          <p:cNvPr id="10" name="Rectangle 9"/>
          <p:cNvSpPr/>
          <p:nvPr/>
        </p:nvSpPr>
        <p:spPr>
          <a:xfrm>
            <a:off x="457200" y="304800"/>
            <a:ext cx="8229600" cy="954107"/>
          </a:xfrm>
          <a:prstGeom prst="rect">
            <a:avLst/>
          </a:prstGeom>
        </p:spPr>
        <p:txBody>
          <a:bodyPr wrap="square">
            <a:spAutoFit/>
          </a:bodyPr>
          <a:lstStyle/>
          <a:p>
            <a:pPr algn="ctr"/>
            <a:r>
              <a:rPr lang="en-US" sz="2800" b="1" baseline="30000" dirty="0"/>
              <a:t>Figure 8.13 Trends in pediatric transplantation (aged 0-21 years), by (a) ESRD incident and kidney transplant rates, (b) Pediatric patient transplant counts and kidney transplant waiting list times, and (c) kidney transplant counts, 1996-2013</a:t>
            </a:r>
          </a:p>
        </p:txBody>
      </p:sp>
      <p:sp>
        <p:nvSpPr>
          <p:cNvPr id="7" name="Rectangle 6"/>
          <p:cNvSpPr/>
          <p:nvPr/>
        </p:nvSpPr>
        <p:spPr>
          <a:xfrm>
            <a:off x="2569048" y="1109246"/>
            <a:ext cx="4005904"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(a</a:t>
            </a:r>
            <a:r>
              <a:rPr lang="en-US" sz="1600" b="1" dirty="0">
                <a:ea typeface="SimSun"/>
                <a:cs typeface="Segoe UI"/>
              </a:rPr>
              <a:t>) </a:t>
            </a:r>
            <a:r>
              <a:rPr lang="en-US" sz="1600" b="1" dirty="0" smtClean="0">
                <a:ea typeface="SimSun"/>
                <a:cs typeface="Segoe UI"/>
              </a:rPr>
              <a:t>ESRD </a:t>
            </a:r>
            <a:r>
              <a:rPr lang="en-US" sz="1600" b="1" dirty="0">
                <a:ea typeface="SimSun"/>
                <a:cs typeface="Segoe UI"/>
              </a:rPr>
              <a:t>incident and kidney transplant rates</a:t>
            </a:r>
          </a:p>
        </p:txBody>
      </p:sp>
      <p:pic>
        <p:nvPicPr>
          <p:cNvPr id="27650" name="Picture 2" descr="\\vasa\USRDSdocs\ADR\2015\Chapters\Volume 2 - ESRD\8 - Pediatric ESRD\Powerpoint\V2_C8_Pediatric_F13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197" y="1524001"/>
            <a:ext cx="5943607" cy="400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87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28</a:t>
            </a:fld>
            <a:endParaRPr lang="en-US" b="1" dirty="0"/>
          </a:p>
        </p:txBody>
      </p:sp>
      <p:sp>
        <p:nvSpPr>
          <p:cNvPr id="9" name="Rectangle 8"/>
          <p:cNvSpPr/>
          <p:nvPr/>
        </p:nvSpPr>
        <p:spPr>
          <a:xfrm>
            <a:off x="723900" y="5334000"/>
            <a:ext cx="7696200" cy="1015663"/>
          </a:xfrm>
          <a:prstGeom prst="rect">
            <a:avLst/>
          </a:prstGeom>
        </p:spPr>
        <p:txBody>
          <a:bodyPr wrap="square">
            <a:spAutoFit/>
          </a:bodyPr>
          <a:lstStyle/>
          <a:p>
            <a:r>
              <a:rPr lang="en-US" i="1" baseline="30000" dirty="0"/>
              <a:t>Data Source: Reference Tables E2, E3, and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2010. Abbreviations: </a:t>
            </a:r>
            <a:r>
              <a:rPr lang="en-US" i="1" baseline="30000" dirty="0" err="1"/>
              <a:t>Tx</a:t>
            </a:r>
            <a:r>
              <a:rPr lang="en-US" i="1" baseline="30000" dirty="0"/>
              <a:t>, transplant.</a:t>
            </a:r>
          </a:p>
        </p:txBody>
      </p:sp>
      <p:sp>
        <p:nvSpPr>
          <p:cNvPr id="10" name="Rectangle 9"/>
          <p:cNvSpPr/>
          <p:nvPr/>
        </p:nvSpPr>
        <p:spPr>
          <a:xfrm>
            <a:off x="457200" y="304800"/>
            <a:ext cx="8229600" cy="954107"/>
          </a:xfrm>
          <a:prstGeom prst="rect">
            <a:avLst/>
          </a:prstGeom>
        </p:spPr>
        <p:txBody>
          <a:bodyPr wrap="square">
            <a:spAutoFit/>
          </a:bodyPr>
          <a:lstStyle/>
          <a:p>
            <a:pPr algn="ctr"/>
            <a:r>
              <a:rPr lang="en-US" sz="2800" b="1" baseline="30000" dirty="0"/>
              <a:t>Figure 8.13 Trends in pediatric transplantation (aged 0-21 years), by (a) ESRD incident and kidney transplant rates, (b) Pediatric patient transplant counts and kidney transplant waiting list times, and (c) kidney transplant counts, 1996-2013</a:t>
            </a:r>
          </a:p>
        </p:txBody>
      </p:sp>
      <p:sp>
        <p:nvSpPr>
          <p:cNvPr id="7" name="Rectangle 6"/>
          <p:cNvSpPr/>
          <p:nvPr/>
        </p:nvSpPr>
        <p:spPr>
          <a:xfrm>
            <a:off x="1175493" y="1109246"/>
            <a:ext cx="6793014"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(b) </a:t>
            </a:r>
            <a:r>
              <a:rPr lang="en-US" sz="1600" b="1" dirty="0">
                <a:ea typeface="SimSun"/>
                <a:cs typeface="Segoe UI"/>
              </a:rPr>
              <a:t>Pediatric patient transplant counts and kidney transplant waiting list times</a:t>
            </a:r>
          </a:p>
        </p:txBody>
      </p:sp>
      <p:pic>
        <p:nvPicPr>
          <p:cNvPr id="28674" name="Picture 2" descr="\\vasa\USRDSdocs\ADR\2015\Chapters\Volume 2 - ESRD\8 - Pediatric ESRD\Powerpoint\V2_C8_Pediatric_F13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4049" y="1447800"/>
            <a:ext cx="529590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115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29</a:t>
            </a:fld>
            <a:endParaRPr lang="en-US" b="1" dirty="0"/>
          </a:p>
        </p:txBody>
      </p:sp>
      <p:sp>
        <p:nvSpPr>
          <p:cNvPr id="9" name="Rectangle 8"/>
          <p:cNvSpPr/>
          <p:nvPr/>
        </p:nvSpPr>
        <p:spPr>
          <a:xfrm>
            <a:off x="723900" y="5481935"/>
            <a:ext cx="7696200" cy="461665"/>
          </a:xfrm>
          <a:prstGeom prst="rect">
            <a:avLst/>
          </a:prstGeom>
        </p:spPr>
        <p:txBody>
          <a:bodyPr wrap="square">
            <a:spAutoFit/>
          </a:bodyPr>
          <a:lstStyle/>
          <a:p>
            <a:r>
              <a:rPr lang="en-US" i="1" baseline="30000" dirty="0"/>
              <a:t>Data Source: Reference Tables E8, E8(2), E8(3), and special analyses, USRDS ESRD Database. This figure represents kidney alone and kidney plus pancreas transplant counts for all pediatric candidates.</a:t>
            </a:r>
          </a:p>
        </p:txBody>
      </p:sp>
      <p:sp>
        <p:nvSpPr>
          <p:cNvPr id="10" name="Rectangle 9"/>
          <p:cNvSpPr/>
          <p:nvPr/>
        </p:nvSpPr>
        <p:spPr>
          <a:xfrm>
            <a:off x="457200" y="304800"/>
            <a:ext cx="8229600" cy="954107"/>
          </a:xfrm>
          <a:prstGeom prst="rect">
            <a:avLst/>
          </a:prstGeom>
        </p:spPr>
        <p:txBody>
          <a:bodyPr wrap="square">
            <a:spAutoFit/>
          </a:bodyPr>
          <a:lstStyle/>
          <a:p>
            <a:pPr algn="ctr"/>
            <a:r>
              <a:rPr lang="en-US" sz="2800" b="1" baseline="30000" dirty="0"/>
              <a:t>Figure 8.13 Trends in pediatric transplantation (aged 0-21 years), by (a) ESRD incident and kidney transplant rates, (b) Pediatric patient transplant counts and kidney transplant waiting list times, and (c) kidney transplant counts, 1996-2013</a:t>
            </a:r>
          </a:p>
        </p:txBody>
      </p:sp>
      <p:sp>
        <p:nvSpPr>
          <p:cNvPr id="7" name="Rectangle 6"/>
          <p:cNvSpPr/>
          <p:nvPr/>
        </p:nvSpPr>
        <p:spPr>
          <a:xfrm>
            <a:off x="3267828" y="1109246"/>
            <a:ext cx="2608342"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a:t>
            </a:r>
            <a:r>
              <a:rPr lang="en-US" sz="1600" b="1" dirty="0">
                <a:ea typeface="SimSun"/>
                <a:cs typeface="Segoe UI"/>
              </a:rPr>
              <a:t>c) </a:t>
            </a:r>
            <a:r>
              <a:rPr lang="en-US" sz="1600" b="1" dirty="0" smtClean="0">
                <a:ea typeface="SimSun"/>
                <a:cs typeface="Segoe UI"/>
              </a:rPr>
              <a:t>Kidney </a:t>
            </a:r>
            <a:r>
              <a:rPr lang="en-US" sz="1600" b="1" dirty="0">
                <a:ea typeface="SimSun"/>
                <a:cs typeface="Segoe UI"/>
              </a:rPr>
              <a:t>transplant counts </a:t>
            </a:r>
          </a:p>
        </p:txBody>
      </p:sp>
      <p:pic>
        <p:nvPicPr>
          <p:cNvPr id="29698" name="Picture 2" descr="\\vasa\USRDSdocs\ADR\2015\Chapters\Volume 2 - ESRD\8 - Pediatric ESRD\Powerpoint\V2_C8_Pediatric_F13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397" y="1523992"/>
            <a:ext cx="6553207" cy="388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415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9417" y="5373870"/>
            <a:ext cx="7696200" cy="646331"/>
          </a:xfrm>
          <a:prstGeom prst="rect">
            <a:avLst/>
          </a:prstGeom>
        </p:spPr>
        <p:txBody>
          <a:bodyPr wrap="square">
            <a:spAutoFit/>
          </a:bodyPr>
          <a:lstStyle/>
          <a:p>
            <a:r>
              <a:rPr lang="en-US" i="1" baseline="30000" dirty="0" smtClean="0"/>
              <a:t>Data Source: Special </a:t>
            </a:r>
            <a:r>
              <a:rPr lang="en-US" i="1" baseline="30000" dirty="0"/>
              <a:t>analyses, USRDS ESRD Database. Peritoneal dialysis consists of continuous ambulatory peritoneal dialysis and continuous cycling peritoneal dialysis. All consists of hemodialysis, peritoneal dialysis, uncertain dialysis, and transplant. Abbreviations: ESRD, end-stage renal disease; HD, hemodialysis; PD, peritoneal dialysis; </a:t>
            </a:r>
            <a:r>
              <a:rPr lang="en-US" i="1" baseline="30000" dirty="0" err="1"/>
              <a:t>Tx</a:t>
            </a:r>
            <a:r>
              <a:rPr lang="en-US" i="1" baseline="30000" dirty="0"/>
              <a:t>, transplant.</a:t>
            </a: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 </a:t>
            </a:r>
            <a:r>
              <a:rPr lang="en-US" sz="2800" b="1" baseline="30000" dirty="0"/>
              <a:t>Number of (a) incident and (b) December 31 point prevalent ESRD </a:t>
            </a:r>
            <a:endParaRPr lang="en-US" sz="2800" b="1" baseline="30000" dirty="0" smtClean="0"/>
          </a:p>
          <a:p>
            <a:pPr algn="ctr"/>
            <a:r>
              <a:rPr lang="en-US" sz="2800" b="1" baseline="30000" dirty="0" smtClean="0"/>
              <a:t>pediatric </a:t>
            </a:r>
            <a:r>
              <a:rPr lang="en-US" sz="2800" b="1" baseline="30000" dirty="0"/>
              <a:t>patients (aged 0–21 years), by modality, 1996-2013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a:t>
            </a:fld>
            <a:endParaRPr lang="en-US" b="1" dirty="0"/>
          </a:p>
        </p:txBody>
      </p:sp>
      <p:sp>
        <p:nvSpPr>
          <p:cNvPr id="8" name="Rectangle 7"/>
          <p:cNvSpPr/>
          <p:nvPr/>
        </p:nvSpPr>
        <p:spPr>
          <a:xfrm>
            <a:off x="3845352" y="880646"/>
            <a:ext cx="1819024" cy="338554"/>
          </a:xfrm>
          <a:prstGeom prst="rect">
            <a:avLst/>
          </a:prstGeom>
        </p:spPr>
        <p:txBody>
          <a:bodyPr wrap="none">
            <a:spAutoFit/>
          </a:bodyPr>
          <a:lstStyle/>
          <a:p>
            <a:pPr lvl="0" fontAlgn="base"/>
            <a:r>
              <a:rPr lang="en-US" sz="1600" b="1" dirty="0" smtClean="0"/>
              <a:t>(b) Point </a:t>
            </a:r>
            <a:r>
              <a:rPr lang="en-US" sz="1600" b="1" dirty="0"/>
              <a:t>prevalent </a:t>
            </a:r>
          </a:p>
        </p:txBody>
      </p:sp>
      <p:pic>
        <p:nvPicPr>
          <p:cNvPr id="2050" name="Picture 2" descr="\\vasa\USRDSdocs\ADR\2015\Chapters\Volume 2 - ESRD\8 - Pediatric ESRD\Powerpoint\V2_C8_Pediatric_F1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295396"/>
            <a:ext cx="6858014" cy="396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18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30</a:t>
            </a:fld>
            <a:endParaRPr lang="en-US" b="1" dirty="0"/>
          </a:p>
        </p:txBody>
      </p:sp>
      <p:sp>
        <p:nvSpPr>
          <p:cNvPr id="9" name="Rectangle 8"/>
          <p:cNvSpPr/>
          <p:nvPr/>
        </p:nvSpPr>
        <p:spPr>
          <a:xfrm>
            <a:off x="723900" y="5481935"/>
            <a:ext cx="7696200" cy="461665"/>
          </a:xfrm>
          <a:prstGeom prst="rect">
            <a:avLst/>
          </a:prstGeom>
        </p:spPr>
        <p:txBody>
          <a:bodyPr wrap="square">
            <a:spAutoFit/>
          </a:bodyPr>
          <a:lstStyle/>
          <a:p>
            <a:r>
              <a:rPr lang="en-US" i="1" baseline="30000" dirty="0"/>
              <a:t>Data Source: Reference Table E9, and special analyses, USRDS ESRD Database. Includes transplant year between 1996–2013.</a:t>
            </a:r>
          </a:p>
        </p:txBody>
      </p:sp>
      <p:sp>
        <p:nvSpPr>
          <p:cNvPr id="10" name="Rectangle 9"/>
          <p:cNvSpPr/>
          <p:nvPr/>
        </p:nvSpPr>
        <p:spPr>
          <a:xfrm>
            <a:off x="457200" y="304800"/>
            <a:ext cx="8229600" cy="666849"/>
          </a:xfrm>
          <a:prstGeom prst="rect">
            <a:avLst/>
          </a:prstGeom>
        </p:spPr>
        <p:txBody>
          <a:bodyPr wrap="square">
            <a:spAutoFit/>
          </a:bodyPr>
          <a:lstStyle/>
          <a:p>
            <a:pPr algn="ctr"/>
            <a:r>
              <a:rPr lang="en-US" sz="2800" b="1" baseline="30000" dirty="0"/>
              <a:t>Figure 8.14 Annual rates of live and deceased donor transplants in pediatric dialysis patients (aged 0-21 years), by (a) age and (b) race, 1996-2013</a:t>
            </a:r>
          </a:p>
        </p:txBody>
      </p:sp>
      <p:sp>
        <p:nvSpPr>
          <p:cNvPr id="7" name="Rectangle 6"/>
          <p:cNvSpPr/>
          <p:nvPr/>
        </p:nvSpPr>
        <p:spPr>
          <a:xfrm>
            <a:off x="3368913" y="914400"/>
            <a:ext cx="2406172"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(a) </a:t>
            </a:r>
            <a:r>
              <a:rPr lang="en-US" sz="1600" b="1" dirty="0">
                <a:ea typeface="SimSun"/>
                <a:cs typeface="Segoe UI"/>
              </a:rPr>
              <a:t>Transplant rates by age</a:t>
            </a:r>
          </a:p>
        </p:txBody>
      </p:sp>
      <p:pic>
        <p:nvPicPr>
          <p:cNvPr id="30722" name="Picture 2" descr="\\vasa\USRDSdocs\ADR\2015\Chapters\Volume 2 - ESRD\8 - Pediatric ESRD\Powerpoint\V2_C8_Pediatric_F14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69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31</a:t>
            </a:fld>
            <a:endParaRPr lang="en-US" b="1" dirty="0"/>
          </a:p>
        </p:txBody>
      </p:sp>
      <p:sp>
        <p:nvSpPr>
          <p:cNvPr id="9" name="Rectangle 8"/>
          <p:cNvSpPr/>
          <p:nvPr/>
        </p:nvSpPr>
        <p:spPr>
          <a:xfrm>
            <a:off x="723900" y="5481935"/>
            <a:ext cx="7696200" cy="461665"/>
          </a:xfrm>
          <a:prstGeom prst="rect">
            <a:avLst/>
          </a:prstGeom>
        </p:spPr>
        <p:txBody>
          <a:bodyPr wrap="square">
            <a:spAutoFit/>
          </a:bodyPr>
          <a:lstStyle/>
          <a:p>
            <a:r>
              <a:rPr lang="en-US" i="1" baseline="30000" dirty="0"/>
              <a:t>Data Source: Reference Table E9, and special analyses, USRDS ESRD Database. Includes transplant year between 1996–2013.</a:t>
            </a:r>
          </a:p>
        </p:txBody>
      </p:sp>
      <p:sp>
        <p:nvSpPr>
          <p:cNvPr id="10" name="Rectangle 9"/>
          <p:cNvSpPr/>
          <p:nvPr/>
        </p:nvSpPr>
        <p:spPr>
          <a:xfrm>
            <a:off x="457200" y="304800"/>
            <a:ext cx="8229600" cy="666849"/>
          </a:xfrm>
          <a:prstGeom prst="rect">
            <a:avLst/>
          </a:prstGeom>
        </p:spPr>
        <p:txBody>
          <a:bodyPr wrap="square">
            <a:spAutoFit/>
          </a:bodyPr>
          <a:lstStyle/>
          <a:p>
            <a:pPr algn="ctr"/>
            <a:r>
              <a:rPr lang="en-US" sz="2800" b="1" baseline="30000" dirty="0"/>
              <a:t>Figure 8.14 Annual rates of live and deceased donor transplants in pediatric dialysis patients (aged 0-21 years), by (a) age and (b) race, 1996-2013</a:t>
            </a:r>
          </a:p>
        </p:txBody>
      </p:sp>
      <p:sp>
        <p:nvSpPr>
          <p:cNvPr id="7" name="Rectangle 6"/>
          <p:cNvSpPr/>
          <p:nvPr/>
        </p:nvSpPr>
        <p:spPr>
          <a:xfrm>
            <a:off x="2124854" y="914400"/>
            <a:ext cx="4894290"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(b) </a:t>
            </a:r>
            <a:r>
              <a:rPr lang="en-US" sz="1600" b="1" dirty="0">
                <a:ea typeface="SimSun"/>
                <a:cs typeface="Segoe UI"/>
              </a:rPr>
              <a:t>Transplant rates in pediatric dialysis patients by race</a:t>
            </a:r>
          </a:p>
        </p:txBody>
      </p:sp>
      <p:pic>
        <p:nvPicPr>
          <p:cNvPr id="31746" name="Picture 2" descr="\\vasa\USRDSdocs\ADR\2015\Chapters\Volume 2 - ESRD\8 - Pediatric ESRD\Powerpoint\V2_C8_Pediatric_F14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913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32</a:t>
            </a:fld>
            <a:endParaRPr lang="en-US" b="1" dirty="0"/>
          </a:p>
        </p:txBody>
      </p:sp>
      <p:sp>
        <p:nvSpPr>
          <p:cNvPr id="9" name="Rectangle 8"/>
          <p:cNvSpPr/>
          <p:nvPr/>
        </p:nvSpPr>
        <p:spPr>
          <a:xfrm>
            <a:off x="723900" y="5481935"/>
            <a:ext cx="7696200" cy="830997"/>
          </a:xfrm>
          <a:prstGeom prst="rect">
            <a:avLst/>
          </a:prstGeom>
        </p:spPr>
        <p:txBody>
          <a:bodyPr wrap="square">
            <a:spAutoFit/>
          </a:bodyPr>
          <a:lstStyle/>
          <a:p>
            <a:r>
              <a:rPr lang="en-US" i="1" baseline="30000" dirty="0"/>
              <a:t>Data Source: Special analyses, USRDS ESRD Database. Incident dialysis and transplant patients defined at the onset of dialysis or the day of transplant with the 60-day rule. Includes pediatric patients (aged 0-21 years) starting initiation of HD or PD in 1996-2012 and having the first transplant before 12/31/2014. Abbreviations: HD, hemodialysis; PD, peritoneal dialysis.</a:t>
            </a:r>
          </a:p>
        </p:txBody>
      </p:sp>
      <p:sp>
        <p:nvSpPr>
          <p:cNvPr id="10" name="Rectangle 9"/>
          <p:cNvSpPr/>
          <p:nvPr/>
        </p:nvSpPr>
        <p:spPr>
          <a:xfrm>
            <a:off x="457200" y="265093"/>
            <a:ext cx="8229600" cy="954107"/>
          </a:xfrm>
          <a:prstGeom prst="rect">
            <a:avLst/>
          </a:prstGeom>
        </p:spPr>
        <p:txBody>
          <a:bodyPr wrap="square">
            <a:spAutoFit/>
          </a:bodyPr>
          <a:lstStyle/>
          <a:p>
            <a:pPr algn="ctr"/>
            <a:r>
              <a:rPr lang="en-US" sz="2800" b="1" baseline="30000" dirty="0"/>
              <a:t>Figure 8.15 Median waiting time from incident hemodialysis (HD) or </a:t>
            </a:r>
            <a:endParaRPr lang="en-US" sz="2800" b="1" baseline="30000" dirty="0" smtClean="0"/>
          </a:p>
          <a:p>
            <a:pPr algn="ctr"/>
            <a:r>
              <a:rPr lang="en-US" sz="2800" b="1" baseline="30000" dirty="0" smtClean="0"/>
              <a:t>peritoneal </a:t>
            </a:r>
            <a:r>
              <a:rPr lang="en-US" sz="2800" b="1" baseline="30000" dirty="0"/>
              <a:t>dialysis (PD) to first transplant, by (a) modality, (b) age, </a:t>
            </a:r>
            <a:endParaRPr lang="en-US" sz="2800" b="1" baseline="30000" dirty="0" smtClean="0"/>
          </a:p>
          <a:p>
            <a:pPr algn="ctr"/>
            <a:r>
              <a:rPr lang="en-US" sz="2800" b="1" baseline="30000" dirty="0" smtClean="0"/>
              <a:t>(</a:t>
            </a:r>
            <a:r>
              <a:rPr lang="en-US" sz="2800" b="1" baseline="30000" dirty="0"/>
              <a:t>c) primary cause of ESRD, and (d) race, 1996-2012</a:t>
            </a:r>
          </a:p>
        </p:txBody>
      </p:sp>
      <p:sp>
        <p:nvSpPr>
          <p:cNvPr id="7" name="Rectangle 6"/>
          <p:cNvSpPr/>
          <p:nvPr/>
        </p:nvSpPr>
        <p:spPr>
          <a:xfrm>
            <a:off x="3957088" y="1109246"/>
            <a:ext cx="1229825"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(a) Modality</a:t>
            </a:r>
            <a:endParaRPr lang="en-US" sz="1600" b="1" dirty="0">
              <a:ea typeface="SimSun"/>
              <a:cs typeface="Segoe UI"/>
            </a:endParaRPr>
          </a:p>
        </p:txBody>
      </p:sp>
      <p:pic>
        <p:nvPicPr>
          <p:cNvPr id="32770" name="Picture 2" descr="\\vasa\USRDSdocs\ADR\2015\Chapters\Volume 2 - ESRD\8 - Pediatric ESRD\Powerpoint\V2_C8_Pediatric_F15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447796"/>
            <a:ext cx="6858014" cy="396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095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33</a:t>
            </a:fld>
            <a:endParaRPr lang="en-US" b="1" dirty="0"/>
          </a:p>
        </p:txBody>
      </p:sp>
      <p:sp>
        <p:nvSpPr>
          <p:cNvPr id="9" name="Rectangle 8"/>
          <p:cNvSpPr/>
          <p:nvPr/>
        </p:nvSpPr>
        <p:spPr>
          <a:xfrm>
            <a:off x="723900" y="5481935"/>
            <a:ext cx="7696200" cy="830997"/>
          </a:xfrm>
          <a:prstGeom prst="rect">
            <a:avLst/>
          </a:prstGeom>
        </p:spPr>
        <p:txBody>
          <a:bodyPr wrap="square">
            <a:spAutoFit/>
          </a:bodyPr>
          <a:lstStyle/>
          <a:p>
            <a:r>
              <a:rPr lang="en-US" i="1" baseline="30000" dirty="0"/>
              <a:t>Data Source: Special analyses, USRDS ESRD Database. Incident dialysis and transplant patients defined at the onset of dialysis or the day of transplant with the 60-day rule. Includes pediatric patients (aged 0-21 years) starting initiation of HD or PD in 1996-2012 and having the first transplant before 12/31/2014. Abbreviations: HD, hemodialysis; PD, peritoneal dialysis.</a:t>
            </a:r>
          </a:p>
        </p:txBody>
      </p:sp>
      <p:sp>
        <p:nvSpPr>
          <p:cNvPr id="10" name="Rectangle 9"/>
          <p:cNvSpPr/>
          <p:nvPr/>
        </p:nvSpPr>
        <p:spPr>
          <a:xfrm>
            <a:off x="457200" y="265093"/>
            <a:ext cx="8229600" cy="954107"/>
          </a:xfrm>
          <a:prstGeom prst="rect">
            <a:avLst/>
          </a:prstGeom>
        </p:spPr>
        <p:txBody>
          <a:bodyPr wrap="square">
            <a:spAutoFit/>
          </a:bodyPr>
          <a:lstStyle/>
          <a:p>
            <a:pPr algn="ctr"/>
            <a:r>
              <a:rPr lang="en-US" sz="2800" b="1" baseline="30000" dirty="0"/>
              <a:t>Figure 8.15 Median waiting time from incident hemodialysis (HD) or </a:t>
            </a:r>
            <a:endParaRPr lang="en-US" sz="2800" b="1" baseline="30000" dirty="0" smtClean="0"/>
          </a:p>
          <a:p>
            <a:pPr algn="ctr"/>
            <a:r>
              <a:rPr lang="en-US" sz="2800" b="1" baseline="30000" dirty="0" smtClean="0"/>
              <a:t>peritoneal </a:t>
            </a:r>
            <a:r>
              <a:rPr lang="en-US" sz="2800" b="1" baseline="30000" dirty="0"/>
              <a:t>dialysis (PD) to first transplant, by (a) modality, (b) age, </a:t>
            </a:r>
            <a:endParaRPr lang="en-US" sz="2800" b="1" baseline="30000" dirty="0" smtClean="0"/>
          </a:p>
          <a:p>
            <a:pPr algn="ctr"/>
            <a:r>
              <a:rPr lang="en-US" sz="2800" b="1" baseline="30000" dirty="0" smtClean="0"/>
              <a:t>(</a:t>
            </a:r>
            <a:r>
              <a:rPr lang="en-US" sz="2800" b="1" baseline="30000" dirty="0"/>
              <a:t>c) primary cause of ESRD, and (d) race, 1996-2012</a:t>
            </a:r>
          </a:p>
        </p:txBody>
      </p:sp>
      <p:sp>
        <p:nvSpPr>
          <p:cNvPr id="7" name="Rectangle 6"/>
          <p:cNvSpPr/>
          <p:nvPr/>
        </p:nvSpPr>
        <p:spPr>
          <a:xfrm>
            <a:off x="4175386" y="1109246"/>
            <a:ext cx="793230"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(b) Age</a:t>
            </a:r>
            <a:endParaRPr lang="en-US" sz="1600" b="1" dirty="0">
              <a:ea typeface="SimSun"/>
              <a:cs typeface="Segoe UI"/>
            </a:endParaRPr>
          </a:p>
        </p:txBody>
      </p:sp>
      <p:pic>
        <p:nvPicPr>
          <p:cNvPr id="33794" name="Picture 2" descr="\\vasa\USRDSdocs\ADR\2015\Chapters\Volume 2 - ESRD\8 - Pediatric ESRD\Powerpoint\V2_C8_Pediatric_F15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0999" y="1523996"/>
            <a:ext cx="6350007" cy="381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976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34</a:t>
            </a:fld>
            <a:endParaRPr lang="en-US" b="1" dirty="0"/>
          </a:p>
        </p:txBody>
      </p:sp>
      <p:sp>
        <p:nvSpPr>
          <p:cNvPr id="9" name="Rectangle 8"/>
          <p:cNvSpPr/>
          <p:nvPr/>
        </p:nvSpPr>
        <p:spPr>
          <a:xfrm>
            <a:off x="723900" y="5481935"/>
            <a:ext cx="7696200" cy="830997"/>
          </a:xfrm>
          <a:prstGeom prst="rect">
            <a:avLst/>
          </a:prstGeom>
        </p:spPr>
        <p:txBody>
          <a:bodyPr wrap="square">
            <a:spAutoFit/>
          </a:bodyPr>
          <a:lstStyle/>
          <a:p>
            <a:r>
              <a:rPr lang="en-US" i="1" baseline="30000" dirty="0"/>
              <a:t>Data Source: Special analyses, USRDS ESRD Database. Incident dialysis and transplant patients defined at the onset of dialysis or the day of transplant with the 60-day rule. Includes pediatric patients (aged 0-21 years) starting initiation of HD or PD in 1996-2012 and having the first transplant before 12/31/2014. Abbreviations: HD, hemodialysis; PD, peritoneal dialysis.</a:t>
            </a:r>
          </a:p>
        </p:txBody>
      </p:sp>
      <p:sp>
        <p:nvSpPr>
          <p:cNvPr id="10" name="Rectangle 9"/>
          <p:cNvSpPr/>
          <p:nvPr/>
        </p:nvSpPr>
        <p:spPr>
          <a:xfrm>
            <a:off x="457200" y="228600"/>
            <a:ext cx="8229600" cy="954107"/>
          </a:xfrm>
          <a:prstGeom prst="rect">
            <a:avLst/>
          </a:prstGeom>
        </p:spPr>
        <p:txBody>
          <a:bodyPr wrap="square">
            <a:spAutoFit/>
          </a:bodyPr>
          <a:lstStyle/>
          <a:p>
            <a:pPr algn="ctr"/>
            <a:r>
              <a:rPr lang="en-US" sz="2800" b="1" baseline="30000" dirty="0"/>
              <a:t>Figure 8.15 Median waiting time from incident hemodialysis (HD) or </a:t>
            </a:r>
            <a:endParaRPr lang="en-US" sz="2800" b="1" baseline="30000" dirty="0" smtClean="0"/>
          </a:p>
          <a:p>
            <a:pPr algn="ctr"/>
            <a:r>
              <a:rPr lang="en-US" sz="2800" b="1" baseline="30000" dirty="0" smtClean="0"/>
              <a:t>peritoneal </a:t>
            </a:r>
            <a:r>
              <a:rPr lang="en-US" sz="2800" b="1" baseline="30000" dirty="0"/>
              <a:t>dialysis (PD) to first transplant, by (a) modality, (b) age, </a:t>
            </a:r>
            <a:endParaRPr lang="en-US" sz="2800" b="1" baseline="30000" dirty="0" smtClean="0"/>
          </a:p>
          <a:p>
            <a:pPr algn="ctr"/>
            <a:r>
              <a:rPr lang="en-US" sz="2800" b="1" baseline="30000" dirty="0" smtClean="0"/>
              <a:t>(</a:t>
            </a:r>
            <a:r>
              <a:rPr lang="en-US" sz="2800" b="1" baseline="30000" dirty="0"/>
              <a:t>c) primary cause of ESRD, and (d) race, 1996-2012</a:t>
            </a:r>
          </a:p>
        </p:txBody>
      </p:sp>
      <p:sp>
        <p:nvSpPr>
          <p:cNvPr id="7" name="Rectangle 6"/>
          <p:cNvSpPr/>
          <p:nvPr/>
        </p:nvSpPr>
        <p:spPr>
          <a:xfrm>
            <a:off x="3393986" y="1066800"/>
            <a:ext cx="2356030"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(c</a:t>
            </a:r>
            <a:r>
              <a:rPr lang="en-US" sz="1600" b="1" dirty="0">
                <a:ea typeface="SimSun"/>
                <a:cs typeface="Segoe UI"/>
              </a:rPr>
              <a:t>) </a:t>
            </a:r>
            <a:r>
              <a:rPr lang="en-US" sz="1600" b="1" dirty="0" smtClean="0">
                <a:ea typeface="SimSun"/>
                <a:cs typeface="Segoe UI"/>
              </a:rPr>
              <a:t>Primary </a:t>
            </a:r>
            <a:r>
              <a:rPr lang="en-US" sz="1600" b="1" dirty="0">
                <a:ea typeface="SimSun"/>
                <a:cs typeface="Segoe UI"/>
              </a:rPr>
              <a:t>cause of ESRD</a:t>
            </a:r>
          </a:p>
        </p:txBody>
      </p:sp>
      <p:pic>
        <p:nvPicPr>
          <p:cNvPr id="34818" name="Picture 2" descr="\\vasa\USRDSdocs\ADR\2015\Chapters\Volume 2 - ESRD\8 - Pediatric ESRD\Powerpoint\V2_C8_Pediatric_F15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1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35</a:t>
            </a:fld>
            <a:endParaRPr lang="en-US" b="1" dirty="0"/>
          </a:p>
        </p:txBody>
      </p:sp>
      <p:sp>
        <p:nvSpPr>
          <p:cNvPr id="9" name="Rectangle 8"/>
          <p:cNvSpPr/>
          <p:nvPr/>
        </p:nvSpPr>
        <p:spPr>
          <a:xfrm>
            <a:off x="723900" y="5481935"/>
            <a:ext cx="7696200" cy="830997"/>
          </a:xfrm>
          <a:prstGeom prst="rect">
            <a:avLst/>
          </a:prstGeom>
        </p:spPr>
        <p:txBody>
          <a:bodyPr wrap="square">
            <a:spAutoFit/>
          </a:bodyPr>
          <a:lstStyle/>
          <a:p>
            <a:r>
              <a:rPr lang="en-US" i="1" baseline="30000" dirty="0"/>
              <a:t>Data Source: Special analyses, USRDS ESRD Database. Incident dialysis and transplant patients defined at the onset of dialysis or the day of transplant with the 60-day rule. Includes pediatric patients (aged 0-21 years) starting initiation of HD or PD in 1996-2012 and having the first transplant before 12/31/2014. Abbreviations: HD, hemodialysis; PD, peritoneal dialysis.</a:t>
            </a:r>
          </a:p>
        </p:txBody>
      </p:sp>
      <p:sp>
        <p:nvSpPr>
          <p:cNvPr id="10" name="Rectangle 9"/>
          <p:cNvSpPr/>
          <p:nvPr/>
        </p:nvSpPr>
        <p:spPr>
          <a:xfrm>
            <a:off x="457200" y="265093"/>
            <a:ext cx="8229600" cy="954107"/>
          </a:xfrm>
          <a:prstGeom prst="rect">
            <a:avLst/>
          </a:prstGeom>
        </p:spPr>
        <p:txBody>
          <a:bodyPr wrap="square">
            <a:spAutoFit/>
          </a:bodyPr>
          <a:lstStyle/>
          <a:p>
            <a:pPr algn="ctr"/>
            <a:r>
              <a:rPr lang="en-US" sz="2800" b="1" baseline="30000" dirty="0"/>
              <a:t>Figure 8.15 Median waiting time from incident hemodialysis (HD) or </a:t>
            </a:r>
            <a:endParaRPr lang="en-US" sz="2800" b="1" baseline="30000" dirty="0" smtClean="0"/>
          </a:p>
          <a:p>
            <a:pPr algn="ctr"/>
            <a:r>
              <a:rPr lang="en-US" sz="2800" b="1" baseline="30000" dirty="0" smtClean="0"/>
              <a:t>peritoneal </a:t>
            </a:r>
            <a:r>
              <a:rPr lang="en-US" sz="2800" b="1" baseline="30000" dirty="0"/>
              <a:t>dialysis (PD) to first transplant, by (a) modality, (b) age, </a:t>
            </a:r>
            <a:endParaRPr lang="en-US" sz="2800" b="1" baseline="30000" dirty="0" smtClean="0"/>
          </a:p>
          <a:p>
            <a:pPr algn="ctr"/>
            <a:r>
              <a:rPr lang="en-US" sz="2800" b="1" baseline="30000" dirty="0" smtClean="0"/>
              <a:t>(</a:t>
            </a:r>
            <a:r>
              <a:rPr lang="en-US" sz="2800" b="1" baseline="30000" dirty="0"/>
              <a:t>c) primary cause of ESRD, and (d) race, 1996-2012</a:t>
            </a:r>
          </a:p>
        </p:txBody>
      </p:sp>
      <p:sp>
        <p:nvSpPr>
          <p:cNvPr id="7" name="Rectangle 6"/>
          <p:cNvSpPr/>
          <p:nvPr/>
        </p:nvSpPr>
        <p:spPr>
          <a:xfrm>
            <a:off x="4134221" y="1109246"/>
            <a:ext cx="875561"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(d) Race</a:t>
            </a:r>
            <a:endParaRPr lang="en-US" sz="1600" b="1" dirty="0">
              <a:ea typeface="SimSun"/>
              <a:cs typeface="Segoe UI"/>
            </a:endParaRPr>
          </a:p>
        </p:txBody>
      </p:sp>
      <p:pic>
        <p:nvPicPr>
          <p:cNvPr id="35842" name="Picture 2" descr="\\vasa\USRDSdocs\ADR\2015\Chapters\Volume 2 - ESRD\8 - Pediatric ESRD\Powerpoint\V2_C8_Pediatric_F15d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495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36</a:t>
            </a:fld>
            <a:endParaRPr lang="en-US" b="1" dirty="0"/>
          </a:p>
        </p:txBody>
      </p:sp>
      <p:sp>
        <p:nvSpPr>
          <p:cNvPr id="9" name="Rectangle 8"/>
          <p:cNvSpPr/>
          <p:nvPr/>
        </p:nvSpPr>
        <p:spPr>
          <a:xfrm>
            <a:off x="723900" y="5481935"/>
            <a:ext cx="7696200" cy="646331"/>
          </a:xfrm>
          <a:prstGeom prst="rect">
            <a:avLst/>
          </a:prstGeom>
        </p:spPr>
        <p:txBody>
          <a:bodyPr wrap="square">
            <a:spAutoFit/>
          </a:bodyPr>
          <a:lstStyle/>
          <a:p>
            <a:r>
              <a:rPr lang="en-US" i="1" baseline="30000" dirty="0"/>
              <a:t>Data Source: Special analyses, USRDS ESRD Database. Includes transplant year between 1996–2013. Numerator: Total number of kidney repeat transplants; Denominator: Total number of kidney transplants. Only includes patients who are 0-21 years old at the time of first transplant and repeat transplant.</a:t>
            </a:r>
          </a:p>
        </p:txBody>
      </p:sp>
      <p:sp>
        <p:nvSpPr>
          <p:cNvPr id="10" name="Rectangle 9"/>
          <p:cNvSpPr/>
          <p:nvPr/>
        </p:nvSpPr>
        <p:spPr>
          <a:xfrm>
            <a:off x="419100" y="265093"/>
            <a:ext cx="8305800" cy="666849"/>
          </a:xfrm>
          <a:prstGeom prst="rect">
            <a:avLst/>
          </a:prstGeom>
        </p:spPr>
        <p:txBody>
          <a:bodyPr wrap="square">
            <a:spAutoFit/>
          </a:bodyPr>
          <a:lstStyle/>
          <a:p>
            <a:pPr algn="ctr"/>
            <a:r>
              <a:rPr lang="en-US" sz="2800" b="1" baseline="30000" dirty="0"/>
              <a:t>Figure 8.16 Percent of repeat transplantation in pediatric transplant patient population (aged 0-21 years), by (a) age and (b) primary cause of ESRD, 1996-2013</a:t>
            </a:r>
          </a:p>
        </p:txBody>
      </p:sp>
      <p:sp>
        <p:nvSpPr>
          <p:cNvPr id="7" name="Rectangle 6"/>
          <p:cNvSpPr/>
          <p:nvPr/>
        </p:nvSpPr>
        <p:spPr>
          <a:xfrm>
            <a:off x="4180196" y="838200"/>
            <a:ext cx="783612"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(a) Age</a:t>
            </a:r>
            <a:endParaRPr lang="en-US" sz="1600" b="1" dirty="0">
              <a:ea typeface="SimSun"/>
              <a:cs typeface="Segoe UI"/>
            </a:endParaRPr>
          </a:p>
        </p:txBody>
      </p:sp>
      <p:pic>
        <p:nvPicPr>
          <p:cNvPr id="36866" name="Picture 2" descr="\\vasa\USRDSdocs\ADR\2015\Chapters\Volume 2 - ESRD\8 - Pediatric ESRD\Powerpoint\V2_C8_Pediatric_F16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595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37</a:t>
            </a:fld>
            <a:endParaRPr lang="en-US" b="1" dirty="0"/>
          </a:p>
        </p:txBody>
      </p:sp>
      <p:sp>
        <p:nvSpPr>
          <p:cNvPr id="9" name="Rectangle 8"/>
          <p:cNvSpPr/>
          <p:nvPr/>
        </p:nvSpPr>
        <p:spPr>
          <a:xfrm>
            <a:off x="723900" y="5481935"/>
            <a:ext cx="7696200" cy="646331"/>
          </a:xfrm>
          <a:prstGeom prst="rect">
            <a:avLst/>
          </a:prstGeom>
        </p:spPr>
        <p:txBody>
          <a:bodyPr wrap="square">
            <a:spAutoFit/>
          </a:bodyPr>
          <a:lstStyle/>
          <a:p>
            <a:r>
              <a:rPr lang="en-US" i="1" baseline="30000" dirty="0"/>
              <a:t>Data Source: Special analyses, USRDS ESRD Database. Includes transplant year between 1996–2013. Numerator: Total number of kidney repeat transplants; Denominator: Total number of kidney transplants. Only includes patients who are 0-21 years old at the time of first transplant and repeat transplant.</a:t>
            </a:r>
          </a:p>
        </p:txBody>
      </p:sp>
      <p:sp>
        <p:nvSpPr>
          <p:cNvPr id="10" name="Rectangle 9"/>
          <p:cNvSpPr/>
          <p:nvPr/>
        </p:nvSpPr>
        <p:spPr>
          <a:xfrm>
            <a:off x="419100" y="265093"/>
            <a:ext cx="8305800" cy="666849"/>
          </a:xfrm>
          <a:prstGeom prst="rect">
            <a:avLst/>
          </a:prstGeom>
        </p:spPr>
        <p:txBody>
          <a:bodyPr wrap="square">
            <a:spAutoFit/>
          </a:bodyPr>
          <a:lstStyle/>
          <a:p>
            <a:pPr algn="ctr"/>
            <a:r>
              <a:rPr lang="en-US" sz="2800" b="1" baseline="30000" dirty="0"/>
              <a:t>Figure 8.16 Percent of repeat transplantation in pediatric transplant patient population (aged 0-21 years), by (a) age and (b) primary cause of ESRD, 1996-2013</a:t>
            </a:r>
          </a:p>
        </p:txBody>
      </p:sp>
      <p:sp>
        <p:nvSpPr>
          <p:cNvPr id="7" name="Rectangle 6"/>
          <p:cNvSpPr/>
          <p:nvPr/>
        </p:nvSpPr>
        <p:spPr>
          <a:xfrm>
            <a:off x="3381968" y="838200"/>
            <a:ext cx="2380075"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(b) Primary cause of ESRD</a:t>
            </a:r>
            <a:endParaRPr lang="en-US" sz="1600" b="1" dirty="0">
              <a:ea typeface="SimSun"/>
              <a:cs typeface="Segoe UI"/>
            </a:endParaRPr>
          </a:p>
        </p:txBody>
      </p:sp>
      <p:pic>
        <p:nvPicPr>
          <p:cNvPr id="37890" name="Picture 2" descr="\\vasa\USRDSdocs\ADR\2015\Chapters\Volume 2 - ESRD\8 - Pediatric ESRD\Powerpoint\V2_C8_Pediatric_F16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06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38</a:t>
            </a:fld>
            <a:endParaRPr lang="en-US" b="1" dirty="0"/>
          </a:p>
        </p:txBody>
      </p:sp>
      <p:sp>
        <p:nvSpPr>
          <p:cNvPr id="9" name="Rectangle 8"/>
          <p:cNvSpPr/>
          <p:nvPr/>
        </p:nvSpPr>
        <p:spPr>
          <a:xfrm>
            <a:off x="361950" y="5015805"/>
            <a:ext cx="8420100" cy="1384995"/>
          </a:xfrm>
          <a:prstGeom prst="rect">
            <a:avLst/>
          </a:prstGeom>
        </p:spPr>
        <p:txBody>
          <a:bodyPr wrap="square">
            <a:spAutoFit/>
          </a:bodyPr>
          <a:lstStyle/>
          <a:p>
            <a:r>
              <a:rPr lang="en-US" i="1" baseline="30000" dirty="0"/>
              <a:t>Data Source: Deceased: Reference Tables F2, F14, I26. Live: Reference Tables F8, F20, I32. Probabilities for all-cause graft failure and return to dialysis or repeat transplant are adjusted for age, sex, race, primary cause of ESRD, and first versus subsequent transplant. All-cause graft failure includes repeat transplant, return to dialysis, and death. The death outcome is not censored at graft failure, and includes deaths that occur after repeat transplant or return to dialysis. Probabilities of death are adjusted for age, sex, race, ethnicity and primary cause of ESRD. The reference population for all-cause graft failure and return to dialysis or repeat transplantation is all pediatric patients receiving a kidney alone transplant in 2012. The reference population for death is incident pediatric ESRD patients in 2012.</a:t>
            </a:r>
          </a:p>
        </p:txBody>
      </p:sp>
      <p:sp>
        <p:nvSpPr>
          <p:cNvPr id="10" name="Rectangle 9"/>
          <p:cNvSpPr/>
          <p:nvPr/>
        </p:nvSpPr>
        <p:spPr>
          <a:xfrm>
            <a:off x="419100" y="265093"/>
            <a:ext cx="8305800" cy="954107"/>
          </a:xfrm>
          <a:prstGeom prst="rect">
            <a:avLst/>
          </a:prstGeom>
        </p:spPr>
        <p:txBody>
          <a:bodyPr wrap="square">
            <a:spAutoFit/>
          </a:bodyPr>
          <a:lstStyle/>
          <a:p>
            <a:pPr algn="ctr"/>
            <a:r>
              <a:rPr lang="en-US" sz="2800" b="1" baseline="30000" dirty="0"/>
              <a:t>Table 8.3 Outcomes for kidney transplants in pediatric patients (aged 0-21 years), by donor type and year, (a) adjusted one-year outcomes, </a:t>
            </a:r>
            <a:endParaRPr lang="en-US" sz="2800" b="1" baseline="30000" dirty="0" smtClean="0"/>
          </a:p>
          <a:p>
            <a:pPr algn="ctr"/>
            <a:r>
              <a:rPr lang="en-US" sz="2800" b="1" baseline="30000" dirty="0" smtClean="0"/>
              <a:t>(</a:t>
            </a:r>
            <a:r>
              <a:rPr lang="en-US" sz="2800" b="1" baseline="30000" dirty="0"/>
              <a:t>b) adjusted five-year outcomes, (c) adjusted ten-year outcomes, 1996-2012</a:t>
            </a:r>
          </a:p>
        </p:txBody>
      </p:sp>
      <p:sp>
        <p:nvSpPr>
          <p:cNvPr id="7" name="Rectangle 6"/>
          <p:cNvSpPr/>
          <p:nvPr/>
        </p:nvSpPr>
        <p:spPr>
          <a:xfrm>
            <a:off x="3117724" y="1109246"/>
            <a:ext cx="2908553"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(a) Adjusted one-year outcomes</a:t>
            </a:r>
            <a:endParaRPr lang="en-US" sz="1600" b="1" dirty="0">
              <a:ea typeface="SimSun"/>
              <a:cs typeface="Segoe UI"/>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49002291"/>
              </p:ext>
            </p:extLst>
          </p:nvPr>
        </p:nvGraphicFramePr>
        <p:xfrm>
          <a:off x="1748632" y="1447799"/>
          <a:ext cx="5646737" cy="3657601"/>
        </p:xfrm>
        <a:graphic>
          <a:graphicData uri="http://schemas.openxmlformats.org/presentationml/2006/ole">
            <mc:AlternateContent xmlns:mc="http://schemas.openxmlformats.org/markup-compatibility/2006">
              <mc:Choice xmlns:v="urn:schemas-microsoft-com:vml" Requires="v">
                <p:oleObj spid="_x0000_s38918" name="Document" r:id="rId4" imgW="6112609" imgH="4519408" progId="Word.Document.12">
                  <p:embed/>
                </p:oleObj>
              </mc:Choice>
              <mc:Fallback>
                <p:oleObj name="Document" r:id="rId4" imgW="6112609" imgH="4519408" progId="Word.Document.12">
                  <p:embed/>
                  <p:pic>
                    <p:nvPicPr>
                      <p:cNvPr id="0" name=""/>
                      <p:cNvPicPr/>
                      <p:nvPr/>
                    </p:nvPicPr>
                    <p:blipFill>
                      <a:blip r:embed="rId5"/>
                      <a:stretch>
                        <a:fillRect/>
                      </a:stretch>
                    </p:blipFill>
                    <p:spPr>
                      <a:xfrm>
                        <a:off x="1748632" y="1447799"/>
                        <a:ext cx="5646737" cy="3657601"/>
                      </a:xfrm>
                      <a:prstGeom prst="rect">
                        <a:avLst/>
                      </a:prstGeom>
                    </p:spPr>
                  </p:pic>
                </p:oleObj>
              </mc:Fallback>
            </mc:AlternateContent>
          </a:graphicData>
        </a:graphic>
      </p:graphicFrame>
    </p:spTree>
    <p:extLst>
      <p:ext uri="{BB962C8B-B14F-4D97-AF65-F5344CB8AC3E}">
        <p14:creationId xmlns:p14="http://schemas.microsoft.com/office/powerpoint/2010/main" val="145857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39</a:t>
            </a:fld>
            <a:endParaRPr lang="en-US" b="1" dirty="0"/>
          </a:p>
        </p:txBody>
      </p:sp>
      <p:sp>
        <p:nvSpPr>
          <p:cNvPr id="9" name="Rectangle 8"/>
          <p:cNvSpPr/>
          <p:nvPr/>
        </p:nvSpPr>
        <p:spPr>
          <a:xfrm>
            <a:off x="361950" y="5015805"/>
            <a:ext cx="8420100" cy="1384995"/>
          </a:xfrm>
          <a:prstGeom prst="rect">
            <a:avLst/>
          </a:prstGeom>
        </p:spPr>
        <p:txBody>
          <a:bodyPr wrap="square">
            <a:spAutoFit/>
          </a:bodyPr>
          <a:lstStyle/>
          <a:p>
            <a:r>
              <a:rPr lang="en-US" i="1" baseline="30000" dirty="0"/>
              <a:t>Data Source: Deceased: Reference Tables F5, F17, I29. Live: Reference Tables F11, F23, I35. Probabilities for all-cause graft failure and return to dialysis or repeat transplant are adjusted for age, sex, race, primary cause of ESRD, and first versus subsequent transplant. All-cause graft failure includes repeat transplant, return to dialysis, and death. The death outcome is not censored at graft failure, and includes deaths that occur after repeat transplant or return to dialysis. Probabilities of death are adjusted for age, sex, race, ethnicity and primary cause of ESRD. The reference population for all-cause graft failure and return to dialysis or repeat transplantation is all pediatric patients receiving a kidney alone transplant in 2012. The reference population for death is incident pediatric ESRD patients in 2012.</a:t>
            </a:r>
          </a:p>
        </p:txBody>
      </p:sp>
      <p:sp>
        <p:nvSpPr>
          <p:cNvPr id="10" name="Rectangle 9"/>
          <p:cNvSpPr/>
          <p:nvPr/>
        </p:nvSpPr>
        <p:spPr>
          <a:xfrm>
            <a:off x="419100" y="265093"/>
            <a:ext cx="8305800" cy="954107"/>
          </a:xfrm>
          <a:prstGeom prst="rect">
            <a:avLst/>
          </a:prstGeom>
        </p:spPr>
        <p:txBody>
          <a:bodyPr wrap="square">
            <a:spAutoFit/>
          </a:bodyPr>
          <a:lstStyle/>
          <a:p>
            <a:pPr algn="ctr"/>
            <a:r>
              <a:rPr lang="en-US" sz="2800" b="1" baseline="30000" dirty="0"/>
              <a:t>Table 8.3 Outcomes for kidney transplants in pediatric patients (aged 0-21 years), by donor type and year, (a) adjusted one-year outcomes, </a:t>
            </a:r>
            <a:endParaRPr lang="en-US" sz="2800" b="1" baseline="30000" dirty="0" smtClean="0"/>
          </a:p>
          <a:p>
            <a:pPr algn="ctr"/>
            <a:r>
              <a:rPr lang="en-US" sz="2800" b="1" baseline="30000" dirty="0" smtClean="0"/>
              <a:t>(</a:t>
            </a:r>
            <a:r>
              <a:rPr lang="en-US" sz="2800" b="1" baseline="30000" dirty="0"/>
              <a:t>b) adjusted five-year outcomes, (c) adjusted ten-year outcomes, 1996-2012</a:t>
            </a:r>
          </a:p>
        </p:txBody>
      </p:sp>
      <p:sp>
        <p:nvSpPr>
          <p:cNvPr id="7" name="Rectangle 6"/>
          <p:cNvSpPr/>
          <p:nvPr/>
        </p:nvSpPr>
        <p:spPr>
          <a:xfrm>
            <a:off x="3117885" y="1109246"/>
            <a:ext cx="2908233"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(b) Adjusted five-year outcomes</a:t>
            </a:r>
            <a:endParaRPr lang="en-US" sz="1600" b="1" dirty="0">
              <a:ea typeface="SimSun"/>
              <a:cs typeface="Segoe UI"/>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055632533"/>
              </p:ext>
            </p:extLst>
          </p:nvPr>
        </p:nvGraphicFramePr>
        <p:xfrm>
          <a:off x="1596232" y="1568450"/>
          <a:ext cx="5951537" cy="3447355"/>
        </p:xfrm>
        <a:graphic>
          <a:graphicData uri="http://schemas.openxmlformats.org/presentationml/2006/ole">
            <mc:AlternateContent xmlns:mc="http://schemas.openxmlformats.org/markup-compatibility/2006">
              <mc:Choice xmlns:v="urn:schemas-microsoft-com:vml" Requires="v">
                <p:oleObj spid="_x0000_s40966" name="Document" r:id="rId4" imgW="6112609" imgH="3719325" progId="Word.Document.12">
                  <p:embed/>
                </p:oleObj>
              </mc:Choice>
              <mc:Fallback>
                <p:oleObj name="Document" r:id="rId4" imgW="6112609" imgH="3719325" progId="Word.Document.12">
                  <p:embed/>
                  <p:pic>
                    <p:nvPicPr>
                      <p:cNvPr id="0" name=""/>
                      <p:cNvPicPr/>
                      <p:nvPr/>
                    </p:nvPicPr>
                    <p:blipFill>
                      <a:blip r:embed="rId5"/>
                      <a:stretch>
                        <a:fillRect/>
                      </a:stretch>
                    </p:blipFill>
                    <p:spPr>
                      <a:xfrm>
                        <a:off x="1596232" y="1568450"/>
                        <a:ext cx="5951537" cy="3447355"/>
                      </a:xfrm>
                      <a:prstGeom prst="rect">
                        <a:avLst/>
                      </a:prstGeom>
                    </p:spPr>
                  </p:pic>
                </p:oleObj>
              </mc:Fallback>
            </mc:AlternateContent>
          </a:graphicData>
        </a:graphic>
      </p:graphicFrame>
    </p:spTree>
    <p:extLst>
      <p:ext uri="{BB962C8B-B14F-4D97-AF65-F5344CB8AC3E}">
        <p14:creationId xmlns:p14="http://schemas.microsoft.com/office/powerpoint/2010/main" val="633513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9417" y="5481935"/>
            <a:ext cx="7696200" cy="461665"/>
          </a:xfrm>
          <a:prstGeom prst="rect">
            <a:avLst/>
          </a:prstGeom>
        </p:spPr>
        <p:txBody>
          <a:bodyPr wrap="square">
            <a:spAutoFit/>
          </a:bodyPr>
          <a:lstStyle/>
          <a:p>
            <a:r>
              <a:rPr lang="en-US" i="1" baseline="30000" dirty="0" smtClean="0"/>
              <a:t>Data Source: </a:t>
            </a:r>
            <a:r>
              <a:rPr lang="en-US" i="1" baseline="30000" dirty="0"/>
              <a:t>Special analyses, USRDS ESRD Database. Includes incident ESRD patients in the years 1996-2013. Abbreviations: ESRD, end-stage renal disease; HD, hemodialysis; PD, peritoneal dialysis; </a:t>
            </a:r>
            <a:r>
              <a:rPr lang="en-US" i="1" baseline="30000" dirty="0" err="1"/>
              <a:t>Tx</a:t>
            </a:r>
            <a:r>
              <a:rPr lang="en-US" i="1" baseline="30000" dirty="0"/>
              <a:t>, transplant.</a:t>
            </a:r>
          </a:p>
        </p:txBody>
      </p:sp>
      <p:sp>
        <p:nvSpPr>
          <p:cNvPr id="4" name="Rectangle 3"/>
          <p:cNvSpPr/>
          <p:nvPr/>
        </p:nvSpPr>
        <p:spPr>
          <a:xfrm>
            <a:off x="307450" y="313548"/>
            <a:ext cx="8534400" cy="666849"/>
          </a:xfrm>
          <a:prstGeom prst="rect">
            <a:avLst/>
          </a:prstGeom>
        </p:spPr>
        <p:txBody>
          <a:bodyPr wrap="square">
            <a:spAutoFit/>
          </a:bodyPr>
          <a:lstStyle/>
          <a:p>
            <a:pPr algn="ctr"/>
            <a:r>
              <a:rPr lang="en-US" sz="2800" b="1" baseline="30000" dirty="0"/>
              <a:t> Figure </a:t>
            </a:r>
            <a:r>
              <a:rPr lang="en-US" sz="2800" b="1" baseline="30000" dirty="0" smtClean="0"/>
              <a:t>8.2 </a:t>
            </a:r>
            <a:r>
              <a:rPr lang="en-US" sz="2800" b="1" baseline="30000" dirty="0"/>
              <a:t>Trends in ESRD modality at initiation, </a:t>
            </a:r>
            <a:endParaRPr lang="en-US" sz="2800" b="1" baseline="30000" dirty="0" smtClean="0"/>
          </a:p>
          <a:p>
            <a:pPr algn="ctr"/>
            <a:r>
              <a:rPr lang="en-US" sz="2800" b="1" baseline="30000" dirty="0" smtClean="0"/>
              <a:t>by </a:t>
            </a:r>
            <a:r>
              <a:rPr lang="en-US" sz="2800" b="1" baseline="30000" dirty="0"/>
              <a:t>(a) patient age, and (b) weight, </a:t>
            </a:r>
            <a:r>
              <a:rPr lang="en-US" sz="2800" b="1" baseline="30000" dirty="0" smtClean="0"/>
              <a:t> 1996-2013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a:t>
            </a:fld>
            <a:endParaRPr lang="en-US" b="1" dirty="0"/>
          </a:p>
        </p:txBody>
      </p:sp>
      <p:sp>
        <p:nvSpPr>
          <p:cNvPr id="8" name="Rectangle 7"/>
          <p:cNvSpPr/>
          <p:nvPr/>
        </p:nvSpPr>
        <p:spPr>
          <a:xfrm>
            <a:off x="4030628" y="880646"/>
            <a:ext cx="854145" cy="338554"/>
          </a:xfrm>
          <a:prstGeom prst="rect">
            <a:avLst/>
          </a:prstGeom>
        </p:spPr>
        <p:txBody>
          <a:bodyPr wrap="none">
            <a:spAutoFit/>
          </a:bodyPr>
          <a:lstStyle/>
          <a:p>
            <a:pPr marL="342900" marR="0" lvl="0" indent="-342900" algn="ctr">
              <a:spcBef>
                <a:spcPts val="150"/>
              </a:spcBef>
              <a:spcAft>
                <a:spcPts val="375"/>
              </a:spcAft>
              <a:buFont typeface="+mj-lt"/>
              <a:buAutoNum type="alphaLcParenBoth"/>
            </a:pPr>
            <a:r>
              <a:rPr lang="en-US" sz="1600" b="1" dirty="0" smtClean="0">
                <a:ea typeface="SimSun"/>
                <a:cs typeface="Segoe UI"/>
              </a:rPr>
              <a:t>Age</a:t>
            </a:r>
            <a:endParaRPr lang="en-US" sz="1600" b="1" dirty="0">
              <a:ea typeface="SimSun"/>
              <a:cs typeface="Segoe UI"/>
            </a:endParaRPr>
          </a:p>
        </p:txBody>
      </p:sp>
      <p:pic>
        <p:nvPicPr>
          <p:cNvPr id="3074" name="Picture 2" descr="\\vasa\USRDSdocs\ADR\2015\Chapters\Volume 2 - ESRD\8 - Pediatric ESRD\Powerpoint\V2_C8_Pediatric_F2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295400"/>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222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40</a:t>
            </a:fld>
            <a:endParaRPr lang="en-US" b="1" dirty="0"/>
          </a:p>
        </p:txBody>
      </p:sp>
      <p:sp>
        <p:nvSpPr>
          <p:cNvPr id="9" name="Rectangle 8"/>
          <p:cNvSpPr/>
          <p:nvPr/>
        </p:nvSpPr>
        <p:spPr>
          <a:xfrm>
            <a:off x="361950" y="4724400"/>
            <a:ext cx="8420100" cy="1384995"/>
          </a:xfrm>
          <a:prstGeom prst="rect">
            <a:avLst/>
          </a:prstGeom>
        </p:spPr>
        <p:txBody>
          <a:bodyPr wrap="square">
            <a:spAutoFit/>
          </a:bodyPr>
          <a:lstStyle/>
          <a:p>
            <a:r>
              <a:rPr lang="en-US" i="1" baseline="30000" dirty="0"/>
              <a:t>Data Source: Deceased: Reference Tables F6, F18, I30. Live: Reference Tables F12, F24, I36. Probabilities for all-cause graft failure and return to dialysis or repeat transplant are adjusted for age, sex, race, primary cause of ESRD, and first versus subsequent transplant. All-cause graft failure includes repeat transplant, return to dialysis, and death. The death outcome is not censored at graft failure, and includes deaths that occur after repeat transplant or return to dialysis. Probabilities of death are adjusted for age, sex, race, ethnicity and primary cause of ESRD. The reference population for all-cause graft failure and return to dialysis or repeat transplantation is all pediatric patients receiving a kidney alone transplant in 2012. The reference population for death is incident pediatric ESRD patients in </a:t>
            </a:r>
            <a:r>
              <a:rPr lang="en-US" i="1" baseline="30000" dirty="0" smtClean="0"/>
              <a:t>2012.</a:t>
            </a:r>
            <a:endParaRPr lang="en-US" i="1" baseline="30000" dirty="0"/>
          </a:p>
        </p:txBody>
      </p:sp>
      <p:sp>
        <p:nvSpPr>
          <p:cNvPr id="10" name="Rectangle 9"/>
          <p:cNvSpPr/>
          <p:nvPr/>
        </p:nvSpPr>
        <p:spPr>
          <a:xfrm>
            <a:off x="419100" y="265093"/>
            <a:ext cx="8305800" cy="954107"/>
          </a:xfrm>
          <a:prstGeom prst="rect">
            <a:avLst/>
          </a:prstGeom>
        </p:spPr>
        <p:txBody>
          <a:bodyPr wrap="square">
            <a:spAutoFit/>
          </a:bodyPr>
          <a:lstStyle/>
          <a:p>
            <a:pPr algn="ctr"/>
            <a:r>
              <a:rPr lang="en-US" sz="2800" b="1" baseline="30000" dirty="0"/>
              <a:t>Table 8.3 Outcomes for kidney transplants in pediatric patients (aged 0-21 years), by donor type and year, (a) adjusted one-year outcomes, </a:t>
            </a:r>
            <a:endParaRPr lang="en-US" sz="2800" b="1" baseline="30000" dirty="0" smtClean="0"/>
          </a:p>
          <a:p>
            <a:pPr algn="ctr"/>
            <a:r>
              <a:rPr lang="en-US" sz="2800" b="1" baseline="30000" dirty="0" smtClean="0"/>
              <a:t>(</a:t>
            </a:r>
            <a:r>
              <a:rPr lang="en-US" sz="2800" b="1" baseline="30000" dirty="0"/>
              <a:t>b) adjusted five-year outcomes, (c) adjusted ten-year outcomes, 1996-2012</a:t>
            </a:r>
          </a:p>
        </p:txBody>
      </p:sp>
      <p:sp>
        <p:nvSpPr>
          <p:cNvPr id="7" name="Rectangle 6"/>
          <p:cNvSpPr/>
          <p:nvPr/>
        </p:nvSpPr>
        <p:spPr>
          <a:xfrm>
            <a:off x="3146227" y="1109246"/>
            <a:ext cx="2851550"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(c) Adjusted ten-year outcomes</a:t>
            </a:r>
            <a:endParaRPr lang="en-US" sz="1600" b="1" dirty="0">
              <a:ea typeface="SimSun"/>
              <a:cs typeface="Segoe UI"/>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231428788"/>
              </p:ext>
            </p:extLst>
          </p:nvPr>
        </p:nvGraphicFramePr>
        <p:xfrm>
          <a:off x="1516063" y="1676400"/>
          <a:ext cx="6111875" cy="2768600"/>
        </p:xfrm>
        <a:graphic>
          <a:graphicData uri="http://schemas.openxmlformats.org/presentationml/2006/ole">
            <mc:AlternateContent xmlns:mc="http://schemas.openxmlformats.org/markup-compatibility/2006">
              <mc:Choice xmlns:v="urn:schemas-microsoft-com:vml" Requires="v">
                <p:oleObj spid="_x0000_s39942" name="Document" r:id="rId4" imgW="6112609" imgH="2768079" progId="Word.Document.12">
                  <p:embed/>
                </p:oleObj>
              </mc:Choice>
              <mc:Fallback>
                <p:oleObj name="Document" r:id="rId4" imgW="6112609" imgH="2768079" progId="Word.Document.12">
                  <p:embed/>
                  <p:pic>
                    <p:nvPicPr>
                      <p:cNvPr id="0" name=""/>
                      <p:cNvPicPr/>
                      <p:nvPr/>
                    </p:nvPicPr>
                    <p:blipFill>
                      <a:blip r:embed="rId5"/>
                      <a:stretch>
                        <a:fillRect/>
                      </a:stretch>
                    </p:blipFill>
                    <p:spPr>
                      <a:xfrm>
                        <a:off x="1516063" y="1676400"/>
                        <a:ext cx="6111875" cy="2768600"/>
                      </a:xfrm>
                      <a:prstGeom prst="rect">
                        <a:avLst/>
                      </a:prstGeom>
                    </p:spPr>
                  </p:pic>
                </p:oleObj>
              </mc:Fallback>
            </mc:AlternateContent>
          </a:graphicData>
        </a:graphic>
      </p:graphicFrame>
    </p:spTree>
    <p:extLst>
      <p:ext uri="{BB962C8B-B14F-4D97-AF65-F5344CB8AC3E}">
        <p14:creationId xmlns:p14="http://schemas.microsoft.com/office/powerpoint/2010/main" val="1312689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41</a:t>
            </a:fld>
            <a:endParaRPr lang="en-US" b="1" dirty="0"/>
          </a:p>
        </p:txBody>
      </p:sp>
      <p:sp>
        <p:nvSpPr>
          <p:cNvPr id="9" name="Rectangle 8"/>
          <p:cNvSpPr/>
          <p:nvPr/>
        </p:nvSpPr>
        <p:spPr>
          <a:xfrm>
            <a:off x="361950" y="5525869"/>
            <a:ext cx="8420100" cy="646331"/>
          </a:xfrm>
          <a:prstGeom prst="rect">
            <a:avLst/>
          </a:prstGeom>
        </p:spPr>
        <p:txBody>
          <a:bodyPr wrap="square">
            <a:spAutoFit/>
          </a:bodyPr>
          <a:lstStyle/>
          <a:p>
            <a:r>
              <a:rPr lang="en-US" i="1" baseline="30000" dirty="0"/>
              <a:t>Data Source: Special analyses, USRDS ESRD Database. Peritoneal dialysis consists of continuous ambulatory peritoneal dialysis and continuous cycling peritoneal dialysis. Abbreviations: ESRD, end-stage renal disease; HD, hemodialysis; PD, peritoneal dialysis; </a:t>
            </a:r>
            <a:r>
              <a:rPr lang="en-US" i="1" baseline="30000" dirty="0" err="1"/>
              <a:t>Tx</a:t>
            </a:r>
            <a:r>
              <a:rPr lang="en-US" i="1" baseline="30000" dirty="0"/>
              <a:t>, transplant.</a:t>
            </a:r>
          </a:p>
        </p:txBody>
      </p:sp>
      <p:sp>
        <p:nvSpPr>
          <p:cNvPr id="10" name="Rectangle 9"/>
          <p:cNvSpPr/>
          <p:nvPr/>
        </p:nvSpPr>
        <p:spPr>
          <a:xfrm>
            <a:off x="419100" y="265093"/>
            <a:ext cx="8305800" cy="666849"/>
          </a:xfrm>
          <a:prstGeom prst="rect">
            <a:avLst/>
          </a:prstGeom>
        </p:spPr>
        <p:txBody>
          <a:bodyPr wrap="square">
            <a:spAutoFit/>
          </a:bodyPr>
          <a:lstStyle/>
          <a:p>
            <a:r>
              <a:rPr lang="en-US" sz="2800" b="1" baseline="30000" dirty="0"/>
              <a:t>Figure 8.17 Trends in incident rates of ESRD in young adults (aged 22-29 years), </a:t>
            </a:r>
            <a:endParaRPr lang="en-US" sz="2800" b="1" baseline="30000" dirty="0" smtClean="0"/>
          </a:p>
          <a:p>
            <a:pPr algn="ctr"/>
            <a:r>
              <a:rPr lang="en-US" sz="2800" b="1" baseline="30000" dirty="0" smtClean="0"/>
              <a:t>by </a:t>
            </a:r>
            <a:r>
              <a:rPr lang="en-US" sz="2800" b="1" baseline="30000" dirty="0"/>
              <a:t>modality, 1996-2013</a:t>
            </a:r>
          </a:p>
        </p:txBody>
      </p:sp>
      <p:pic>
        <p:nvPicPr>
          <p:cNvPr id="41986" name="Picture 2" descr="\\vasa\USRDSdocs\ADR\2015\Chapters\Volume 2 - ESRD\8 - Pediatric ESRD\Powerpoint\V2_C8_Pediatric_F17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5897" y="838194"/>
            <a:ext cx="6172207" cy="457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55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42</a:t>
            </a:fld>
            <a:endParaRPr lang="en-US" b="1" dirty="0"/>
          </a:p>
        </p:txBody>
      </p:sp>
      <p:sp>
        <p:nvSpPr>
          <p:cNvPr id="9" name="Rectangle 8"/>
          <p:cNvSpPr/>
          <p:nvPr/>
        </p:nvSpPr>
        <p:spPr>
          <a:xfrm>
            <a:off x="361950" y="5105400"/>
            <a:ext cx="8420100" cy="646331"/>
          </a:xfrm>
          <a:prstGeom prst="rect">
            <a:avLst/>
          </a:prstGeom>
        </p:spPr>
        <p:txBody>
          <a:bodyPr wrap="square">
            <a:spAutoFit/>
          </a:bodyPr>
          <a:lstStyle/>
          <a:p>
            <a:r>
              <a:rPr lang="en-US" i="1" baseline="30000" dirty="0"/>
              <a:t>Data Source: Special analyses, USRDS ESRD Database. Includes incident pediatric ESRD patients in the years 2003-2012, surviving the first 90 days after ESRD initiation and followed from day 90. Adjusted for sex, race, primary cause of ESRD, and Hispanic ethnicity. Ref: incident ESRD patients aged 22-29, 2010-2011. Abbreviations: HD, hemodialysis; PD, peritoneal dialysis; </a:t>
            </a:r>
            <a:r>
              <a:rPr lang="en-US" i="1" baseline="30000" dirty="0" err="1"/>
              <a:t>Tx</a:t>
            </a:r>
            <a:r>
              <a:rPr lang="en-US" i="1" baseline="30000" dirty="0"/>
              <a:t>, transplant.</a:t>
            </a:r>
          </a:p>
        </p:txBody>
      </p:sp>
      <p:sp>
        <p:nvSpPr>
          <p:cNvPr id="10" name="Rectangle 9"/>
          <p:cNvSpPr/>
          <p:nvPr/>
        </p:nvSpPr>
        <p:spPr>
          <a:xfrm>
            <a:off x="419100" y="265093"/>
            <a:ext cx="8305800" cy="666849"/>
          </a:xfrm>
          <a:prstGeom prst="rect">
            <a:avLst/>
          </a:prstGeom>
        </p:spPr>
        <p:txBody>
          <a:bodyPr wrap="square">
            <a:spAutoFit/>
          </a:bodyPr>
          <a:lstStyle/>
          <a:p>
            <a:pPr algn="ctr"/>
            <a:r>
              <a:rPr lang="en-US" sz="2800" b="1" baseline="30000" dirty="0"/>
              <a:t>Figure 8.18 One-year adjusted cardiovascular hospitalization rates in young adults with incident ESRD (aged 22-29 years), by modality, 2003-2007 and 2008-2012</a:t>
            </a:r>
          </a:p>
        </p:txBody>
      </p:sp>
      <p:pic>
        <p:nvPicPr>
          <p:cNvPr id="43010" name="Picture 2" descr="\\vasa\USRDSdocs\ADR\2015\Chapters\Volume 2 - ESRD\8 - Pediatric ESRD\Powerpoint\V2_C8_Pediatric_F18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797" y="1219200"/>
            <a:ext cx="7010407"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681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43</a:t>
            </a:fld>
            <a:endParaRPr lang="en-US" b="1" dirty="0"/>
          </a:p>
        </p:txBody>
      </p:sp>
      <p:sp>
        <p:nvSpPr>
          <p:cNvPr id="9" name="Rectangle 8"/>
          <p:cNvSpPr/>
          <p:nvPr/>
        </p:nvSpPr>
        <p:spPr>
          <a:xfrm>
            <a:off x="361950" y="4953000"/>
            <a:ext cx="8420100" cy="830997"/>
          </a:xfrm>
          <a:prstGeom prst="rect">
            <a:avLst/>
          </a:prstGeom>
        </p:spPr>
        <p:txBody>
          <a:bodyPr wrap="square">
            <a:spAutoFit/>
          </a:bodyPr>
          <a:lstStyle/>
          <a:p>
            <a:r>
              <a:rPr lang="en-US" i="1" baseline="30000" dirty="0"/>
              <a:t>Data Source: Special analyses, USRDS ESRD Database. Incident dialysis and transplant patients defined at the onset of dialysis or the day of transplant without the 60-day rule; followed to December 31, 2013. Adjusted for age, sex, race, Hispanic ethnicity, and primary cause of ESRD. Ref: incident ESRD patients aged 22-29, 2010-2011. Abbreviations: HD, hemodialysis; PD, peritoneal dialysis; </a:t>
            </a:r>
            <a:r>
              <a:rPr lang="en-US" i="1" baseline="30000" dirty="0" err="1"/>
              <a:t>Tx</a:t>
            </a:r>
            <a:r>
              <a:rPr lang="en-US" i="1" baseline="30000" dirty="0"/>
              <a:t>, transplant.</a:t>
            </a:r>
          </a:p>
        </p:txBody>
      </p:sp>
      <p:sp>
        <p:nvSpPr>
          <p:cNvPr id="10" name="Rectangle 9"/>
          <p:cNvSpPr/>
          <p:nvPr/>
        </p:nvSpPr>
        <p:spPr>
          <a:xfrm>
            <a:off x="419100" y="265093"/>
            <a:ext cx="8305800" cy="666849"/>
          </a:xfrm>
          <a:prstGeom prst="rect">
            <a:avLst/>
          </a:prstGeom>
        </p:spPr>
        <p:txBody>
          <a:bodyPr wrap="square">
            <a:spAutoFit/>
          </a:bodyPr>
          <a:lstStyle/>
          <a:p>
            <a:pPr algn="ctr"/>
            <a:r>
              <a:rPr lang="en-US" sz="2800" b="1" baseline="30000" dirty="0"/>
              <a:t>Figure 8.19 One-year adjusted cardiovascular mortality rates in young adults with incident ESRD (aged 22-29 years), by modality, 2003-2007 and 2008-2012</a:t>
            </a:r>
          </a:p>
        </p:txBody>
      </p:sp>
      <p:pic>
        <p:nvPicPr>
          <p:cNvPr id="44034" name="Picture 2" descr="\\vasa\USRDSdocs\ADR\2015\Chapters\Volume 2 - ESRD\8 - Pediatric ESRD\Powerpoint\V2_C8_Pediatric_F19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143000"/>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416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44</a:t>
            </a:fld>
            <a:endParaRPr lang="en-US" b="1" dirty="0"/>
          </a:p>
        </p:txBody>
      </p:sp>
      <p:sp>
        <p:nvSpPr>
          <p:cNvPr id="9" name="Rectangle 8"/>
          <p:cNvSpPr/>
          <p:nvPr/>
        </p:nvSpPr>
        <p:spPr>
          <a:xfrm>
            <a:off x="361950" y="5449669"/>
            <a:ext cx="8420100" cy="830997"/>
          </a:xfrm>
          <a:prstGeom prst="rect">
            <a:avLst/>
          </a:prstGeom>
        </p:spPr>
        <p:txBody>
          <a:bodyPr wrap="square">
            <a:spAutoFit/>
          </a:bodyPr>
          <a:lstStyle/>
          <a:p>
            <a:r>
              <a:rPr lang="en-US" i="1" baseline="30000" dirty="0"/>
              <a:t>Data Source: Special analyses, USRDS ESRD Database. Incident dialysis and transplant patients defined at the onset of dialysis or the day of transplant without the 60-day rule; followed to December 31, 2013. Adjusted for age, sex, race, Hispanic ethnicity, and primary cause of ESRD. Ref: incident ESRD patients aged 22-29, 2010-2011. Abbreviations: HD, hemodialysis; PD, peritoneal dialysis; </a:t>
            </a:r>
            <a:r>
              <a:rPr lang="en-US" i="1" baseline="30000" dirty="0" err="1"/>
              <a:t>Tx</a:t>
            </a:r>
            <a:r>
              <a:rPr lang="en-US" i="1" baseline="30000" dirty="0"/>
              <a:t>, transplant.</a:t>
            </a:r>
          </a:p>
        </p:txBody>
      </p:sp>
      <p:sp>
        <p:nvSpPr>
          <p:cNvPr id="10" name="Rectangle 9"/>
          <p:cNvSpPr/>
          <p:nvPr/>
        </p:nvSpPr>
        <p:spPr>
          <a:xfrm>
            <a:off x="419100" y="265093"/>
            <a:ext cx="8305800" cy="666849"/>
          </a:xfrm>
          <a:prstGeom prst="rect">
            <a:avLst/>
          </a:prstGeom>
        </p:spPr>
        <p:txBody>
          <a:bodyPr wrap="square">
            <a:spAutoFit/>
          </a:bodyPr>
          <a:lstStyle/>
          <a:p>
            <a:pPr algn="ctr"/>
            <a:r>
              <a:rPr lang="en-US" sz="2800" b="1" baseline="30000" dirty="0"/>
              <a:t>Figure 8.20 Adjusted five-year survival probability of young adults with incident ESRD (aged 22-29 years), by modality and months after initiation, 2004–2008</a:t>
            </a:r>
          </a:p>
        </p:txBody>
      </p:sp>
      <p:pic>
        <p:nvPicPr>
          <p:cNvPr id="45058" name="Picture 2" descr="\\vasa\USRDSdocs\ADR\2015\Chapters\Volume 2 - ESRD\8 - Pediatric ESRD\Powerpoint\V2_C8_Pediatric_F20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7" y="868674"/>
            <a:ext cx="6096007" cy="446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018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9417" y="5481935"/>
            <a:ext cx="7696200" cy="461665"/>
          </a:xfrm>
          <a:prstGeom prst="rect">
            <a:avLst/>
          </a:prstGeom>
        </p:spPr>
        <p:txBody>
          <a:bodyPr wrap="square">
            <a:spAutoFit/>
          </a:bodyPr>
          <a:lstStyle/>
          <a:p>
            <a:r>
              <a:rPr lang="en-US" i="1" baseline="30000" dirty="0" smtClean="0"/>
              <a:t>Data Source: </a:t>
            </a:r>
            <a:r>
              <a:rPr lang="en-US" i="1" baseline="30000" dirty="0"/>
              <a:t>Special analyses, USRDS ESRD Database. Includes incident ESRD patients in the years 1996-2013. Abbreviations: ESRD, end-stage renal disease; HD, hemodialysis; PD, peritoneal dialysis; </a:t>
            </a:r>
            <a:r>
              <a:rPr lang="en-US" i="1" baseline="30000" dirty="0" err="1"/>
              <a:t>Tx</a:t>
            </a:r>
            <a:r>
              <a:rPr lang="en-US" i="1" baseline="30000" dirty="0"/>
              <a:t>, transplant.</a:t>
            </a:r>
          </a:p>
        </p:txBody>
      </p:sp>
      <p:sp>
        <p:nvSpPr>
          <p:cNvPr id="4" name="Rectangle 3"/>
          <p:cNvSpPr/>
          <p:nvPr/>
        </p:nvSpPr>
        <p:spPr>
          <a:xfrm>
            <a:off x="304800" y="313549"/>
            <a:ext cx="8534400" cy="666849"/>
          </a:xfrm>
          <a:prstGeom prst="rect">
            <a:avLst/>
          </a:prstGeom>
        </p:spPr>
        <p:txBody>
          <a:bodyPr wrap="square">
            <a:spAutoFit/>
          </a:bodyPr>
          <a:lstStyle/>
          <a:p>
            <a:pPr algn="ctr"/>
            <a:r>
              <a:rPr lang="en-US" sz="2800" b="1" baseline="30000" dirty="0"/>
              <a:t> Figure </a:t>
            </a:r>
            <a:r>
              <a:rPr lang="en-US" sz="2800" b="1" baseline="30000" dirty="0" smtClean="0"/>
              <a:t>8.2 </a:t>
            </a:r>
            <a:r>
              <a:rPr lang="en-US" sz="2800" b="1" baseline="30000" dirty="0"/>
              <a:t>Trends in ESRD modality at initiation, </a:t>
            </a:r>
            <a:endParaRPr lang="en-US" sz="2800" b="1" baseline="30000" dirty="0" smtClean="0"/>
          </a:p>
          <a:p>
            <a:pPr algn="ctr"/>
            <a:r>
              <a:rPr lang="en-US" sz="2800" b="1" baseline="30000" dirty="0" smtClean="0"/>
              <a:t>by </a:t>
            </a:r>
            <a:r>
              <a:rPr lang="en-US" sz="2800" b="1" baseline="30000" dirty="0"/>
              <a:t>(a) patient age, and (b) weight, </a:t>
            </a:r>
            <a:r>
              <a:rPr lang="en-US" sz="2800" b="1" baseline="30000" dirty="0" smtClean="0"/>
              <a:t> 1996-2013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5</a:t>
            </a:fld>
            <a:endParaRPr lang="en-US" b="1" dirty="0"/>
          </a:p>
        </p:txBody>
      </p:sp>
      <p:sp>
        <p:nvSpPr>
          <p:cNvPr id="8" name="Rectangle 7"/>
          <p:cNvSpPr/>
          <p:nvPr/>
        </p:nvSpPr>
        <p:spPr>
          <a:xfrm>
            <a:off x="3918740" y="880646"/>
            <a:ext cx="1077923"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(b) Weight</a:t>
            </a:r>
            <a:endParaRPr lang="en-US" sz="1600" b="1" dirty="0">
              <a:ea typeface="SimSun"/>
              <a:cs typeface="Segoe UI"/>
            </a:endParaRPr>
          </a:p>
        </p:txBody>
      </p:sp>
      <p:pic>
        <p:nvPicPr>
          <p:cNvPr id="4098" name="Picture 2" descr="\\vasa\USRDSdocs\ADR\2015\Chapters\Volume 2 - ESRD\8 - Pediatric ESRD\Powerpoint\V2_C8_Pediatric_F2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219200"/>
            <a:ext cx="5486400" cy="4110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625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954107"/>
          </a:xfrm>
          <a:prstGeom prst="rect">
            <a:avLst/>
          </a:prstGeom>
        </p:spPr>
        <p:txBody>
          <a:bodyPr wrap="square">
            <a:spAutoFit/>
          </a:bodyPr>
          <a:lstStyle/>
          <a:p>
            <a:pPr algn="ctr"/>
            <a:r>
              <a:rPr lang="en-US" sz="2800" b="1" baseline="30000" dirty="0" smtClean="0"/>
              <a:t>Table </a:t>
            </a:r>
            <a:r>
              <a:rPr lang="en-US" sz="2800" b="1" baseline="30000" dirty="0"/>
              <a:t>8.1 Distribution of reported incident pediatric ESRD patients </a:t>
            </a:r>
            <a:endParaRPr lang="en-US" sz="2800" b="1" baseline="30000" dirty="0" smtClean="0"/>
          </a:p>
          <a:p>
            <a:pPr algn="ctr"/>
            <a:r>
              <a:rPr lang="en-US" sz="2800" b="1" baseline="30000" dirty="0" smtClean="0"/>
              <a:t>by </a:t>
            </a:r>
            <a:r>
              <a:rPr lang="en-US" sz="2800" b="1" baseline="30000" dirty="0"/>
              <a:t>primary cause of ESRD (aged 0-21 years), and by demographic characteristics, </a:t>
            </a:r>
            <a:endParaRPr lang="en-US" sz="2800" b="1" baseline="30000" dirty="0" smtClean="0"/>
          </a:p>
          <a:p>
            <a:pPr algn="ctr"/>
            <a:r>
              <a:rPr lang="en-US" sz="2800" b="1" baseline="30000" dirty="0" smtClean="0"/>
              <a:t>2004-2008 </a:t>
            </a:r>
            <a:r>
              <a:rPr lang="en-US" sz="2800" b="1" baseline="30000" dirty="0"/>
              <a:t>(period A) and 2009-2013 (period B) </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6</a:t>
            </a:fld>
            <a:endParaRPr lang="en-US" b="1" dirty="0"/>
          </a:p>
        </p:txBody>
      </p:sp>
      <p:graphicFrame>
        <p:nvGraphicFramePr>
          <p:cNvPr id="7" name="Object 6"/>
          <p:cNvGraphicFramePr>
            <a:graphicFrameLocks noChangeAspect="1"/>
          </p:cNvGraphicFramePr>
          <p:nvPr>
            <p:extLst>
              <p:ext uri="{D42A27DB-BD31-4B8C-83A1-F6EECF244321}">
                <p14:modId xmlns:p14="http://schemas.microsoft.com/office/powerpoint/2010/main" val="1799956375"/>
              </p:ext>
            </p:extLst>
          </p:nvPr>
        </p:nvGraphicFramePr>
        <p:xfrm>
          <a:off x="388144" y="990600"/>
          <a:ext cx="8367712" cy="5249013"/>
        </p:xfrm>
        <a:graphic>
          <a:graphicData uri="http://schemas.openxmlformats.org/presentationml/2006/ole">
            <mc:AlternateContent xmlns:mc="http://schemas.openxmlformats.org/markup-compatibility/2006">
              <mc:Choice xmlns:v="urn:schemas-microsoft-com:vml" Requires="v">
                <p:oleObj spid="_x0000_s6151" name="Document" r:id="rId4" imgW="8368402" imgH="6202354" progId="Word.Document.12">
                  <p:embed/>
                </p:oleObj>
              </mc:Choice>
              <mc:Fallback>
                <p:oleObj name="Document" r:id="rId4" imgW="8368402" imgH="6202354" progId="Word.Document.12">
                  <p:embed/>
                  <p:pic>
                    <p:nvPicPr>
                      <p:cNvPr id="0" name=""/>
                      <p:cNvPicPr/>
                      <p:nvPr/>
                    </p:nvPicPr>
                    <p:blipFill>
                      <a:blip r:embed="rId5"/>
                      <a:stretch>
                        <a:fillRect/>
                      </a:stretch>
                    </p:blipFill>
                    <p:spPr>
                      <a:xfrm>
                        <a:off x="388144" y="990600"/>
                        <a:ext cx="8367712" cy="5249013"/>
                      </a:xfrm>
                      <a:prstGeom prst="rect">
                        <a:avLst/>
                      </a:prstGeom>
                    </p:spPr>
                  </p:pic>
                </p:oleObj>
              </mc:Fallback>
            </mc:AlternateContent>
          </a:graphicData>
        </a:graphic>
      </p:graphicFrame>
      <p:sp>
        <p:nvSpPr>
          <p:cNvPr id="8" name="TextBox 7"/>
          <p:cNvSpPr txBox="1"/>
          <p:nvPr/>
        </p:nvSpPr>
        <p:spPr>
          <a:xfrm>
            <a:off x="381000" y="6019800"/>
            <a:ext cx="2514600" cy="307777"/>
          </a:xfrm>
          <a:prstGeom prst="rect">
            <a:avLst/>
          </a:prstGeom>
          <a:noFill/>
        </p:spPr>
        <p:txBody>
          <a:bodyPr wrap="square" rtlCol="0">
            <a:spAutoFit/>
          </a:bodyPr>
          <a:lstStyle/>
          <a:p>
            <a:r>
              <a:rPr lang="en-US" sz="1400" i="1" dirty="0" smtClean="0"/>
              <a:t>(Continued on next slide)</a:t>
            </a:r>
            <a:endParaRPr lang="en-US" sz="1400" i="1" dirty="0"/>
          </a:p>
        </p:txBody>
      </p:sp>
    </p:spTree>
    <p:extLst>
      <p:ext uri="{BB962C8B-B14F-4D97-AF65-F5344CB8AC3E}">
        <p14:creationId xmlns:p14="http://schemas.microsoft.com/office/powerpoint/2010/main" val="1172064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954107"/>
          </a:xfrm>
          <a:prstGeom prst="rect">
            <a:avLst/>
          </a:prstGeom>
        </p:spPr>
        <p:txBody>
          <a:bodyPr wrap="square">
            <a:spAutoFit/>
          </a:bodyPr>
          <a:lstStyle/>
          <a:p>
            <a:pPr algn="ctr"/>
            <a:r>
              <a:rPr lang="en-US" sz="2800" b="1" baseline="30000" dirty="0" smtClean="0"/>
              <a:t>Table </a:t>
            </a:r>
            <a:r>
              <a:rPr lang="en-US" sz="2800" b="1" baseline="30000" dirty="0"/>
              <a:t>8.1 Distribution of reported incident pediatric ESRD patients by primary cause of ESRD (aged 0-21 years), and by demographic characteristics, </a:t>
            </a:r>
            <a:endParaRPr lang="en-US" sz="2800" b="1" baseline="30000" dirty="0" smtClean="0"/>
          </a:p>
          <a:p>
            <a:pPr algn="ctr"/>
            <a:r>
              <a:rPr lang="en-US" sz="2800" b="1" baseline="30000" dirty="0" smtClean="0"/>
              <a:t>2004-2008 </a:t>
            </a:r>
            <a:r>
              <a:rPr lang="en-US" sz="2800" b="1" baseline="30000" dirty="0"/>
              <a:t>(period A) and 2009-2013 (period B) </a:t>
            </a:r>
            <a:r>
              <a:rPr lang="en-US" sz="2800" i="1" baseline="30000" dirty="0" smtClean="0"/>
              <a:t>(Continued</a:t>
            </a:r>
            <a:r>
              <a:rPr lang="en-US" sz="2800" i="1" baseline="30000" dirty="0" smtClean="0"/>
              <a:t>)</a:t>
            </a:r>
            <a:endParaRPr lang="en-US" sz="2800" i="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7</a:t>
            </a:fld>
            <a:endParaRPr lang="en-US" b="1" dirty="0"/>
          </a:p>
        </p:txBody>
      </p:sp>
      <p:sp>
        <p:nvSpPr>
          <p:cNvPr id="9" name="Rectangle 8"/>
          <p:cNvSpPr/>
          <p:nvPr/>
        </p:nvSpPr>
        <p:spPr>
          <a:xfrm>
            <a:off x="381000" y="5493603"/>
            <a:ext cx="8610600" cy="830997"/>
          </a:xfrm>
          <a:prstGeom prst="rect">
            <a:avLst/>
          </a:prstGeom>
        </p:spPr>
        <p:txBody>
          <a:bodyPr wrap="square">
            <a:spAutoFit/>
          </a:bodyPr>
          <a:lstStyle/>
          <a:p>
            <a:r>
              <a:rPr lang="en-US" i="1" baseline="30000" dirty="0" smtClean="0"/>
              <a:t>Data Source: </a:t>
            </a:r>
            <a:r>
              <a:rPr lang="en-US" i="1" baseline="30000" dirty="0"/>
              <a:t>Special analyses, USRDS ESRD Database. Abbreviations: African Am, African American; AIDS, acquired-immune deficiency syndrome; Congenital obstructive </a:t>
            </a:r>
            <a:r>
              <a:rPr lang="en-US" i="1" baseline="30000" dirty="0" err="1"/>
              <a:t>uropathy</a:t>
            </a:r>
            <a:r>
              <a:rPr lang="en-US" i="1" baseline="30000" dirty="0"/>
              <a:t>, combination of congenital </a:t>
            </a:r>
            <a:r>
              <a:rPr lang="en-US" i="1" baseline="30000" dirty="0" err="1"/>
              <a:t>ureterpelvic</a:t>
            </a:r>
            <a:r>
              <a:rPr lang="en-US" i="1" baseline="30000" dirty="0"/>
              <a:t> junction obstruction, congenital </a:t>
            </a:r>
            <a:r>
              <a:rPr lang="en-US" i="1" baseline="30000" dirty="0" err="1"/>
              <a:t>uretrovesical</a:t>
            </a:r>
            <a:r>
              <a:rPr lang="en-US" i="1" baseline="30000" dirty="0"/>
              <a:t> junction obstruction, and other congenital anomalies; ESRD, end-stage renal disease; GN glomerulonephritis; IgA immunoglobulin A; IgM, immunoglobulin M; incl., including; MPGN, </a:t>
            </a:r>
            <a:r>
              <a:rPr lang="en-US" i="1" baseline="30000" dirty="0" err="1"/>
              <a:t>membranoproliferative</a:t>
            </a:r>
            <a:r>
              <a:rPr lang="en-US" i="1" baseline="30000" dirty="0"/>
              <a:t> glomerulonephritis; SBE, sub-acute bacterial endocarditis.</a:t>
            </a:r>
          </a:p>
        </p:txBody>
      </p:sp>
      <p:graphicFrame>
        <p:nvGraphicFramePr>
          <p:cNvPr id="3" name="Object 2"/>
          <p:cNvGraphicFramePr>
            <a:graphicFrameLocks noChangeAspect="1"/>
          </p:cNvGraphicFramePr>
          <p:nvPr>
            <p:extLst>
              <p:ext uri="{D42A27DB-BD31-4B8C-83A1-F6EECF244321}">
                <p14:modId xmlns:p14="http://schemas.microsoft.com/office/powerpoint/2010/main" val="3921417363"/>
              </p:ext>
            </p:extLst>
          </p:nvPr>
        </p:nvGraphicFramePr>
        <p:xfrm>
          <a:off x="388938" y="963612"/>
          <a:ext cx="8367712" cy="4751388"/>
        </p:xfrm>
        <a:graphic>
          <a:graphicData uri="http://schemas.openxmlformats.org/presentationml/2006/ole">
            <mc:AlternateContent xmlns:mc="http://schemas.openxmlformats.org/markup-compatibility/2006">
              <mc:Choice xmlns:v="urn:schemas-microsoft-com:vml" Requires="v">
                <p:oleObj spid="_x0000_s7175" name="Document" r:id="rId4" imgW="8368402" imgH="4931866" progId="Word.Document.12">
                  <p:embed/>
                </p:oleObj>
              </mc:Choice>
              <mc:Fallback>
                <p:oleObj name="Document" r:id="rId4" imgW="8368402" imgH="4931866" progId="Word.Document.12">
                  <p:embed/>
                  <p:pic>
                    <p:nvPicPr>
                      <p:cNvPr id="0" name=""/>
                      <p:cNvPicPr/>
                      <p:nvPr/>
                    </p:nvPicPr>
                    <p:blipFill>
                      <a:blip r:embed="rId5"/>
                      <a:stretch>
                        <a:fillRect/>
                      </a:stretch>
                    </p:blipFill>
                    <p:spPr>
                      <a:xfrm>
                        <a:off x="388938" y="963612"/>
                        <a:ext cx="8367712" cy="4751388"/>
                      </a:xfrm>
                      <a:prstGeom prst="rect">
                        <a:avLst/>
                      </a:prstGeom>
                    </p:spPr>
                  </p:pic>
                </p:oleObj>
              </mc:Fallback>
            </mc:AlternateContent>
          </a:graphicData>
        </a:graphic>
      </p:graphicFrame>
    </p:spTree>
    <p:extLst>
      <p:ext uri="{BB962C8B-B14F-4D97-AF65-F5344CB8AC3E}">
        <p14:creationId xmlns:p14="http://schemas.microsoft.com/office/powerpoint/2010/main" val="3886239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481935"/>
            <a:ext cx="7696200" cy="830997"/>
          </a:xfrm>
          <a:prstGeom prst="rect">
            <a:avLst/>
          </a:prstGeom>
        </p:spPr>
        <p:txBody>
          <a:bodyPr wrap="square">
            <a:spAutoFit/>
          </a:bodyPr>
          <a:lstStyle/>
          <a:p>
            <a:r>
              <a:rPr lang="en-US" i="1" baseline="30000" dirty="0"/>
              <a:t>Data Source: Special analyses, USRDS ESRD Database. Includes incident pediatric ESRD patients in the years 2003-2012, surviving the first 90 days after ESRD initiation and followed from day 90. Adjusted for sex, race, primary cause of ESRD, and Hispanic ethnicity. Ref: incident ESRD patients aged 0-21, 2010-2011. Abbreviations: HD, hemodialysis; PD, peritoneal dialysis; </a:t>
            </a:r>
            <a:r>
              <a:rPr lang="en-US" i="1" baseline="30000" dirty="0" err="1"/>
              <a:t>Tx</a:t>
            </a:r>
            <a:r>
              <a:rPr lang="en-US" i="1" baseline="30000" dirty="0"/>
              <a:t>, transplant.</a:t>
            </a:r>
          </a:p>
        </p:txBody>
      </p:sp>
      <p:sp>
        <p:nvSpPr>
          <p:cNvPr id="4" name="Rectangle 3"/>
          <p:cNvSpPr/>
          <p:nvPr/>
        </p:nvSpPr>
        <p:spPr>
          <a:xfrm>
            <a:off x="304800" y="313549"/>
            <a:ext cx="8534400" cy="666849"/>
          </a:xfrm>
          <a:prstGeom prst="rect">
            <a:avLst/>
          </a:prstGeom>
        </p:spPr>
        <p:txBody>
          <a:bodyPr wrap="square">
            <a:spAutoFit/>
          </a:bodyPr>
          <a:lstStyle/>
          <a:p>
            <a:r>
              <a:rPr lang="en-US" sz="2800" b="1" baseline="30000" dirty="0" smtClean="0"/>
              <a:t>Figure </a:t>
            </a:r>
            <a:r>
              <a:rPr lang="en-US" sz="2800" b="1" baseline="30000" dirty="0"/>
              <a:t>8.3 One-year adjusted all-cause hospitalization rates in incident pediatric patients (aged 0-21 years), by (a) age and (b) modality, 2003-2007 and 2008-2012</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8</a:t>
            </a:fld>
            <a:endParaRPr lang="en-US" b="1" dirty="0"/>
          </a:p>
        </p:txBody>
      </p:sp>
      <p:sp>
        <p:nvSpPr>
          <p:cNvPr id="8" name="Rectangle 7"/>
          <p:cNvSpPr/>
          <p:nvPr/>
        </p:nvSpPr>
        <p:spPr>
          <a:xfrm>
            <a:off x="4144928" y="880646"/>
            <a:ext cx="854145" cy="338554"/>
          </a:xfrm>
          <a:prstGeom prst="rect">
            <a:avLst/>
          </a:prstGeom>
        </p:spPr>
        <p:txBody>
          <a:bodyPr wrap="none">
            <a:spAutoFit/>
          </a:bodyPr>
          <a:lstStyle/>
          <a:p>
            <a:pPr marL="342900" marR="0" lvl="0" indent="-342900" algn="ctr">
              <a:spcBef>
                <a:spcPts val="150"/>
              </a:spcBef>
              <a:spcAft>
                <a:spcPts val="375"/>
              </a:spcAft>
              <a:buFont typeface="+mj-lt"/>
              <a:buAutoNum type="alphaLcParenBoth"/>
            </a:pPr>
            <a:r>
              <a:rPr lang="en-US" sz="1600" b="1" dirty="0" smtClean="0">
                <a:ea typeface="SimSun"/>
                <a:cs typeface="Segoe UI"/>
              </a:rPr>
              <a:t>Age</a:t>
            </a:r>
            <a:endParaRPr lang="en-US" sz="1600" b="1" dirty="0">
              <a:ea typeface="SimSun"/>
              <a:cs typeface="Segoe UI"/>
            </a:endParaRPr>
          </a:p>
        </p:txBody>
      </p:sp>
      <p:pic>
        <p:nvPicPr>
          <p:cNvPr id="8194" name="Picture 2" descr="\\vasa\USRDSdocs\ADR\2015\Chapters\Volume 2 - ESRD\8 - Pediatric ESRD\Powerpoint\V2_C8_Pediatric_F3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833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481935"/>
            <a:ext cx="7696200" cy="830997"/>
          </a:xfrm>
          <a:prstGeom prst="rect">
            <a:avLst/>
          </a:prstGeom>
        </p:spPr>
        <p:txBody>
          <a:bodyPr wrap="square">
            <a:spAutoFit/>
          </a:bodyPr>
          <a:lstStyle/>
          <a:p>
            <a:r>
              <a:rPr lang="en-US" i="1" baseline="30000" dirty="0"/>
              <a:t>Data Source: Special analyses, USRDS ESRD Database. Includes incident pediatric ESRD patients in the years 2003-2012, surviving the first 90 days after ESRD initiation and followed from day 90. Adjusted for sex, race, primary cause of ESRD, and Hispanic ethnicity. Ref: incident ESRD patients aged 0-21, 2010-2011. Abbreviations: HD, hemodialysis; PD, peritoneal dialysis; </a:t>
            </a:r>
            <a:r>
              <a:rPr lang="en-US" i="1" baseline="30000" dirty="0" err="1"/>
              <a:t>Tx</a:t>
            </a:r>
            <a:r>
              <a:rPr lang="en-US" i="1" baseline="30000" dirty="0"/>
              <a:t>, transplant.</a:t>
            </a:r>
          </a:p>
        </p:txBody>
      </p:sp>
      <p:sp>
        <p:nvSpPr>
          <p:cNvPr id="4" name="Rectangle 3"/>
          <p:cNvSpPr/>
          <p:nvPr/>
        </p:nvSpPr>
        <p:spPr>
          <a:xfrm>
            <a:off x="304800" y="313549"/>
            <a:ext cx="8534400" cy="666849"/>
          </a:xfrm>
          <a:prstGeom prst="rect">
            <a:avLst/>
          </a:prstGeom>
        </p:spPr>
        <p:txBody>
          <a:bodyPr wrap="square">
            <a:spAutoFit/>
          </a:bodyPr>
          <a:lstStyle/>
          <a:p>
            <a:r>
              <a:rPr lang="en-US" sz="2800" b="1" baseline="30000" dirty="0" smtClean="0"/>
              <a:t>Figure </a:t>
            </a:r>
            <a:r>
              <a:rPr lang="en-US" sz="2800" b="1" baseline="30000" dirty="0"/>
              <a:t>8.3 One-year adjusted all-cause hospitalization rates in incident pediatric patients (aged 0-21 years), by (a) age and (b) modality, 2003-2007 and 2008-2012</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9</a:t>
            </a:fld>
            <a:endParaRPr lang="en-US" b="1" dirty="0"/>
          </a:p>
        </p:txBody>
      </p:sp>
      <p:sp>
        <p:nvSpPr>
          <p:cNvPr id="8" name="Rectangle 7"/>
          <p:cNvSpPr/>
          <p:nvPr/>
        </p:nvSpPr>
        <p:spPr>
          <a:xfrm>
            <a:off x="3952279" y="880646"/>
            <a:ext cx="1239442" cy="338554"/>
          </a:xfrm>
          <a:prstGeom prst="rect">
            <a:avLst/>
          </a:prstGeom>
        </p:spPr>
        <p:txBody>
          <a:bodyPr wrap="none">
            <a:spAutoFit/>
          </a:bodyPr>
          <a:lstStyle/>
          <a:p>
            <a:pPr marR="0" lvl="0" algn="ctr">
              <a:spcBef>
                <a:spcPts val="150"/>
              </a:spcBef>
              <a:spcAft>
                <a:spcPts val="375"/>
              </a:spcAft>
            </a:pPr>
            <a:r>
              <a:rPr lang="en-US" sz="1600" b="1" dirty="0" smtClean="0">
                <a:ea typeface="SimSun"/>
                <a:cs typeface="Segoe UI"/>
              </a:rPr>
              <a:t>(b) Modality</a:t>
            </a:r>
            <a:endParaRPr lang="en-US" sz="1600" b="1" dirty="0">
              <a:ea typeface="SimSun"/>
              <a:cs typeface="Segoe UI"/>
            </a:endParaRPr>
          </a:p>
        </p:txBody>
      </p:sp>
      <p:pic>
        <p:nvPicPr>
          <p:cNvPr id="9218" name="Picture 2" descr="\\vasa\USRDSdocs\ADR\2015\Chapters\Volume 2 - ESRD\8 - Pediatric ESRD\Powerpoint\V2_C8_Pediatric_F3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209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266</TotalTime>
  <Words>5141</Words>
  <Application>Microsoft Office PowerPoint</Application>
  <PresentationFormat>On-screen Show (4:3)</PresentationFormat>
  <Paragraphs>430</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ADR_PPT_Template_CKD</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Lan Tong</cp:lastModifiedBy>
  <cp:revision>67</cp:revision>
  <dcterms:created xsi:type="dcterms:W3CDTF">2014-11-10T19:37:45Z</dcterms:created>
  <dcterms:modified xsi:type="dcterms:W3CDTF">2015-11-11T20:10:06Z</dcterms:modified>
</cp:coreProperties>
</file>