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60" r:id="rId3"/>
    <p:sldId id="282" r:id="rId4"/>
    <p:sldId id="262" r:id="rId5"/>
    <p:sldId id="264" r:id="rId6"/>
    <p:sldId id="261" r:id="rId7"/>
    <p:sldId id="263" r:id="rId8"/>
    <p:sldId id="265" r:id="rId9"/>
    <p:sldId id="268" r:id="rId10"/>
    <p:sldId id="269" r:id="rId11"/>
    <p:sldId id="276" r:id="rId12"/>
    <p:sldId id="277" r:id="rId13"/>
    <p:sldId id="279" r:id="rId14"/>
    <p:sldId id="278" r:id="rId15"/>
    <p:sldId id="280" r:id="rId16"/>
    <p:sldId id="281" r:id="rId17"/>
    <p:sldId id="275" r:id="rId18"/>
    <p:sldId id="266" r:id="rId19"/>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94672" autoAdjust="0"/>
  </p:normalViewPr>
  <p:slideViewPr>
    <p:cSldViewPr showGuides="1">
      <p:cViewPr>
        <p:scale>
          <a:sx n="80" d="100"/>
          <a:sy n="80" d="100"/>
        </p:scale>
        <p:origin x="-50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6" d="100"/>
          <a:sy n="86" d="100"/>
        </p:scale>
        <p:origin x="-2100" y="-84"/>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70106686-F82D-4753-94CB-70FF72A4246B}" type="datetimeFigureOut">
              <a:rPr lang="en-US" smtClean="0"/>
              <a:t>9/12/2016</a:t>
            </a:fld>
            <a:endParaRPr lang="en-US"/>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fld id="{76C62516-1E61-479A-8F13-75B68A779684}" type="datetimeFigureOut">
              <a:rPr lang="en-US" smtClean="0"/>
              <a:t>9/12/2016</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6075" y="460689"/>
            <a:ext cx="3200399" cy="1248616"/>
          </a:xfrm>
          <a:prstGeom prst="rect">
            <a:avLst/>
          </a:prstGeom>
        </p:spPr>
      </p:pic>
      <p:sp>
        <p:nvSpPr>
          <p:cNvPr id="2" name="TextBox 1"/>
          <p:cNvSpPr txBox="1"/>
          <p:nvPr userDrawn="1"/>
        </p:nvSpPr>
        <p:spPr>
          <a:xfrm>
            <a:off x="904874" y="2362200"/>
            <a:ext cx="7162800" cy="830997"/>
          </a:xfrm>
          <a:prstGeom prst="rect">
            <a:avLst/>
          </a:prstGeom>
          <a:noFill/>
        </p:spPr>
        <p:txBody>
          <a:bodyPr wrap="square" rtlCol="0">
            <a:spAutoFit/>
          </a:bodyPr>
          <a:lstStyle/>
          <a:p>
            <a:pPr algn="ctr"/>
            <a:r>
              <a:rPr lang="en-US" sz="2400" b="1" dirty="0" smtClean="0">
                <a:solidFill>
                  <a:srgbClr val="367CA8"/>
                </a:solidFill>
                <a:latin typeface="Constantia" panose="02030602050306030303" pitchFamily="18" charset="0"/>
              </a:rPr>
              <a:t>2015 </a:t>
            </a:r>
            <a:r>
              <a:rPr lang="en-US" sz="2400" b="1" cap="small" baseline="0" dirty="0" smtClean="0">
                <a:solidFill>
                  <a:srgbClr val="367CA8"/>
                </a:solidFill>
                <a:latin typeface="Constantia" panose="02030602050306030303" pitchFamily="18" charset="0"/>
              </a:rPr>
              <a:t>ANNUAL DATA REPORT</a:t>
            </a:r>
          </a:p>
          <a:p>
            <a:pPr algn="ctr"/>
            <a:r>
              <a:rPr lang="en-US" sz="2400" b="1" cap="small" baseline="0" dirty="0" smtClean="0">
                <a:solidFill>
                  <a:srgbClr val="367CA8"/>
                </a:solidFill>
                <a:latin typeface="Constantia" panose="02030602050306030303" pitchFamily="18" charset="0"/>
              </a:rPr>
              <a:t>Volume 2: End-Stage Renal Disease</a:t>
            </a:r>
          </a:p>
        </p:txBody>
      </p:sp>
      <p:sp>
        <p:nvSpPr>
          <p:cNvPr id="4" name="TextBox 3"/>
          <p:cNvSpPr txBox="1"/>
          <p:nvPr userDrawn="1"/>
        </p:nvSpPr>
        <p:spPr>
          <a:xfrm>
            <a:off x="762000" y="3733800"/>
            <a:ext cx="7467600" cy="1200329"/>
          </a:xfrm>
          <a:prstGeom prst="rect">
            <a:avLst/>
          </a:prstGeom>
          <a:noFill/>
        </p:spPr>
        <p:txBody>
          <a:bodyPr wrap="square" rtlCol="0">
            <a:spAutoFit/>
          </a:bodyPr>
          <a:lstStyle/>
          <a:p>
            <a:pPr algn="ctr"/>
            <a:r>
              <a:rPr lang="en-US" sz="3600" b="1" dirty="0" smtClean="0">
                <a:latin typeface="Candara" panose="020E0502030303020204" pitchFamily="34" charset="0"/>
              </a:rPr>
              <a:t>Chapter 9: Cardiovascular Disease </a:t>
            </a:r>
          </a:p>
          <a:p>
            <a:pPr algn="ctr"/>
            <a:r>
              <a:rPr lang="en-US" sz="3600" b="1" dirty="0" smtClean="0">
                <a:latin typeface="Candara" panose="020E0502030303020204" pitchFamily="34" charset="0"/>
              </a:rPr>
              <a:t>in Patients With ESRD</a:t>
            </a:r>
            <a:endParaRPr lang="en-US" sz="3600" b="1" dirty="0">
              <a:latin typeface="Candara" panose="020E0502030303020204" pitchFamily="34"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581400" y="6477000"/>
            <a:ext cx="1981200" cy="304800"/>
          </a:xfrm>
        </p:spPr>
        <p:txBody>
          <a:bodyPr/>
          <a:lstStyle/>
          <a:p>
            <a:r>
              <a:rPr lang="en-US" dirty="0" smtClean="0"/>
              <a:t>Vol 2, ESRD, </a:t>
            </a:r>
            <a:r>
              <a:rPr lang="en-US" dirty="0" err="1" smtClean="0"/>
              <a:t>Ch</a:t>
            </a:r>
            <a:r>
              <a:rPr lang="en-US" dirty="0" smtClean="0"/>
              <a:t> 1</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userDrawn="1"/>
        </p:nvSpPr>
        <p:spPr>
          <a:xfrm>
            <a:off x="0" y="6410325"/>
            <a:ext cx="9144000" cy="457200"/>
          </a:xfrm>
          <a:prstGeom prst="rect">
            <a:avLst/>
          </a:prstGeom>
          <a:solidFill>
            <a:srgbClr val="0E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nl-NL" smtClean="0"/>
              <a:t>Vol 2, ESRD, Ch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411597"/>
            <a:ext cx="1165357" cy="454657"/>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a:t>
            </a:r>
            <a:r>
              <a:rPr lang="en-US" i="1" baseline="30000" dirty="0"/>
              <a:t>: CHF, congestive heart </a:t>
            </a:r>
            <a:r>
              <a:rPr lang="en-US" i="1" baseline="30000" dirty="0" smtClean="0"/>
              <a:t>failure.</a:t>
            </a:r>
            <a:endParaRPr lang="en-US" i="1" baseline="30000" dirty="0"/>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10</a:t>
            </a:fld>
            <a:endParaRPr lang="en-US" b="1" dirty="0"/>
          </a:p>
        </p:txBody>
      </p:sp>
      <p:sp>
        <p:nvSpPr>
          <p:cNvPr id="8" name="Rectangle 7"/>
          <p:cNvSpPr/>
          <p:nvPr/>
        </p:nvSpPr>
        <p:spPr>
          <a:xfrm>
            <a:off x="4183594" y="804446"/>
            <a:ext cx="779380" cy="338554"/>
          </a:xfrm>
          <a:prstGeom prst="rect">
            <a:avLst/>
          </a:prstGeom>
        </p:spPr>
        <p:txBody>
          <a:bodyPr wrap="none">
            <a:spAutoFit/>
          </a:bodyPr>
          <a:lstStyle/>
          <a:p>
            <a:pPr algn="ctr">
              <a:spcBef>
                <a:spcPts val="150"/>
              </a:spcBef>
              <a:spcAft>
                <a:spcPts val="375"/>
              </a:spcAft>
            </a:pPr>
            <a:r>
              <a:rPr lang="en-US" sz="1600" b="1" dirty="0" smtClean="0"/>
              <a:t>(c) CHF</a:t>
            </a:r>
            <a:endParaRPr lang="en-US" sz="1600" b="1" dirty="0"/>
          </a:p>
        </p:txBody>
      </p:sp>
      <p:pic>
        <p:nvPicPr>
          <p:cNvPr id="9218" name="Picture 2" descr="X:\ADR\2015\Chapters\Volume 2 - ESRD\9 - CVD in ESRD\Powerpoint\V2_ESRD_CVD_F0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30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958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Abbreviations: </a:t>
            </a:r>
            <a:r>
              <a:rPr lang="en-US" i="1" baseline="30000" dirty="0"/>
              <a:t>CVA/TIA, cerebrovascular accident/transient ischemic attack.</a:t>
            </a:r>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11</a:t>
            </a:fld>
            <a:endParaRPr lang="en-US" b="1" dirty="0"/>
          </a:p>
        </p:txBody>
      </p:sp>
      <p:sp>
        <p:nvSpPr>
          <p:cNvPr id="8" name="Rectangle 7"/>
          <p:cNvSpPr/>
          <p:nvPr/>
        </p:nvSpPr>
        <p:spPr>
          <a:xfrm>
            <a:off x="4188242" y="804446"/>
            <a:ext cx="1276632" cy="338554"/>
          </a:xfrm>
          <a:prstGeom prst="rect">
            <a:avLst/>
          </a:prstGeom>
        </p:spPr>
        <p:txBody>
          <a:bodyPr wrap="none">
            <a:spAutoFit/>
          </a:bodyPr>
          <a:lstStyle/>
          <a:p>
            <a:pPr lvl="0" algn="ctr">
              <a:spcBef>
                <a:spcPts val="150"/>
              </a:spcBef>
              <a:spcAft>
                <a:spcPts val="375"/>
              </a:spcAft>
            </a:pPr>
            <a:r>
              <a:rPr lang="en-US" sz="1600" b="1" dirty="0" smtClean="0"/>
              <a:t>(d) </a:t>
            </a:r>
            <a:r>
              <a:rPr lang="en-US" sz="1600" b="1" dirty="0"/>
              <a:t>CVA / </a:t>
            </a:r>
            <a:r>
              <a:rPr lang="en-US" sz="1600" b="1" dirty="0" smtClean="0"/>
              <a:t>TIA</a:t>
            </a:r>
            <a:endParaRPr lang="en-US" sz="1600" b="1" dirty="0"/>
          </a:p>
        </p:txBody>
      </p:sp>
      <p:pic>
        <p:nvPicPr>
          <p:cNvPr id="10242" name="Picture 2" descr="X:\ADR\2015\Chapters\Volume 2 - ESRD\9 - CVD in ESRD\Powerpoint\V2_ESRD_CVD_F04d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30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85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a:t>
            </a:r>
            <a:r>
              <a:rPr lang="en-US" i="1" baseline="30000" dirty="0"/>
              <a:t>: PAD, peripheral arterial disease.</a:t>
            </a:r>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12</a:t>
            </a:fld>
            <a:endParaRPr lang="en-US" b="1" dirty="0"/>
          </a:p>
        </p:txBody>
      </p:sp>
      <p:sp>
        <p:nvSpPr>
          <p:cNvPr id="8" name="Rectangle 7"/>
          <p:cNvSpPr/>
          <p:nvPr/>
        </p:nvSpPr>
        <p:spPr>
          <a:xfrm>
            <a:off x="4167307" y="804446"/>
            <a:ext cx="811954" cy="338554"/>
          </a:xfrm>
          <a:prstGeom prst="rect">
            <a:avLst/>
          </a:prstGeom>
        </p:spPr>
        <p:txBody>
          <a:bodyPr wrap="none">
            <a:spAutoFit/>
          </a:bodyPr>
          <a:lstStyle/>
          <a:p>
            <a:pPr algn="ctr">
              <a:spcBef>
                <a:spcPts val="150"/>
              </a:spcBef>
              <a:spcAft>
                <a:spcPts val="375"/>
              </a:spcAft>
            </a:pPr>
            <a:r>
              <a:rPr lang="en-US" sz="1600" b="1" dirty="0" smtClean="0"/>
              <a:t>(e) PAD</a:t>
            </a:r>
            <a:endParaRPr lang="en-US" sz="1600" b="1" dirty="0"/>
          </a:p>
        </p:txBody>
      </p:sp>
      <p:pic>
        <p:nvPicPr>
          <p:cNvPr id="11266" name="Picture 2" descr="X:\ADR\2015\Chapters\Volume 2 - ESRD\9 - CVD in ESRD\Powerpoint\V2_ESRD_CVD_F04e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30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8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a:t>
            </a:r>
            <a:r>
              <a:rPr lang="en-US" i="1" baseline="30000" dirty="0"/>
              <a:t>: AFIB, atrial fibrillation.</a:t>
            </a:r>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13</a:t>
            </a:fld>
            <a:endParaRPr lang="en-US" b="1" dirty="0"/>
          </a:p>
        </p:txBody>
      </p:sp>
      <p:sp>
        <p:nvSpPr>
          <p:cNvPr id="8" name="Rectangle 7"/>
          <p:cNvSpPr/>
          <p:nvPr/>
        </p:nvSpPr>
        <p:spPr>
          <a:xfrm>
            <a:off x="4164454" y="804446"/>
            <a:ext cx="817660" cy="338554"/>
          </a:xfrm>
          <a:prstGeom prst="rect">
            <a:avLst/>
          </a:prstGeom>
        </p:spPr>
        <p:txBody>
          <a:bodyPr wrap="none">
            <a:spAutoFit/>
          </a:bodyPr>
          <a:lstStyle/>
          <a:p>
            <a:pPr algn="ctr">
              <a:spcBef>
                <a:spcPts val="150"/>
              </a:spcBef>
              <a:spcAft>
                <a:spcPts val="375"/>
              </a:spcAft>
            </a:pPr>
            <a:r>
              <a:rPr lang="en-US" sz="1600" b="1" dirty="0" smtClean="0"/>
              <a:t>(f) AFIB</a:t>
            </a:r>
            <a:endParaRPr lang="en-US" sz="1600" b="1" dirty="0"/>
          </a:p>
        </p:txBody>
      </p:sp>
      <p:pic>
        <p:nvPicPr>
          <p:cNvPr id="12290" name="Picture 2" descr="X:\ADR\2015\Chapters\Volume 2 - ESRD\9 - CVD in ESRD\Powerpoint\V2_ESRD_CVD_F04f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30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79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Abbreviations: </a:t>
            </a:r>
            <a:r>
              <a:rPr lang="en-US" i="1" baseline="30000" dirty="0"/>
              <a:t>SCA/VA, sudden cardiac arrest and ventricular arrhythmias.</a:t>
            </a:r>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14</a:t>
            </a:fld>
            <a:endParaRPr lang="en-US" b="1" dirty="0"/>
          </a:p>
        </p:txBody>
      </p:sp>
      <p:sp>
        <p:nvSpPr>
          <p:cNvPr id="8" name="Rectangle 7"/>
          <p:cNvSpPr/>
          <p:nvPr/>
        </p:nvSpPr>
        <p:spPr>
          <a:xfrm>
            <a:off x="4177470" y="804446"/>
            <a:ext cx="1207125" cy="338554"/>
          </a:xfrm>
          <a:prstGeom prst="rect">
            <a:avLst/>
          </a:prstGeom>
        </p:spPr>
        <p:txBody>
          <a:bodyPr wrap="none">
            <a:spAutoFit/>
          </a:bodyPr>
          <a:lstStyle/>
          <a:p>
            <a:pPr lvl="0"/>
            <a:r>
              <a:rPr lang="en-US" sz="1600" b="1" dirty="0" smtClean="0"/>
              <a:t>(g) </a:t>
            </a:r>
            <a:r>
              <a:rPr lang="en-US" sz="1600" b="1" dirty="0"/>
              <a:t>SCA / VA</a:t>
            </a:r>
          </a:p>
        </p:txBody>
      </p:sp>
      <p:pic>
        <p:nvPicPr>
          <p:cNvPr id="13314" name="Picture 2" descr="X:\ADR\2015\Chapters\Volume 2 - ESRD\9 - CVD in ESRD\Powerpoint\V2_ESRD_CVD_F04g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30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85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a:t>
            </a:r>
            <a:r>
              <a:rPr lang="en-US" i="1" baseline="30000" dirty="0"/>
              <a:t>: PCI, percutaneous coronary </a:t>
            </a:r>
            <a:r>
              <a:rPr lang="en-US" i="1" baseline="30000" dirty="0" smtClean="0"/>
              <a:t>interventions.</a:t>
            </a:r>
            <a:endParaRPr lang="en-US" i="1" baseline="30000" dirty="0"/>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15</a:t>
            </a:fld>
            <a:endParaRPr lang="en-US" b="1" dirty="0"/>
          </a:p>
        </p:txBody>
      </p:sp>
      <p:sp>
        <p:nvSpPr>
          <p:cNvPr id="8" name="Rectangle 7"/>
          <p:cNvSpPr/>
          <p:nvPr/>
        </p:nvSpPr>
        <p:spPr>
          <a:xfrm>
            <a:off x="4202028" y="804446"/>
            <a:ext cx="742512" cy="338554"/>
          </a:xfrm>
          <a:prstGeom prst="rect">
            <a:avLst/>
          </a:prstGeom>
        </p:spPr>
        <p:txBody>
          <a:bodyPr wrap="none">
            <a:spAutoFit/>
          </a:bodyPr>
          <a:lstStyle/>
          <a:p>
            <a:pPr algn="ctr">
              <a:spcBef>
                <a:spcPts val="150"/>
              </a:spcBef>
              <a:spcAft>
                <a:spcPts val="375"/>
              </a:spcAft>
            </a:pPr>
            <a:r>
              <a:rPr lang="en-US" sz="1600" b="1" dirty="0" smtClean="0"/>
              <a:t>(h) PCI</a:t>
            </a:r>
            <a:endParaRPr lang="en-US" sz="1600" b="1" dirty="0"/>
          </a:p>
        </p:txBody>
      </p:sp>
      <p:pic>
        <p:nvPicPr>
          <p:cNvPr id="14338" name="Picture 2" descr="X:\ADR\2015\Chapters\Volume 2 - ESRD\9 - CVD in ESRD\Powerpoint\V2_ESRD_CVD_F04h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30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35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a:t>
            </a:r>
            <a:r>
              <a:rPr lang="en-US" i="1" baseline="30000" dirty="0"/>
              <a:t>: CABG, coronary artery bypass grafting.</a:t>
            </a:r>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16</a:t>
            </a:fld>
            <a:endParaRPr lang="en-US" b="1" dirty="0"/>
          </a:p>
        </p:txBody>
      </p:sp>
      <p:sp>
        <p:nvSpPr>
          <p:cNvPr id="8" name="Rectangle 7"/>
          <p:cNvSpPr/>
          <p:nvPr/>
        </p:nvSpPr>
        <p:spPr>
          <a:xfrm>
            <a:off x="4128291" y="804446"/>
            <a:ext cx="889988" cy="338554"/>
          </a:xfrm>
          <a:prstGeom prst="rect">
            <a:avLst/>
          </a:prstGeom>
        </p:spPr>
        <p:txBody>
          <a:bodyPr wrap="none">
            <a:spAutoFit/>
          </a:bodyPr>
          <a:lstStyle/>
          <a:p>
            <a:pPr algn="ctr">
              <a:spcBef>
                <a:spcPts val="150"/>
              </a:spcBef>
              <a:spcAft>
                <a:spcPts val="375"/>
              </a:spcAft>
            </a:pPr>
            <a:r>
              <a:rPr lang="en-US" sz="1600" b="1" dirty="0" smtClean="0"/>
              <a:t>(</a:t>
            </a:r>
            <a:r>
              <a:rPr lang="en-US" sz="1600" b="1" dirty="0" err="1" smtClean="0"/>
              <a:t>i</a:t>
            </a:r>
            <a:r>
              <a:rPr lang="en-US" sz="1600" b="1" dirty="0" smtClean="0"/>
              <a:t>) </a:t>
            </a:r>
            <a:r>
              <a:rPr lang="en-US" sz="1600" b="1" dirty="0"/>
              <a:t>CABG</a:t>
            </a:r>
          </a:p>
        </p:txBody>
      </p:sp>
      <p:pic>
        <p:nvPicPr>
          <p:cNvPr id="15362" name="Picture 2" descr="X:\ADR\2015\Chapters\Volume 2 - ESRD\9 - CVD in ESRD\Powerpoint\V2_ESRD_CVD_F04i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30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35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0"/>
            <a:ext cx="7696200" cy="1015663"/>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a:t>
            </a:r>
            <a:r>
              <a:rPr lang="en-US" i="1" baseline="30000" dirty="0"/>
              <a:t>: </a:t>
            </a:r>
            <a:r>
              <a:rPr lang="en-US" i="1" baseline="30000" dirty="0" smtClean="0"/>
              <a:t>ICD/CRT/D</a:t>
            </a:r>
            <a:r>
              <a:rPr lang="en-US" i="1" baseline="30000" dirty="0"/>
              <a:t>, implantable cardioverter defibrillators/cardiac resynchronization therapy with defibrillator devices.</a:t>
            </a:r>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17</a:t>
            </a:fld>
            <a:endParaRPr lang="en-US" b="1" dirty="0"/>
          </a:p>
        </p:txBody>
      </p:sp>
      <p:sp>
        <p:nvSpPr>
          <p:cNvPr id="8" name="Rectangle 7"/>
          <p:cNvSpPr/>
          <p:nvPr/>
        </p:nvSpPr>
        <p:spPr>
          <a:xfrm>
            <a:off x="3810189" y="804446"/>
            <a:ext cx="1526187" cy="338554"/>
          </a:xfrm>
          <a:prstGeom prst="rect">
            <a:avLst/>
          </a:prstGeom>
        </p:spPr>
        <p:txBody>
          <a:bodyPr wrap="none">
            <a:spAutoFit/>
          </a:bodyPr>
          <a:lstStyle/>
          <a:p>
            <a:pPr algn="ctr">
              <a:spcBef>
                <a:spcPts val="150"/>
              </a:spcBef>
              <a:spcAft>
                <a:spcPts val="375"/>
              </a:spcAft>
            </a:pPr>
            <a:r>
              <a:rPr lang="en-US" sz="1600" b="1" dirty="0"/>
              <a:t>(j) </a:t>
            </a:r>
            <a:r>
              <a:rPr lang="en-US" sz="1600" b="1" dirty="0" smtClean="0"/>
              <a:t>ICD </a:t>
            </a:r>
            <a:r>
              <a:rPr lang="en-US" sz="1600" b="1" dirty="0"/>
              <a:t>/ CRT / D</a:t>
            </a:r>
          </a:p>
        </p:txBody>
      </p:sp>
      <p:pic>
        <p:nvPicPr>
          <p:cNvPr id="16386" name="Picture 2" descr="X:\ADR\2015\Chapters\Volume 2 - ESRD\9 - CVD in ESRD\Powerpoint\V2_ESRD_CVD_F04j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3000"/>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52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3340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and peritoneal dialysis patients at all ages, with Medicare as primary payer on January 1, 2011, who are continuously enrolled in Medicare Parts A and B from July, 1, 2010 to December 31, 2010, ESRD service date is at least 90 days prior to January 1, 2011, and survived past 2012. Abbreviations: HD, hemodialysis; PD, peritoneal dialysis.</a:t>
            </a:r>
          </a:p>
        </p:txBody>
      </p:sp>
      <p:sp>
        <p:nvSpPr>
          <p:cNvPr id="4" name="Rectangle 3"/>
          <p:cNvSpPr/>
          <p:nvPr/>
        </p:nvSpPr>
        <p:spPr>
          <a:xfrm>
            <a:off x="0" y="458609"/>
            <a:ext cx="9144000" cy="379591"/>
          </a:xfrm>
          <a:prstGeom prst="rect">
            <a:avLst/>
          </a:prstGeom>
        </p:spPr>
        <p:txBody>
          <a:bodyPr wrap="square">
            <a:spAutoFit/>
          </a:bodyPr>
          <a:lstStyle/>
          <a:p>
            <a:pPr algn="ctr"/>
            <a:r>
              <a:rPr lang="en-US" sz="2800" b="1" baseline="30000" dirty="0"/>
              <a:t> Table 9.2 Characteristics of patients with heart failure, by treatment modality, </a:t>
            </a:r>
            <a:r>
              <a:rPr lang="en-US" sz="2800" b="1" baseline="30000" dirty="0" smtClean="0"/>
              <a:t>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18</a:t>
            </a:fld>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1666425172"/>
              </p:ext>
            </p:extLst>
          </p:nvPr>
        </p:nvGraphicFramePr>
        <p:xfrm>
          <a:off x="1295400" y="1143000"/>
          <a:ext cx="6836380" cy="3842993"/>
        </p:xfrm>
        <a:graphic>
          <a:graphicData uri="http://schemas.openxmlformats.org/drawingml/2006/table">
            <a:tbl>
              <a:tblPr firstRow="1" firstCol="1" bandRow="1"/>
              <a:tblGrid>
                <a:gridCol w="1137555"/>
                <a:gridCol w="530123"/>
                <a:gridCol w="463858"/>
                <a:gridCol w="463858"/>
                <a:gridCol w="463858"/>
                <a:gridCol w="530123"/>
                <a:gridCol w="463858"/>
                <a:gridCol w="463858"/>
                <a:gridCol w="463858"/>
                <a:gridCol w="530123"/>
                <a:gridCol w="463858"/>
                <a:gridCol w="463858"/>
                <a:gridCol w="397592"/>
              </a:tblGrid>
              <a:tr h="365784">
                <a:tc>
                  <a:txBody>
                    <a:bodyPr/>
                    <a:lstStyle/>
                    <a:p>
                      <a:endParaRPr lang="en-US" sz="1200" dirty="0">
                        <a:effectLst/>
                        <a:latin typeface="Calibri"/>
                      </a:endParaRPr>
                    </a:p>
                  </a:txBody>
                  <a:tcPr marL="79519" marR="79519" marT="0" marB="0" anchor="b">
                    <a:lnL>
                      <a:noFill/>
                    </a:lnL>
                    <a:lnR>
                      <a:noFill/>
                    </a:lnR>
                    <a:lnT>
                      <a:noFill/>
                    </a:lnT>
                    <a:lnB>
                      <a:noFill/>
                    </a:lnB>
                  </a:tcPr>
                </a:tc>
                <a:tc gridSpan="4">
                  <a:txBody>
                    <a:bodyPr/>
                    <a:lstStyle/>
                    <a:p>
                      <a:pPr marL="0" marR="0" algn="ctr">
                        <a:lnSpc>
                          <a:spcPct val="115000"/>
                        </a:lnSpc>
                        <a:spcBef>
                          <a:spcPts val="0"/>
                        </a:spcBef>
                        <a:spcAft>
                          <a:spcPts val="0"/>
                        </a:spcAft>
                      </a:pPr>
                      <a:r>
                        <a:rPr lang="en-US" sz="1000" b="1" dirty="0">
                          <a:solidFill>
                            <a:srgbClr val="000000"/>
                          </a:solidFill>
                          <a:effectLst/>
                          <a:latin typeface="Calibri"/>
                          <a:ea typeface="Times New Roman"/>
                          <a:cs typeface="Times New Roman"/>
                        </a:rPr>
                        <a:t>Systolic +/- Diastolic heart failure</a:t>
                      </a:r>
                      <a:endParaRPr lang="en-US" sz="1300" dirty="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Diastolic only heart failure</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Heart failure, unspecified</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2893">
                <a:tc>
                  <a:txBody>
                    <a:bodyPr/>
                    <a:lstStyle/>
                    <a:p>
                      <a:pPr marL="0" marR="0">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nchor="b">
                    <a:lnL>
                      <a:noFill/>
                    </a:lnL>
                    <a:lnR>
                      <a:noFill/>
                    </a:lnR>
                    <a:lnT>
                      <a:noFill/>
                    </a:lnT>
                    <a:lnB>
                      <a:noFill/>
                    </a:lnB>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HD</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PD</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HD</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PD</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HD</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PD</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83454">
                <a:tc>
                  <a:txBody>
                    <a:bodyPr/>
                    <a:lstStyle/>
                    <a:p>
                      <a:endParaRPr lang="en-US" sz="1200">
                        <a:effectLst/>
                        <a:latin typeface="Calibri"/>
                      </a:endParaRPr>
                    </a:p>
                  </a:txBody>
                  <a:tcPr marL="79519" marR="7951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N</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N</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N</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N</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N</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N</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93">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Age</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lnL>
                      <a:noFill/>
                    </a:lnL>
                    <a:lnR>
                      <a:noFill/>
                    </a:lnR>
                    <a:lnT w="12700" cap="flat" cmpd="sng" algn="ctr">
                      <a:solidFill>
                        <a:srgbClr val="000000"/>
                      </a:solidFill>
                      <a:prstDash val="solid"/>
                      <a:round/>
                      <a:headEnd type="none" w="med" len="med"/>
                      <a:tailEnd type="none" w="med" len="med"/>
                    </a:lnT>
                    <a:lnB>
                      <a:noFill/>
                    </a:lnB>
                  </a:tcPr>
                </a:tc>
              </a:tr>
              <a:tr h="182893">
                <a:tc>
                  <a:txBody>
                    <a:bodyPr/>
                    <a:lstStyle/>
                    <a:p>
                      <a:pPr marL="112395" marR="0" indent="1905">
                        <a:lnSpc>
                          <a:spcPct val="115000"/>
                        </a:lnSpc>
                        <a:spcBef>
                          <a:spcPts val="0"/>
                        </a:spcBef>
                        <a:spcAft>
                          <a:spcPts val="0"/>
                        </a:spcAft>
                      </a:pPr>
                      <a:r>
                        <a:rPr lang="en-US" sz="1000" b="1">
                          <a:solidFill>
                            <a:srgbClr val="000000"/>
                          </a:solidFill>
                          <a:effectLst/>
                          <a:latin typeface="Calibri"/>
                          <a:ea typeface="Times New Roman"/>
                          <a:cs typeface="Times New Roman"/>
                        </a:rPr>
                        <a:t>0-21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0.1</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0.0</a:t>
                      </a:r>
                      <a:endParaRPr lang="en-US" sz="1300" dirty="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0.0</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0.5</a:t>
                      </a:r>
                      <a:endParaRPr lang="en-US" sz="1300">
                        <a:effectLst/>
                        <a:latin typeface="Calibri"/>
                        <a:ea typeface="Times New Roman"/>
                        <a:cs typeface="Times New Roman"/>
                      </a:endParaRPr>
                    </a:p>
                  </a:txBody>
                  <a:tcPr marL="79519" marR="79519" marT="0" marB="0" anchor="ctr">
                    <a:lnL>
                      <a:noFill/>
                    </a:lnL>
                    <a:lnR>
                      <a:noFill/>
                    </a:lnR>
                    <a:lnT>
                      <a:noFill/>
                    </a:lnT>
                    <a:lnB>
                      <a:noFill/>
                    </a:lnB>
                  </a:tcPr>
                </a:tc>
              </a:tr>
              <a:tr h="182893">
                <a:tc>
                  <a:txBody>
                    <a:bodyPr/>
                    <a:lstStyle/>
                    <a:p>
                      <a:pPr marL="112395" marR="0" indent="1905">
                        <a:lnSpc>
                          <a:spcPct val="115000"/>
                        </a:lnSpc>
                        <a:spcBef>
                          <a:spcPts val="0"/>
                        </a:spcBef>
                        <a:spcAft>
                          <a:spcPts val="0"/>
                        </a:spcAft>
                      </a:pPr>
                      <a:r>
                        <a:rPr lang="en-US" sz="1000" b="1">
                          <a:solidFill>
                            <a:srgbClr val="000000"/>
                          </a:solidFill>
                          <a:effectLst/>
                          <a:latin typeface="Calibri"/>
                          <a:ea typeface="Times New Roman"/>
                          <a:cs typeface="Times New Roman"/>
                        </a:rPr>
                        <a:t>22-44</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887</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100</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12.4</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774</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6.2</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11.2</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1,852</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7.5</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156</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13.2</a:t>
                      </a:r>
                      <a:endParaRPr lang="en-US" sz="1300">
                        <a:effectLst/>
                        <a:latin typeface="Calibri"/>
                        <a:ea typeface="Times New Roman"/>
                        <a:cs typeface="Times New Roman"/>
                      </a:endParaRPr>
                    </a:p>
                  </a:txBody>
                  <a:tcPr marL="79519" marR="79519" marT="0" marB="0" anchor="ctr">
                    <a:lnL>
                      <a:noFill/>
                    </a:lnL>
                    <a:lnR>
                      <a:noFill/>
                    </a:lnR>
                    <a:lnT>
                      <a:noFill/>
                    </a:lnT>
                    <a:lnB>
                      <a:noFill/>
                    </a:lnB>
                  </a:tcPr>
                </a:tc>
              </a:tr>
              <a:tr h="182893">
                <a:tc>
                  <a:txBody>
                    <a:bodyPr/>
                    <a:lstStyle/>
                    <a:p>
                      <a:pPr marL="112395" marR="0" indent="1905">
                        <a:lnSpc>
                          <a:spcPct val="115000"/>
                        </a:lnSpc>
                        <a:spcBef>
                          <a:spcPts val="0"/>
                        </a:spcBef>
                        <a:spcAft>
                          <a:spcPts val="0"/>
                        </a:spcAft>
                      </a:pPr>
                      <a:r>
                        <a:rPr lang="en-US" sz="1000" b="1">
                          <a:solidFill>
                            <a:srgbClr val="000000"/>
                          </a:solidFill>
                          <a:effectLst/>
                          <a:latin typeface="Calibri"/>
                          <a:ea typeface="Times New Roman"/>
                          <a:cs typeface="Times New Roman"/>
                        </a:rPr>
                        <a:t>45-64</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5,047</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35.7</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303</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37.5</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4,413</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41.2</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9,295</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37.7</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474</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r>
              <a:tr h="182893">
                <a:tc>
                  <a:txBody>
                    <a:bodyPr/>
                    <a:lstStyle/>
                    <a:p>
                      <a:pPr marL="112395" marR="0" indent="1905">
                        <a:lnSpc>
                          <a:spcPct val="115000"/>
                        </a:lnSpc>
                        <a:spcBef>
                          <a:spcPts val="0"/>
                        </a:spcBef>
                        <a:spcAft>
                          <a:spcPts val="0"/>
                        </a:spcAft>
                      </a:pPr>
                      <a:r>
                        <a:rPr lang="en-US" sz="1000" b="1">
                          <a:solidFill>
                            <a:srgbClr val="000000"/>
                          </a:solidFill>
                          <a:effectLst/>
                          <a:latin typeface="Calibri"/>
                          <a:ea typeface="Times New Roman"/>
                          <a:cs typeface="Times New Roman"/>
                        </a:rPr>
                        <a:t>65-74</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4,034</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28.5</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241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29.8</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3,565</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28.4</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142</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25.3</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6,643</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26.9</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307</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26.0</a:t>
                      </a:r>
                      <a:endParaRPr lang="en-US" sz="1300">
                        <a:effectLst/>
                        <a:latin typeface="Calibri"/>
                        <a:ea typeface="Times New Roman"/>
                        <a:cs typeface="Times New Roman"/>
                      </a:endParaRPr>
                    </a:p>
                  </a:txBody>
                  <a:tcPr marL="79519" marR="79519" marT="0" marB="0" anchor="ctr">
                    <a:lnL>
                      <a:noFill/>
                    </a:lnL>
                    <a:lnR>
                      <a:noFill/>
                    </a:lnR>
                    <a:lnT>
                      <a:noFill/>
                    </a:lnT>
                    <a:lnB>
                      <a:noFill/>
                    </a:lnB>
                  </a:tcPr>
                </a:tc>
              </a:tr>
              <a:tr h="182893">
                <a:tc>
                  <a:txBody>
                    <a:bodyPr/>
                    <a:lstStyle/>
                    <a:p>
                      <a:pPr marL="112395" marR="0" indent="1905">
                        <a:lnSpc>
                          <a:spcPct val="115000"/>
                        </a:lnSpc>
                        <a:spcBef>
                          <a:spcPts val="0"/>
                        </a:spcBef>
                        <a:spcAft>
                          <a:spcPts val="0"/>
                        </a:spcAft>
                      </a:pPr>
                      <a:r>
                        <a:rPr lang="en-US" sz="1000" b="1">
                          <a:solidFill>
                            <a:srgbClr val="000000"/>
                          </a:solidFill>
                          <a:effectLst/>
                          <a:latin typeface="Calibri"/>
                          <a:ea typeface="Times New Roman"/>
                          <a:cs typeface="Times New Roman"/>
                        </a:rPr>
                        <a:t>75+</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4,170</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29.5</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164</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20.3</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3,811</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30.3</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125</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22.3</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6,858</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27.8</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238</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20.2</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r>
              <a:tr h="18345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Sex</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r>
              <a:tr h="182893">
                <a:tc>
                  <a:txBody>
                    <a:bodyPr/>
                    <a:lstStyle/>
                    <a:p>
                      <a:pPr marL="112395" marR="0">
                        <a:lnSpc>
                          <a:spcPct val="115000"/>
                        </a:lnSpc>
                        <a:spcBef>
                          <a:spcPts val="0"/>
                        </a:spcBef>
                        <a:spcAft>
                          <a:spcPts val="0"/>
                        </a:spcAft>
                      </a:pPr>
                      <a:r>
                        <a:rPr lang="en-US" sz="1000" b="1">
                          <a:solidFill>
                            <a:srgbClr val="000000"/>
                          </a:solidFill>
                          <a:effectLst/>
                          <a:latin typeface="Calibri"/>
                          <a:ea typeface="Times New Roman"/>
                          <a:cs typeface="Times New Roman"/>
                        </a:rPr>
                        <a:t>Male</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8,431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59.6</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476</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58.8</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5,484</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43.6</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264</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47.1</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12,573</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51.0</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611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51.7</a:t>
                      </a:r>
                      <a:endParaRPr lang="en-US" sz="1300">
                        <a:effectLst/>
                        <a:latin typeface="Calibri"/>
                        <a:ea typeface="Times New Roman"/>
                        <a:cs typeface="Times New Roman"/>
                      </a:endParaRPr>
                    </a:p>
                  </a:txBody>
                  <a:tcPr marL="79519" marR="79519" marT="0" marB="0" anchor="ctr">
                    <a:lnL>
                      <a:noFill/>
                    </a:lnL>
                    <a:lnR>
                      <a:noFill/>
                    </a:lnR>
                    <a:lnT>
                      <a:noFill/>
                    </a:lnT>
                    <a:lnB>
                      <a:noFill/>
                    </a:lnB>
                  </a:tcPr>
                </a:tc>
              </a:tr>
              <a:tr h="182893">
                <a:tc>
                  <a:txBody>
                    <a:bodyPr/>
                    <a:lstStyle/>
                    <a:p>
                      <a:pPr marL="112395" marR="0">
                        <a:lnSpc>
                          <a:spcPct val="115000"/>
                        </a:lnSpc>
                        <a:spcBef>
                          <a:spcPts val="0"/>
                        </a:spcBef>
                        <a:spcAft>
                          <a:spcPts val="0"/>
                        </a:spcAft>
                      </a:pPr>
                      <a:r>
                        <a:rPr lang="en-US" sz="1000" b="1">
                          <a:solidFill>
                            <a:srgbClr val="000000"/>
                          </a:solidFill>
                          <a:effectLst/>
                          <a:latin typeface="Calibri"/>
                          <a:ea typeface="Times New Roman"/>
                          <a:cs typeface="Times New Roman"/>
                        </a:rPr>
                        <a:t>Female</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5,714</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40.4</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333</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41.2</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7,080</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56.4</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297</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52.9</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12,086</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49.0</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570</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48.3</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r>
              <a:tr h="18345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Race</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r>
              <a:tr h="182893">
                <a:tc>
                  <a:txBody>
                    <a:bodyPr/>
                    <a:lstStyle/>
                    <a:p>
                      <a:pPr marL="112395" marR="0">
                        <a:lnSpc>
                          <a:spcPct val="115000"/>
                        </a:lnSpc>
                        <a:spcBef>
                          <a:spcPts val="0"/>
                        </a:spcBef>
                        <a:spcAft>
                          <a:spcPts val="0"/>
                        </a:spcAft>
                      </a:pPr>
                      <a:r>
                        <a:rPr lang="en-US" sz="1000" b="1">
                          <a:solidFill>
                            <a:srgbClr val="000000"/>
                          </a:solidFill>
                          <a:effectLst/>
                          <a:latin typeface="Calibri"/>
                          <a:ea typeface="Times New Roman"/>
                          <a:cs typeface="Times New Roman"/>
                        </a:rPr>
                        <a:t>White</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7,708</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54.5</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555</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68.6</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6,547</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52.1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344</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61.3</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12,720</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51.6</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755</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63.9</a:t>
                      </a:r>
                      <a:endParaRPr lang="en-US" sz="1300">
                        <a:effectLst/>
                        <a:latin typeface="Calibri"/>
                        <a:ea typeface="Times New Roman"/>
                        <a:cs typeface="Times New Roman"/>
                      </a:endParaRPr>
                    </a:p>
                  </a:txBody>
                  <a:tcPr marL="79519" marR="79519" marT="0" marB="0" anchor="ctr">
                    <a:lnL>
                      <a:noFill/>
                    </a:lnL>
                    <a:lnR>
                      <a:noFill/>
                    </a:lnR>
                    <a:lnT>
                      <a:noFill/>
                    </a:lnT>
                    <a:lnB>
                      <a:noFill/>
                    </a:lnB>
                  </a:tcPr>
                </a:tc>
              </a:tr>
              <a:tr h="365784">
                <a:tc>
                  <a:txBody>
                    <a:bodyPr/>
                    <a:lstStyle/>
                    <a:p>
                      <a:pPr marL="112395" marR="0">
                        <a:lnSpc>
                          <a:spcPct val="115000"/>
                        </a:lnSpc>
                        <a:spcBef>
                          <a:spcPts val="0"/>
                        </a:spcBef>
                        <a:spcAft>
                          <a:spcPts val="0"/>
                        </a:spcAft>
                      </a:pPr>
                      <a:r>
                        <a:rPr lang="en-US" sz="1000" b="1">
                          <a:solidFill>
                            <a:srgbClr val="000000"/>
                          </a:solidFill>
                          <a:effectLst/>
                          <a:latin typeface="Calibri"/>
                          <a:ea typeface="Times New Roman"/>
                          <a:cs typeface="Times New Roman"/>
                        </a:rPr>
                        <a:t>Black/African American</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5,756</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40.7</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216</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26.7</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5,386</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42.9</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187</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33.3</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10,683</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43.3</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344</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29.1</a:t>
                      </a:r>
                      <a:endParaRPr lang="en-US" sz="1300">
                        <a:effectLst/>
                        <a:latin typeface="Calibri"/>
                        <a:ea typeface="Times New Roman"/>
                        <a:cs typeface="Times New Roman"/>
                      </a:endParaRPr>
                    </a:p>
                  </a:txBody>
                  <a:tcPr marL="79519" marR="79519" marT="0" marB="0" anchor="ctr">
                    <a:lnL>
                      <a:noFill/>
                    </a:lnL>
                    <a:lnR>
                      <a:noFill/>
                    </a:lnR>
                    <a:lnT>
                      <a:noFill/>
                    </a:lnT>
                    <a:lnB>
                      <a:noFill/>
                    </a:lnB>
                  </a:tcPr>
                </a:tc>
              </a:tr>
              <a:tr h="182893">
                <a:tc>
                  <a:txBody>
                    <a:bodyPr/>
                    <a:lstStyle/>
                    <a:p>
                      <a:pPr marL="112395" marR="0">
                        <a:lnSpc>
                          <a:spcPct val="115000"/>
                        </a:lnSpc>
                        <a:spcBef>
                          <a:spcPts val="0"/>
                        </a:spcBef>
                        <a:spcAft>
                          <a:spcPts val="0"/>
                        </a:spcAft>
                      </a:pPr>
                      <a:r>
                        <a:rPr lang="en-US" sz="1000" b="1">
                          <a:solidFill>
                            <a:srgbClr val="000000"/>
                          </a:solidFill>
                          <a:effectLst/>
                          <a:latin typeface="Calibri"/>
                          <a:ea typeface="Times New Roman"/>
                          <a:cs typeface="Times New Roman"/>
                        </a:rPr>
                        <a:t>Other</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681</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38</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4.7</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631</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5.0</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30</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5.3</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1,256</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5.1</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82</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6.9</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r>
              <a:tr h="183454">
                <a:tc>
                  <a:txBody>
                    <a:bodyPr/>
                    <a:lstStyle/>
                    <a:p>
                      <a:pPr marL="0" marR="0">
                        <a:lnSpc>
                          <a:spcPct val="115000"/>
                        </a:lnSpc>
                        <a:spcBef>
                          <a:spcPts val="0"/>
                        </a:spcBef>
                        <a:spcAft>
                          <a:spcPts val="0"/>
                        </a:spcAft>
                      </a:pPr>
                      <a:r>
                        <a:rPr lang="en-US" sz="1000" b="1">
                          <a:solidFill>
                            <a:srgbClr val="000000"/>
                          </a:solidFill>
                          <a:effectLst/>
                          <a:latin typeface="Calibri"/>
                          <a:ea typeface="Times New Roman"/>
                          <a:cs typeface="Times New Roman"/>
                        </a:rPr>
                        <a:t>Diabetes</a:t>
                      </a:r>
                      <a:endParaRPr lang="en-US" sz="1300">
                        <a:effectLst/>
                        <a:latin typeface="Calibri"/>
                        <a:ea typeface="Times New Roman"/>
                        <a:cs typeface="Times New Roman"/>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 </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200">
                        <a:effectLst/>
                        <a:latin typeface="Calibri"/>
                      </a:endParaRPr>
                    </a:p>
                  </a:txBody>
                  <a:tcPr marL="79519" marR="79519" marT="0" marB="0" anchor="ctr">
                    <a:lnL>
                      <a:noFill/>
                    </a:lnL>
                    <a:lnR>
                      <a:noFill/>
                    </a:lnR>
                    <a:lnT w="12700" cap="flat" cmpd="sng" algn="ctr">
                      <a:solidFill>
                        <a:srgbClr val="000000"/>
                      </a:solidFill>
                      <a:prstDash val="solid"/>
                      <a:round/>
                      <a:headEnd type="none" w="med" len="med"/>
                      <a:tailEnd type="none" w="med" len="med"/>
                    </a:lnT>
                    <a:lnB>
                      <a:noFill/>
                    </a:lnB>
                  </a:tcPr>
                </a:tc>
              </a:tr>
              <a:tr h="182893">
                <a:tc>
                  <a:txBody>
                    <a:bodyPr/>
                    <a:lstStyle/>
                    <a:p>
                      <a:pPr marL="112395" marR="0">
                        <a:lnSpc>
                          <a:spcPct val="115000"/>
                        </a:lnSpc>
                        <a:spcBef>
                          <a:spcPts val="0"/>
                        </a:spcBef>
                        <a:spcAft>
                          <a:spcPts val="0"/>
                        </a:spcAft>
                      </a:pPr>
                      <a:r>
                        <a:rPr lang="en-US" sz="1000" b="1">
                          <a:solidFill>
                            <a:srgbClr val="000000"/>
                          </a:solidFill>
                          <a:effectLst/>
                          <a:latin typeface="Calibri"/>
                          <a:ea typeface="Times New Roman"/>
                          <a:cs typeface="Times New Roman"/>
                        </a:rPr>
                        <a:t>No</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4,029</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28.5</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323</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39.9</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3,505</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27.9</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203</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36.2</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7,095</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28.8</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439</a:t>
                      </a:r>
                      <a:endParaRPr lang="en-US" sz="1300">
                        <a:effectLst/>
                        <a:latin typeface="Calibri"/>
                        <a:ea typeface="Times New Roman"/>
                        <a:cs typeface="Times New Roman"/>
                      </a:endParaRPr>
                    </a:p>
                  </a:txBody>
                  <a:tcPr marL="79519" marR="79519"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37.2</a:t>
                      </a:r>
                      <a:endParaRPr lang="en-US" sz="1300">
                        <a:effectLst/>
                        <a:latin typeface="Calibri"/>
                        <a:ea typeface="Times New Roman"/>
                        <a:cs typeface="Times New Roman"/>
                      </a:endParaRPr>
                    </a:p>
                  </a:txBody>
                  <a:tcPr marL="79519" marR="79519" marT="0" marB="0" anchor="ctr">
                    <a:lnL>
                      <a:noFill/>
                    </a:lnL>
                    <a:lnR>
                      <a:noFill/>
                    </a:lnR>
                    <a:lnT>
                      <a:noFill/>
                    </a:lnT>
                    <a:lnB>
                      <a:noFill/>
                    </a:lnB>
                  </a:tcPr>
                </a:tc>
              </a:tr>
              <a:tr h="182893">
                <a:tc>
                  <a:txBody>
                    <a:bodyPr/>
                    <a:lstStyle/>
                    <a:p>
                      <a:pPr marL="112395" marR="0">
                        <a:lnSpc>
                          <a:spcPct val="115000"/>
                        </a:lnSpc>
                        <a:spcBef>
                          <a:spcPts val="0"/>
                        </a:spcBef>
                        <a:spcAft>
                          <a:spcPts val="0"/>
                        </a:spcAft>
                      </a:pPr>
                      <a:r>
                        <a:rPr lang="en-US" sz="1000" b="1">
                          <a:solidFill>
                            <a:srgbClr val="000000"/>
                          </a:solidFill>
                          <a:effectLst/>
                          <a:latin typeface="Calibri"/>
                          <a:ea typeface="Times New Roman"/>
                          <a:cs typeface="Times New Roman"/>
                        </a:rPr>
                        <a:t>Yes</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10,116</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71.5</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486</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60.1</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9,059</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72.1</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358</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63.8</a:t>
                      </a:r>
                      <a:endParaRPr lang="en-US" sz="1300">
                        <a:effectLst/>
                        <a:latin typeface="Calibri"/>
                        <a:ea typeface="Times New Roman"/>
                        <a:cs typeface="Times New Roman"/>
                      </a:endParaRPr>
                    </a:p>
                  </a:txBody>
                  <a:tcPr marL="79519" marR="795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17,564</a:t>
                      </a:r>
                      <a:endParaRPr lang="en-US" sz="1300">
                        <a:effectLst/>
                        <a:latin typeface="Calibri"/>
                        <a:ea typeface="Times New Roman"/>
                        <a:cs typeface="Times New Roman"/>
                      </a:endParaRPr>
                    </a:p>
                  </a:txBody>
                  <a:tcPr marL="79519" marR="79519"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71.2</a:t>
                      </a:r>
                      <a:endParaRPr lang="en-US" sz="1300" dirty="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solidFill>
                            <a:srgbClr val="000000"/>
                          </a:solidFill>
                          <a:effectLst/>
                          <a:latin typeface="Calibri"/>
                          <a:ea typeface="Times New Roman"/>
                          <a:cs typeface="Times New Roman"/>
                        </a:rPr>
                        <a:t>742</a:t>
                      </a:r>
                      <a:endParaRPr lang="en-US" sz="130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solidFill>
                            <a:srgbClr val="000000"/>
                          </a:solidFill>
                          <a:effectLst/>
                          <a:latin typeface="Calibri"/>
                          <a:ea typeface="Times New Roman"/>
                          <a:cs typeface="Times New Roman"/>
                        </a:rPr>
                        <a:t>62.8</a:t>
                      </a:r>
                      <a:endParaRPr lang="en-US" sz="1300" dirty="0">
                        <a:effectLst/>
                        <a:latin typeface="Calibri"/>
                        <a:ea typeface="Times New Roman"/>
                        <a:cs typeface="Times New Roman"/>
                      </a:endParaRPr>
                    </a:p>
                  </a:txBody>
                  <a:tcPr marL="79519" marR="79519"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30175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715001"/>
            <a:ext cx="7962900" cy="646331"/>
          </a:xfrm>
          <a:prstGeom prst="rect">
            <a:avLst/>
          </a:prstGeom>
        </p:spPr>
        <p:txBody>
          <a:bodyPr wrap="square">
            <a:spAutoFit/>
          </a:bodyPr>
          <a:lstStyle/>
          <a:p>
            <a:r>
              <a:rPr lang="en-US" i="1" baseline="30000" dirty="0" smtClean="0"/>
              <a:t>Data </a:t>
            </a:r>
            <a:r>
              <a:rPr lang="en-US" i="1" baseline="30000" dirty="0"/>
              <a:t>Source: Reference Table H12. (a) Denominator includes other causes of death and excludes missing/unknown causes of death (23.5% of patients have unknown or missing causes of death</a:t>
            </a:r>
            <a:r>
              <a:rPr lang="en-US" i="1" baseline="30000" dirty="0" smtClean="0"/>
              <a:t>). Abbreviations</a:t>
            </a:r>
            <a:r>
              <a:rPr lang="en-US" i="1" baseline="30000" dirty="0"/>
              <a:t>: AHD, atherosclerotic heart disease; AMI, acute myocardial infarction; CHF, congestive heart failure; CVA, cerebrovascular accident; ESRD, end-stage renal disease.   </a:t>
            </a:r>
            <a:endParaRPr lang="en-US" i="1" baseline="30000" dirty="0">
              <a:solidFill>
                <a:srgbClr val="FF0000"/>
              </a:solidFill>
            </a:endParaRPr>
          </a:p>
        </p:txBody>
      </p:sp>
      <p:sp>
        <p:nvSpPr>
          <p:cNvPr id="4" name="Rectangle 3"/>
          <p:cNvSpPr/>
          <p:nvPr/>
        </p:nvSpPr>
        <p:spPr>
          <a:xfrm>
            <a:off x="0" y="534809"/>
            <a:ext cx="9144000" cy="379591"/>
          </a:xfrm>
          <a:prstGeom prst="rect">
            <a:avLst/>
          </a:prstGeom>
        </p:spPr>
        <p:txBody>
          <a:bodyPr wrap="square">
            <a:spAutoFit/>
          </a:bodyPr>
          <a:lstStyle/>
          <a:p>
            <a:pPr algn="ctr"/>
            <a:r>
              <a:rPr lang="en-US" sz="2800" b="1" baseline="30000" dirty="0"/>
              <a:t> Figure 9.1.a Causes of death in ESRD patients,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2</a:t>
            </a:fld>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549641"/>
            <a:ext cx="5943600" cy="3204563"/>
          </a:xfrm>
          <a:prstGeom prst="rect">
            <a:avLst/>
          </a:prstGeom>
        </p:spPr>
      </p:pic>
    </p:spTree>
    <p:extLst>
      <p:ext uri="{BB962C8B-B14F-4D97-AF65-F5344CB8AC3E}">
        <p14:creationId xmlns:p14="http://schemas.microsoft.com/office/powerpoint/2010/main" val="3630717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0" y="539496"/>
            <a:ext cx="9144000" cy="258762"/>
          </a:xfrm>
        </p:spPr>
        <p:txBody>
          <a:bodyPr/>
          <a:lstStyle/>
          <a:p>
            <a:r>
              <a:rPr lang="en-US" sz="2800" b="1" baseline="30000" dirty="0"/>
              <a:t> Figure </a:t>
            </a:r>
            <a:r>
              <a:rPr lang="en-US" sz="2800" b="1" baseline="30000" dirty="0" smtClean="0"/>
              <a:t>9.1.b </a:t>
            </a:r>
            <a:r>
              <a:rPr lang="en-US" sz="2800" b="1" baseline="30000" dirty="0"/>
              <a:t>Causes of death in ESRD patients, 2011-2013</a:t>
            </a:r>
            <a:r>
              <a:rPr lang="en-US" b="1" baseline="30000" dirty="0">
                <a:solidFill>
                  <a:srgbClr val="FF0000"/>
                </a:solidFill>
              </a:rPr>
              <a:t/>
            </a:r>
            <a:br>
              <a:rPr lang="en-US" b="1" baseline="30000" dirty="0">
                <a:solidFill>
                  <a:srgbClr val="FF0000"/>
                </a:solidFill>
              </a:rPr>
            </a:br>
            <a:endParaRPr lang="en-US" dirty="0"/>
          </a:p>
        </p:txBody>
      </p:sp>
      <p:sp>
        <p:nvSpPr>
          <p:cNvPr id="5" name="Footer Placeholder 4"/>
          <p:cNvSpPr>
            <a:spLocks noGrp="1"/>
          </p:cNvSpPr>
          <p:nvPr>
            <p:ph type="ftr" sz="quarter" idx="10"/>
          </p:nvPr>
        </p:nvSpPr>
        <p:spPr/>
        <p:txBody>
          <a:bodyPr/>
          <a:lstStyle/>
          <a:p>
            <a:r>
              <a:rPr lang="en-US" smtClean="0"/>
              <a:t>Vol 2, ESRD, Ch 1</a:t>
            </a:r>
            <a:endParaRPr lang="en-US" dirty="0"/>
          </a:p>
        </p:txBody>
      </p:sp>
      <p:sp>
        <p:nvSpPr>
          <p:cNvPr id="11" name="Rectangle 10"/>
          <p:cNvSpPr/>
          <p:nvPr/>
        </p:nvSpPr>
        <p:spPr>
          <a:xfrm>
            <a:off x="723900" y="5048071"/>
            <a:ext cx="7696200" cy="1200329"/>
          </a:xfrm>
          <a:prstGeom prst="rect">
            <a:avLst/>
          </a:prstGeom>
        </p:spPr>
        <p:txBody>
          <a:bodyPr wrap="square">
            <a:spAutoFit/>
          </a:bodyPr>
          <a:lstStyle/>
          <a:p>
            <a:r>
              <a:rPr lang="en-US" i="1" baseline="30000" dirty="0"/>
              <a:t>Data Source: Reference Table H12. (b) Denominator includes all other known causes, unknown causes of death, and records that are missing the cause of death. Unknown causes include records from the CMS 2746 ESRD death notification form that specifically designate an unknown cause of death. Missing includes records in the ESRD database that are missing form 2746, or have the form but are missing or have recording errors in the primary cause of death field</a:t>
            </a:r>
            <a:r>
              <a:rPr lang="en-US" i="1" baseline="30000" dirty="0" smtClean="0"/>
              <a:t>. Abbreviations</a:t>
            </a:r>
            <a:r>
              <a:rPr lang="en-US" i="1" baseline="30000" dirty="0"/>
              <a:t>: AHD, atherosclerotic heart disease; AMI, acute myocardial infarction; CHF, congestive heart failure; CVA, cerebrovascular accident; ESRD, end-stage renal disease. </a:t>
            </a: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262" t="2277" r="3277" b="3016"/>
          <a:stretch/>
        </p:blipFill>
        <p:spPr>
          <a:xfrm>
            <a:off x="1507879" y="1524000"/>
            <a:ext cx="6128242" cy="3200400"/>
          </a:xfrm>
        </p:spPr>
      </p:pic>
    </p:spTree>
    <p:extLst>
      <p:ext uri="{BB962C8B-B14F-4D97-AF65-F5344CB8AC3E}">
        <p14:creationId xmlns:p14="http://schemas.microsoft.com/office/powerpoint/2010/main" val="283818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257800"/>
            <a:ext cx="7696200" cy="1077218"/>
          </a:xfrm>
          <a:prstGeom prst="rect">
            <a:avLst/>
          </a:prstGeom>
        </p:spPr>
        <p:txBody>
          <a:bodyPr wrap="square">
            <a:spAutoFit/>
          </a:bodyPr>
          <a:lstStyle/>
          <a:p>
            <a:r>
              <a:rPr lang="en-US" sz="1600" i="1" baseline="30000" dirty="0" smtClean="0"/>
              <a:t>Data </a:t>
            </a:r>
            <a:r>
              <a:rPr lang="en-US" sz="1600" i="1" baseline="30000" dirty="0"/>
              <a:t>Source: Special analyses, USRDS ESRD Database. Point prevalent hemodialysis, peritoneal dialysis, and transplant patients at all ages, with Medicare as primary payer on January 1, 2011, who are continuously enrolled in Medicare Parts A and B from July, 1, 2010 to December 31, 2010, ESRD service date is at least 90 days prior to January 1, 2011, and survived past 2012. Abbreviations: AFIB, atrial fibrillation; AMI, acute myocardial infarction; ASHD, atherosclerotic heart disease; CHF, congestive heart failure; CKD, chronic kidney disease; CVA/TIA, cerebrovascular accident/transient ischemic attack; CVD, cardiovascular disease; PAD, peripheral arterial disease; SCA/VA, sudden cardiac arrest and ventricular arrhythmias. </a:t>
            </a:r>
            <a:endParaRPr lang="en-US" sz="1600" i="1" baseline="30000" dirty="0">
              <a:solidFill>
                <a:srgbClr val="FF0000"/>
              </a:solidFill>
            </a:endParaRPr>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9.2 Prevalence </a:t>
            </a:r>
            <a:r>
              <a:rPr lang="en-US" sz="2800" b="1" baseline="30000" dirty="0"/>
              <a:t>of cardiovascular diseases in ESRD patients, </a:t>
            </a:r>
            <a:endParaRPr lang="en-US" sz="2800" b="1" baseline="30000" dirty="0" smtClean="0"/>
          </a:p>
          <a:p>
            <a:pPr algn="ctr"/>
            <a:r>
              <a:rPr lang="en-US" sz="2800" b="1" baseline="30000" dirty="0" smtClean="0"/>
              <a:t>by </a:t>
            </a:r>
            <a:r>
              <a:rPr lang="en-US" sz="2800" b="1" baseline="30000" dirty="0"/>
              <a:t>treatment modality, 2013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4</a:t>
            </a:fld>
            <a:endParaRPr lang="en-US" b="1" dirty="0"/>
          </a:p>
        </p:txBody>
      </p:sp>
      <p:pic>
        <p:nvPicPr>
          <p:cNvPr id="5122" name="Picture 2" descr="X:\ADR\2015\Chapters\Volume 2 - ESRD\9 - CVD in ESRD\Powerpoint\V2_ESRD_CVD_F02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925661"/>
            <a:ext cx="5562604" cy="427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319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5410200"/>
            <a:ext cx="7696200" cy="1077218"/>
          </a:xfrm>
          <a:prstGeom prst="rect">
            <a:avLst/>
          </a:prstGeom>
        </p:spPr>
        <p:txBody>
          <a:bodyPr wrap="square">
            <a:spAutoFit/>
          </a:bodyPr>
          <a:lstStyle/>
          <a:p>
            <a:r>
              <a:rPr lang="en-US" sz="1600" i="1" baseline="30000" dirty="0" smtClean="0"/>
              <a:t>Data </a:t>
            </a:r>
            <a:r>
              <a:rPr lang="en-US" sz="1600" i="1" baseline="30000" dirty="0"/>
              <a:t>Source: Special analyses, USRDS ESRD Database. Point prevalent hemodialysis, peritoneal dialysis, and transplant patients at all ages, with Medicare as primary payer on January 1, 2011, who are continuously enrolled in Medicare Parts A and B from July, 1, 2010 to December 31, 2010, ESRD service date is at least 90 days prior to January 1, 2011, and survived past 2012.Abbreviations: AFIB, atrial fibrillation; AMI, acute myocardial infarction; ASHD, atherosclerotic heart disease; CHF, congestive heart failure; CKD, chronic kidney disease; CVA/TIA, cerebrovascular accident/transient ischemic attack; CVD, cardiovascular disease; PAD, peripheral arterial disease; SCA/VA, sudden cardiac arrest and ventricular arrhythmias. </a:t>
            </a:r>
            <a:endParaRPr lang="en-US" sz="1600" i="1" baseline="30000" dirty="0">
              <a:solidFill>
                <a:srgbClr val="FF0000"/>
              </a:solidFill>
            </a:endParaRPr>
          </a:p>
        </p:txBody>
      </p:sp>
      <p:sp>
        <p:nvSpPr>
          <p:cNvPr id="4" name="Rectangle 3"/>
          <p:cNvSpPr/>
          <p:nvPr/>
        </p:nvSpPr>
        <p:spPr>
          <a:xfrm>
            <a:off x="0" y="228600"/>
            <a:ext cx="9144000" cy="810478"/>
          </a:xfrm>
          <a:prstGeom prst="rect">
            <a:avLst/>
          </a:prstGeom>
        </p:spPr>
        <p:txBody>
          <a:bodyPr wrap="square">
            <a:spAutoFit/>
          </a:bodyPr>
          <a:lstStyle/>
          <a:p>
            <a:pPr algn="ctr"/>
            <a:r>
              <a:rPr lang="en-US" sz="2800" b="1" baseline="30000" dirty="0" smtClean="0"/>
              <a:t> </a:t>
            </a:r>
            <a:r>
              <a:rPr lang="en-US" sz="2800" b="1" baseline="30000" dirty="0"/>
              <a:t>Figure </a:t>
            </a:r>
            <a:r>
              <a:rPr lang="en-US" sz="2800" b="1" baseline="30000" dirty="0" smtClean="0"/>
              <a:t>9.3 Prevalence </a:t>
            </a:r>
            <a:r>
              <a:rPr lang="en-US" sz="2800" b="1" baseline="30000" dirty="0"/>
              <a:t>of cardiovascular diseases in ESRD patients, </a:t>
            </a:r>
            <a:endParaRPr lang="en-US" sz="2800" b="1" baseline="30000" dirty="0" smtClean="0"/>
          </a:p>
          <a:p>
            <a:pPr algn="ctr"/>
            <a:r>
              <a:rPr lang="en-US" sz="2800" b="1" baseline="30000" dirty="0" smtClean="0"/>
              <a:t>by age, 2013 </a:t>
            </a:r>
            <a:r>
              <a:rPr lang="en-US" sz="2800" b="1" dirty="0" smtClean="0"/>
              <a:t> </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5</a:t>
            </a:fld>
            <a:endParaRPr lang="en-US" b="1" dirty="0"/>
          </a:p>
        </p:txBody>
      </p:sp>
      <p:pic>
        <p:nvPicPr>
          <p:cNvPr id="6146" name="Picture 2" descr="X:\ADR\2015\Chapters\Volume 2 - ESRD\9 - CVD in ESRD\Powerpoint\V2_ESRD_CVD_F03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297" y="910077"/>
            <a:ext cx="5867406" cy="451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429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666849"/>
          </a:xfrm>
          <a:prstGeom prst="rect">
            <a:avLst/>
          </a:prstGeom>
        </p:spPr>
        <p:txBody>
          <a:bodyPr wrap="square">
            <a:spAutoFit/>
          </a:bodyPr>
          <a:lstStyle/>
          <a:p>
            <a:pPr algn="ctr"/>
            <a:r>
              <a:rPr lang="en-US" sz="2800" b="1" baseline="30000" dirty="0"/>
              <a:t> Table </a:t>
            </a:r>
            <a:r>
              <a:rPr lang="en-US" sz="2800" b="1" baseline="30000" dirty="0" smtClean="0"/>
              <a:t>9.1 Prevalence </a:t>
            </a:r>
            <a:r>
              <a:rPr lang="en-US" sz="2800" b="1" baseline="30000" dirty="0"/>
              <a:t>of cardiovascular diseases &amp; procedures in ESRD patients, </a:t>
            </a:r>
            <a:endParaRPr lang="en-US" sz="2800" b="1" baseline="30000" dirty="0" smtClean="0"/>
          </a:p>
          <a:p>
            <a:pPr algn="ctr"/>
            <a:r>
              <a:rPr lang="en-US" sz="2800" b="1" baseline="30000" dirty="0" smtClean="0"/>
              <a:t>by </a:t>
            </a:r>
            <a:r>
              <a:rPr lang="en-US" sz="2800" b="1" baseline="30000" dirty="0"/>
              <a:t>treatment modality, age, race, &amp; sex, </a:t>
            </a:r>
            <a:r>
              <a:rPr lang="en-US" sz="2800" b="1" baseline="30000" dirty="0" smtClean="0"/>
              <a:t>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6</a:t>
            </a:fld>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1462454460"/>
              </p:ext>
            </p:extLst>
          </p:nvPr>
        </p:nvGraphicFramePr>
        <p:xfrm>
          <a:off x="1104900" y="838200"/>
          <a:ext cx="6934201" cy="5165301"/>
        </p:xfrm>
        <a:graphic>
          <a:graphicData uri="http://schemas.openxmlformats.org/drawingml/2006/table">
            <a:tbl>
              <a:tblPr firstRow="1" firstCol="1" bandRow="1"/>
              <a:tblGrid>
                <a:gridCol w="1117953"/>
                <a:gridCol w="642006"/>
                <a:gridCol w="493599"/>
                <a:gridCol w="423645"/>
                <a:gridCol w="419724"/>
                <a:gridCol w="106703"/>
                <a:gridCol w="423645"/>
                <a:gridCol w="106703"/>
                <a:gridCol w="423645"/>
                <a:gridCol w="442605"/>
                <a:gridCol w="451758"/>
                <a:gridCol w="451758"/>
                <a:gridCol w="426261"/>
                <a:gridCol w="502098"/>
                <a:gridCol w="502098"/>
              </a:tblGrid>
              <a:tr h="198305">
                <a:tc rowSpan="2">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 </a:t>
                      </a:r>
                      <a:endParaRPr lang="en-US" sz="1100" dirty="0">
                        <a:effectLst/>
                        <a:latin typeface="Calibri"/>
                        <a:ea typeface="Times New Roman"/>
                        <a:cs typeface="Times New Roman"/>
                      </a:endParaRPr>
                    </a:p>
                  </a:txBody>
                  <a:tcPr marL="18220" marR="7225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Patients</a:t>
                      </a:r>
                      <a:endParaRPr lang="en-US" sz="1100">
                        <a:effectLst/>
                        <a:latin typeface="Calibri"/>
                        <a:ea typeface="Times New Roman"/>
                        <a:cs typeface="Times New Roman"/>
                      </a:endParaRPr>
                    </a:p>
                  </a:txBody>
                  <a:tcPr marL="18220" marR="7225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3">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 Patients</a:t>
                      </a:r>
                      <a:endParaRPr lang="en-US" sz="1100">
                        <a:effectLst/>
                        <a:latin typeface="Calibri"/>
                        <a:ea typeface="Times New Roman"/>
                        <a:cs typeface="Times New Roman"/>
                      </a:endParaRPr>
                    </a:p>
                  </a:txBody>
                  <a:tcPr marL="18220" marR="7225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661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Overall</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0-21</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22-44</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45-64</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65-74</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75+</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White</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Blk/Af Am</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Other</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Male</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000" b="1">
                          <a:solidFill>
                            <a:srgbClr val="000000"/>
                          </a:solidFill>
                          <a:effectLst/>
                          <a:latin typeface="Calibri"/>
                          <a:ea typeface="Times New Roman"/>
                          <a:cs typeface="Times New Roman"/>
                        </a:rPr>
                        <a:t>Female</a:t>
                      </a:r>
                      <a:endParaRPr lang="en-US" sz="1100">
                        <a:effectLst/>
                        <a:latin typeface="Calibri"/>
                        <a:ea typeface="Times New Roman"/>
                        <a:cs typeface="Times New Roman"/>
                      </a:endParaRPr>
                    </a:p>
                  </a:txBody>
                  <a:tcPr marL="18220" marR="7225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8305">
                <a:tc gridSpan="3">
                  <a:txBody>
                    <a:bodyPr/>
                    <a:lstStyle/>
                    <a:p>
                      <a:pPr marL="0" marR="0">
                        <a:lnSpc>
                          <a:spcPct val="115000"/>
                        </a:lnSpc>
                        <a:spcBef>
                          <a:spcPts val="100"/>
                        </a:spcBef>
                        <a:spcAft>
                          <a:spcPts val="100"/>
                        </a:spcAft>
                      </a:pPr>
                      <a:r>
                        <a:rPr lang="en-US" sz="1000" b="1">
                          <a:solidFill>
                            <a:srgbClr val="000000"/>
                          </a:solidFill>
                          <a:effectLst/>
                          <a:latin typeface="Calibri"/>
                          <a:ea typeface="Times New Roman"/>
                          <a:cs typeface="Times New Roman"/>
                        </a:rPr>
                        <a:t>Cardiovascular Comorbidities</a:t>
                      </a:r>
                      <a:r>
                        <a:rPr lang="en-US" sz="1000" b="1" baseline="30000">
                          <a:solidFill>
                            <a:srgbClr val="000000"/>
                          </a:solidFill>
                          <a:effectLst/>
                          <a:latin typeface="Calibri"/>
                          <a:ea typeface="Times New Roman"/>
                          <a:cs typeface="Times New Roman"/>
                        </a:rPr>
                        <a:t>a</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endParaRPr lang="en-US" sz="1000">
                        <a:effectLst/>
                        <a:latin typeface="Calibri"/>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100"/>
                        </a:spcBef>
                        <a:spcAft>
                          <a:spcPts val="10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nSpc>
                          <a:spcPct val="115000"/>
                        </a:lnSpc>
                        <a:spcBef>
                          <a:spcPts val="100"/>
                        </a:spcBef>
                        <a:spcAft>
                          <a:spcPts val="10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endParaRPr lang="en-US" sz="1000">
                        <a:effectLst/>
                        <a:latin typeface="Calibri"/>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nSpc>
                          <a:spcPct val="115000"/>
                        </a:lnSpc>
                        <a:spcBef>
                          <a:spcPts val="100"/>
                        </a:spcBef>
                        <a:spcAft>
                          <a:spcPts val="10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100"/>
                        </a:spcBef>
                        <a:spcAft>
                          <a:spcPts val="10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100"/>
                        </a:spcBef>
                        <a:spcAft>
                          <a:spcPts val="10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100"/>
                        </a:spcBef>
                        <a:spcAft>
                          <a:spcPts val="10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100"/>
                        </a:spcBef>
                        <a:spcAft>
                          <a:spcPts val="10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100"/>
                        </a:spcBef>
                        <a:spcAft>
                          <a:spcPts val="10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211">
                <a:tc gridSpan="3">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Atherosclerotic heart disease (ASHD)</a:t>
                      </a:r>
                      <a:r>
                        <a:rPr lang="en-US" sz="900" b="1" baseline="300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endParaRPr lang="en-US" sz="1000">
                        <a:effectLst/>
                        <a:latin typeface="Calibri"/>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147,373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40.8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36.8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49.7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52.1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45.1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36.0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38.4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40.9</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40.7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11,180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32.0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0.9</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11.9</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31.7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44.0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49.1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35.4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27.5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36.5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27.5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1100">
                        <a:effectLst/>
                        <a:latin typeface="Calibri"/>
                        <a:ea typeface="Times New Roman"/>
                        <a:cs typeface="Times New Roman"/>
                      </a:endParaRPr>
                    </a:p>
                  </a:txBody>
                  <a:tcPr marL="18220" marR="7225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23,465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22.3</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0.4</a:t>
                      </a:r>
                      <a:endParaRPr lang="en-US" sz="1100" dirty="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6.1</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19.3</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36.8</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43.2</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24.0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19.0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18.3</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24.0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19.7</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6211">
                <a:tc gridSpan="3">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Acute myocardial infarction (AMI)</a:t>
                      </a:r>
                      <a:r>
                        <a:rPr lang="en-US" sz="900" b="1" baseline="300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147,373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16.5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17.4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11,180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17.2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8.1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1100">
                        <a:effectLst/>
                        <a:latin typeface="Calibri"/>
                        <a:ea typeface="Times New Roman"/>
                        <a:cs typeface="Times New Roman"/>
                      </a:endParaRPr>
                    </a:p>
                  </a:txBody>
                  <a:tcPr marL="18220" marR="7225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23,465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7.3</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6.8</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11.2</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7.9</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6.1</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6.1</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7.8</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6211">
                <a:tc gridSpan="3">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Congestive heart failure (CHF)</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147,373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37.2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22.4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33.7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42.2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45.9</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37.8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37.1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32.0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35.4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39.4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11,180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16.0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32.0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35.5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21.3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27.2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1100">
                        <a:effectLst/>
                        <a:latin typeface="Calibri"/>
                        <a:ea typeface="Times New Roman"/>
                        <a:cs typeface="Times New Roman"/>
                      </a:endParaRPr>
                    </a:p>
                  </a:txBody>
                  <a:tcPr marL="18220" marR="7225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23,465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18.7</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2.2</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6.9</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29.1</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39.5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19.1</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18.8</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13.8</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18.9</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18.4</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6211">
                <a:tc gridSpan="6">
                  <a:txBody>
                    <a:bodyPr/>
                    <a:lstStyle/>
                    <a:p>
                      <a:pPr marL="0" marR="0">
                        <a:lnSpc>
                          <a:spcPct val="115000"/>
                        </a:lnSpc>
                        <a:spcBef>
                          <a:spcPts val="0"/>
                        </a:spcBef>
                        <a:spcAft>
                          <a:spcPts val="0"/>
                        </a:spcAft>
                      </a:pPr>
                      <a:r>
                        <a:rPr lang="en-US" sz="900" b="1" spc="-20">
                          <a:solidFill>
                            <a:srgbClr val="000000"/>
                          </a:solidFill>
                          <a:effectLst/>
                          <a:latin typeface="Calibri"/>
                          <a:ea typeface="Times New Roman"/>
                          <a:cs typeface="Times New Roman"/>
                        </a:rPr>
                        <a:t>Cerebrovascular accident/transient ischemic attack (CVA/TIA)</a:t>
                      </a:r>
                      <a:r>
                        <a:rPr lang="en-US" sz="900" b="1" spc="-20" baseline="300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147,373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19.0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20.3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16.9</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11,180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9.9</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16.6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17.4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1100">
                        <a:effectLst/>
                        <a:latin typeface="Calibri"/>
                        <a:ea typeface="Times New Roman"/>
                        <a:cs typeface="Times New Roman"/>
                      </a:endParaRPr>
                    </a:p>
                  </a:txBody>
                  <a:tcPr marL="18220" marR="7225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23,465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7.8</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0.6</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2.4</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6.2</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17.5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8.2</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5.2</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7.6</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8.1</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96211">
                <a:tc gridSpan="3">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Peripheral artery disease (PAD)</a:t>
                      </a:r>
                      <a:r>
                        <a:rPr lang="en-US" sz="900" b="1" baseline="300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endParaRPr lang="en-US" sz="1000">
                        <a:effectLst/>
                        <a:latin typeface="Calibri"/>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147,373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30.0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16.3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28.5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34.6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34.9</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31.2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29.3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23.9</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29.9</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30.0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11,180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20.7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5.6</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20.7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27.7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26.8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22.3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22.3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19.0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1100">
                        <a:effectLst/>
                        <a:latin typeface="Calibri"/>
                        <a:ea typeface="Times New Roman"/>
                        <a:cs typeface="Times New Roman"/>
                      </a:endParaRPr>
                    </a:p>
                  </a:txBody>
                  <a:tcPr marL="18220" marR="7225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23,465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13.9</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0.7</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12.7</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21.3</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14.6</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10.2</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12.3</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78475">
                <a:tc gridSpan="2">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Atrial fibrillation (AFIB)</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gridSpan="2">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1100">
                        <a:effectLst/>
                        <a:latin typeface="Calibri"/>
                        <a:ea typeface="Times New Roman"/>
                        <a:cs typeface="Times New Roman"/>
                      </a:endParaRPr>
                    </a:p>
                  </a:txBody>
                  <a:tcPr marL="18220" marR="7225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147,373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19.5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32.0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15.3</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17.2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19.7</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19.2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1100">
                        <a:effectLst/>
                        <a:latin typeface="Calibri"/>
                        <a:ea typeface="Times New Roman"/>
                        <a:cs typeface="Times New Roman"/>
                      </a:endParaRPr>
                    </a:p>
                  </a:txBody>
                  <a:tcPr marL="18220" marR="72254"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11,180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21.0</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32.1</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16.4</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9.8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11.2</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16.8</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11.5</a:t>
                      </a:r>
                      <a:endParaRPr lang="en-US" sz="1100">
                        <a:effectLst/>
                        <a:latin typeface="Calibri"/>
                        <a:ea typeface="Times New Roman"/>
                        <a:cs typeface="Times New Roman"/>
                      </a:endParaRPr>
                    </a:p>
                  </a:txBody>
                  <a:tcPr marL="18220" marR="72254" marT="0" marB="0" anchor="ctr">
                    <a:lnL>
                      <a:noFill/>
                    </a:lnL>
                    <a:lnR>
                      <a:noFill/>
                    </a:lnR>
                    <a:lnT>
                      <a:noFill/>
                    </a:lnT>
                    <a:lnB>
                      <a:noFill/>
                    </a:lnB>
                    <a:solidFill>
                      <a:srgbClr val="FFFFFF"/>
                    </a:solidFill>
                  </a:tcPr>
                </a:tc>
              </a:tr>
              <a:tr h="178475">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1100">
                        <a:effectLst/>
                        <a:latin typeface="Calibri"/>
                        <a:ea typeface="Times New Roman"/>
                        <a:cs typeface="Times New Roman"/>
                      </a:endParaRPr>
                    </a:p>
                  </a:txBody>
                  <a:tcPr marL="18220" marR="72254"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23,465</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12.4</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8.3</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22.4</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34.7</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13.9</a:t>
                      </a:r>
                      <a:endParaRPr lang="en-US" sz="110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9.3</a:t>
                      </a:r>
                      <a:endParaRPr lang="en-US" sz="1100" dirty="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9.7</a:t>
                      </a:r>
                      <a:endParaRPr lang="en-US" sz="1100" dirty="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13.6</a:t>
                      </a:r>
                      <a:endParaRPr lang="en-US" sz="1100" dirty="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10.5</a:t>
                      </a:r>
                      <a:endParaRPr lang="en-US" sz="1100" dirty="0">
                        <a:effectLst/>
                        <a:latin typeface="Calibri"/>
                        <a:ea typeface="Times New Roman"/>
                        <a:cs typeface="Times New Roman"/>
                      </a:endParaRPr>
                    </a:p>
                  </a:txBody>
                  <a:tcPr marL="18220" marR="7225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TextBox 9"/>
          <p:cNvSpPr txBox="1"/>
          <p:nvPr/>
        </p:nvSpPr>
        <p:spPr>
          <a:xfrm>
            <a:off x="1066800" y="6019800"/>
            <a:ext cx="2514600" cy="307777"/>
          </a:xfrm>
          <a:prstGeom prst="rect">
            <a:avLst/>
          </a:prstGeom>
          <a:noFill/>
        </p:spPr>
        <p:txBody>
          <a:bodyPr wrap="square" rtlCol="0">
            <a:spAutoFit/>
          </a:bodyPr>
          <a:lstStyle/>
          <a:p>
            <a:r>
              <a:rPr lang="en-US" sz="1400" i="1" dirty="0" smtClean="0"/>
              <a:t>(Continued on next slide)</a:t>
            </a:r>
            <a:endParaRPr lang="en-US" sz="1400" i="1" dirty="0"/>
          </a:p>
        </p:txBody>
      </p:sp>
    </p:spTree>
    <p:extLst>
      <p:ext uri="{BB962C8B-B14F-4D97-AF65-F5344CB8AC3E}">
        <p14:creationId xmlns:p14="http://schemas.microsoft.com/office/powerpoint/2010/main" val="747340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666849"/>
          </a:xfrm>
          <a:prstGeom prst="rect">
            <a:avLst/>
          </a:prstGeom>
        </p:spPr>
        <p:txBody>
          <a:bodyPr wrap="square">
            <a:spAutoFit/>
          </a:bodyPr>
          <a:lstStyle/>
          <a:p>
            <a:pPr algn="ctr"/>
            <a:r>
              <a:rPr lang="en-US" sz="2800" b="1" baseline="30000" dirty="0" smtClean="0"/>
              <a:t>Table 9.1 Prevalence </a:t>
            </a:r>
            <a:r>
              <a:rPr lang="en-US" sz="2800" b="1" baseline="30000" dirty="0"/>
              <a:t>of cardiovascular diseases &amp; procedures in ESRD patients, </a:t>
            </a:r>
            <a:endParaRPr lang="en-US" sz="2800" b="1" baseline="30000" dirty="0" smtClean="0"/>
          </a:p>
          <a:p>
            <a:pPr algn="ctr"/>
            <a:r>
              <a:rPr lang="en-US" sz="2800" b="1" baseline="30000" dirty="0" smtClean="0"/>
              <a:t>by </a:t>
            </a:r>
            <a:r>
              <a:rPr lang="en-US" sz="2800" b="1" baseline="30000" dirty="0"/>
              <a:t>treatment modality, age, race, &amp; sex, </a:t>
            </a:r>
            <a:r>
              <a:rPr lang="en-US" sz="2800" b="1" baseline="30000" dirty="0" smtClean="0"/>
              <a:t>2013 </a:t>
            </a:r>
            <a:r>
              <a:rPr lang="en-US" sz="2800" i="1" baseline="30000" dirty="0" smtClean="0"/>
              <a:t>(continued)</a:t>
            </a:r>
            <a:endParaRPr lang="en-US" sz="2800" i="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7</a:t>
            </a:fld>
            <a:endParaRPr lang="en-US" b="1" dirty="0"/>
          </a:p>
        </p:txBody>
      </p:sp>
      <p:sp>
        <p:nvSpPr>
          <p:cNvPr id="8" name="Rectangle 7"/>
          <p:cNvSpPr/>
          <p:nvPr/>
        </p:nvSpPr>
        <p:spPr>
          <a:xfrm>
            <a:off x="723900" y="5181600"/>
            <a:ext cx="7696200" cy="1241365"/>
          </a:xfrm>
          <a:prstGeom prst="rect">
            <a:avLst/>
          </a:prstGeom>
        </p:spPr>
        <p:txBody>
          <a:bodyPr wrap="square">
            <a:spAutoFit/>
          </a:bodyPr>
          <a:lstStyle/>
          <a:p>
            <a:r>
              <a:rPr lang="en-US" sz="1400" i="1" baseline="30000" dirty="0" smtClean="0"/>
              <a:t>Data </a:t>
            </a:r>
            <a:r>
              <a:rPr lang="en-US" sz="1400" i="1" baseline="30000" dirty="0"/>
              <a:t>Source</a:t>
            </a:r>
            <a:r>
              <a:rPr lang="en-US" sz="1400" i="1" baseline="30000" dirty="0" smtClean="0"/>
              <a:t>: Special </a:t>
            </a:r>
            <a:r>
              <a:rPr lang="en-US" sz="1400" i="1" baseline="30000" dirty="0"/>
              <a:t>analyses, USRDS ESRD Database. Point prevalent hemodialysis, peritoneal dialysis, and transplant patients at all ages, with Medicare as primary payer on January 1, 2011, who are continuously enrolled in Medicare Parts A and B from July, 1, 2010 to December 31, 2010, ESRD service date is at least 90 days prior to January 1, 2011, and survived past 2012. Abbreviations: AFIB, atrial fibrillation; AMI, acute myocardial infarction; ASHD, atherosclerotic heart disease; </a:t>
            </a:r>
            <a:r>
              <a:rPr lang="en-US" sz="1400" i="1" baseline="30000" dirty="0" err="1"/>
              <a:t>Af</a:t>
            </a:r>
            <a:r>
              <a:rPr lang="en-US" sz="1400" i="1" baseline="30000" dirty="0"/>
              <a:t> Am, African American; </a:t>
            </a:r>
            <a:r>
              <a:rPr lang="en-US" sz="1400" i="1" baseline="30000" dirty="0" err="1"/>
              <a:t>Blk</a:t>
            </a:r>
            <a:r>
              <a:rPr lang="en-US" sz="1400" i="1" baseline="30000" dirty="0"/>
              <a:t>, black; CABG, coronary artery bypass grafting; CHF, congestive heart failure; CKD, chronic kidney disease; CVA/TIA, cerebrovascular accident/transient ischemic attack; CVD, cardiovascular disease; ICD/CRT-D, implantable cardioverter defibrillators/cardiac resynchronization therapy with defibrillator devices; PAD, peripheral arterial disease; PCI, percutaneous coronary interventions; SCA/VA, sudden cardiac arrest and ventricular arrhythmias. a The denominators for all cardiovascular comorbidities are patients described above by modality. b The denominators for PCI and CABG are patients with ASHD by modality. The denominator for ICD/CRT-D is patient with CHF by modality.  </a:t>
            </a:r>
            <a:endParaRPr lang="en-US" sz="1400" i="1" baseline="30000"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49804624"/>
              </p:ext>
            </p:extLst>
          </p:nvPr>
        </p:nvGraphicFramePr>
        <p:xfrm>
          <a:off x="1104901" y="914400"/>
          <a:ext cx="6934198" cy="4114800"/>
        </p:xfrm>
        <a:graphic>
          <a:graphicData uri="http://schemas.openxmlformats.org/drawingml/2006/table">
            <a:tbl>
              <a:tblPr firstRow="1" firstCol="1" bandRow="1"/>
              <a:tblGrid>
                <a:gridCol w="1112701"/>
                <a:gridCol w="638987"/>
                <a:gridCol w="491279"/>
                <a:gridCol w="421652"/>
                <a:gridCol w="540249"/>
                <a:gridCol w="544152"/>
                <a:gridCol w="421652"/>
                <a:gridCol w="440524"/>
                <a:gridCol w="449634"/>
                <a:gridCol w="449634"/>
                <a:gridCol w="424258"/>
                <a:gridCol w="499738"/>
                <a:gridCol w="499738"/>
              </a:tblGrid>
              <a:tr h="211804">
                <a:tc rowSpan="2">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Times New Roman"/>
                        <a:cs typeface="Times New Roman"/>
                      </a:endParaRPr>
                    </a:p>
                  </a:txBody>
                  <a:tcPr marL="11459" marR="454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 Patients</a:t>
                      </a:r>
                      <a:endParaRPr lang="en-US" sz="900" dirty="0">
                        <a:effectLst/>
                        <a:latin typeface="Calibri"/>
                        <a:ea typeface="Times New Roman"/>
                        <a:cs typeface="Times New Roman"/>
                      </a:endParaRPr>
                    </a:p>
                  </a:txBody>
                  <a:tcPr marL="11459" marR="45441"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1">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 Patients</a:t>
                      </a:r>
                      <a:endParaRPr lang="en-US" sz="900">
                        <a:effectLst/>
                        <a:latin typeface="Calibri"/>
                        <a:ea typeface="Times New Roman"/>
                        <a:cs typeface="Times New Roman"/>
                      </a:endParaRPr>
                    </a:p>
                  </a:txBody>
                  <a:tcPr marL="11459" marR="45441"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3608">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Overall</a:t>
                      </a:r>
                      <a:endParaRPr lang="en-US" sz="900" dirty="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0-21</a:t>
                      </a:r>
                      <a:endParaRPr lang="en-US" sz="900" dirty="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22-44</a:t>
                      </a:r>
                      <a:endParaRPr lang="en-US" sz="900" dirty="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solidFill>
                            <a:srgbClr val="000000"/>
                          </a:solidFill>
                          <a:effectLst/>
                          <a:latin typeface="Calibri"/>
                          <a:ea typeface="Times New Roman"/>
                          <a:cs typeface="Times New Roman"/>
                        </a:rPr>
                        <a:t>45-64</a:t>
                      </a:r>
                      <a:endParaRPr lang="en-US" sz="900" dirty="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65-74</a:t>
                      </a:r>
                      <a:endParaRPr lang="en-US" sz="90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75+</a:t>
                      </a:r>
                      <a:endParaRPr lang="en-US" sz="90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White</a:t>
                      </a:r>
                      <a:endParaRPr lang="en-US" sz="90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Blk/Af Am</a:t>
                      </a:r>
                      <a:endParaRPr lang="en-US" sz="90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Other</a:t>
                      </a:r>
                      <a:endParaRPr lang="en-US" sz="90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Male</a:t>
                      </a:r>
                      <a:endParaRPr lang="en-US" sz="90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solidFill>
                            <a:srgbClr val="000000"/>
                          </a:solidFill>
                          <a:effectLst/>
                          <a:latin typeface="Calibri"/>
                          <a:ea typeface="Times New Roman"/>
                          <a:cs typeface="Times New Roman"/>
                        </a:rPr>
                        <a:t>Female</a:t>
                      </a:r>
                      <a:endParaRPr lang="en-US" sz="900">
                        <a:effectLst/>
                        <a:latin typeface="Calibri"/>
                        <a:ea typeface="Times New Roman"/>
                        <a:cs typeface="Times New Roman"/>
                      </a:endParaRPr>
                    </a:p>
                  </a:txBody>
                  <a:tcPr marL="11459" marR="4544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224">
                <a:tc gridSpan="5">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Cardiac arrest and ventricular arrhythmias (SCA/VA)</a:t>
                      </a:r>
                      <a:endParaRPr lang="en-US" sz="900" dirty="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147,373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0.4</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3.8</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6.9</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8.8</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8.1</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7.2</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7.5</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6.0</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7.5</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6.9</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11,180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3.2</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5.7</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7.9</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8.6</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6.1</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3.6</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6.7</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900">
                        <a:effectLst/>
                        <a:latin typeface="Calibri"/>
                        <a:ea typeface="Times New Roman"/>
                        <a:cs typeface="Times New Roman"/>
                      </a:endParaRPr>
                    </a:p>
                  </a:txBody>
                  <a:tcPr marL="11459" marR="4544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23,465</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0.2</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1.0</a:t>
                      </a:r>
                      <a:endParaRPr lang="en-US" sz="900" dirty="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3.2</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8.8</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4.2</a:t>
                      </a:r>
                      <a:endParaRPr lang="en-US" sz="900" dirty="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3.8</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3.5</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4.5</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3.4</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11804">
                <a:tc gridSpan="2">
                  <a:txBody>
                    <a:bodyPr/>
                    <a:lstStyle/>
                    <a:p>
                      <a:pPr marL="0" marR="0">
                        <a:lnSpc>
                          <a:spcPct val="115000"/>
                        </a:lnSpc>
                        <a:spcBef>
                          <a:spcPts val="100"/>
                        </a:spcBef>
                        <a:spcAft>
                          <a:spcPts val="100"/>
                        </a:spcAft>
                      </a:pPr>
                      <a:r>
                        <a:rPr lang="en-US" sz="900" b="1">
                          <a:solidFill>
                            <a:srgbClr val="000000"/>
                          </a:solidFill>
                          <a:effectLst/>
                          <a:latin typeface="Calibri"/>
                          <a:ea typeface="Times New Roman"/>
                          <a:cs typeface="Times New Roman"/>
                        </a:rPr>
                        <a:t>Cardiovascular Procedures</a:t>
                      </a:r>
                      <a:r>
                        <a:rPr lang="en-US" sz="900" b="1" baseline="30000">
                          <a:solidFill>
                            <a:srgbClr val="000000"/>
                          </a:solidFill>
                          <a:effectLst/>
                          <a:latin typeface="Calibri"/>
                          <a:ea typeface="Times New Roman"/>
                          <a:cs typeface="Times New Roman"/>
                        </a:rPr>
                        <a:t>b</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dirty="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sz="900">
                        <a:effectLst/>
                        <a:latin typeface="Calibri"/>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4224">
                <a:tc gridSpan="7">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Revascularization – percutaneous coronary interventions (PCI)</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60,125</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5.4</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5.6</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4.7</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5.4</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5.2</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3,578</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6.2</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5.4</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6.1</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3.1</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6.4</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900">
                        <a:effectLst/>
                        <a:latin typeface="Calibri"/>
                        <a:ea typeface="Times New Roman"/>
                        <a:cs typeface="Times New Roman"/>
                      </a:endParaRPr>
                    </a:p>
                  </a:txBody>
                  <a:tcPr marL="11459" marR="4544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5,228</a:t>
                      </a:r>
                      <a:endParaRPr lang="en-US" sz="900">
                        <a:effectLst/>
                        <a:latin typeface="Calibri"/>
                        <a:ea typeface="Times New Roman"/>
                        <a:cs typeface="Times New Roman"/>
                      </a:endParaRPr>
                    </a:p>
                  </a:txBody>
                  <a:tcPr marL="11459" marR="4544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5.2</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5.6</a:t>
                      </a:r>
                      <a:endParaRPr lang="en-US" sz="900" dirty="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7.0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4.4</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2.6</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5.4</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4.5</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5.5</a:t>
                      </a:r>
                      <a:endParaRPr lang="en-US" sz="900" dirty="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5.4</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4.8</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04224">
                <a:tc gridSpan="6">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Revascularization – coronary artery bypass graft (CABG)</a:t>
                      </a:r>
                      <a:endParaRPr lang="en-US" sz="900" dirty="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 </a:t>
                      </a:r>
                      <a:endParaRPr lang="en-US" sz="900" dirty="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 </a:t>
                      </a:r>
                      <a:endParaRPr lang="en-US" sz="90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60,125</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2.2</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0.7</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1.7</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1.7</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2.4</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2.0</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1.4</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3,578</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2.6</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2.9</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2.7</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2.2</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3.4</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1.6</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900">
                        <a:effectLst/>
                        <a:latin typeface="Calibri"/>
                        <a:ea typeface="Times New Roman"/>
                        <a:cs typeface="Times New Roman"/>
                      </a:endParaRPr>
                    </a:p>
                  </a:txBody>
                  <a:tcPr marL="11459" marR="4544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5,228</a:t>
                      </a:r>
                      <a:endParaRPr lang="en-US" sz="900">
                        <a:effectLst/>
                        <a:latin typeface="Calibri"/>
                        <a:ea typeface="Times New Roman"/>
                        <a:cs typeface="Times New Roman"/>
                      </a:endParaRPr>
                    </a:p>
                  </a:txBody>
                  <a:tcPr marL="11459" marR="4544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2.5</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1.7</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1.7</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2.1</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1.5</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3.1</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2.0</a:t>
                      </a:r>
                      <a:endParaRPr lang="en-US" sz="900" dirty="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04224">
                <a:tc gridSpan="13">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Implantable cardioverter defibrillators &amp; cardiac resynchronization therapy with defibrillator (ICD/CRT-D)</a:t>
                      </a:r>
                      <a:endParaRPr lang="en-US" sz="900" dirty="0">
                        <a:effectLst/>
                        <a:latin typeface="Calibri"/>
                        <a:ea typeface="Times New Roman"/>
                        <a:cs typeface="Times New Roman"/>
                      </a:endParaRPr>
                    </a:p>
                  </a:txBody>
                  <a:tcPr marL="11459" marR="45441"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Hemodialysis</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54,775</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0.9</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0.9</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0.9</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0.5</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0.7</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0.4</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Peritoneal dialysis</a:t>
                      </a:r>
                      <a:endParaRPr lang="en-US" sz="900">
                        <a:effectLst/>
                        <a:latin typeface="Calibri"/>
                        <a:ea typeface="Times New Roman"/>
                        <a:cs typeface="Times New Roman"/>
                      </a:endParaRPr>
                    </a:p>
                  </a:txBody>
                  <a:tcPr marL="11459" marR="45441" marT="0" marB="0" anchor="b">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2,818</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0.3</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0.9</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1.2</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0.6</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a:t>
                      </a:r>
                      <a:endParaRPr lang="en-US" sz="90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0.8</a:t>
                      </a:r>
                      <a:endParaRPr lang="en-US" sz="900" dirty="0">
                        <a:effectLst/>
                        <a:latin typeface="Calibri"/>
                        <a:ea typeface="Times New Roman"/>
                        <a:cs typeface="Times New Roman"/>
                      </a:endParaRPr>
                    </a:p>
                  </a:txBody>
                  <a:tcPr marL="11459" marR="45441" marT="0" marB="0" anchor="ctr">
                    <a:lnL>
                      <a:noFill/>
                    </a:lnL>
                    <a:lnR>
                      <a:noFill/>
                    </a:lnR>
                    <a:lnT>
                      <a:noFill/>
                    </a:lnT>
                    <a:lnB>
                      <a:noFill/>
                    </a:lnB>
                    <a:solidFill>
                      <a:srgbClr val="FFFFFF"/>
                    </a:solidFill>
                  </a:tcPr>
                </a:tc>
              </a:tr>
              <a:tr h="204224">
                <a:tc>
                  <a:txBody>
                    <a:bodyPr/>
                    <a:lstStyle/>
                    <a:p>
                      <a:pPr marL="0" marR="0">
                        <a:lnSpc>
                          <a:spcPct val="115000"/>
                        </a:lnSpc>
                        <a:spcBef>
                          <a:spcPts val="0"/>
                        </a:spcBef>
                        <a:spcAft>
                          <a:spcPts val="0"/>
                        </a:spcAft>
                      </a:pPr>
                      <a:r>
                        <a:rPr lang="en-US" sz="900">
                          <a:solidFill>
                            <a:srgbClr val="000000"/>
                          </a:solidFill>
                          <a:effectLst/>
                          <a:latin typeface="Calibri"/>
                          <a:ea typeface="Times New Roman"/>
                          <a:cs typeface="Times New Roman"/>
                        </a:rPr>
                        <a:t>Transplant</a:t>
                      </a:r>
                      <a:endParaRPr lang="en-US" sz="900">
                        <a:effectLst/>
                        <a:latin typeface="Calibri"/>
                        <a:ea typeface="Times New Roman"/>
                        <a:cs typeface="Times New Roman"/>
                      </a:endParaRPr>
                    </a:p>
                  </a:txBody>
                  <a:tcPr marL="11459" marR="45441"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4,384</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0.0</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1.0</a:t>
                      </a:r>
                      <a:endParaRPr lang="en-US" sz="900" dirty="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0.7</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1.1</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0.7</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0.5</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solidFill>
                            <a:srgbClr val="000000"/>
                          </a:solidFill>
                          <a:effectLst/>
                          <a:latin typeface="Calibri"/>
                          <a:ea typeface="Times New Roman"/>
                          <a:cs typeface="Times New Roman"/>
                        </a:rPr>
                        <a:t>1.3</a:t>
                      </a:r>
                      <a:endParaRPr lang="en-US" sz="90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solidFill>
                            <a:srgbClr val="000000"/>
                          </a:solidFill>
                          <a:effectLst/>
                          <a:latin typeface="Calibri"/>
                          <a:ea typeface="Times New Roman"/>
                          <a:cs typeface="Times New Roman"/>
                        </a:rPr>
                        <a:t>0.4</a:t>
                      </a:r>
                      <a:endParaRPr lang="en-US" sz="900" dirty="0">
                        <a:effectLst/>
                        <a:latin typeface="Calibri"/>
                        <a:ea typeface="Times New Roman"/>
                        <a:cs typeface="Times New Roman"/>
                      </a:endParaRPr>
                    </a:p>
                  </a:txBody>
                  <a:tcPr marL="11459" marR="45441"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93805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41203"/>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 ASHD</a:t>
            </a:r>
            <a:r>
              <a:rPr lang="en-US" i="1" baseline="30000" dirty="0"/>
              <a:t>, atherosclerotic heart </a:t>
            </a:r>
            <a:r>
              <a:rPr lang="en-US" i="1" baseline="30000" dirty="0" smtClean="0"/>
              <a:t>disease</a:t>
            </a:r>
            <a:r>
              <a:rPr lang="en-US" i="1" baseline="30000" dirty="0"/>
              <a:t>.</a:t>
            </a:r>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8</a:t>
            </a:fld>
            <a:endParaRPr lang="en-US" b="1" dirty="0"/>
          </a:p>
        </p:txBody>
      </p:sp>
      <p:sp>
        <p:nvSpPr>
          <p:cNvPr id="8" name="Rectangle 7"/>
          <p:cNvSpPr/>
          <p:nvPr/>
        </p:nvSpPr>
        <p:spPr>
          <a:xfrm>
            <a:off x="4065291" y="804446"/>
            <a:ext cx="1013418" cy="338554"/>
          </a:xfrm>
          <a:prstGeom prst="rect">
            <a:avLst/>
          </a:prstGeom>
        </p:spPr>
        <p:txBody>
          <a:bodyPr wrap="none">
            <a:spAutoFit/>
          </a:bodyPr>
          <a:lstStyle/>
          <a:p>
            <a:pPr marL="342900" marR="0" lvl="0" indent="-342900" algn="ctr">
              <a:spcBef>
                <a:spcPts val="150"/>
              </a:spcBef>
              <a:spcAft>
                <a:spcPts val="375"/>
              </a:spcAft>
              <a:buFont typeface="+mj-lt"/>
              <a:buAutoNum type="alphaLcParenBoth"/>
            </a:pPr>
            <a:r>
              <a:rPr lang="en-US" sz="1600" b="1" dirty="0">
                <a:ea typeface="SimSun"/>
                <a:cs typeface="Segoe UI"/>
              </a:rPr>
              <a:t>ASHD</a:t>
            </a:r>
          </a:p>
        </p:txBody>
      </p:sp>
      <p:pic>
        <p:nvPicPr>
          <p:cNvPr id="7170" name="Picture 2" descr="X:\ADR\2015\Chapters\Volume 2 - ESRD\9 - CVD in ESRD\Powerpoint\V2_ESRD_CVD_F04a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2992"/>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28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0"/>
            <a:ext cx="7696200" cy="830997"/>
          </a:xfrm>
          <a:prstGeom prst="rect">
            <a:avLst/>
          </a:prstGeom>
        </p:spPr>
        <p:txBody>
          <a:bodyPr wrap="square">
            <a:spAutoFit/>
          </a:bodyPr>
          <a:lstStyle/>
          <a:p>
            <a:r>
              <a:rPr lang="en-US" i="1" baseline="30000" dirty="0" smtClean="0"/>
              <a:t>Data </a:t>
            </a:r>
            <a:r>
              <a:rPr lang="en-US" i="1" baseline="30000" dirty="0"/>
              <a:t>Source: Special analyses, USRDS ESRD Database. Point prevalent hemodialysis, peritoneal dialysis, and transplant patients with Medicare as primary payer on January 1, 2011, who are continuously enrolled in Medicare Parts A and B from July, 1, 2010 to December 31, 2010, and whose first ESRD service date is at least 90 days prior to January 1, 2011, and survived past 2011. </a:t>
            </a:r>
            <a:r>
              <a:rPr lang="en-US" i="1" baseline="30000" dirty="0" smtClean="0"/>
              <a:t>Abbreviation: AMI</a:t>
            </a:r>
            <a:r>
              <a:rPr lang="en-US" i="1" baseline="30000" dirty="0"/>
              <a:t>, acute myocardial </a:t>
            </a:r>
            <a:r>
              <a:rPr lang="en-US" i="1" baseline="30000" dirty="0" smtClean="0"/>
              <a:t>infarction.</a:t>
            </a:r>
            <a:endParaRPr lang="en-US" i="1" baseline="30000" dirty="0"/>
          </a:p>
        </p:txBody>
      </p:sp>
      <p:sp>
        <p:nvSpPr>
          <p:cNvPr id="4" name="Rectangle 3"/>
          <p:cNvSpPr/>
          <p:nvPr/>
        </p:nvSpPr>
        <p:spPr>
          <a:xfrm>
            <a:off x="0" y="247551"/>
            <a:ext cx="9144000" cy="666849"/>
          </a:xfrm>
          <a:prstGeom prst="rect">
            <a:avLst/>
          </a:prstGeom>
        </p:spPr>
        <p:txBody>
          <a:bodyPr wrap="square">
            <a:spAutoFit/>
          </a:bodyPr>
          <a:lstStyle/>
          <a:p>
            <a:pPr algn="ctr"/>
            <a:r>
              <a:rPr lang="en-US" sz="2800" b="1" baseline="30000" dirty="0"/>
              <a:t> Figure </a:t>
            </a:r>
            <a:r>
              <a:rPr lang="en-US" sz="2800" b="1" baseline="30000" dirty="0" smtClean="0"/>
              <a:t>9.4 Probability </a:t>
            </a:r>
            <a:r>
              <a:rPr lang="en-US" sz="2800" b="1" baseline="30000" dirty="0"/>
              <a:t>of survival of ESRD patients with or without </a:t>
            </a:r>
            <a:endParaRPr lang="en-US" sz="2800" b="1" baseline="30000" dirty="0" smtClean="0"/>
          </a:p>
          <a:p>
            <a:pPr algn="ctr"/>
            <a:r>
              <a:rPr lang="en-US" sz="2800" b="1" baseline="30000" dirty="0" smtClean="0"/>
              <a:t>a </a:t>
            </a:r>
            <a:r>
              <a:rPr lang="en-US" sz="2800" b="1" baseline="30000" dirty="0"/>
              <a:t>cardiovascular disease or undergoing a cardiovascular procedure, 2011-2013</a:t>
            </a:r>
            <a:endParaRPr lang="en-US" sz="2800" b="1" baseline="30000" dirty="0">
              <a:solidFill>
                <a:srgbClr val="FF0000"/>
              </a:solidFill>
            </a:endParaRPr>
          </a:p>
        </p:txBody>
      </p:sp>
      <p:sp>
        <p:nvSpPr>
          <p:cNvPr id="2" name="Footer Placeholder 1"/>
          <p:cNvSpPr>
            <a:spLocks noGrp="1"/>
          </p:cNvSpPr>
          <p:nvPr>
            <p:ph type="ftr" sz="quarter" idx="10"/>
          </p:nvPr>
        </p:nvSpPr>
        <p:spPr/>
        <p:txBody>
          <a:bodyPr/>
          <a:lstStyle/>
          <a:p>
            <a:r>
              <a:rPr lang="en-US" dirty="0" smtClean="0"/>
              <a:t>Vol 2, ESRD, </a:t>
            </a:r>
            <a:r>
              <a:rPr lang="en-US" dirty="0" err="1" smtClean="0"/>
              <a:t>Ch</a:t>
            </a:r>
            <a:r>
              <a:rPr lang="en-US" dirty="0" smtClean="0"/>
              <a:t> 9</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b="1" smtClean="0"/>
              <a:pPr/>
              <a:t>9</a:t>
            </a:fld>
            <a:endParaRPr lang="en-US" b="1" dirty="0"/>
          </a:p>
        </p:txBody>
      </p:sp>
      <p:sp>
        <p:nvSpPr>
          <p:cNvPr id="8" name="Rectangle 7"/>
          <p:cNvSpPr/>
          <p:nvPr/>
        </p:nvSpPr>
        <p:spPr>
          <a:xfrm>
            <a:off x="4158747" y="804446"/>
            <a:ext cx="829073" cy="338554"/>
          </a:xfrm>
          <a:prstGeom prst="rect">
            <a:avLst/>
          </a:prstGeom>
        </p:spPr>
        <p:txBody>
          <a:bodyPr wrap="none">
            <a:spAutoFit/>
          </a:bodyPr>
          <a:lstStyle/>
          <a:p>
            <a:pPr algn="ctr">
              <a:spcBef>
                <a:spcPts val="150"/>
              </a:spcBef>
              <a:spcAft>
                <a:spcPts val="375"/>
              </a:spcAft>
            </a:pPr>
            <a:r>
              <a:rPr lang="en-US" sz="1600" b="1" dirty="0" smtClean="0"/>
              <a:t>(b) AMI</a:t>
            </a:r>
            <a:endParaRPr lang="en-US" sz="1600" b="1" dirty="0"/>
          </a:p>
        </p:txBody>
      </p:sp>
      <p:pic>
        <p:nvPicPr>
          <p:cNvPr id="8194" name="Picture 2" descr="X:\ADR\2015\Chapters\Volume 2 - ESRD\9 - CVD in ESRD\Powerpoint\V2_ESRD_CVD_F04b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93" y="1142992"/>
            <a:ext cx="6858014" cy="411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53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375</TotalTime>
  <Words>2823</Words>
  <Application>Microsoft Office PowerPoint</Application>
  <PresentationFormat>On-screen Show (4:3)</PresentationFormat>
  <Paragraphs>808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ADR_PPT_Template_CKD</vt:lpstr>
      <vt:lpstr>PowerPoint Presentation</vt:lpstr>
      <vt:lpstr>PowerPoint Presentation</vt:lpstr>
      <vt:lpstr> Figure 9.1.b Causes of death in ESRD patients, 2011-2013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130</cp:revision>
  <cp:lastPrinted>2016-09-12T18:19:47Z</cp:lastPrinted>
  <dcterms:created xsi:type="dcterms:W3CDTF">2014-11-10T19:37:45Z</dcterms:created>
  <dcterms:modified xsi:type="dcterms:W3CDTF">2016-09-12T18:20:44Z</dcterms:modified>
</cp:coreProperties>
</file>