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60" r:id="rId3"/>
    <p:sldId id="261" r:id="rId4"/>
    <p:sldId id="262" r:id="rId5"/>
    <p:sldId id="299" r:id="rId6"/>
    <p:sldId id="300" r:id="rId7"/>
    <p:sldId id="286" r:id="rId8"/>
    <p:sldId id="288" r:id="rId9"/>
    <p:sldId id="293" r:id="rId10"/>
    <p:sldId id="298" r:id="rId11"/>
    <p:sldId id="294" r:id="rId12"/>
    <p:sldId id="295" r:id="rId13"/>
    <p:sldId id="297" r:id="rId14"/>
    <p:sldId id="2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7CA8"/>
    <a:srgbClr val="0E5480"/>
    <a:srgbClr val="002966"/>
    <a:srgbClr val="48070E"/>
    <a:srgbClr val="7A2F36"/>
    <a:srgbClr val="AC61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57" autoAdjust="0"/>
    <p:restoredTop sz="94672" autoAdjust="0"/>
  </p:normalViewPr>
  <p:slideViewPr>
    <p:cSldViewPr showGuides="1">
      <p:cViewPr>
        <p:scale>
          <a:sx n="100" d="100"/>
          <a:sy n="100" d="100"/>
        </p:scale>
        <p:origin x="-1157" y="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6" d="100"/>
          <a:sy n="86" d="100"/>
        </p:scale>
        <p:origin x="-210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106686-F82D-4753-94CB-70FF72A4246B}" type="datetimeFigureOut">
              <a:rPr lang="en-US" smtClean="0"/>
              <a:t>11/11/2015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78B029-9C19-4863-A099-C3EB469D975D}" type="slidenum">
              <a:rPr lang="en-US" smtClean="0"/>
              <a:t>‹#›</a:t>
            </a:fld>
            <a:endParaRPr lang="en-US"/>
          </a:p>
        </p:txBody>
      </p:sp>
    </p:spTree>
    <p:extLst>
      <p:ext uri="{BB962C8B-B14F-4D97-AF65-F5344CB8AC3E}">
        <p14:creationId xmlns:p14="http://schemas.microsoft.com/office/powerpoint/2010/main" val="299512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62516-1E61-479A-8F13-75B68A779684}" type="datetimeFigureOut">
              <a:rPr lang="en-US" smtClean="0"/>
              <a:t>11/11/2015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DF32A-2C87-427B-8169-B6092B336250}" type="slidenum">
              <a:rPr lang="en-US" smtClean="0"/>
              <a:t>‹#›</a:t>
            </a:fld>
            <a:endParaRPr lang="en-US"/>
          </a:p>
        </p:txBody>
      </p:sp>
    </p:spTree>
    <p:extLst>
      <p:ext uri="{BB962C8B-B14F-4D97-AF65-F5344CB8AC3E}">
        <p14:creationId xmlns:p14="http://schemas.microsoft.com/office/powerpoint/2010/main" val="62599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86075" y="460689"/>
            <a:ext cx="3200399" cy="1248616"/>
          </a:xfrm>
          <a:prstGeom prst="rect">
            <a:avLst/>
          </a:prstGeom>
        </p:spPr>
      </p:pic>
      <p:sp>
        <p:nvSpPr>
          <p:cNvPr id="2" name="TextBox 1"/>
          <p:cNvSpPr txBox="1"/>
          <p:nvPr userDrawn="1"/>
        </p:nvSpPr>
        <p:spPr>
          <a:xfrm>
            <a:off x="904874" y="2362200"/>
            <a:ext cx="7162800" cy="830997"/>
          </a:xfrm>
          <a:prstGeom prst="rect">
            <a:avLst/>
          </a:prstGeom>
          <a:noFill/>
        </p:spPr>
        <p:txBody>
          <a:bodyPr wrap="square" rtlCol="0">
            <a:spAutoFit/>
          </a:bodyPr>
          <a:lstStyle/>
          <a:p>
            <a:pPr algn="ctr"/>
            <a:r>
              <a:rPr lang="en-US" sz="2400" b="1" dirty="0" smtClean="0">
                <a:solidFill>
                  <a:srgbClr val="367CA8"/>
                </a:solidFill>
                <a:latin typeface="Constantia" panose="02030602050306030303" pitchFamily="18" charset="0"/>
              </a:rPr>
              <a:t>2015 </a:t>
            </a:r>
            <a:r>
              <a:rPr lang="en-US" sz="2400" b="1" cap="small" baseline="0" dirty="0" smtClean="0">
                <a:solidFill>
                  <a:srgbClr val="367CA8"/>
                </a:solidFill>
                <a:latin typeface="Constantia" panose="02030602050306030303" pitchFamily="18" charset="0"/>
              </a:rPr>
              <a:t>ANNUAL DATA REPORT</a:t>
            </a:r>
          </a:p>
          <a:p>
            <a:pPr algn="ctr"/>
            <a:r>
              <a:rPr lang="en-US" sz="2400" b="1" cap="small" baseline="0" dirty="0" smtClean="0">
                <a:solidFill>
                  <a:srgbClr val="367CA8"/>
                </a:solidFill>
                <a:latin typeface="Constantia" panose="02030602050306030303" pitchFamily="18" charset="0"/>
              </a:rPr>
              <a:t>Volume 2: End-Stage Renal Disease</a:t>
            </a:r>
          </a:p>
        </p:txBody>
      </p:sp>
      <p:sp>
        <p:nvSpPr>
          <p:cNvPr id="4" name="TextBox 3"/>
          <p:cNvSpPr txBox="1"/>
          <p:nvPr userDrawn="1"/>
        </p:nvSpPr>
        <p:spPr>
          <a:xfrm>
            <a:off x="762000" y="3733800"/>
            <a:ext cx="7467600" cy="646331"/>
          </a:xfrm>
          <a:prstGeom prst="rect">
            <a:avLst/>
          </a:prstGeom>
          <a:noFill/>
        </p:spPr>
        <p:txBody>
          <a:bodyPr wrap="square" rtlCol="0">
            <a:spAutoFit/>
          </a:bodyPr>
          <a:lstStyle/>
          <a:p>
            <a:pPr algn="ctr"/>
            <a:r>
              <a:rPr lang="en-US" sz="3600" b="1" dirty="0" smtClean="0">
                <a:latin typeface="Candara" panose="020E0502030303020204" pitchFamily="34" charset="0"/>
              </a:rPr>
              <a:t>Chapter 10: Dialysis Providers</a:t>
            </a:r>
            <a:endParaRPr lang="en-US" sz="3600" b="1" dirty="0">
              <a:latin typeface="Candara" panose="020E0502030303020204" pitchFamily="34" charset="0"/>
            </a:endParaRPr>
          </a:p>
        </p:txBody>
      </p:sp>
    </p:spTree>
    <p:extLst>
      <p:ext uri="{BB962C8B-B14F-4D97-AF65-F5344CB8AC3E}">
        <p14:creationId xmlns:p14="http://schemas.microsoft.com/office/powerpoint/2010/main" val="8618315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10"/>
          </p:nvPr>
        </p:nvSpPr>
        <p:spPr>
          <a:xfrm>
            <a:off x="3581400" y="6477000"/>
            <a:ext cx="1981200" cy="304800"/>
          </a:xfrm>
        </p:spPr>
        <p:txBody>
          <a:bodyPr/>
          <a:lstStyle/>
          <a:p>
            <a:r>
              <a:rPr lang="en-US" dirty="0" smtClean="0"/>
              <a:t>Vol 2, ESRD, </a:t>
            </a:r>
            <a:r>
              <a:rPr lang="en-US" dirty="0" err="1" smtClean="0"/>
              <a:t>Ch</a:t>
            </a:r>
            <a:r>
              <a:rPr lang="en-US" dirty="0" smtClean="0"/>
              <a:t> 1</a:t>
            </a:r>
            <a:endParaRPr lang="en-US" dirty="0"/>
          </a:p>
        </p:txBody>
      </p:sp>
    </p:spTree>
    <p:extLst>
      <p:ext uri="{BB962C8B-B14F-4D97-AF65-F5344CB8AC3E}">
        <p14:creationId xmlns:p14="http://schemas.microsoft.com/office/powerpoint/2010/main" val="4142608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
          <p:cNvSpPr>
            <a:spLocks noGrp="1"/>
          </p:cNvSpPr>
          <p:nvPr>
            <p:ph type="ftr" sz="quarter" idx="10"/>
          </p:nvPr>
        </p:nvSpPr>
        <p:spPr>
          <a:xfrm>
            <a:off x="3581400" y="6477000"/>
            <a:ext cx="1981200" cy="304800"/>
          </a:xfrm>
        </p:spPr>
        <p:txBody>
          <a:bodyPr/>
          <a:lstStyle/>
          <a:p>
            <a:r>
              <a:rPr lang="en-US" dirty="0" smtClean="0"/>
              <a:t>Vol 2, ESRD, </a:t>
            </a:r>
            <a:r>
              <a:rPr lang="en-US" dirty="0" err="1" smtClean="0"/>
              <a:t>Ch</a:t>
            </a:r>
            <a:r>
              <a:rPr lang="en-US" dirty="0" smtClean="0"/>
              <a:t> 1</a:t>
            </a:r>
            <a:endParaRPr lang="en-US" dirty="0"/>
          </a:p>
        </p:txBody>
      </p:sp>
    </p:spTree>
    <p:extLst>
      <p:ext uri="{BB962C8B-B14F-4D97-AF65-F5344CB8AC3E}">
        <p14:creationId xmlns:p14="http://schemas.microsoft.com/office/powerpoint/2010/main" val="41195874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1"/>
          <p:cNvSpPr>
            <a:spLocks noGrp="1"/>
          </p:cNvSpPr>
          <p:nvPr>
            <p:ph type="ftr" sz="quarter" idx="10"/>
          </p:nvPr>
        </p:nvSpPr>
        <p:spPr>
          <a:xfrm>
            <a:off x="3581400" y="6477000"/>
            <a:ext cx="1981200" cy="304800"/>
          </a:xfrm>
        </p:spPr>
        <p:txBody>
          <a:bodyPr/>
          <a:lstStyle/>
          <a:p>
            <a:r>
              <a:rPr lang="en-US" dirty="0" smtClean="0"/>
              <a:t>Vol 2, ESRD, </a:t>
            </a:r>
            <a:r>
              <a:rPr lang="en-US" dirty="0" err="1" smtClean="0"/>
              <a:t>Ch</a:t>
            </a:r>
            <a:r>
              <a:rPr lang="en-US" dirty="0" smtClean="0"/>
              <a:t> 1</a:t>
            </a:r>
            <a:endParaRPr lang="en-US" dirty="0"/>
          </a:p>
        </p:txBody>
      </p:sp>
    </p:spTree>
    <p:extLst>
      <p:ext uri="{BB962C8B-B14F-4D97-AF65-F5344CB8AC3E}">
        <p14:creationId xmlns:p14="http://schemas.microsoft.com/office/powerpoint/2010/main" val="35842415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Picture Placeholder 2"/>
          <p:cNvSpPr>
            <a:spLocks noGrp="1"/>
          </p:cNvSpPr>
          <p:nvPr>
            <p:ph type="pic" idx="1"/>
          </p:nvPr>
        </p:nvSpPr>
        <p:spPr>
          <a:xfrm>
            <a:off x="381000" y="1219200"/>
            <a:ext cx="8305800" cy="41910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 name="Text Placeholder 3"/>
          <p:cNvSpPr>
            <a:spLocks noGrp="1"/>
          </p:cNvSpPr>
          <p:nvPr>
            <p:ph type="body" sz="half" idx="2"/>
          </p:nvPr>
        </p:nvSpPr>
        <p:spPr>
          <a:xfrm>
            <a:off x="381000" y="5638800"/>
            <a:ext cx="8305800" cy="533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1"/>
          <p:cNvSpPr>
            <a:spLocks noGrp="1"/>
          </p:cNvSpPr>
          <p:nvPr>
            <p:ph type="title"/>
          </p:nvPr>
        </p:nvSpPr>
        <p:spPr>
          <a:xfrm>
            <a:off x="457200" y="274638"/>
            <a:ext cx="8229600" cy="563562"/>
          </a:xfrm>
          <a:prstGeom prst="rect">
            <a:avLst/>
          </a:prstGeom>
        </p:spPr>
        <p:txBody>
          <a:bodyPr/>
          <a:lstStyle>
            <a:lvl1pPr algn="l">
              <a:defRPr sz="1800" b="1"/>
            </a:lvl1pPr>
          </a:lstStyle>
          <a:p>
            <a:r>
              <a:rPr lang="en-US" smtClean="0"/>
              <a:t>Click to edit Master title style</a:t>
            </a:r>
            <a:endParaRPr lang="en-US" dirty="0"/>
          </a:p>
        </p:txBody>
      </p:sp>
      <p:sp>
        <p:nvSpPr>
          <p:cNvPr id="8" name="Footer Placeholder 1"/>
          <p:cNvSpPr>
            <a:spLocks noGrp="1"/>
          </p:cNvSpPr>
          <p:nvPr>
            <p:ph type="ftr" sz="quarter" idx="10"/>
          </p:nvPr>
        </p:nvSpPr>
        <p:spPr>
          <a:xfrm>
            <a:off x="3581400" y="6477000"/>
            <a:ext cx="1981200" cy="304800"/>
          </a:xfrm>
        </p:spPr>
        <p:txBody>
          <a:bodyPr/>
          <a:lstStyle/>
          <a:p>
            <a:r>
              <a:rPr lang="en-US" dirty="0" smtClean="0"/>
              <a:t>Vol 2, ESRD, </a:t>
            </a:r>
            <a:r>
              <a:rPr lang="en-US" dirty="0" err="1" smtClean="0"/>
              <a:t>Ch</a:t>
            </a:r>
            <a:r>
              <a:rPr lang="en-US" dirty="0" smtClean="0"/>
              <a:t> 1</a:t>
            </a:r>
            <a:endParaRPr lang="en-US" dirty="0"/>
          </a:p>
        </p:txBody>
      </p:sp>
    </p:spTree>
    <p:extLst>
      <p:ext uri="{BB962C8B-B14F-4D97-AF65-F5344CB8AC3E}">
        <p14:creationId xmlns:p14="http://schemas.microsoft.com/office/powerpoint/2010/main" val="578148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spect="1"/>
          </p:cNvSpPr>
          <p:nvPr userDrawn="1"/>
        </p:nvSpPr>
        <p:spPr>
          <a:xfrm>
            <a:off x="0" y="6410325"/>
            <a:ext cx="9144000" cy="457200"/>
          </a:xfrm>
          <a:prstGeom prst="rect">
            <a:avLst/>
          </a:prstGeom>
          <a:solidFill>
            <a:srgbClr val="0E54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3"/>
          </p:nvPr>
        </p:nvSpPr>
        <p:spPr>
          <a:xfrm>
            <a:off x="3581400" y="6477000"/>
            <a:ext cx="1981200" cy="304800"/>
          </a:xfrm>
          <a:prstGeom prst="rect">
            <a:avLst/>
          </a:prstGeom>
        </p:spPr>
        <p:txBody>
          <a:bodyPr/>
          <a:lstStyle>
            <a:lvl1pPr algn="ctr">
              <a:defRPr sz="1400" b="1">
                <a:solidFill>
                  <a:schemeClr val="bg1"/>
                </a:solidFill>
              </a:defRPr>
            </a:lvl1pPr>
          </a:lstStyle>
          <a:p>
            <a:r>
              <a:rPr lang="nl-NL" smtClean="0"/>
              <a:t>Vol 2, ESRD, Ch 1</a:t>
            </a:r>
            <a:endParaRPr lang="en-US" dirty="0"/>
          </a:p>
        </p:txBody>
      </p:sp>
      <p:sp>
        <p:nvSpPr>
          <p:cNvPr id="12" name="Slide Number Placeholder 5"/>
          <p:cNvSpPr>
            <a:spLocks noGrp="1"/>
          </p:cNvSpPr>
          <p:nvPr>
            <p:ph type="sldNum" sz="quarter" idx="4"/>
          </p:nvPr>
        </p:nvSpPr>
        <p:spPr>
          <a:xfrm>
            <a:off x="7696200" y="6477000"/>
            <a:ext cx="914400" cy="274320"/>
          </a:xfrm>
          <a:prstGeom prst="rect">
            <a:avLst/>
          </a:prstGeom>
        </p:spPr>
        <p:txBody>
          <a:bodyPr/>
          <a:lstStyle>
            <a:lvl1pPr algn="r">
              <a:defRPr sz="1400">
                <a:solidFill>
                  <a:schemeClr val="bg1"/>
                </a:solidFill>
              </a:defRPr>
            </a:lvl1pPr>
          </a:lstStyle>
          <a:p>
            <a:fld id="{3F227FC0-035E-484D-AA62-D30602925625}" type="slidenum">
              <a:rPr lang="en-US" smtClean="0"/>
              <a:pPr/>
              <a:t>‹#›</a:t>
            </a:fld>
            <a:endParaRPr lang="en-US" dirty="0"/>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411597"/>
            <a:ext cx="1165357" cy="454657"/>
          </a:xfrm>
          <a:prstGeom prst="rect">
            <a:avLst/>
          </a:prstGeom>
          <a:solidFill>
            <a:schemeClr val="bg1"/>
          </a:solidFill>
          <a:ln>
            <a:noFill/>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3567375214"/>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4" r:id="rId3"/>
    <p:sldLayoutId id="2147483661" r:id="rId4"/>
    <p:sldLayoutId id="2147483663" r:id="rId5"/>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28.pn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61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029200"/>
            <a:ext cx="7696200" cy="1200329"/>
          </a:xfrm>
          <a:prstGeom prst="rect">
            <a:avLst/>
          </a:prstGeom>
        </p:spPr>
        <p:txBody>
          <a:bodyPr wrap="square">
            <a:spAutoFit/>
          </a:bodyPr>
          <a:lstStyle/>
          <a:p>
            <a:r>
              <a:rPr lang="en-US" i="1" baseline="30000" dirty="0">
                <a:solidFill>
                  <a:prstClr val="black"/>
                </a:solidFill>
              </a:rPr>
              <a:t>Data source: Special analyses, USRDS ESRD Database. Period prevalent dialysis patients; 95% confidence intervals are shown in parentheses. The overall measure is adjusted for patient age, race, ethnicity, sex, diabetes, duration of ESRD, nursing home status, patient comorbidities at incidence, body mass index (BMI) at incidence, and population death rates. The race-specific measures are adjusted for all the above characteristics except patient race. The Hispanic-specific measure is adjusted for all the above characteristics except patient ethnicity. Abbreviations: DCI, Dialysis Clinic, Inc.; LDO, large dialysis organizations; SDO, small dialysis organizations.</a:t>
            </a:r>
            <a:endParaRPr lang="en-US" i="1" baseline="30000" dirty="0">
              <a:solidFill>
                <a:srgbClr val="FF0000"/>
              </a:solidFill>
            </a:endParaRPr>
          </a:p>
        </p:txBody>
      </p:sp>
      <p:sp>
        <p:nvSpPr>
          <p:cNvPr id="4" name="Rectangle 3"/>
          <p:cNvSpPr/>
          <p:nvPr/>
        </p:nvSpPr>
        <p:spPr>
          <a:xfrm>
            <a:off x="0" y="313549"/>
            <a:ext cx="9144000" cy="646331"/>
          </a:xfrm>
          <a:prstGeom prst="rect">
            <a:avLst/>
          </a:prstGeom>
        </p:spPr>
        <p:txBody>
          <a:bodyPr wrap="square">
            <a:spAutoFit/>
          </a:bodyPr>
          <a:lstStyle/>
          <a:p>
            <a:pPr algn="ctr"/>
            <a:r>
              <a:rPr lang="en-US" sz="2800" b="1" baseline="30000" dirty="0">
                <a:solidFill>
                  <a:prstClr val="black"/>
                </a:solidFill>
              </a:rPr>
              <a:t>Table 10.1 All-cause standardized mortality ratio, by unit affiliation, </a:t>
            </a:r>
            <a:r>
              <a:rPr lang="en-US" sz="2800" b="1" baseline="30000" dirty="0" smtClean="0">
                <a:solidFill>
                  <a:prstClr val="black"/>
                </a:solidFill>
              </a:rPr>
              <a:t>2010–2013 </a:t>
            </a:r>
            <a:r>
              <a:rPr lang="en-US" sz="2800" i="1" baseline="30000" dirty="0" smtClean="0">
                <a:solidFill>
                  <a:prstClr val="black"/>
                </a:solidFill>
              </a:rPr>
              <a:t>(Continued</a:t>
            </a:r>
            <a:r>
              <a:rPr lang="en-US" sz="2800" i="1" baseline="30000" dirty="0">
                <a:solidFill>
                  <a:prstClr val="black"/>
                </a:solidFill>
              </a:rPr>
              <a:t>)</a:t>
            </a:r>
            <a:endParaRPr lang="en-US" sz="2800" baseline="30000" dirty="0">
              <a:solidFill>
                <a:prstClr val="black"/>
              </a:solidFill>
            </a:endParaRPr>
          </a:p>
          <a:p>
            <a:pPr algn="ctr"/>
            <a:endParaRPr lang="en-US" sz="2600" b="1" baseline="30000" dirty="0">
              <a:solidFill>
                <a:prstClr val="black"/>
              </a:solidFill>
            </a:endParaRPr>
          </a:p>
        </p:txBody>
      </p:sp>
      <p:sp>
        <p:nvSpPr>
          <p:cNvPr id="2" name="Footer Placeholder 1"/>
          <p:cNvSpPr>
            <a:spLocks noGrp="1"/>
          </p:cNvSpPr>
          <p:nvPr>
            <p:ph type="ftr" sz="quarter" idx="10"/>
          </p:nvPr>
        </p:nvSpPr>
        <p:spPr/>
        <p:txBody>
          <a:bodyPr/>
          <a:lstStyle/>
          <a:p>
            <a:r>
              <a:rPr lang="en-US" dirty="0" smtClean="0">
                <a:solidFill>
                  <a:prstClr val="white"/>
                </a:solidFill>
              </a:rPr>
              <a:t>Vol 2, ESRD, </a:t>
            </a:r>
            <a:r>
              <a:rPr lang="en-US" dirty="0" err="1" smtClean="0">
                <a:solidFill>
                  <a:prstClr val="white"/>
                </a:solidFill>
              </a:rPr>
              <a:t>Ch</a:t>
            </a:r>
            <a:r>
              <a:rPr lang="en-US" dirty="0" smtClean="0">
                <a:solidFill>
                  <a:prstClr val="white"/>
                </a:solidFill>
              </a:rPr>
              <a:t> 10</a:t>
            </a:r>
            <a:endParaRPr lang="en-US" dirty="0">
              <a:solidFill>
                <a:prstClr val="white"/>
              </a:solidFill>
            </a:endParaRPr>
          </a:p>
        </p:txBody>
      </p:sp>
      <p:sp>
        <p:nvSpPr>
          <p:cNvPr id="6" name="Slide Number Placeholder 5"/>
          <p:cNvSpPr>
            <a:spLocks noGrp="1"/>
          </p:cNvSpPr>
          <p:nvPr>
            <p:ph type="sldNum" sz="quarter" idx="11"/>
          </p:nvPr>
        </p:nvSpPr>
        <p:spPr/>
        <p:txBody>
          <a:bodyPr/>
          <a:lstStyle/>
          <a:p>
            <a:fld id="{3F227FC0-035E-484D-AA62-D30602925625}" type="slidenum">
              <a:rPr lang="en-US" b="1" smtClean="0">
                <a:solidFill>
                  <a:prstClr val="white"/>
                </a:solidFill>
              </a:rPr>
              <a:pPr/>
              <a:t>10</a:t>
            </a:fld>
            <a:endParaRPr lang="en-US" b="1"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03625765"/>
              </p:ext>
            </p:extLst>
          </p:nvPr>
        </p:nvGraphicFramePr>
        <p:xfrm>
          <a:off x="1536354" y="769620"/>
          <a:ext cx="6071292" cy="3855720"/>
        </p:xfrm>
        <a:graphic>
          <a:graphicData uri="http://schemas.openxmlformats.org/drawingml/2006/table">
            <a:tbl>
              <a:tblPr firstRow="1" firstCol="1" bandRow="1"/>
              <a:tblGrid>
                <a:gridCol w="914400"/>
                <a:gridCol w="1097280"/>
                <a:gridCol w="1005840"/>
                <a:gridCol w="1005840"/>
                <a:gridCol w="1005840"/>
                <a:gridCol w="1042092"/>
              </a:tblGrid>
              <a:tr h="61012">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 </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Affiliation</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2010</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2011</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2012</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2013</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r>
              <a:tr h="110930">
                <a:tc rowSpan="7">
                  <a:txBody>
                    <a:bodyPr/>
                    <a:lstStyle/>
                    <a:p>
                      <a:pPr marL="0" marR="0" algn="l">
                        <a:lnSpc>
                          <a:spcPct val="115000"/>
                        </a:lnSpc>
                        <a:spcBef>
                          <a:spcPts val="0"/>
                        </a:spcBef>
                        <a:spcAft>
                          <a:spcPts val="0"/>
                        </a:spcAft>
                      </a:pPr>
                      <a:r>
                        <a:rPr lang="en-US" sz="1000" b="1" i="1" dirty="0">
                          <a:effectLst/>
                          <a:latin typeface="Calibri"/>
                          <a:ea typeface="Times New Roman"/>
                          <a:cs typeface="Times New Roman"/>
                        </a:rPr>
                        <a:t>Asian patients</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Overall</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(0.69-0.74)</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(0.69-0.73)</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0.68 (0.66-0.70)</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0.64 (0.62-0.66)</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    </a:t>
                      </a:r>
                      <a:r>
                        <a:rPr lang="en-US" sz="1000">
                          <a:effectLst/>
                          <a:latin typeface="Calibri"/>
                          <a:ea typeface="Times New Roman"/>
                          <a:cs typeface="Times New Roman"/>
                        </a:rPr>
                        <a:t>DaVita</a:t>
                      </a:r>
                      <a:endParaRPr lang="en-US" sz="100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0.73 (0.69-0.78)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0.77 (0.73-0.82)</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0.73 (0.69-0.78)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0.64 (0.61-0.68)</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Fresenius</a:t>
                      </a:r>
                      <a:endParaRPr lang="en-US" sz="100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0.74 (0.70-0.78)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(0.68-0.75)</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0.70 (0.66-0.74)</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0.70 (0.66-0.74)</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DCI</a:t>
                      </a:r>
                      <a:endParaRPr lang="en-US" sz="1000" dirty="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0.58 (0.42-0.78)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0.55 (0.40-0.73)</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(0.61-1.00)</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0.68 (0.52-0.88)</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0.77 (0.71-0.83)</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0.84 (0.78-0.91)</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0.69 (0.63-0.75)</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0.71 (0.66-0.77)</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0.74 (0.64-0.84)</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(0.68-0.90)</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0.55 (0.46-0.66)</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0.62 (0.53-0.73)</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Independent</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0.79 (0.72-0.85)</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0.73 (0.67-0.79)</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(0.71-0.82)</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0.70 (0.65-0.75)</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r>
              <a:tr h="110930">
                <a:tc rowSpan="7">
                  <a:txBody>
                    <a:bodyPr/>
                    <a:lstStyle/>
                    <a:p>
                      <a:pPr marL="0" marR="0" algn="l">
                        <a:lnSpc>
                          <a:spcPct val="115000"/>
                        </a:lnSpc>
                        <a:spcBef>
                          <a:spcPts val="0"/>
                        </a:spcBef>
                        <a:spcAft>
                          <a:spcPts val="0"/>
                        </a:spcAft>
                      </a:pPr>
                      <a:r>
                        <a:rPr lang="en-US" sz="1000" b="1" i="1" dirty="0">
                          <a:effectLst/>
                          <a:latin typeface="Calibri"/>
                          <a:ea typeface="Times New Roman"/>
                          <a:cs typeface="Times New Roman"/>
                        </a:rPr>
                        <a:t>Native American patients</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Overall</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0.85 (0.80-0.90)</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(0.78-0.88)</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(0.78-0.88)</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0.81 (0.76-0.86)</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    </a:t>
                      </a:r>
                      <a:r>
                        <a:rPr lang="en-US" sz="1000">
                          <a:effectLst/>
                          <a:latin typeface="Calibri"/>
                          <a:ea typeface="Times New Roman"/>
                          <a:cs typeface="Times New Roman"/>
                        </a:rPr>
                        <a:t>DaVita</a:t>
                      </a:r>
                      <a:endParaRPr lang="en-US" sz="100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(0.67-0.86)</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0.84 (0.74-0.94)</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0.75 (0.67-0.84)</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0.72 (0.64-0.80)</a:t>
                      </a:r>
                    </a:p>
                  </a:txBody>
                  <a:tcPr marL="10852" marR="10852" marT="0" marB="0" anchor="ctr">
                    <a:lnL>
                      <a:noFill/>
                    </a:lnL>
                    <a:lnR>
                      <a:noFill/>
                    </a:lnR>
                    <a:lnT>
                      <a:noFill/>
                    </a:lnT>
                    <a:lnB>
                      <a:noFill/>
                    </a:lnB>
                    <a:solidFill>
                      <a:srgbClr val="F2F2F2"/>
                    </a:solidFill>
                  </a:tcPr>
                </a:tc>
              </a:tr>
              <a:tr h="110930">
                <a:tc vMerge="1">
                  <a:txBody>
                    <a:bodyPr/>
                    <a:lstStyle/>
                    <a:p>
                      <a:endParaRPr lang="en-US"/>
                    </a:p>
                  </a:txBody>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Fresenius</a:t>
                      </a:r>
                      <a:endParaRPr lang="en-US" sz="1000" dirty="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0.99 (0.88-1.11)</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0.92 (0.81-1.03)</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1.01 (0.90-1.13)</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0.88 (0.78-0.99)</a:t>
                      </a:r>
                    </a:p>
                  </a:txBody>
                  <a:tcPr marL="10852" marR="10852" marT="0" marB="0" anchor="ctr">
                    <a:lnL>
                      <a:noFill/>
                    </a:lnL>
                    <a:lnR>
                      <a:noFill/>
                    </a:lnR>
                    <a:lnT>
                      <a:noFill/>
                    </a:lnT>
                    <a:lnB>
                      <a:noFill/>
                    </a:lnB>
                    <a:solidFill>
                      <a:srgbClr val="F2F2F2"/>
                    </a:solidFill>
                  </a:tcPr>
                </a:tc>
              </a:tr>
              <a:tr h="11093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DCI</a:t>
                      </a:r>
                      <a:endParaRPr lang="en-US" sz="100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0.67 (0.50-0.88)</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0.75 (0.57-0.98)</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(0.54-0.92)</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0.77 (0.58-0.99)</a:t>
                      </a:r>
                    </a:p>
                  </a:txBody>
                  <a:tcPr marL="10852" marR="10852" marT="0" marB="0" anchor="ctr">
                    <a:lnL>
                      <a:noFill/>
                    </a:lnL>
                    <a:lnR>
                      <a:noFill/>
                    </a:lnR>
                    <a:lnT>
                      <a:noFill/>
                    </a:lnT>
                    <a:lnB>
                      <a:noFill/>
                    </a:lnB>
                    <a:solidFill>
                      <a:srgbClr val="F2F2F2"/>
                    </a:solidFill>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SDO</a:t>
                      </a:r>
                      <a:endParaRPr lang="en-US" sz="1000" dirty="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0.74 (0.64-0.85)</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0.65 (0.56-0.76)</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1.20 (0.98-1.46)</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1.06 (0.84-1.31)</a:t>
                      </a:r>
                    </a:p>
                  </a:txBody>
                  <a:tcPr marL="10852" marR="10852" marT="0" marB="0" anchor="ctr">
                    <a:lnL>
                      <a:noFill/>
                    </a:lnL>
                    <a:lnR>
                      <a:noFill/>
                    </a:lnR>
                    <a:lnT>
                      <a:noFill/>
                    </a:lnT>
                    <a:lnB>
                      <a:noFill/>
                    </a:lnB>
                    <a:solidFill>
                      <a:srgbClr val="F2F2F2"/>
                    </a:solidFill>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0.75 (0.60-0.92)</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0.80 (0.64-0.98)</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(0.63-0.96)</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0.79 (0.63-0.97)</a:t>
                      </a:r>
                    </a:p>
                  </a:txBody>
                  <a:tcPr marL="10852" marR="10852" marT="0" marB="0" anchor="ctr">
                    <a:lnL>
                      <a:noFill/>
                    </a:lnL>
                    <a:lnR>
                      <a:noFill/>
                    </a:lnR>
                    <a:lnT>
                      <a:noFill/>
                    </a:lnT>
                    <a:lnB>
                      <a:noFill/>
                    </a:lnB>
                    <a:solidFill>
                      <a:srgbClr val="F2F2F2"/>
                    </a:solidFill>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1.09 (0.95-1.25)</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0.98 (0.84-1.13)</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(0.62-0.82)</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0.80 (0.70-0.90)</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10930">
                <a:tc rowSpan="7">
                  <a:txBody>
                    <a:bodyPr/>
                    <a:lstStyle/>
                    <a:p>
                      <a:pPr marL="0" marR="0" algn="l">
                        <a:lnSpc>
                          <a:spcPct val="115000"/>
                        </a:lnSpc>
                        <a:spcBef>
                          <a:spcPts val="0"/>
                        </a:spcBef>
                        <a:spcAft>
                          <a:spcPts val="0"/>
                        </a:spcAft>
                      </a:pPr>
                      <a:r>
                        <a:rPr lang="en-US" sz="1000" b="1" i="1" dirty="0">
                          <a:effectLst/>
                          <a:latin typeface="Calibri"/>
                          <a:ea typeface="Times New Roman"/>
                          <a:cs typeface="Times New Roman"/>
                        </a:rPr>
                        <a:t>Hispanic patients</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Overall</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0.81 (0.79-0.82)</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0.80 (0.79-0.82)</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0.77 (0.75-0.78)</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0.74 (0.72-0.75)</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    </a:t>
                      </a:r>
                      <a:r>
                        <a:rPr lang="en-US" sz="1000">
                          <a:effectLst/>
                          <a:latin typeface="Calibri"/>
                          <a:ea typeface="Times New Roman"/>
                          <a:cs typeface="Times New Roman"/>
                        </a:rPr>
                        <a:t>DaVita</a:t>
                      </a:r>
                      <a:endParaRPr lang="en-US" sz="100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(0.73-0.79)</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0.77 (0.75-0.80)</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0.75 (0.72-0.77)</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0.74 (0.72-0.76)</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Fresenius</a:t>
                      </a:r>
                      <a:endParaRPr lang="en-US" sz="1000" dirty="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0.85 (0.83-0.88)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0.84 (0.81-0.86)</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0.79 (0.76-0.81)</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0.74 (0.71-0.76)</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DCI</a:t>
                      </a:r>
                      <a:endParaRPr lang="en-US" sz="1000" dirty="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0.77 (0.65-0.91)</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0.67 (0.57-0.80)</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0.82 (0.70-0.96)</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0.81 (0.69-0.95)</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0.85 (0.81-0.88)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0.85 (0.81-0.88)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0.82 (0.78-0.86)</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0.79 (0.75-0.82)</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Hospital-based</a:t>
                      </a:r>
                      <a:endParaRPr lang="en-US" sz="1000" dirty="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(0.75-0.90)</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0.80 (0.72-0.88)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(0.69-0.85)</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0.68 (0.61-0.76)</a:t>
                      </a:r>
                    </a:p>
                  </a:txBody>
                  <a:tcPr marL="10852" marR="10852"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Independent</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(0.79-0.87)</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0.82 (0.79-0.86)</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0.79 (0.76-0.83)</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0.80 (0.76-0.83)</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9002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4286071"/>
            <a:ext cx="7696200" cy="1200329"/>
          </a:xfrm>
          <a:prstGeom prst="rect">
            <a:avLst/>
          </a:prstGeom>
        </p:spPr>
        <p:txBody>
          <a:bodyPr wrap="square">
            <a:spAutoFit/>
          </a:bodyPr>
          <a:lstStyle/>
          <a:p>
            <a:r>
              <a:rPr lang="en-US" i="1" baseline="30000" dirty="0">
                <a:solidFill>
                  <a:prstClr val="black"/>
                </a:solidFill>
              </a:rPr>
              <a:t>Data source: Special analyses, USRDS ESRD Database. Period prevalent dialysis patients; 95% confidence intervals are shown in parentheses. The overall measure is adjusted for patient age, race, ethnicity, sex, diabetes, duration of ESRD, nursing home status, patient comorbidities at incidence, body mass index (BMI) at incidence, and population death rates. The race-specific measures are adjusted for all the above characteristics except patient race. The Hispanic-specific measure is adjusted for all the above characteristics except patient ethnicity. Abbreviations: DCI, Dialysis Clinic, Inc.; LDO, large dialysis organizations; SDO, small dialysis organizations.</a:t>
            </a:r>
            <a:endParaRPr lang="en-US" i="1" baseline="30000" dirty="0">
              <a:solidFill>
                <a:srgbClr val="FF0000"/>
              </a:solidFill>
            </a:endParaRPr>
          </a:p>
        </p:txBody>
      </p:sp>
      <p:sp>
        <p:nvSpPr>
          <p:cNvPr id="4" name="Rectangle 3"/>
          <p:cNvSpPr/>
          <p:nvPr/>
        </p:nvSpPr>
        <p:spPr>
          <a:xfrm>
            <a:off x="0" y="382409"/>
            <a:ext cx="9144000" cy="379591"/>
          </a:xfrm>
          <a:prstGeom prst="rect">
            <a:avLst/>
          </a:prstGeom>
        </p:spPr>
        <p:txBody>
          <a:bodyPr wrap="square">
            <a:spAutoFit/>
          </a:bodyPr>
          <a:lstStyle/>
          <a:p>
            <a:pPr algn="ctr"/>
            <a:r>
              <a:rPr lang="en-US" sz="2800" b="1" baseline="30000" dirty="0">
                <a:solidFill>
                  <a:prstClr val="black"/>
                </a:solidFill>
              </a:rPr>
              <a:t>Table 10.2 All-cause standardized mortality ratio, by unit affiliation, 2013</a:t>
            </a:r>
            <a:endParaRPr lang="en-US" sz="2600" b="1" baseline="30000" dirty="0">
              <a:solidFill>
                <a:prstClr val="black"/>
              </a:solidFill>
            </a:endParaRPr>
          </a:p>
        </p:txBody>
      </p:sp>
      <p:sp>
        <p:nvSpPr>
          <p:cNvPr id="2" name="Footer Placeholder 1"/>
          <p:cNvSpPr>
            <a:spLocks noGrp="1"/>
          </p:cNvSpPr>
          <p:nvPr>
            <p:ph type="ftr" sz="quarter" idx="10"/>
          </p:nvPr>
        </p:nvSpPr>
        <p:spPr/>
        <p:txBody>
          <a:bodyPr/>
          <a:lstStyle/>
          <a:p>
            <a:r>
              <a:rPr lang="en-US" dirty="0" smtClean="0">
                <a:solidFill>
                  <a:prstClr val="white"/>
                </a:solidFill>
              </a:rPr>
              <a:t>Vol 2, ESRD, </a:t>
            </a:r>
            <a:r>
              <a:rPr lang="en-US" dirty="0" err="1" smtClean="0">
                <a:solidFill>
                  <a:prstClr val="white"/>
                </a:solidFill>
              </a:rPr>
              <a:t>Ch</a:t>
            </a:r>
            <a:r>
              <a:rPr lang="en-US" dirty="0" smtClean="0">
                <a:solidFill>
                  <a:prstClr val="white"/>
                </a:solidFill>
              </a:rPr>
              <a:t> 10</a:t>
            </a:r>
            <a:endParaRPr lang="en-US" dirty="0">
              <a:solidFill>
                <a:prstClr val="white"/>
              </a:solidFill>
            </a:endParaRPr>
          </a:p>
        </p:txBody>
      </p:sp>
      <p:sp>
        <p:nvSpPr>
          <p:cNvPr id="6" name="Slide Number Placeholder 5"/>
          <p:cNvSpPr>
            <a:spLocks noGrp="1"/>
          </p:cNvSpPr>
          <p:nvPr>
            <p:ph type="sldNum" sz="quarter" idx="11"/>
          </p:nvPr>
        </p:nvSpPr>
        <p:spPr/>
        <p:txBody>
          <a:bodyPr/>
          <a:lstStyle/>
          <a:p>
            <a:fld id="{3F227FC0-035E-484D-AA62-D30602925625}" type="slidenum">
              <a:rPr lang="en-US" b="1" smtClean="0">
                <a:solidFill>
                  <a:prstClr val="white"/>
                </a:solidFill>
              </a:rPr>
              <a:pPr/>
              <a:t>11</a:t>
            </a:fld>
            <a:endParaRPr lang="en-US" b="1"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73252387"/>
              </p:ext>
            </p:extLst>
          </p:nvPr>
        </p:nvGraphicFramePr>
        <p:xfrm>
          <a:off x="1143000" y="1438656"/>
          <a:ext cx="6858000" cy="2371344"/>
        </p:xfrm>
        <a:graphic>
          <a:graphicData uri="http://schemas.openxmlformats.org/drawingml/2006/table">
            <a:tbl>
              <a:tblPr firstRow="1" firstCol="1" bandRow="1"/>
              <a:tblGrid>
                <a:gridCol w="979170"/>
                <a:gridCol w="979805"/>
                <a:gridCol w="979805"/>
                <a:gridCol w="979805"/>
                <a:gridCol w="979805"/>
                <a:gridCol w="979805"/>
                <a:gridCol w="979805"/>
              </a:tblGrid>
              <a:tr h="190500">
                <a:tc>
                  <a:txBody>
                    <a:bodyPr/>
                    <a:lstStyle/>
                    <a:p>
                      <a:pPr marL="0" marR="0" algn="ctr">
                        <a:lnSpc>
                          <a:spcPct val="115000"/>
                        </a:lnSpc>
                        <a:spcBef>
                          <a:spcPts val="0"/>
                        </a:spcBef>
                        <a:spcAft>
                          <a:spcPts val="0"/>
                        </a:spcAft>
                      </a:pPr>
                      <a:r>
                        <a:rPr lang="en-US" sz="1100" b="1" dirty="0">
                          <a:effectLst/>
                          <a:latin typeface="Calibri"/>
                          <a:ea typeface="Times New Roman"/>
                          <a:cs typeface="Times New Roman"/>
                        </a:rPr>
                        <a:t>Affiliation</a:t>
                      </a:r>
                      <a:endParaRPr lang="en-US" sz="11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All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White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Black/African American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Asian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Native American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Hispanic</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Overall</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1.00 (0.99-1.01)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1.13 (1.13-1.14)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(0.83-0.84)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0.66 (0.64-0.68)</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(0.78-0.88)</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(0.75-0.77)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LDO</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n-US" sz="1100">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n-US" sz="1100">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n-US" sz="1100">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indent="139700">
                        <a:lnSpc>
                          <a:spcPct val="115000"/>
                        </a:lnSpc>
                        <a:spcBef>
                          <a:spcPts val="0"/>
                        </a:spcBef>
                        <a:spcAft>
                          <a:spcPts val="0"/>
                        </a:spcAft>
                      </a:pPr>
                      <a:r>
                        <a:rPr lang="en-US" sz="1100">
                          <a:effectLst/>
                          <a:latin typeface="Calibri"/>
                          <a:ea typeface="Times New Roman"/>
                          <a:cs typeface="Times New Roman"/>
                        </a:rPr>
                        <a:t>DaVita</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1.02 (1.01-1.03)</a:t>
                      </a:r>
                      <a:endParaRPr lang="en-US"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1.15 (1.14-1.17)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0.85 (0.83-0.87)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0.66 (0.63-0.70)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0.74 (0.66-0.82)</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(0.74-0.79)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indent="139700">
                        <a:lnSpc>
                          <a:spcPct val="115000"/>
                        </a:lnSpc>
                        <a:spcBef>
                          <a:spcPts val="0"/>
                        </a:spcBef>
                        <a:spcAft>
                          <a:spcPts val="0"/>
                        </a:spcAft>
                      </a:pPr>
                      <a:r>
                        <a:rPr lang="en-US" sz="1100" dirty="0">
                          <a:effectLst/>
                          <a:latin typeface="Calibri"/>
                          <a:ea typeface="Times New Roman"/>
                          <a:cs typeface="Times New Roman"/>
                        </a:rPr>
                        <a:t>Fresenius</a:t>
                      </a:r>
                      <a:endParaRPr lang="en-US" sz="11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1.00 (0.99-1.02)</a:t>
                      </a:r>
                      <a:endParaRPr lang="en-US"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1.14 (1.12-1.15)</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(0.81-0.85)</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0.72 (0.68-0.77)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0.90 (0.80-1.02)</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(0.73-0.78)</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indent="139700">
                        <a:lnSpc>
                          <a:spcPct val="115000"/>
                        </a:lnSpc>
                        <a:spcBef>
                          <a:spcPts val="0"/>
                        </a:spcBef>
                        <a:spcAft>
                          <a:spcPts val="0"/>
                        </a:spcAft>
                      </a:pPr>
                      <a:r>
                        <a:rPr lang="en-US" sz="1100">
                          <a:effectLst/>
                          <a:latin typeface="Calibri"/>
                          <a:ea typeface="Times New Roman"/>
                          <a:cs typeface="Times New Roman"/>
                        </a:rPr>
                        <a:t>DCI</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0.94 (0.90-0.97)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1.09 (1.04-1.14)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(0.72-0.81)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(0.54-0.91)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(0.60-1.01)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0.84 (0.71-0.98)</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SDO</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1.02 (1.01-1.04)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1.15 (1.13-1.18)</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0.84 (0.81-0.87)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0.73 (0.68-0.79)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1.08 (0.86-1.35)</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0.81 (0.77-0.85)</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Hospital-based</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0.98 (0.95-1.01)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1.14 (1.10-1.18)</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0.79 (0.74-0.84)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0.64 (0.54-0.76)</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0.80 (0.64-0.99)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(0.63-0.79)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Independent</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1.02 (1.01-1.04)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1.17 (1.14-1.19)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(0.80-0.86)</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0.72 (0.67-0.77)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0.81 (0.71-0.92)</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0.82 (0.79-0.86)</a:t>
                      </a:r>
                      <a:endParaRPr lang="en-US"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1127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257800"/>
            <a:ext cx="7696200" cy="1200329"/>
          </a:xfrm>
          <a:prstGeom prst="rect">
            <a:avLst/>
          </a:prstGeom>
        </p:spPr>
        <p:txBody>
          <a:bodyPr wrap="square">
            <a:spAutoFit/>
          </a:bodyPr>
          <a:lstStyle/>
          <a:p>
            <a:r>
              <a:rPr lang="en-US" i="1" baseline="30000" dirty="0">
                <a:solidFill>
                  <a:prstClr val="black"/>
                </a:solidFill>
              </a:rPr>
              <a:t>Data source: Special analyses, USRDS ESRD Database. Period prevalent dialysis patients with Medicare as primary payer; 95% confidence intervals are shown in parentheses. Adjusted for patient age, race, ethnicity, sex, diabetes, duration of ESRD, nursing home status, patient comorbidities at incidence, and body mass index (BMI) at incidence. The race-specific measures are adjusted for all the above characteristics except patient race. The Hispanic-specific measure is adjusted for all the above characteristics except patient ethnicity. Abbreviations: DCI, Dialysis Clinic, Inc.; LDO, large dialysis organizations; SDO, small dialysis organizations.</a:t>
            </a:r>
            <a:endParaRPr lang="en-US" i="1" baseline="30000" dirty="0">
              <a:solidFill>
                <a:srgbClr val="FF0000"/>
              </a:solidFill>
            </a:endParaRPr>
          </a:p>
        </p:txBody>
      </p:sp>
      <p:sp>
        <p:nvSpPr>
          <p:cNvPr id="4" name="Rectangle 3"/>
          <p:cNvSpPr/>
          <p:nvPr/>
        </p:nvSpPr>
        <p:spPr>
          <a:xfrm>
            <a:off x="0" y="313549"/>
            <a:ext cx="9144000" cy="379591"/>
          </a:xfrm>
          <a:prstGeom prst="rect">
            <a:avLst/>
          </a:prstGeom>
        </p:spPr>
        <p:txBody>
          <a:bodyPr wrap="square">
            <a:spAutoFit/>
          </a:bodyPr>
          <a:lstStyle/>
          <a:p>
            <a:pPr algn="ctr"/>
            <a:r>
              <a:rPr lang="en-US" sz="2800" b="1" baseline="30000" dirty="0">
                <a:solidFill>
                  <a:prstClr val="black"/>
                </a:solidFill>
              </a:rPr>
              <a:t>Table </a:t>
            </a:r>
            <a:r>
              <a:rPr lang="en-US" sz="2800" b="1" baseline="30000" dirty="0" smtClean="0">
                <a:solidFill>
                  <a:prstClr val="black"/>
                </a:solidFill>
              </a:rPr>
              <a:t>10.3 </a:t>
            </a:r>
            <a:r>
              <a:rPr lang="en-US" sz="2800" b="1" baseline="30000" dirty="0">
                <a:solidFill>
                  <a:prstClr val="black"/>
                </a:solidFill>
              </a:rPr>
              <a:t>All-cause standardized </a:t>
            </a:r>
            <a:r>
              <a:rPr lang="en-US" sz="2800" b="1" baseline="30000" dirty="0" smtClean="0">
                <a:solidFill>
                  <a:prstClr val="black"/>
                </a:solidFill>
              </a:rPr>
              <a:t>hospitalization </a:t>
            </a:r>
            <a:r>
              <a:rPr lang="en-US" sz="2800" b="1" baseline="30000" dirty="0">
                <a:solidFill>
                  <a:prstClr val="black"/>
                </a:solidFill>
              </a:rPr>
              <a:t>ratio, by unit affiliation, </a:t>
            </a:r>
            <a:r>
              <a:rPr lang="en-US" sz="2800" b="1" baseline="30000" dirty="0" smtClean="0">
                <a:solidFill>
                  <a:prstClr val="black"/>
                </a:solidFill>
              </a:rPr>
              <a:t>2010–2013</a:t>
            </a:r>
            <a:endParaRPr lang="en-US" sz="2600" b="1" baseline="30000" dirty="0">
              <a:solidFill>
                <a:prstClr val="black"/>
              </a:solidFill>
            </a:endParaRPr>
          </a:p>
        </p:txBody>
      </p:sp>
      <p:sp>
        <p:nvSpPr>
          <p:cNvPr id="2" name="Footer Placeholder 1"/>
          <p:cNvSpPr>
            <a:spLocks noGrp="1"/>
          </p:cNvSpPr>
          <p:nvPr>
            <p:ph type="ftr" sz="quarter" idx="10"/>
          </p:nvPr>
        </p:nvSpPr>
        <p:spPr/>
        <p:txBody>
          <a:bodyPr/>
          <a:lstStyle/>
          <a:p>
            <a:r>
              <a:rPr lang="en-US" dirty="0" smtClean="0">
                <a:solidFill>
                  <a:prstClr val="white"/>
                </a:solidFill>
              </a:rPr>
              <a:t>Vol 2, ESRD, </a:t>
            </a:r>
            <a:r>
              <a:rPr lang="en-US" dirty="0" err="1" smtClean="0">
                <a:solidFill>
                  <a:prstClr val="white"/>
                </a:solidFill>
              </a:rPr>
              <a:t>Ch</a:t>
            </a:r>
            <a:r>
              <a:rPr lang="en-US" dirty="0" smtClean="0">
                <a:solidFill>
                  <a:prstClr val="white"/>
                </a:solidFill>
              </a:rPr>
              <a:t> 10</a:t>
            </a:r>
            <a:endParaRPr lang="en-US" dirty="0">
              <a:solidFill>
                <a:prstClr val="white"/>
              </a:solidFill>
            </a:endParaRPr>
          </a:p>
        </p:txBody>
      </p:sp>
      <p:sp>
        <p:nvSpPr>
          <p:cNvPr id="6" name="Slide Number Placeholder 5"/>
          <p:cNvSpPr>
            <a:spLocks noGrp="1"/>
          </p:cNvSpPr>
          <p:nvPr>
            <p:ph type="sldNum" sz="quarter" idx="11"/>
          </p:nvPr>
        </p:nvSpPr>
        <p:spPr/>
        <p:txBody>
          <a:bodyPr/>
          <a:lstStyle/>
          <a:p>
            <a:fld id="{3F227FC0-035E-484D-AA62-D30602925625}" type="slidenum">
              <a:rPr lang="en-US" b="1" smtClean="0">
                <a:solidFill>
                  <a:prstClr val="white"/>
                </a:solidFill>
              </a:rPr>
              <a:pPr/>
              <a:t>12</a:t>
            </a:fld>
            <a:endParaRPr lang="en-US" b="1"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84108912"/>
              </p:ext>
            </p:extLst>
          </p:nvPr>
        </p:nvGraphicFramePr>
        <p:xfrm>
          <a:off x="1554480" y="762000"/>
          <a:ext cx="6035040" cy="3855720"/>
        </p:xfrm>
        <a:graphic>
          <a:graphicData uri="http://schemas.openxmlformats.org/drawingml/2006/table">
            <a:tbl>
              <a:tblPr firstRow="1" firstCol="1" bandRow="1"/>
              <a:tblGrid>
                <a:gridCol w="914400"/>
                <a:gridCol w="1097280"/>
                <a:gridCol w="1005840"/>
                <a:gridCol w="1005840"/>
                <a:gridCol w="1005840"/>
                <a:gridCol w="1005840"/>
              </a:tblGrid>
              <a:tr h="0">
                <a:tc>
                  <a:txBody>
                    <a:bodyPr/>
                    <a:lstStyle/>
                    <a:p>
                      <a:pPr marL="0" marR="0">
                        <a:lnSpc>
                          <a:spcPct val="115000"/>
                        </a:lnSpc>
                        <a:spcBef>
                          <a:spcPts val="0"/>
                        </a:spcBef>
                        <a:spcAft>
                          <a:spcPts val="0"/>
                        </a:spcAft>
                      </a:pPr>
                      <a:r>
                        <a:rPr lang="en-US" sz="1000" b="1" dirty="0">
                          <a:effectLst/>
                          <a:latin typeface="Calibri"/>
                          <a:ea typeface="Times New Roman"/>
                          <a:cs typeface="Times New Roman"/>
                        </a:rPr>
                        <a:t> </a:t>
                      </a:r>
                      <a:endParaRPr lang="en-US" sz="1000" dirty="0">
                        <a:effectLst/>
                        <a:latin typeface="Calibri"/>
                        <a:ea typeface="Calibri"/>
                        <a:cs typeface="Times New Roman"/>
                      </a:endParaRPr>
                    </a:p>
                  </a:txBody>
                  <a:tcPr marL="8260" marR="8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Affiliation</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a:ea typeface="Times New Roman"/>
                          <a:cs typeface="Times New Roman"/>
                        </a:rPr>
                        <a:t>2010</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2011</a:t>
                      </a:r>
                      <a:endParaRPr lang="en-US" sz="1000" dirty="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2012</a:t>
                      </a:r>
                      <a:endParaRPr lang="en-US" sz="1000" dirty="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2013</a:t>
                      </a:r>
                      <a:endParaRPr lang="en-US" sz="1000" dirty="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r>
              <a:tr h="0">
                <a:tc rowSpan="7">
                  <a:txBody>
                    <a:bodyPr/>
                    <a:lstStyle/>
                    <a:p>
                      <a:pPr marL="0" marR="0">
                        <a:lnSpc>
                          <a:spcPct val="115000"/>
                        </a:lnSpc>
                        <a:spcBef>
                          <a:spcPts val="0"/>
                        </a:spcBef>
                        <a:spcAft>
                          <a:spcPts val="0"/>
                        </a:spcAft>
                      </a:pPr>
                      <a:r>
                        <a:rPr lang="en-US" sz="1000" b="1" i="1" dirty="0">
                          <a:effectLst/>
                          <a:latin typeface="Calibri"/>
                          <a:ea typeface="Times New Roman"/>
                          <a:cs typeface="Times New Roman"/>
                        </a:rPr>
                        <a:t>All patients</a:t>
                      </a:r>
                      <a:endParaRPr lang="en-US" sz="1000" dirty="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1.03 (1.03-1.03)</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1.02 (1.02-1.02)</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(0.99-0.99)</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0.97 (0.96-0.97)</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a:t>
                      </a:r>
                      <a:r>
                        <a:rPr lang="en-US" sz="1000">
                          <a:effectLst/>
                          <a:latin typeface="Calibri"/>
                          <a:ea typeface="Times New Roman"/>
                          <a:cs typeface="Times New Roman"/>
                        </a:rPr>
                        <a:t>    DaVita</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1.04 (1.03-1.04)</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1.02 (1.02-1.02)</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(0.99-0.99)</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0.97 (0.97-0.97)</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Fresenius</a:t>
                      </a:r>
                      <a:endParaRPr lang="en-US" sz="1000" dirty="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1.02 (1.02-1.03)</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1.01 (1.01-1.02)</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0.98 (0.98-0.98)</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0.95 (0.95-0.96)</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DCI</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0.92 (0.91-0.93)</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0.92 (0.91-0.93)</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0.90 (0.89-0.91)</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0.87 (0.86-0.88)</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1.03 (1.02-1.03)</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1.03 (1.03-1.04)</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1.00 (0.99-1.00)</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0.95 (0.95-0.96)</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0.97 (0.96-0.98)</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0.94 (0.93-0.95)</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0.95 (0.94-0.96)</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0.91 (0.90-0.92)</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1.01 (1.00-1.02)</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1.01 (1.00-1.01)</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(0.98-0.99)</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0.95 (0.94-0.95)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0">
                <a:tc rowSpan="7">
                  <a:txBody>
                    <a:bodyPr/>
                    <a:lstStyle/>
                    <a:p>
                      <a:pPr marL="0" marR="0">
                        <a:lnSpc>
                          <a:spcPct val="115000"/>
                        </a:lnSpc>
                        <a:spcBef>
                          <a:spcPts val="0"/>
                        </a:spcBef>
                        <a:spcAft>
                          <a:spcPts val="0"/>
                        </a:spcAft>
                      </a:pPr>
                      <a:r>
                        <a:rPr lang="en-US" sz="1000" b="1" i="1" dirty="0">
                          <a:effectLst/>
                          <a:latin typeface="Calibri"/>
                          <a:ea typeface="Times New Roman"/>
                          <a:cs typeface="Times New Roman"/>
                        </a:rPr>
                        <a:t>White patients</a:t>
                      </a:r>
                      <a:endParaRPr lang="en-US" sz="1000" dirty="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1.04 (1.04-1.05)</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1.04 (1.03-1.04)</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1.02 (1.01-1.02)</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(0.99-0.99)</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a:t>
                      </a:r>
                      <a:r>
                        <a:rPr lang="en-US" sz="1000">
                          <a:effectLst/>
                          <a:latin typeface="Calibri"/>
                          <a:ea typeface="Times New Roman"/>
                          <a:cs typeface="Times New Roman"/>
                        </a:rPr>
                        <a:t>    DaVita</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1.05 (1.05-1.06)</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1.04 (1.04-1.05)</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1.02 (1.01-1.02)</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1.00 (0.99-1.00)</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Fresenius</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1.06 (1.06-1.07)</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1.05 (1.05-1.06)</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1.02 (1.01-1.02)</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(0.99-1.00)</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DCI</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0.98 (0.96-1.00)</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0.98 (0.96-1.00)</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0.97 (0.96-0.99)</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0.92 (0.90-0.94)</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1.02 (1.01-1.03)</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1.03 (1.02-1.03)</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(0.98-1.00)</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0.96 (0.95-0.97)</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0.95 (0.94-0.96)</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0.92 (0.90-0.93)</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0.93 (0.92-0.94)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0.91 (0.89-0.92)</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1.01 (1.01-1.02)</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1.01 (1.00-1.02)</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1.01 (1.00-1.01)</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0.96 (0.96-0.97)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0">
                <a:tc rowSpan="7">
                  <a:txBody>
                    <a:bodyPr/>
                    <a:lstStyle/>
                    <a:p>
                      <a:pPr marL="0" marR="0">
                        <a:lnSpc>
                          <a:spcPct val="115000"/>
                        </a:lnSpc>
                        <a:spcBef>
                          <a:spcPts val="0"/>
                        </a:spcBef>
                        <a:spcAft>
                          <a:spcPts val="0"/>
                        </a:spcAft>
                      </a:pPr>
                      <a:r>
                        <a:rPr lang="en-US" sz="1000" b="1" i="1" dirty="0">
                          <a:effectLst/>
                          <a:latin typeface="Calibri"/>
                          <a:ea typeface="Times New Roman"/>
                          <a:cs typeface="Times New Roman"/>
                        </a:rPr>
                        <a:t>Black/African American patients</a:t>
                      </a:r>
                      <a:endParaRPr lang="en-US" sz="1000" dirty="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1.04 (1.04-1.04)</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1.02 (1.02-1.03)</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(0.99-0.99)</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0.96 (0.96-0.96)</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a:t>
                      </a:r>
                      <a:r>
                        <a:rPr lang="en-US" sz="1000">
                          <a:effectLst/>
                          <a:latin typeface="Calibri"/>
                          <a:ea typeface="Times New Roman"/>
                          <a:cs typeface="Times New Roman"/>
                        </a:rPr>
                        <a:t>    DaVita</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1.05 (1.04-1.06)</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1.02 (1.01-1.02)</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(0.98-1.00)</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0.97 (0.96-0.98)</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Fresenius</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1.01 (1.00-1.01)</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0.99 (0.98-0.99)</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0.95 (0.95-0.96)</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0.92 (0.92-0.93)</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DCI</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0.88 (0.87-0.90)</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0.87 (0.85-0.89)</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0.86 (0.84-0.88)</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0.85 (0.83-0.86)</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1.10 (1.09-1.11)</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1.11 (1.10-1.12)</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1.04 (1.03-1.05)</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0.99 (0.98-1.00)</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1.04 (1.02-1.06)</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1.05 (1.03-1.07)</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1.04 (1.02-1.06)</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0.97 (0.95-0.99)</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1.04 (1.03-1.05)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1.04 (1.03-1.05)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1.01 (1.00-1.02)</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0.96 (0.95-0.97)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bl>
          </a:graphicData>
        </a:graphic>
      </p:graphicFrame>
      <p:sp>
        <p:nvSpPr>
          <p:cNvPr id="7" name="Rectangle 6"/>
          <p:cNvSpPr/>
          <p:nvPr/>
        </p:nvSpPr>
        <p:spPr>
          <a:xfrm>
            <a:off x="1524000" y="4724400"/>
            <a:ext cx="1961434" cy="276999"/>
          </a:xfrm>
          <a:prstGeom prst="rect">
            <a:avLst/>
          </a:prstGeom>
        </p:spPr>
        <p:txBody>
          <a:bodyPr wrap="none">
            <a:spAutoFit/>
          </a:bodyPr>
          <a:lstStyle/>
          <a:p>
            <a:r>
              <a:rPr lang="en-US" sz="1200" i="1" dirty="0" smtClean="0"/>
              <a:t>(Continued </a:t>
            </a:r>
            <a:r>
              <a:rPr lang="en-US" sz="1200" i="1" dirty="0"/>
              <a:t>on the next slide</a:t>
            </a:r>
            <a:r>
              <a:rPr lang="en-US" sz="1200" i="1" dirty="0" smtClean="0"/>
              <a:t>)</a:t>
            </a:r>
            <a:endParaRPr lang="en-US" sz="1200" i="1" dirty="0"/>
          </a:p>
        </p:txBody>
      </p:sp>
    </p:spTree>
    <p:extLst>
      <p:ext uri="{BB962C8B-B14F-4D97-AF65-F5344CB8AC3E}">
        <p14:creationId xmlns:p14="http://schemas.microsoft.com/office/powerpoint/2010/main" val="1522787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257800"/>
            <a:ext cx="7696200" cy="1200329"/>
          </a:xfrm>
          <a:prstGeom prst="rect">
            <a:avLst/>
          </a:prstGeom>
        </p:spPr>
        <p:txBody>
          <a:bodyPr wrap="square">
            <a:spAutoFit/>
          </a:bodyPr>
          <a:lstStyle/>
          <a:p>
            <a:r>
              <a:rPr lang="en-US" i="1" baseline="30000" dirty="0">
                <a:solidFill>
                  <a:prstClr val="black"/>
                </a:solidFill>
              </a:rPr>
              <a:t>Data source: Special analyses, USRDS ESRD Database. Period prevalent dialysis patients with Medicare as primary payer; 95% confidence intervals are shown in parentheses. Adjusted for patient age, race, ethnicity, sex, diabetes, duration of ESRD, nursing home status, patient comorbidities at incidence, and body mass index (BMI) at incidence. The race-specific measures are adjusted for all the above characteristics except patient race. The Hispanic-specific measure is adjusted for all the above characteristics except patient ethnicity. Abbreviations: DCI, Dialysis Clinic, Inc.; LDO, large dialysis organizations; SDO, small dialysis organizations.</a:t>
            </a:r>
            <a:endParaRPr lang="en-US" i="1" baseline="30000" dirty="0">
              <a:solidFill>
                <a:srgbClr val="FF0000"/>
              </a:solidFill>
            </a:endParaRPr>
          </a:p>
        </p:txBody>
      </p:sp>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solidFill>
                  <a:prstClr val="black"/>
                </a:solidFill>
              </a:rPr>
              <a:t>Table </a:t>
            </a:r>
            <a:r>
              <a:rPr lang="en-US" sz="2800" b="1" baseline="30000" dirty="0" smtClean="0">
                <a:solidFill>
                  <a:prstClr val="black"/>
                </a:solidFill>
              </a:rPr>
              <a:t>10.3 </a:t>
            </a:r>
            <a:r>
              <a:rPr lang="en-US" sz="2800" b="1" baseline="30000" dirty="0">
                <a:solidFill>
                  <a:prstClr val="black"/>
                </a:solidFill>
              </a:rPr>
              <a:t>All-cause standardized </a:t>
            </a:r>
            <a:r>
              <a:rPr lang="en-US" sz="2800" b="1" baseline="30000" dirty="0" smtClean="0">
                <a:solidFill>
                  <a:prstClr val="black"/>
                </a:solidFill>
              </a:rPr>
              <a:t>hospitalization </a:t>
            </a:r>
            <a:r>
              <a:rPr lang="en-US" sz="2800" b="1" baseline="30000" dirty="0">
                <a:solidFill>
                  <a:prstClr val="black"/>
                </a:solidFill>
              </a:rPr>
              <a:t>ratio, by unit affiliation, </a:t>
            </a:r>
            <a:r>
              <a:rPr lang="en-US" sz="2800" b="1" baseline="30000" dirty="0" smtClean="0">
                <a:solidFill>
                  <a:prstClr val="black"/>
                </a:solidFill>
              </a:rPr>
              <a:t>2010–2013 </a:t>
            </a:r>
            <a:r>
              <a:rPr lang="en-US" sz="2800" i="1" baseline="30000" dirty="0" smtClean="0">
                <a:solidFill>
                  <a:prstClr val="black"/>
                </a:solidFill>
              </a:rPr>
              <a:t>(Continued</a:t>
            </a:r>
            <a:r>
              <a:rPr lang="en-US" sz="2800" i="1" baseline="30000" dirty="0" smtClean="0">
                <a:solidFill>
                  <a:prstClr val="black"/>
                </a:solidFill>
              </a:rPr>
              <a:t>)</a:t>
            </a:r>
            <a:endParaRPr lang="en-US" sz="2600" baseline="30000" dirty="0">
              <a:solidFill>
                <a:prstClr val="black"/>
              </a:solidFill>
            </a:endParaRPr>
          </a:p>
        </p:txBody>
      </p:sp>
      <p:sp>
        <p:nvSpPr>
          <p:cNvPr id="2" name="Footer Placeholder 1"/>
          <p:cNvSpPr>
            <a:spLocks noGrp="1"/>
          </p:cNvSpPr>
          <p:nvPr>
            <p:ph type="ftr" sz="quarter" idx="10"/>
          </p:nvPr>
        </p:nvSpPr>
        <p:spPr/>
        <p:txBody>
          <a:bodyPr/>
          <a:lstStyle/>
          <a:p>
            <a:r>
              <a:rPr lang="en-US" dirty="0" smtClean="0">
                <a:solidFill>
                  <a:prstClr val="white"/>
                </a:solidFill>
              </a:rPr>
              <a:t>Vol 2, ESRD, </a:t>
            </a:r>
            <a:r>
              <a:rPr lang="en-US" dirty="0" err="1" smtClean="0">
                <a:solidFill>
                  <a:prstClr val="white"/>
                </a:solidFill>
              </a:rPr>
              <a:t>Ch</a:t>
            </a:r>
            <a:r>
              <a:rPr lang="en-US" dirty="0" smtClean="0">
                <a:solidFill>
                  <a:prstClr val="white"/>
                </a:solidFill>
              </a:rPr>
              <a:t> 10</a:t>
            </a:r>
            <a:endParaRPr lang="en-US" dirty="0">
              <a:solidFill>
                <a:prstClr val="white"/>
              </a:solidFill>
            </a:endParaRPr>
          </a:p>
        </p:txBody>
      </p:sp>
      <p:sp>
        <p:nvSpPr>
          <p:cNvPr id="6" name="Slide Number Placeholder 5"/>
          <p:cNvSpPr>
            <a:spLocks noGrp="1"/>
          </p:cNvSpPr>
          <p:nvPr>
            <p:ph type="sldNum" sz="quarter" idx="11"/>
          </p:nvPr>
        </p:nvSpPr>
        <p:spPr/>
        <p:txBody>
          <a:bodyPr/>
          <a:lstStyle/>
          <a:p>
            <a:fld id="{3F227FC0-035E-484D-AA62-D30602925625}" type="slidenum">
              <a:rPr lang="en-US" b="1" smtClean="0">
                <a:solidFill>
                  <a:prstClr val="white"/>
                </a:solidFill>
              </a:rPr>
              <a:pPr/>
              <a:t>13</a:t>
            </a:fld>
            <a:endParaRPr lang="en-US" b="1"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625385970"/>
              </p:ext>
            </p:extLst>
          </p:nvPr>
        </p:nvGraphicFramePr>
        <p:xfrm>
          <a:off x="1554480" y="1097280"/>
          <a:ext cx="6035040" cy="3855720"/>
        </p:xfrm>
        <a:graphic>
          <a:graphicData uri="http://schemas.openxmlformats.org/drawingml/2006/table">
            <a:tbl>
              <a:tblPr firstRow="1" firstCol="1" bandRow="1"/>
              <a:tblGrid>
                <a:gridCol w="914400"/>
                <a:gridCol w="1097280"/>
                <a:gridCol w="1005840"/>
                <a:gridCol w="1005840"/>
                <a:gridCol w="1005840"/>
                <a:gridCol w="1005840"/>
              </a:tblGrid>
              <a:tr h="0">
                <a:tc>
                  <a:txBody>
                    <a:bodyPr/>
                    <a:lstStyle/>
                    <a:p>
                      <a:pPr marL="0" marR="0">
                        <a:lnSpc>
                          <a:spcPct val="115000"/>
                        </a:lnSpc>
                        <a:spcBef>
                          <a:spcPts val="0"/>
                        </a:spcBef>
                        <a:spcAft>
                          <a:spcPts val="0"/>
                        </a:spcAft>
                      </a:pPr>
                      <a:r>
                        <a:rPr lang="en-US" sz="1000" b="1" dirty="0">
                          <a:effectLst/>
                          <a:latin typeface="Calibri"/>
                          <a:ea typeface="Times New Roman"/>
                          <a:cs typeface="Times New Roman"/>
                        </a:rPr>
                        <a:t> </a:t>
                      </a:r>
                      <a:endParaRPr lang="en-US" sz="1000" dirty="0">
                        <a:effectLst/>
                        <a:latin typeface="Calibri"/>
                        <a:ea typeface="Calibri"/>
                        <a:cs typeface="Times New Roman"/>
                      </a:endParaRPr>
                    </a:p>
                  </a:txBody>
                  <a:tcPr marL="8260" marR="8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Affiliation</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a:ea typeface="Times New Roman"/>
                          <a:cs typeface="Times New Roman"/>
                        </a:rPr>
                        <a:t>2010</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2011</a:t>
                      </a:r>
                      <a:endParaRPr lang="en-US" sz="1000" dirty="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2012</a:t>
                      </a:r>
                      <a:endParaRPr lang="en-US" sz="1000" dirty="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2013</a:t>
                      </a:r>
                      <a:endParaRPr lang="en-US" sz="1000" dirty="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r>
              <a:tr h="0">
                <a:tc rowSpan="7">
                  <a:txBody>
                    <a:bodyPr/>
                    <a:lstStyle/>
                    <a:p>
                      <a:pPr marL="0" marR="0">
                        <a:lnSpc>
                          <a:spcPct val="115000"/>
                        </a:lnSpc>
                        <a:spcBef>
                          <a:spcPts val="0"/>
                        </a:spcBef>
                        <a:spcAft>
                          <a:spcPts val="0"/>
                        </a:spcAft>
                      </a:pPr>
                      <a:r>
                        <a:rPr lang="en-US" sz="1000" b="1" i="1" dirty="0">
                          <a:effectLst/>
                          <a:latin typeface="Calibri"/>
                          <a:ea typeface="Times New Roman"/>
                          <a:cs typeface="Times New Roman"/>
                        </a:rPr>
                        <a:t>Asian patients</a:t>
                      </a:r>
                      <a:endParaRPr lang="en-US" sz="1000" dirty="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(0.77-0.79)</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0.79 (0.78-0.80)</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0.75 (0.74-0.76)</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0.73 (0.72-0.74)</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a:t>
                      </a:r>
                      <a:r>
                        <a:rPr lang="en-US" sz="1000">
                          <a:effectLst/>
                          <a:latin typeface="Calibri"/>
                          <a:ea typeface="Times New Roman"/>
                          <a:cs typeface="Times New Roman"/>
                        </a:rPr>
                        <a:t>    DaVita</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(0.76-0.80)</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(0.76-0.80)</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0.71 (0.70-0.73)</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(0.69-0.72)</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Fresenius</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0.74 (0.72-0.75)</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(0.77-0.80)</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0.79 (0.77-0.81)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(0.75-0.78)</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DCI</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0.67 (0.61-0.74)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0.82 (0.75-0.89)</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0.74 (0.67-0.81)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0.63 (0.57-0.69)</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(0.74-0.79)</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0.79 (0.77-0.81)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0.69 (0.67-0.71)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0.67 (0.65-0.69)</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0.81 (0.77-0.85)</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0.70 (0.66-0.74)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0.68 (0.63-0.72)</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0.74 (0.69-0.79)</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0.82 (0.80-0.85)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(0.75-0.80)</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0.73 (0.71-0.75)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0.73 (0.71-0.75)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0">
                <a:tc rowSpan="7">
                  <a:txBody>
                    <a:bodyPr/>
                    <a:lstStyle/>
                    <a:p>
                      <a:pPr marL="0" marR="0">
                        <a:lnSpc>
                          <a:spcPct val="115000"/>
                        </a:lnSpc>
                        <a:spcBef>
                          <a:spcPts val="0"/>
                        </a:spcBef>
                        <a:spcAft>
                          <a:spcPts val="0"/>
                        </a:spcAft>
                      </a:pPr>
                      <a:r>
                        <a:rPr lang="en-US" sz="1000" b="1" i="1" dirty="0">
                          <a:effectLst/>
                          <a:latin typeface="Calibri"/>
                          <a:ea typeface="Times New Roman"/>
                          <a:cs typeface="Times New Roman"/>
                        </a:rPr>
                        <a:t>Native American patients</a:t>
                      </a:r>
                      <a:endParaRPr lang="en-US" sz="1000" dirty="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0.87 (0.85-0.88)</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0.84 (0.83-0.86)</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0.81 (0.80-0.83)</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0.80 (0.78-0.81)</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a:t>
                      </a:r>
                      <a:r>
                        <a:rPr lang="en-US" sz="1000">
                          <a:effectLst/>
                          <a:latin typeface="Calibri"/>
                          <a:ea typeface="Times New Roman"/>
                          <a:cs typeface="Times New Roman"/>
                        </a:rPr>
                        <a:t>    DaVita</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0.89 (0.86-0.93)</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0.85 (0.82-0.88)</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0.80 (0.78-0.83)</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0.79 (0.77-0.82)</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Fresenius</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0.91 (0.87-0.94)</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0.91 (0.87-0.94)</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0.84 (0.80-0.87)</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(0.80-0.86)</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DCI</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(0.70-0.83)</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0.77 (0.71-0.84)</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0.60 (0.55-0.66)</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0.65 (0.59-0.71)</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(0.68-0.74)</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0.71 (0.68-0.75)</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0.92 (0.86-0.99)</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0.78 (0.71-0.84)</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8260" marR="826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1.03 (0.97-1.10)</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0.96 (0.90-1.02)</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0.95 (0.89-1.01)</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0.84 (0.78-0.90)</a:t>
                      </a:r>
                    </a:p>
                  </a:txBody>
                  <a:tcPr marL="0" marR="0" marT="0" marB="0" anchor="ctr">
                    <a:lnL>
                      <a:noFill/>
                    </a:lnL>
                    <a:lnR>
                      <a:noFill/>
                    </a:lnR>
                    <a:lnT>
                      <a:noFill/>
                    </a:lnT>
                    <a:lnB>
                      <a:noFill/>
                    </a:lnB>
                    <a:solidFill>
                      <a:srgbClr val="F2F2F2"/>
                    </a:solidFill>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0.85 (0.81-0.90)</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0.81 (0.76-0.86)</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0.70 (0.67-0.74)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0.73 (0.70-0.76)</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0">
                <a:tc rowSpan="7">
                  <a:txBody>
                    <a:bodyPr/>
                    <a:lstStyle/>
                    <a:p>
                      <a:pPr marL="0" marR="0">
                        <a:lnSpc>
                          <a:spcPct val="115000"/>
                        </a:lnSpc>
                        <a:spcBef>
                          <a:spcPts val="0"/>
                        </a:spcBef>
                        <a:spcAft>
                          <a:spcPts val="0"/>
                        </a:spcAft>
                      </a:pPr>
                      <a:r>
                        <a:rPr lang="en-US" sz="1000" b="1" i="1" dirty="0">
                          <a:effectLst/>
                          <a:latin typeface="Calibri"/>
                          <a:ea typeface="Times New Roman"/>
                          <a:cs typeface="Times New Roman"/>
                        </a:rPr>
                        <a:t>Hispanic patients</a:t>
                      </a:r>
                      <a:endParaRPr lang="en-US" sz="1000" dirty="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8260" marR="826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0.96 (0.96-0.97)</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0.93 (0.92-0.93)</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0.92 (0.92-0.93)</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0.88 (0.87-0.88)</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a:t>
                      </a:r>
                      <a:r>
                        <a:rPr lang="en-US" sz="1000">
                          <a:effectLst/>
                          <a:latin typeface="Calibri"/>
                          <a:ea typeface="Times New Roman"/>
                          <a:cs typeface="Times New Roman"/>
                        </a:rPr>
                        <a:t>    DaVita</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0.93 (0.92-0.94)</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0.91 (0.90-0.92)</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0.90 (0.89-0.91)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0.86 (0.85-0.87)</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Fresenius</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0.98 (0.97-0.99)</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0.92 (0.92-0.93)</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0.92 (0.91-0.93)</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0.87 (0.86-0.88)</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DCI</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0.88 (0.83-0.93)</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0.86 (0.82-0.91)</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0.85 (0.81-0.90)</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0.80 (0.76-0.85)</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0.94 (0.92-0.95)</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0.90 (0.89-0.92)</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0.88 (0.87-0.89)</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(0.81-0.84)</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8260" marR="826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0.97 (0.94-1.00)</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0.92 (0.90-0.95)</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0.94 (0.91-0.98)</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0.85 (0.82-0.89)</a:t>
                      </a:r>
                    </a:p>
                  </a:txBody>
                  <a:tcPr marL="0" marR="0" marT="0" marB="0" anchor="ctr">
                    <a:lnL>
                      <a:noFill/>
                    </a:lnL>
                    <a:lnR>
                      <a:noFill/>
                    </a:lnR>
                    <a:lnT>
                      <a:noFill/>
                    </a:lnT>
                    <a:lnB>
                      <a:noFill/>
                    </a:lnB>
                  </a:tcPr>
                </a:tc>
              </a:tr>
              <a:tr h="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8260" marR="826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0.98 (0.97-1.00)</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0.95 (0.93-0.96)</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0.95 (0.94-0.97)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0.92 (0.90-0.93)</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796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4343400"/>
            <a:ext cx="7696200" cy="1200329"/>
          </a:xfrm>
          <a:prstGeom prst="rect">
            <a:avLst/>
          </a:prstGeom>
        </p:spPr>
        <p:txBody>
          <a:bodyPr wrap="square">
            <a:spAutoFit/>
          </a:bodyPr>
          <a:lstStyle/>
          <a:p>
            <a:r>
              <a:rPr lang="en-US" i="1" baseline="30000" dirty="0">
                <a:solidFill>
                  <a:prstClr val="black"/>
                </a:solidFill>
              </a:rPr>
              <a:t>Data source: Special analyses, USRDS ESRD Database. Period prevalent dialysis patients with Medicare as primary payer; 95% confidence intervals are shown in parentheses. Adjusted for patient age, race, ethnicity, sex, diabetes, duration of ESRD, nursing home status, patient comorbidities at incidence, and body mass index (BMI) at incidence. The race-specific measures are adjusted for all the above characteristics except patient race. The Hispanic-specific measure is adjusted for all the above characteristics except patient ethnicity. Abbreviations: DCI, Dialysis Clinic, Inc.; LDO, large dialysis organizations; SDO, small dialysis organizations.</a:t>
            </a:r>
            <a:endParaRPr lang="en-US" i="1" baseline="30000" dirty="0">
              <a:solidFill>
                <a:srgbClr val="FF0000"/>
              </a:solidFill>
            </a:endParaRPr>
          </a:p>
        </p:txBody>
      </p:sp>
      <p:sp>
        <p:nvSpPr>
          <p:cNvPr id="4" name="Rectangle 3"/>
          <p:cNvSpPr/>
          <p:nvPr/>
        </p:nvSpPr>
        <p:spPr>
          <a:xfrm>
            <a:off x="0" y="313549"/>
            <a:ext cx="9144000" cy="379591"/>
          </a:xfrm>
          <a:prstGeom prst="rect">
            <a:avLst/>
          </a:prstGeom>
        </p:spPr>
        <p:txBody>
          <a:bodyPr wrap="square">
            <a:spAutoFit/>
          </a:bodyPr>
          <a:lstStyle/>
          <a:p>
            <a:pPr algn="ctr"/>
            <a:r>
              <a:rPr lang="en-US" sz="2800" b="1" baseline="30000" dirty="0">
                <a:solidFill>
                  <a:prstClr val="black"/>
                </a:solidFill>
              </a:rPr>
              <a:t>Table </a:t>
            </a:r>
            <a:r>
              <a:rPr lang="en-US" sz="2800" b="1" baseline="30000" dirty="0" smtClean="0">
                <a:solidFill>
                  <a:prstClr val="black"/>
                </a:solidFill>
              </a:rPr>
              <a:t>10.4 </a:t>
            </a:r>
            <a:r>
              <a:rPr lang="en-US" sz="2800" b="1" baseline="30000" dirty="0">
                <a:solidFill>
                  <a:prstClr val="black"/>
                </a:solidFill>
              </a:rPr>
              <a:t>All-cause standardized </a:t>
            </a:r>
            <a:r>
              <a:rPr lang="en-US" sz="2800" b="1" baseline="30000" dirty="0" smtClean="0">
                <a:solidFill>
                  <a:prstClr val="black"/>
                </a:solidFill>
              </a:rPr>
              <a:t>hospitalization </a:t>
            </a:r>
            <a:r>
              <a:rPr lang="en-US" sz="2800" b="1" baseline="30000" dirty="0">
                <a:solidFill>
                  <a:prstClr val="black"/>
                </a:solidFill>
              </a:rPr>
              <a:t>ratio, by unit affiliation, 2013</a:t>
            </a:r>
            <a:endParaRPr lang="en-US" sz="2600" b="1" baseline="30000" dirty="0">
              <a:solidFill>
                <a:prstClr val="black"/>
              </a:solidFill>
            </a:endParaRPr>
          </a:p>
        </p:txBody>
      </p:sp>
      <p:sp>
        <p:nvSpPr>
          <p:cNvPr id="2" name="Footer Placeholder 1"/>
          <p:cNvSpPr>
            <a:spLocks noGrp="1"/>
          </p:cNvSpPr>
          <p:nvPr>
            <p:ph type="ftr" sz="quarter" idx="10"/>
          </p:nvPr>
        </p:nvSpPr>
        <p:spPr/>
        <p:txBody>
          <a:bodyPr/>
          <a:lstStyle/>
          <a:p>
            <a:r>
              <a:rPr lang="en-US" dirty="0" smtClean="0">
                <a:solidFill>
                  <a:prstClr val="white"/>
                </a:solidFill>
              </a:rPr>
              <a:t>Vol 2, ESRD, </a:t>
            </a:r>
            <a:r>
              <a:rPr lang="en-US" dirty="0" err="1" smtClean="0">
                <a:solidFill>
                  <a:prstClr val="white"/>
                </a:solidFill>
              </a:rPr>
              <a:t>Ch</a:t>
            </a:r>
            <a:r>
              <a:rPr lang="en-US" dirty="0" smtClean="0">
                <a:solidFill>
                  <a:prstClr val="white"/>
                </a:solidFill>
              </a:rPr>
              <a:t> 10</a:t>
            </a:r>
            <a:endParaRPr lang="en-US" dirty="0">
              <a:solidFill>
                <a:prstClr val="white"/>
              </a:solidFill>
            </a:endParaRPr>
          </a:p>
        </p:txBody>
      </p:sp>
      <p:sp>
        <p:nvSpPr>
          <p:cNvPr id="6" name="Slide Number Placeholder 5"/>
          <p:cNvSpPr>
            <a:spLocks noGrp="1"/>
          </p:cNvSpPr>
          <p:nvPr>
            <p:ph type="sldNum" sz="quarter" idx="11"/>
          </p:nvPr>
        </p:nvSpPr>
        <p:spPr/>
        <p:txBody>
          <a:bodyPr/>
          <a:lstStyle/>
          <a:p>
            <a:fld id="{3F227FC0-035E-484D-AA62-D30602925625}" type="slidenum">
              <a:rPr lang="en-US" b="1" smtClean="0">
                <a:solidFill>
                  <a:prstClr val="white"/>
                </a:solidFill>
              </a:rPr>
              <a:pPr/>
              <a:t>14</a:t>
            </a:fld>
            <a:endParaRPr lang="en-US" b="1"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901424724"/>
              </p:ext>
            </p:extLst>
          </p:nvPr>
        </p:nvGraphicFramePr>
        <p:xfrm>
          <a:off x="1143000" y="1371600"/>
          <a:ext cx="6858000" cy="2371344"/>
        </p:xfrm>
        <a:graphic>
          <a:graphicData uri="http://schemas.openxmlformats.org/drawingml/2006/table">
            <a:tbl>
              <a:tblPr firstRow="1" firstCol="1" bandRow="1"/>
              <a:tblGrid>
                <a:gridCol w="979170"/>
                <a:gridCol w="979805"/>
                <a:gridCol w="979805"/>
                <a:gridCol w="979805"/>
                <a:gridCol w="979805"/>
                <a:gridCol w="979805"/>
                <a:gridCol w="979805"/>
              </a:tblGrid>
              <a:tr h="190500">
                <a:tc>
                  <a:txBody>
                    <a:bodyPr/>
                    <a:lstStyle/>
                    <a:p>
                      <a:pPr marL="0" marR="0" algn="ctr">
                        <a:lnSpc>
                          <a:spcPct val="115000"/>
                        </a:lnSpc>
                        <a:spcBef>
                          <a:spcPts val="0"/>
                        </a:spcBef>
                        <a:spcAft>
                          <a:spcPts val="0"/>
                        </a:spcAft>
                      </a:pPr>
                      <a:r>
                        <a:rPr lang="en-US" sz="1100" b="1" dirty="0">
                          <a:effectLst/>
                          <a:latin typeface="Calibri"/>
                          <a:ea typeface="Times New Roman"/>
                          <a:cs typeface="Times New Roman"/>
                        </a:rPr>
                        <a:t>Affiliation</a:t>
                      </a:r>
                      <a:endParaRPr lang="en-US" sz="1100" dirty="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All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dirty="0">
                          <a:effectLst/>
                          <a:latin typeface="Calibri"/>
                          <a:ea typeface="Times New Roman"/>
                          <a:cs typeface="Times New Roman"/>
                        </a:rPr>
                        <a:t>White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Black/African American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Asian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Native American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Hispanic</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Overall</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1.00 (1.00-1.00)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1.03 (1.02-1.03)</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1.00 (0.99-1.00)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0.75 (0.75-0.76)</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0.82 (0.81-0.84)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0.91 (0.90-0.92)</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LDO</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n-US" sz="1100">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n-US" sz="1100">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n-US" sz="1100">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indent="139700">
                        <a:lnSpc>
                          <a:spcPct val="115000"/>
                        </a:lnSpc>
                        <a:spcBef>
                          <a:spcPts val="0"/>
                        </a:spcBef>
                        <a:spcAft>
                          <a:spcPts val="0"/>
                        </a:spcAft>
                      </a:pPr>
                      <a:r>
                        <a:rPr lang="en-US" sz="1100">
                          <a:effectLst/>
                          <a:latin typeface="Calibri"/>
                          <a:ea typeface="Times New Roman"/>
                          <a:cs typeface="Times New Roman"/>
                        </a:rPr>
                        <a:t>DaVita</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1.01 (1.00-1.01)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1.03 (1.03-1.04)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1.01 (1.00-1.01)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0.73 (0.71-0.74)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0.82 (0.79-0.85)</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0.89 (0.89-0.90)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indent="139700">
                        <a:lnSpc>
                          <a:spcPct val="115000"/>
                        </a:lnSpc>
                        <a:spcBef>
                          <a:spcPts val="0"/>
                        </a:spcBef>
                        <a:spcAft>
                          <a:spcPts val="0"/>
                        </a:spcAft>
                      </a:pPr>
                      <a:r>
                        <a:rPr lang="en-US" sz="1100">
                          <a:effectLst/>
                          <a:latin typeface="Calibri"/>
                          <a:ea typeface="Times New Roman"/>
                          <a:cs typeface="Times New Roman"/>
                        </a:rPr>
                        <a:t>Fresenius</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0.99 (0.98-0.99)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1.03 (1.02-1.03)</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0.96 (0.95-0.96)</a:t>
                      </a:r>
                      <a:endParaRPr lang="en-US"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0.79 (0.77-0.80)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0.86 (0.82-0.89)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0.91 (0.90-0.92)</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indent="139700">
                        <a:lnSpc>
                          <a:spcPct val="115000"/>
                        </a:lnSpc>
                        <a:spcBef>
                          <a:spcPts val="0"/>
                        </a:spcBef>
                        <a:spcAft>
                          <a:spcPts val="0"/>
                        </a:spcAft>
                      </a:pPr>
                      <a:r>
                        <a:rPr lang="en-US" sz="1100">
                          <a:effectLst/>
                          <a:latin typeface="Calibri"/>
                          <a:ea typeface="Times New Roman"/>
                          <a:cs typeface="Times New Roman"/>
                        </a:rPr>
                        <a:t>DCI</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0.90 (0.89-0.91)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0.95 (0.93-0.97)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0.88 (0.86-0.90)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0.64 (0.58-0.71)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0.67 (0.61-0.74)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0.83 (0.79-0.88)</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SDO</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0.99 (0.98-1.00)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1.00 (0.99-1.01)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1.02 (1.01-1.04)</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0.69 (0.67-0.71)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0.80 (0.74-0.87)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0.86 (0.84-0.87)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Hospital-based</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0.94 (0.93-0.95)</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0.94 (0.92-0.95)</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1.01 (0.99-1.03)</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0.76 (0.72-0.81)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0.87 (0.81-0.93)</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0.89 (0.85-0.92)</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nSpc>
                          <a:spcPct val="115000"/>
                        </a:lnSpc>
                        <a:spcBef>
                          <a:spcPts val="0"/>
                        </a:spcBef>
                        <a:spcAft>
                          <a:spcPts val="0"/>
                        </a:spcAft>
                      </a:pPr>
                      <a:r>
                        <a:rPr lang="en-US" sz="1100" b="1">
                          <a:effectLst/>
                          <a:latin typeface="Calibri"/>
                          <a:ea typeface="Times New Roman"/>
                          <a:cs typeface="Times New Roman"/>
                        </a:rPr>
                        <a:t>Independent</a:t>
                      </a:r>
                      <a:endParaRPr lang="en-US" sz="1100">
                        <a:effectLst/>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0.98 (0.98-0.99)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1.00 (0.99-1.01)</a:t>
                      </a:r>
                      <a:endParaRPr lang="en-US"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1.00 (0.99-1.01)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0.75 (0.73-0.77)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0.75 (0.72-0.79)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0.95 (0.93-0.96)</a:t>
                      </a:r>
                      <a:endParaRPr lang="en-US"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35435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715001"/>
            <a:ext cx="7696200" cy="461665"/>
          </a:xfrm>
          <a:prstGeom prst="rect">
            <a:avLst/>
          </a:prstGeom>
        </p:spPr>
        <p:txBody>
          <a:bodyPr wrap="square">
            <a:spAutoFit/>
          </a:bodyPr>
          <a:lstStyle/>
          <a:p>
            <a:r>
              <a:rPr lang="en-US" i="1" baseline="30000" dirty="0"/>
              <a:t>Data source: Special analyses, USRDS ESRD Database. Abbreviations: DCI, Dialysis Clinic, Inc.; FMC, Fresenius; </a:t>
            </a:r>
            <a:r>
              <a:rPr lang="en-US" i="1" baseline="30000" dirty="0" err="1"/>
              <a:t>Hosp</a:t>
            </a:r>
            <a:r>
              <a:rPr lang="en-US" i="1" baseline="30000" dirty="0"/>
              <a:t>-based, hospital-based dialysis centers; </a:t>
            </a:r>
            <a:r>
              <a:rPr lang="en-US" i="1" baseline="30000" dirty="0" err="1"/>
              <a:t>Indep</a:t>
            </a:r>
            <a:r>
              <a:rPr lang="en-US" i="1" baseline="30000" dirty="0"/>
              <a:t>, independent dialysis providers; SDO, small dialysis organizations.</a:t>
            </a:r>
            <a:endParaRPr lang="en-US" i="1" baseline="30000" dirty="0">
              <a:solidFill>
                <a:srgbClr val="FF0000"/>
              </a:solidFill>
            </a:endParaRPr>
          </a:p>
        </p:txBody>
      </p:sp>
      <p:sp>
        <p:nvSpPr>
          <p:cNvPr id="4" name="Rectangle 3"/>
          <p:cNvSpPr/>
          <p:nvPr/>
        </p:nvSpPr>
        <p:spPr>
          <a:xfrm>
            <a:off x="0" y="382409"/>
            <a:ext cx="9144000" cy="379591"/>
          </a:xfrm>
          <a:prstGeom prst="rect">
            <a:avLst/>
          </a:prstGeom>
        </p:spPr>
        <p:txBody>
          <a:bodyPr wrap="square">
            <a:spAutoFit/>
          </a:bodyPr>
          <a:lstStyle/>
          <a:p>
            <a:pPr algn="ctr"/>
            <a:r>
              <a:rPr lang="en-US" sz="2800" b="1" baseline="30000" dirty="0"/>
              <a:t> </a:t>
            </a:r>
            <a:r>
              <a:rPr lang="en-US" sz="2800" b="1" baseline="30000" dirty="0" smtClean="0"/>
              <a:t>Figure </a:t>
            </a:r>
            <a:r>
              <a:rPr lang="en-US" sz="2800" b="1" baseline="30000" dirty="0"/>
              <a:t>10.1 Dialysis unit counts, by unit affiliation, 2010–2013</a:t>
            </a:r>
            <a:endParaRPr lang="en-US" sz="2800" b="1" baseline="30000" dirty="0">
              <a:solidFill>
                <a:srgbClr val="FF0000"/>
              </a:solidFill>
            </a:endParaRP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10</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2</a:t>
            </a:fld>
            <a:endParaRPr lang="en-US" b="1" dirty="0"/>
          </a:p>
        </p:txBody>
      </p:sp>
      <p:pic>
        <p:nvPicPr>
          <p:cNvPr id="6146" name="Picture 2" descr="\\VASA\USRDSdocs\ADR\2015\Chapters\Volume 2 - ESRD\10 - Providers\Powerpoint\ESRDProviders_F1_3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371600"/>
            <a:ext cx="8229600" cy="3703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717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715001"/>
            <a:ext cx="7696200" cy="461665"/>
          </a:xfrm>
          <a:prstGeom prst="rect">
            <a:avLst/>
          </a:prstGeom>
        </p:spPr>
        <p:txBody>
          <a:bodyPr wrap="square">
            <a:spAutoFit/>
          </a:bodyPr>
          <a:lstStyle/>
          <a:p>
            <a:r>
              <a:rPr lang="en-US" i="1" baseline="30000" dirty="0"/>
              <a:t>Data source: Special analyses, USRDS ESRD Database. Abbreviations: DCI, Dialysis Clinic, Inc.; FMC, Fresenius; </a:t>
            </a:r>
            <a:r>
              <a:rPr lang="en-US" i="1" baseline="30000" dirty="0" err="1"/>
              <a:t>Hosp</a:t>
            </a:r>
            <a:r>
              <a:rPr lang="en-US" i="1" baseline="30000" dirty="0"/>
              <a:t>-based, hospital-based dialysis centers; </a:t>
            </a:r>
            <a:r>
              <a:rPr lang="en-US" i="1" baseline="30000" dirty="0" err="1"/>
              <a:t>Indep</a:t>
            </a:r>
            <a:r>
              <a:rPr lang="en-US" i="1" baseline="30000" dirty="0"/>
              <a:t>, independent dialysis providers; SDO, small dialysis organizations.</a:t>
            </a:r>
            <a:endParaRPr lang="en-US" i="1" baseline="30000" dirty="0">
              <a:solidFill>
                <a:srgbClr val="FF0000"/>
              </a:solidFill>
            </a:endParaRPr>
          </a:p>
        </p:txBody>
      </p:sp>
      <p:sp>
        <p:nvSpPr>
          <p:cNvPr id="4" name="Rectangle 3"/>
          <p:cNvSpPr/>
          <p:nvPr/>
        </p:nvSpPr>
        <p:spPr>
          <a:xfrm>
            <a:off x="0" y="382409"/>
            <a:ext cx="9144000" cy="379591"/>
          </a:xfrm>
          <a:prstGeom prst="rect">
            <a:avLst/>
          </a:prstGeom>
        </p:spPr>
        <p:txBody>
          <a:bodyPr wrap="square">
            <a:spAutoFit/>
          </a:bodyPr>
          <a:lstStyle/>
          <a:p>
            <a:pPr algn="ctr"/>
            <a:r>
              <a:rPr lang="en-US" sz="2800" b="1" baseline="30000" dirty="0"/>
              <a:t>Figure 10.2 Dialysis patient counts, by unit affiliation, 2010–2013</a:t>
            </a:r>
            <a:endParaRPr lang="en-US" sz="2800" b="1" baseline="30000" dirty="0">
              <a:solidFill>
                <a:srgbClr val="FF0000"/>
              </a:solidFill>
            </a:endParaRP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10</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3</a:t>
            </a:fld>
            <a:endParaRPr lang="en-US" b="1" dirty="0"/>
          </a:p>
        </p:txBody>
      </p:sp>
      <p:pic>
        <p:nvPicPr>
          <p:cNvPr id="7170" name="Picture 2" descr="\\VASA\USRDSdocs\ADR\2015\Chapters\Volume 2 - ESRD\10 - Providers\Powerpoint\ESRDProviders_F2_3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00200"/>
            <a:ext cx="82296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598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6021209"/>
            <a:ext cx="7696200" cy="379591"/>
          </a:xfrm>
          <a:prstGeom prst="rect">
            <a:avLst/>
          </a:prstGeom>
        </p:spPr>
        <p:txBody>
          <a:bodyPr wrap="square">
            <a:spAutoFit/>
          </a:bodyPr>
          <a:lstStyle/>
          <a:p>
            <a:r>
              <a:rPr lang="en-US" sz="1400" i="1" baseline="30000" dirty="0"/>
              <a:t>Data source: Special analyses, USRDS ESRD Database. Abbreviations: HD, hemodialysis; </a:t>
            </a:r>
            <a:r>
              <a:rPr lang="en-US" sz="1400" i="1" baseline="30000" dirty="0" err="1"/>
              <a:t>Hosp</a:t>
            </a:r>
            <a:r>
              <a:rPr lang="en-US" sz="1400" i="1" baseline="30000" dirty="0"/>
              <a:t>-based, hospital-based dialysis centers; </a:t>
            </a:r>
            <a:r>
              <a:rPr lang="en-US" sz="1400" i="1" baseline="30000" dirty="0" err="1"/>
              <a:t>Indep</a:t>
            </a:r>
            <a:r>
              <a:rPr lang="en-US" sz="1400" i="1" baseline="30000" dirty="0"/>
              <a:t>, independent dialysis providers; LDO, large dialysis organizations; PD, peritoneal dialysis; SDO, small dialysis organizations.</a:t>
            </a:r>
            <a:endParaRPr lang="en-US" sz="1400" i="1" baseline="30000" dirty="0">
              <a:solidFill>
                <a:srgbClr val="FF0000"/>
              </a:solidFill>
            </a:endParaRPr>
          </a:p>
        </p:txBody>
      </p:sp>
      <p:sp>
        <p:nvSpPr>
          <p:cNvPr id="4" name="Rectangle 3"/>
          <p:cNvSpPr/>
          <p:nvPr/>
        </p:nvSpPr>
        <p:spPr>
          <a:xfrm>
            <a:off x="0" y="313549"/>
            <a:ext cx="9144000" cy="379591"/>
          </a:xfrm>
          <a:prstGeom prst="rect">
            <a:avLst/>
          </a:prstGeom>
        </p:spPr>
        <p:txBody>
          <a:bodyPr wrap="square">
            <a:spAutoFit/>
          </a:bodyPr>
          <a:lstStyle/>
          <a:p>
            <a:pPr algn="ctr"/>
            <a:r>
              <a:rPr lang="en-US" sz="2800" b="1" baseline="30000" dirty="0"/>
              <a:t>Figure 10.3 Prevalence of dialysis modality, by unit affiliation, </a:t>
            </a:r>
            <a:r>
              <a:rPr lang="en-US" sz="2800" b="1" baseline="30000" dirty="0" smtClean="0"/>
              <a:t>2010–2013</a:t>
            </a:r>
            <a:endParaRPr lang="en-US" sz="2600" b="1" baseline="30000" dirty="0"/>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10</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4</a:t>
            </a:fld>
            <a:endParaRPr lang="en-US" b="1" dirty="0"/>
          </a:p>
        </p:txBody>
      </p:sp>
      <p:pic>
        <p:nvPicPr>
          <p:cNvPr id="8202" name="Picture 10" descr="\\VASA\USRDSdocs\ADR\2015\Chapters\Volume 2 - ESRD\10 - Providers\Powerpoint\ESRDProviders_F3a_3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1962" y="1107745"/>
            <a:ext cx="2743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8203" name="Picture 11" descr="\\VASA\USRDSdocs\ADR\2015\Chapters\Volume 2 - ESRD\10 - Providers\Powerpoint\ESRDProviders_F3b_30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1107745"/>
            <a:ext cx="2743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8204" name="Picture 12" descr="\\VASA\USRDSdocs\ADR\2015\Chapters\Volume 2 - ESRD\10 - Providers\Powerpoint\ESRDProviders_F3c_3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1107745"/>
            <a:ext cx="2743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8205" name="Picture 13" descr="\\VASA\USRDSdocs\ADR\2015\Chapters\Volume 2 - ESRD\10 - Providers\Powerpoint\ESRDProviders_F3d_30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1962" y="2819400"/>
            <a:ext cx="2743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8206" name="Picture 14" descr="\\VASA\USRDSdocs\ADR\2015\Chapters\Volume 2 - ESRD\10 - Providers\Powerpoint\ESRDProviders_F3e_30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52800" y="2819400"/>
            <a:ext cx="2743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8207" name="Picture 15" descr="\\VASA\USRDSdocs\ADR\2015\Chapters\Volume 2 - ESRD\10 - Providers\Powerpoint\ESRDProviders_F3f_30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48400" y="2819400"/>
            <a:ext cx="2743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8208" name="Picture 16" descr="\\VASA\USRDSdocs\ADR\2015\Chapters\Volume 2 - ESRD\10 - Providers\Powerpoint\ESRDProviders_F3g_30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52600" y="4572000"/>
            <a:ext cx="2743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8209" name="Picture 17" descr="\\VASA\USRDSdocs\ADR\2015\Chapters\Volume 2 - ESRD\10 - Providers\Powerpoint\ESRDProviders_F3h_300.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05149" y="4572000"/>
            <a:ext cx="2743200" cy="137160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609600" y="914400"/>
            <a:ext cx="1371600" cy="297517"/>
          </a:xfrm>
          <a:prstGeom prst="rect">
            <a:avLst/>
          </a:prstGeom>
        </p:spPr>
        <p:txBody>
          <a:bodyPr wrap="square">
            <a:spAutoFit/>
          </a:bodyPr>
          <a:lstStyle/>
          <a:p>
            <a:r>
              <a:rPr lang="en-US" sz="2000" b="1" baseline="30000" dirty="0" smtClean="0"/>
              <a:t>All patients</a:t>
            </a:r>
            <a:endParaRPr lang="en-US" sz="2000" b="1" baseline="30000" dirty="0"/>
          </a:p>
        </p:txBody>
      </p:sp>
      <p:sp>
        <p:nvSpPr>
          <p:cNvPr id="23" name="Rectangle 22"/>
          <p:cNvSpPr/>
          <p:nvPr/>
        </p:nvSpPr>
        <p:spPr>
          <a:xfrm>
            <a:off x="3429000" y="914400"/>
            <a:ext cx="1371600" cy="297517"/>
          </a:xfrm>
          <a:prstGeom prst="rect">
            <a:avLst/>
          </a:prstGeom>
        </p:spPr>
        <p:txBody>
          <a:bodyPr wrap="square">
            <a:spAutoFit/>
          </a:bodyPr>
          <a:lstStyle/>
          <a:p>
            <a:r>
              <a:rPr lang="en-US" sz="2000" b="1" baseline="30000" dirty="0" smtClean="0"/>
              <a:t>Female patients</a:t>
            </a:r>
            <a:endParaRPr lang="en-US" sz="2000" b="1" baseline="30000" dirty="0"/>
          </a:p>
        </p:txBody>
      </p:sp>
      <p:sp>
        <p:nvSpPr>
          <p:cNvPr id="24" name="Rectangle 23"/>
          <p:cNvSpPr/>
          <p:nvPr/>
        </p:nvSpPr>
        <p:spPr>
          <a:xfrm>
            <a:off x="6324600" y="914400"/>
            <a:ext cx="1371600" cy="297517"/>
          </a:xfrm>
          <a:prstGeom prst="rect">
            <a:avLst/>
          </a:prstGeom>
        </p:spPr>
        <p:txBody>
          <a:bodyPr wrap="square">
            <a:spAutoFit/>
          </a:bodyPr>
          <a:lstStyle/>
          <a:p>
            <a:r>
              <a:rPr lang="en-US" sz="2000" b="1" baseline="30000" dirty="0"/>
              <a:t>M</a:t>
            </a:r>
            <a:r>
              <a:rPr lang="en-US" sz="2000" b="1" baseline="30000" dirty="0" smtClean="0"/>
              <a:t>ale patients</a:t>
            </a:r>
            <a:endParaRPr lang="en-US" sz="2000" b="1" baseline="30000" dirty="0"/>
          </a:p>
        </p:txBody>
      </p:sp>
      <p:sp>
        <p:nvSpPr>
          <p:cNvPr id="25" name="Rectangle 24"/>
          <p:cNvSpPr/>
          <p:nvPr/>
        </p:nvSpPr>
        <p:spPr>
          <a:xfrm>
            <a:off x="609600" y="2674283"/>
            <a:ext cx="1371600" cy="297517"/>
          </a:xfrm>
          <a:prstGeom prst="rect">
            <a:avLst/>
          </a:prstGeom>
        </p:spPr>
        <p:txBody>
          <a:bodyPr wrap="square">
            <a:spAutoFit/>
          </a:bodyPr>
          <a:lstStyle/>
          <a:p>
            <a:r>
              <a:rPr lang="en-US" sz="2000" b="1" baseline="30000" dirty="0" smtClean="0"/>
              <a:t>White patients</a:t>
            </a:r>
            <a:endParaRPr lang="en-US" sz="2000" b="1" baseline="30000" dirty="0"/>
          </a:p>
        </p:txBody>
      </p:sp>
      <p:sp>
        <p:nvSpPr>
          <p:cNvPr id="26" name="Rectangle 25"/>
          <p:cNvSpPr/>
          <p:nvPr/>
        </p:nvSpPr>
        <p:spPr>
          <a:xfrm>
            <a:off x="3429000" y="2667000"/>
            <a:ext cx="2667000" cy="297517"/>
          </a:xfrm>
          <a:prstGeom prst="rect">
            <a:avLst/>
          </a:prstGeom>
        </p:spPr>
        <p:txBody>
          <a:bodyPr wrap="square">
            <a:spAutoFit/>
          </a:bodyPr>
          <a:lstStyle/>
          <a:p>
            <a:r>
              <a:rPr lang="en-US" sz="2000" b="1" baseline="30000" dirty="0" smtClean="0"/>
              <a:t>African American patients</a:t>
            </a:r>
            <a:endParaRPr lang="en-US" sz="2000" b="1" baseline="30000" dirty="0"/>
          </a:p>
        </p:txBody>
      </p:sp>
      <p:sp>
        <p:nvSpPr>
          <p:cNvPr id="27" name="Rectangle 26"/>
          <p:cNvSpPr/>
          <p:nvPr/>
        </p:nvSpPr>
        <p:spPr>
          <a:xfrm>
            <a:off x="6324600" y="2667000"/>
            <a:ext cx="1371600" cy="297517"/>
          </a:xfrm>
          <a:prstGeom prst="rect">
            <a:avLst/>
          </a:prstGeom>
        </p:spPr>
        <p:txBody>
          <a:bodyPr wrap="square">
            <a:spAutoFit/>
          </a:bodyPr>
          <a:lstStyle/>
          <a:p>
            <a:r>
              <a:rPr lang="en-US" sz="2000" b="1" baseline="30000" dirty="0" smtClean="0"/>
              <a:t>Asian patients</a:t>
            </a:r>
            <a:endParaRPr lang="en-US" sz="2000" b="1" baseline="30000" dirty="0"/>
          </a:p>
        </p:txBody>
      </p:sp>
      <p:sp>
        <p:nvSpPr>
          <p:cNvPr id="28" name="Rectangle 27"/>
          <p:cNvSpPr/>
          <p:nvPr/>
        </p:nvSpPr>
        <p:spPr>
          <a:xfrm>
            <a:off x="1905000" y="4426883"/>
            <a:ext cx="2552700" cy="297517"/>
          </a:xfrm>
          <a:prstGeom prst="rect">
            <a:avLst/>
          </a:prstGeom>
        </p:spPr>
        <p:txBody>
          <a:bodyPr wrap="square">
            <a:spAutoFit/>
          </a:bodyPr>
          <a:lstStyle/>
          <a:p>
            <a:r>
              <a:rPr lang="en-US" sz="2000" b="1" baseline="30000" dirty="0" smtClean="0"/>
              <a:t>Native American patients</a:t>
            </a:r>
            <a:endParaRPr lang="en-US" sz="2000" b="1" baseline="30000" dirty="0"/>
          </a:p>
        </p:txBody>
      </p:sp>
      <p:sp>
        <p:nvSpPr>
          <p:cNvPr id="29" name="Rectangle 28"/>
          <p:cNvSpPr/>
          <p:nvPr/>
        </p:nvSpPr>
        <p:spPr>
          <a:xfrm>
            <a:off x="4914900" y="4419600"/>
            <a:ext cx="2552700" cy="297517"/>
          </a:xfrm>
          <a:prstGeom prst="rect">
            <a:avLst/>
          </a:prstGeom>
        </p:spPr>
        <p:txBody>
          <a:bodyPr wrap="square">
            <a:spAutoFit/>
          </a:bodyPr>
          <a:lstStyle/>
          <a:p>
            <a:r>
              <a:rPr lang="en-US" sz="2000" b="1" baseline="30000" dirty="0" smtClean="0"/>
              <a:t>Hispanic patients</a:t>
            </a:r>
            <a:endParaRPr lang="en-US" sz="2000" b="1" baseline="30000" dirty="0"/>
          </a:p>
        </p:txBody>
      </p:sp>
    </p:spTree>
    <p:extLst>
      <p:ext uri="{BB962C8B-B14F-4D97-AF65-F5344CB8AC3E}">
        <p14:creationId xmlns:p14="http://schemas.microsoft.com/office/powerpoint/2010/main" val="1336336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6021209"/>
            <a:ext cx="7696200" cy="379591"/>
          </a:xfrm>
          <a:prstGeom prst="rect">
            <a:avLst/>
          </a:prstGeom>
        </p:spPr>
        <p:txBody>
          <a:bodyPr wrap="square">
            <a:spAutoFit/>
          </a:bodyPr>
          <a:lstStyle/>
          <a:p>
            <a:r>
              <a:rPr lang="en-US" sz="1400" i="1" baseline="30000" dirty="0"/>
              <a:t>Data source: Special analyses, USRDS ESRD Database. Abbreviations: HD, hemodialysis; </a:t>
            </a:r>
            <a:r>
              <a:rPr lang="en-US" sz="1400" i="1" baseline="30000" dirty="0" err="1"/>
              <a:t>Hosp</a:t>
            </a:r>
            <a:r>
              <a:rPr lang="en-US" sz="1400" i="1" baseline="30000" dirty="0"/>
              <a:t>-based, hospital-based dialysis centers; </a:t>
            </a:r>
            <a:r>
              <a:rPr lang="en-US" sz="1400" i="1" baseline="30000" dirty="0" err="1"/>
              <a:t>Indep</a:t>
            </a:r>
            <a:r>
              <a:rPr lang="en-US" sz="1400" i="1" baseline="30000" dirty="0"/>
              <a:t>, independent dialysis providers; LDO, large dialysis organizations; PD, peritoneal dialysis; SDO, small dialysis organizations.</a:t>
            </a:r>
            <a:endParaRPr lang="en-US" sz="1400" i="1" baseline="30000" dirty="0">
              <a:solidFill>
                <a:srgbClr val="FF0000"/>
              </a:solidFill>
            </a:endParaRPr>
          </a:p>
        </p:txBody>
      </p:sp>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Figure 10.4 Prevalence of vascular access types among incident hemodialysis patients, </a:t>
            </a:r>
          </a:p>
          <a:p>
            <a:pPr algn="ctr"/>
            <a:r>
              <a:rPr lang="en-US" sz="2800" b="1" baseline="30000" dirty="0"/>
              <a:t>by unit affiliation, 2013</a:t>
            </a:r>
            <a:endParaRPr lang="en-US" sz="2600" b="1" baseline="30000" dirty="0"/>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10</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5</a:t>
            </a:fld>
            <a:endParaRPr lang="en-US" b="1" dirty="0"/>
          </a:p>
        </p:txBody>
      </p:sp>
      <p:pic>
        <p:nvPicPr>
          <p:cNvPr id="8202" name="Picture 10"/>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61962" y="1176325"/>
            <a:ext cx="2743200"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352800" y="1176325"/>
            <a:ext cx="2743200"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4" name="Picture 1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248400" y="1176325"/>
            <a:ext cx="2743200"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5" name="Picture 13"/>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61962" y="2887980"/>
            <a:ext cx="2743200"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6" name="Picture 14"/>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352800" y="2887980"/>
            <a:ext cx="2743200"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7" name="Picture 15"/>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248400" y="2887980"/>
            <a:ext cx="2743200"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8" name="Picture 16"/>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752600" y="4640580"/>
            <a:ext cx="2743200"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9" name="Picture 17"/>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4805149" y="4640580"/>
            <a:ext cx="2743200" cy="1234439"/>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609600" y="914400"/>
            <a:ext cx="1371600" cy="297517"/>
          </a:xfrm>
          <a:prstGeom prst="rect">
            <a:avLst/>
          </a:prstGeom>
        </p:spPr>
        <p:txBody>
          <a:bodyPr wrap="square">
            <a:spAutoFit/>
          </a:bodyPr>
          <a:lstStyle/>
          <a:p>
            <a:r>
              <a:rPr lang="en-US" sz="2000" b="1" baseline="30000" dirty="0" smtClean="0"/>
              <a:t>All patients</a:t>
            </a:r>
            <a:endParaRPr lang="en-US" sz="2000" b="1" baseline="30000" dirty="0"/>
          </a:p>
        </p:txBody>
      </p:sp>
      <p:sp>
        <p:nvSpPr>
          <p:cNvPr id="23" name="Rectangle 22"/>
          <p:cNvSpPr/>
          <p:nvPr/>
        </p:nvSpPr>
        <p:spPr>
          <a:xfrm>
            <a:off x="3429000" y="914400"/>
            <a:ext cx="1371600" cy="297517"/>
          </a:xfrm>
          <a:prstGeom prst="rect">
            <a:avLst/>
          </a:prstGeom>
        </p:spPr>
        <p:txBody>
          <a:bodyPr wrap="square">
            <a:spAutoFit/>
          </a:bodyPr>
          <a:lstStyle/>
          <a:p>
            <a:r>
              <a:rPr lang="en-US" sz="2000" b="1" baseline="30000" dirty="0" smtClean="0"/>
              <a:t>Female patients</a:t>
            </a:r>
            <a:endParaRPr lang="en-US" sz="2000" b="1" baseline="30000" dirty="0"/>
          </a:p>
        </p:txBody>
      </p:sp>
      <p:sp>
        <p:nvSpPr>
          <p:cNvPr id="24" name="Rectangle 23"/>
          <p:cNvSpPr/>
          <p:nvPr/>
        </p:nvSpPr>
        <p:spPr>
          <a:xfrm>
            <a:off x="6324600" y="914400"/>
            <a:ext cx="1371600" cy="297517"/>
          </a:xfrm>
          <a:prstGeom prst="rect">
            <a:avLst/>
          </a:prstGeom>
        </p:spPr>
        <p:txBody>
          <a:bodyPr wrap="square">
            <a:spAutoFit/>
          </a:bodyPr>
          <a:lstStyle/>
          <a:p>
            <a:r>
              <a:rPr lang="en-US" sz="2000" b="1" baseline="30000" dirty="0"/>
              <a:t>M</a:t>
            </a:r>
            <a:r>
              <a:rPr lang="en-US" sz="2000" b="1" baseline="30000" dirty="0" smtClean="0"/>
              <a:t>ale patients</a:t>
            </a:r>
            <a:endParaRPr lang="en-US" sz="2000" b="1" baseline="30000" dirty="0"/>
          </a:p>
        </p:txBody>
      </p:sp>
      <p:sp>
        <p:nvSpPr>
          <p:cNvPr id="25" name="Rectangle 24"/>
          <p:cNvSpPr/>
          <p:nvPr/>
        </p:nvSpPr>
        <p:spPr>
          <a:xfrm>
            <a:off x="609600" y="2674283"/>
            <a:ext cx="1371600" cy="297517"/>
          </a:xfrm>
          <a:prstGeom prst="rect">
            <a:avLst/>
          </a:prstGeom>
        </p:spPr>
        <p:txBody>
          <a:bodyPr wrap="square">
            <a:spAutoFit/>
          </a:bodyPr>
          <a:lstStyle/>
          <a:p>
            <a:r>
              <a:rPr lang="en-US" sz="2000" b="1" baseline="30000" dirty="0" smtClean="0"/>
              <a:t>White patients</a:t>
            </a:r>
            <a:endParaRPr lang="en-US" sz="2000" b="1" baseline="30000" dirty="0"/>
          </a:p>
        </p:txBody>
      </p:sp>
      <p:sp>
        <p:nvSpPr>
          <p:cNvPr id="26" name="Rectangle 25"/>
          <p:cNvSpPr/>
          <p:nvPr/>
        </p:nvSpPr>
        <p:spPr>
          <a:xfrm>
            <a:off x="3429000" y="2667000"/>
            <a:ext cx="2667000" cy="297517"/>
          </a:xfrm>
          <a:prstGeom prst="rect">
            <a:avLst/>
          </a:prstGeom>
        </p:spPr>
        <p:txBody>
          <a:bodyPr wrap="square">
            <a:spAutoFit/>
          </a:bodyPr>
          <a:lstStyle/>
          <a:p>
            <a:r>
              <a:rPr lang="en-US" sz="2000" b="1" baseline="30000" dirty="0" smtClean="0"/>
              <a:t>African American patients</a:t>
            </a:r>
            <a:endParaRPr lang="en-US" sz="2000" b="1" baseline="30000" dirty="0"/>
          </a:p>
        </p:txBody>
      </p:sp>
      <p:sp>
        <p:nvSpPr>
          <p:cNvPr id="27" name="Rectangle 26"/>
          <p:cNvSpPr/>
          <p:nvPr/>
        </p:nvSpPr>
        <p:spPr>
          <a:xfrm>
            <a:off x="6324600" y="2667000"/>
            <a:ext cx="1371600" cy="297517"/>
          </a:xfrm>
          <a:prstGeom prst="rect">
            <a:avLst/>
          </a:prstGeom>
        </p:spPr>
        <p:txBody>
          <a:bodyPr wrap="square">
            <a:spAutoFit/>
          </a:bodyPr>
          <a:lstStyle/>
          <a:p>
            <a:r>
              <a:rPr lang="en-US" sz="2000" b="1" baseline="30000" dirty="0" smtClean="0"/>
              <a:t>Asian patients</a:t>
            </a:r>
            <a:endParaRPr lang="en-US" sz="2000" b="1" baseline="30000" dirty="0"/>
          </a:p>
        </p:txBody>
      </p:sp>
      <p:sp>
        <p:nvSpPr>
          <p:cNvPr id="28" name="Rectangle 27"/>
          <p:cNvSpPr/>
          <p:nvPr/>
        </p:nvSpPr>
        <p:spPr>
          <a:xfrm>
            <a:off x="1905000" y="4426883"/>
            <a:ext cx="2552700" cy="297517"/>
          </a:xfrm>
          <a:prstGeom prst="rect">
            <a:avLst/>
          </a:prstGeom>
        </p:spPr>
        <p:txBody>
          <a:bodyPr wrap="square">
            <a:spAutoFit/>
          </a:bodyPr>
          <a:lstStyle/>
          <a:p>
            <a:r>
              <a:rPr lang="en-US" sz="2000" b="1" baseline="30000" dirty="0" smtClean="0"/>
              <a:t>Native American patients</a:t>
            </a:r>
            <a:endParaRPr lang="en-US" sz="2000" b="1" baseline="30000" dirty="0"/>
          </a:p>
        </p:txBody>
      </p:sp>
      <p:sp>
        <p:nvSpPr>
          <p:cNvPr id="29" name="Rectangle 28"/>
          <p:cNvSpPr/>
          <p:nvPr/>
        </p:nvSpPr>
        <p:spPr>
          <a:xfrm>
            <a:off x="4914900" y="4419600"/>
            <a:ext cx="2552700" cy="297517"/>
          </a:xfrm>
          <a:prstGeom prst="rect">
            <a:avLst/>
          </a:prstGeom>
        </p:spPr>
        <p:txBody>
          <a:bodyPr wrap="square">
            <a:spAutoFit/>
          </a:bodyPr>
          <a:lstStyle/>
          <a:p>
            <a:r>
              <a:rPr lang="en-US" sz="2000" b="1" baseline="30000" dirty="0" smtClean="0"/>
              <a:t>Hispanic patients</a:t>
            </a:r>
            <a:endParaRPr lang="en-US" sz="2000" b="1" baseline="30000" dirty="0"/>
          </a:p>
        </p:txBody>
      </p:sp>
    </p:spTree>
    <p:extLst>
      <p:ext uri="{BB962C8B-B14F-4D97-AF65-F5344CB8AC3E}">
        <p14:creationId xmlns:p14="http://schemas.microsoft.com/office/powerpoint/2010/main" val="158530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6021209"/>
            <a:ext cx="7696200" cy="379591"/>
          </a:xfrm>
          <a:prstGeom prst="rect">
            <a:avLst/>
          </a:prstGeom>
        </p:spPr>
        <p:txBody>
          <a:bodyPr wrap="square">
            <a:spAutoFit/>
          </a:bodyPr>
          <a:lstStyle/>
          <a:p>
            <a:r>
              <a:rPr lang="en-US" sz="1400" i="1" baseline="30000" dirty="0"/>
              <a:t>Data source: Special analyses, USRDS ESRD Database. Abbreviations: HD, hemodialysis; </a:t>
            </a:r>
            <a:r>
              <a:rPr lang="en-US" sz="1400" i="1" baseline="30000" dirty="0" err="1"/>
              <a:t>Hosp</a:t>
            </a:r>
            <a:r>
              <a:rPr lang="en-US" sz="1400" i="1" baseline="30000" dirty="0"/>
              <a:t>-based, hospital-based dialysis centers; </a:t>
            </a:r>
            <a:r>
              <a:rPr lang="en-US" sz="1400" i="1" baseline="30000" dirty="0" err="1"/>
              <a:t>Indep</a:t>
            </a:r>
            <a:r>
              <a:rPr lang="en-US" sz="1400" i="1" baseline="30000" dirty="0"/>
              <a:t>, independent dialysis providers; LDO, large dialysis organizations; PD, peritoneal dialysis; SDO, small dialysis organizations.</a:t>
            </a:r>
            <a:endParaRPr lang="en-US" sz="1400" i="1" baseline="30000" dirty="0">
              <a:solidFill>
                <a:srgbClr val="FF0000"/>
              </a:solidFill>
            </a:endParaRPr>
          </a:p>
        </p:txBody>
      </p:sp>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Figure 10.5 Prevalence of vascular access types among prevalent hemodialysis patients, </a:t>
            </a:r>
          </a:p>
          <a:p>
            <a:pPr algn="ctr"/>
            <a:r>
              <a:rPr lang="en-US" sz="2800" b="1" baseline="30000" dirty="0"/>
              <a:t>by unit affiliation, 2013</a:t>
            </a:r>
            <a:endParaRPr lang="en-US" sz="2600" b="1" baseline="30000" dirty="0"/>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10</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6</a:t>
            </a:fld>
            <a:endParaRPr lang="en-US" b="1" dirty="0"/>
          </a:p>
        </p:txBody>
      </p:sp>
      <p:pic>
        <p:nvPicPr>
          <p:cNvPr id="8202" name="Picture 10"/>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61963" y="1176325"/>
            <a:ext cx="2743198"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352801" y="1176325"/>
            <a:ext cx="2743198"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4" name="Picture 1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248401" y="1176325"/>
            <a:ext cx="2743198"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5" name="Picture 13"/>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61963" y="2887980"/>
            <a:ext cx="2743198"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6" name="Picture 14"/>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352801" y="2887980"/>
            <a:ext cx="2743198"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7" name="Picture 15"/>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248401" y="2887980"/>
            <a:ext cx="2743198"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8" name="Picture 16"/>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752601" y="4640580"/>
            <a:ext cx="2743198" cy="1234439"/>
          </a:xfrm>
          <a:prstGeom prst="rect">
            <a:avLst/>
          </a:prstGeom>
          <a:noFill/>
          <a:extLst>
            <a:ext uri="{909E8E84-426E-40DD-AFC4-6F175D3DCCD1}">
              <a14:hiddenFill xmlns:a14="http://schemas.microsoft.com/office/drawing/2010/main">
                <a:solidFill>
                  <a:srgbClr val="FFFFFF"/>
                </a:solidFill>
              </a14:hiddenFill>
            </a:ext>
          </a:extLst>
        </p:spPr>
      </p:pic>
      <p:pic>
        <p:nvPicPr>
          <p:cNvPr id="8209" name="Picture 17"/>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4805150" y="4640580"/>
            <a:ext cx="2743198" cy="1234439"/>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609600" y="914400"/>
            <a:ext cx="1371600" cy="297517"/>
          </a:xfrm>
          <a:prstGeom prst="rect">
            <a:avLst/>
          </a:prstGeom>
        </p:spPr>
        <p:txBody>
          <a:bodyPr wrap="square">
            <a:spAutoFit/>
          </a:bodyPr>
          <a:lstStyle/>
          <a:p>
            <a:r>
              <a:rPr lang="en-US" sz="2000" b="1" baseline="30000" dirty="0" smtClean="0"/>
              <a:t>All patients</a:t>
            </a:r>
            <a:endParaRPr lang="en-US" sz="2000" b="1" baseline="30000" dirty="0"/>
          </a:p>
        </p:txBody>
      </p:sp>
      <p:sp>
        <p:nvSpPr>
          <p:cNvPr id="23" name="Rectangle 22"/>
          <p:cNvSpPr/>
          <p:nvPr/>
        </p:nvSpPr>
        <p:spPr>
          <a:xfrm>
            <a:off x="3429000" y="914400"/>
            <a:ext cx="1371600" cy="297517"/>
          </a:xfrm>
          <a:prstGeom prst="rect">
            <a:avLst/>
          </a:prstGeom>
        </p:spPr>
        <p:txBody>
          <a:bodyPr wrap="square">
            <a:spAutoFit/>
          </a:bodyPr>
          <a:lstStyle/>
          <a:p>
            <a:r>
              <a:rPr lang="en-US" sz="2000" b="1" baseline="30000" dirty="0" smtClean="0"/>
              <a:t>Female patients</a:t>
            </a:r>
            <a:endParaRPr lang="en-US" sz="2000" b="1" baseline="30000" dirty="0"/>
          </a:p>
        </p:txBody>
      </p:sp>
      <p:sp>
        <p:nvSpPr>
          <p:cNvPr id="24" name="Rectangle 23"/>
          <p:cNvSpPr/>
          <p:nvPr/>
        </p:nvSpPr>
        <p:spPr>
          <a:xfrm>
            <a:off x="6324600" y="914400"/>
            <a:ext cx="1371600" cy="297517"/>
          </a:xfrm>
          <a:prstGeom prst="rect">
            <a:avLst/>
          </a:prstGeom>
        </p:spPr>
        <p:txBody>
          <a:bodyPr wrap="square">
            <a:spAutoFit/>
          </a:bodyPr>
          <a:lstStyle/>
          <a:p>
            <a:r>
              <a:rPr lang="en-US" sz="2000" b="1" baseline="30000" dirty="0"/>
              <a:t>M</a:t>
            </a:r>
            <a:r>
              <a:rPr lang="en-US" sz="2000" b="1" baseline="30000" dirty="0" smtClean="0"/>
              <a:t>ale patients</a:t>
            </a:r>
            <a:endParaRPr lang="en-US" sz="2000" b="1" baseline="30000" dirty="0"/>
          </a:p>
        </p:txBody>
      </p:sp>
      <p:sp>
        <p:nvSpPr>
          <p:cNvPr id="25" name="Rectangle 24"/>
          <p:cNvSpPr/>
          <p:nvPr/>
        </p:nvSpPr>
        <p:spPr>
          <a:xfrm>
            <a:off x="609600" y="2674283"/>
            <a:ext cx="1371600" cy="297517"/>
          </a:xfrm>
          <a:prstGeom prst="rect">
            <a:avLst/>
          </a:prstGeom>
        </p:spPr>
        <p:txBody>
          <a:bodyPr wrap="square">
            <a:spAutoFit/>
          </a:bodyPr>
          <a:lstStyle/>
          <a:p>
            <a:r>
              <a:rPr lang="en-US" sz="2000" b="1" baseline="30000" dirty="0" smtClean="0"/>
              <a:t>White patients</a:t>
            </a:r>
            <a:endParaRPr lang="en-US" sz="2000" b="1" baseline="30000" dirty="0"/>
          </a:p>
        </p:txBody>
      </p:sp>
      <p:sp>
        <p:nvSpPr>
          <p:cNvPr id="26" name="Rectangle 25"/>
          <p:cNvSpPr/>
          <p:nvPr/>
        </p:nvSpPr>
        <p:spPr>
          <a:xfrm>
            <a:off x="3429000" y="2667000"/>
            <a:ext cx="2667000" cy="297517"/>
          </a:xfrm>
          <a:prstGeom prst="rect">
            <a:avLst/>
          </a:prstGeom>
        </p:spPr>
        <p:txBody>
          <a:bodyPr wrap="square">
            <a:spAutoFit/>
          </a:bodyPr>
          <a:lstStyle/>
          <a:p>
            <a:r>
              <a:rPr lang="en-US" sz="2000" b="1" baseline="30000" dirty="0" smtClean="0"/>
              <a:t>African American patients</a:t>
            </a:r>
            <a:endParaRPr lang="en-US" sz="2000" b="1" baseline="30000" dirty="0"/>
          </a:p>
        </p:txBody>
      </p:sp>
      <p:sp>
        <p:nvSpPr>
          <p:cNvPr id="27" name="Rectangle 26"/>
          <p:cNvSpPr/>
          <p:nvPr/>
        </p:nvSpPr>
        <p:spPr>
          <a:xfrm>
            <a:off x="6324600" y="2667000"/>
            <a:ext cx="1371600" cy="297517"/>
          </a:xfrm>
          <a:prstGeom prst="rect">
            <a:avLst/>
          </a:prstGeom>
        </p:spPr>
        <p:txBody>
          <a:bodyPr wrap="square">
            <a:spAutoFit/>
          </a:bodyPr>
          <a:lstStyle/>
          <a:p>
            <a:r>
              <a:rPr lang="en-US" sz="2000" b="1" baseline="30000" dirty="0" smtClean="0"/>
              <a:t>Asian patients</a:t>
            </a:r>
            <a:endParaRPr lang="en-US" sz="2000" b="1" baseline="30000" dirty="0"/>
          </a:p>
        </p:txBody>
      </p:sp>
      <p:sp>
        <p:nvSpPr>
          <p:cNvPr id="28" name="Rectangle 27"/>
          <p:cNvSpPr/>
          <p:nvPr/>
        </p:nvSpPr>
        <p:spPr>
          <a:xfrm>
            <a:off x="1905000" y="4426883"/>
            <a:ext cx="2552700" cy="297517"/>
          </a:xfrm>
          <a:prstGeom prst="rect">
            <a:avLst/>
          </a:prstGeom>
        </p:spPr>
        <p:txBody>
          <a:bodyPr wrap="square">
            <a:spAutoFit/>
          </a:bodyPr>
          <a:lstStyle/>
          <a:p>
            <a:r>
              <a:rPr lang="en-US" sz="2000" b="1" baseline="30000" dirty="0" smtClean="0"/>
              <a:t>Native American patients</a:t>
            </a:r>
            <a:endParaRPr lang="en-US" sz="2000" b="1" baseline="30000" dirty="0"/>
          </a:p>
        </p:txBody>
      </p:sp>
      <p:sp>
        <p:nvSpPr>
          <p:cNvPr id="29" name="Rectangle 28"/>
          <p:cNvSpPr/>
          <p:nvPr/>
        </p:nvSpPr>
        <p:spPr>
          <a:xfrm>
            <a:off x="4914900" y="4419600"/>
            <a:ext cx="2552700" cy="297517"/>
          </a:xfrm>
          <a:prstGeom prst="rect">
            <a:avLst/>
          </a:prstGeom>
        </p:spPr>
        <p:txBody>
          <a:bodyPr wrap="square">
            <a:spAutoFit/>
          </a:bodyPr>
          <a:lstStyle/>
          <a:p>
            <a:r>
              <a:rPr lang="en-US" sz="2000" b="1" baseline="30000" dirty="0" smtClean="0"/>
              <a:t>Hispanic patients</a:t>
            </a:r>
            <a:endParaRPr lang="en-US" sz="2000" b="1" baseline="30000" dirty="0"/>
          </a:p>
        </p:txBody>
      </p:sp>
    </p:spTree>
    <p:extLst>
      <p:ext uri="{BB962C8B-B14F-4D97-AF65-F5344CB8AC3E}">
        <p14:creationId xmlns:p14="http://schemas.microsoft.com/office/powerpoint/2010/main" val="217981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486400"/>
            <a:ext cx="7696200" cy="646331"/>
          </a:xfrm>
          <a:prstGeom prst="rect">
            <a:avLst/>
          </a:prstGeom>
        </p:spPr>
        <p:txBody>
          <a:bodyPr wrap="square">
            <a:spAutoFit/>
          </a:bodyPr>
          <a:lstStyle/>
          <a:p>
            <a:r>
              <a:rPr lang="en-US" i="1" baseline="30000" dirty="0"/>
              <a:t>Data source: Special analyses, USRDS ESRD Database. The orange diamonds represent the average facility-level rate of each type of vascular access. The bars within each box represent the median. The boxes represent the interquartile range. The vertical lines are capped at the 5th and 95th percentile of these facility-level rates. Abbreviations: Cath, catheter.</a:t>
            </a:r>
            <a:endParaRPr lang="en-US" i="1" baseline="30000" dirty="0">
              <a:solidFill>
                <a:srgbClr val="FF0000"/>
              </a:solidFill>
            </a:endParaRPr>
          </a:p>
        </p:txBody>
      </p:sp>
      <p:sp>
        <p:nvSpPr>
          <p:cNvPr id="4" name="Rectangle 3"/>
          <p:cNvSpPr/>
          <p:nvPr/>
        </p:nvSpPr>
        <p:spPr>
          <a:xfrm>
            <a:off x="0" y="323751"/>
            <a:ext cx="9144000" cy="666849"/>
          </a:xfrm>
          <a:prstGeom prst="rect">
            <a:avLst/>
          </a:prstGeom>
        </p:spPr>
        <p:txBody>
          <a:bodyPr wrap="square">
            <a:spAutoFit/>
          </a:bodyPr>
          <a:lstStyle/>
          <a:p>
            <a:pPr algn="ctr"/>
            <a:r>
              <a:rPr lang="en-US" sz="2800" b="1" baseline="30000" dirty="0"/>
              <a:t>Figure 10.6 Facility-level distribution of vascular access type among HD patients </a:t>
            </a:r>
            <a:endParaRPr lang="en-US" sz="2800" b="1" baseline="30000" dirty="0" smtClean="0"/>
          </a:p>
          <a:p>
            <a:pPr algn="ctr"/>
            <a:r>
              <a:rPr lang="en-US" sz="2800" b="1" baseline="30000" dirty="0" smtClean="0"/>
              <a:t>during </a:t>
            </a:r>
            <a:r>
              <a:rPr lang="en-US" sz="2800" b="1" baseline="30000" dirty="0"/>
              <a:t>the first 30 days of dialysis, </a:t>
            </a:r>
            <a:r>
              <a:rPr lang="en-US" sz="2800" b="1" baseline="30000" dirty="0" smtClean="0"/>
              <a:t>2013</a:t>
            </a:r>
            <a:endParaRPr lang="en-US" sz="2600" b="1" baseline="30000" dirty="0"/>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10</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7</a:t>
            </a:fld>
            <a:endParaRPr lang="en-US" b="1" dirty="0"/>
          </a:p>
        </p:txBody>
      </p:sp>
      <p:sp>
        <p:nvSpPr>
          <p:cNvPr id="7" name="Rectangle 6"/>
          <p:cNvSpPr/>
          <p:nvPr/>
        </p:nvSpPr>
        <p:spPr>
          <a:xfrm>
            <a:off x="609600" y="1531283"/>
            <a:ext cx="2743200" cy="297517"/>
          </a:xfrm>
          <a:prstGeom prst="rect">
            <a:avLst/>
          </a:prstGeom>
        </p:spPr>
        <p:txBody>
          <a:bodyPr wrap="square">
            <a:spAutoFit/>
          </a:bodyPr>
          <a:lstStyle/>
          <a:p>
            <a:r>
              <a:rPr lang="en-US" sz="2000" b="1" baseline="30000" dirty="0" smtClean="0"/>
              <a:t>Incident hemodialysis patients</a:t>
            </a:r>
            <a:endParaRPr lang="en-US" sz="2000" b="1" baseline="30000" dirty="0"/>
          </a:p>
        </p:txBody>
      </p:sp>
      <p:sp>
        <p:nvSpPr>
          <p:cNvPr id="8" name="Rectangle 7"/>
          <p:cNvSpPr/>
          <p:nvPr/>
        </p:nvSpPr>
        <p:spPr>
          <a:xfrm>
            <a:off x="4876800" y="1531283"/>
            <a:ext cx="2743200" cy="297517"/>
          </a:xfrm>
          <a:prstGeom prst="rect">
            <a:avLst/>
          </a:prstGeom>
        </p:spPr>
        <p:txBody>
          <a:bodyPr wrap="square">
            <a:spAutoFit/>
          </a:bodyPr>
          <a:lstStyle/>
          <a:p>
            <a:r>
              <a:rPr lang="en-US" sz="2000" b="1" baseline="30000" dirty="0" smtClean="0"/>
              <a:t>Prevalent hemodialysis patients</a:t>
            </a:r>
            <a:endParaRPr lang="en-US" sz="2000" b="1" baseline="30000" dirty="0"/>
          </a:p>
        </p:txBody>
      </p:sp>
      <p:pic>
        <p:nvPicPr>
          <p:cNvPr id="9218" name="Picture 2" descr="\\VASA\USRDSdocs\ADR\2015\Chapters\Volume 2 - ESRD\10 - Providers\Powerpoint\ESRDProviders_F6a_3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905000"/>
            <a:ext cx="4364181" cy="32004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VASA\USRDSdocs\ADR\2015\Chapters\Volume 2 - ESRD\10 - Providers\Powerpoint\ESRDProviders_F6b_30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1218" y="1905000"/>
            <a:ext cx="4364182"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786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4360" y="5562600"/>
            <a:ext cx="7696200" cy="584775"/>
          </a:xfrm>
          <a:prstGeom prst="rect">
            <a:avLst/>
          </a:prstGeom>
        </p:spPr>
        <p:txBody>
          <a:bodyPr wrap="square">
            <a:spAutoFit/>
          </a:bodyPr>
          <a:lstStyle/>
          <a:p>
            <a:r>
              <a:rPr lang="en-US" sz="1600" i="1" baseline="30000" dirty="0">
                <a:solidFill>
                  <a:prstClr val="black"/>
                </a:solidFill>
              </a:rPr>
              <a:t>Data source: Special analyses, USRDS ESRD Database. Dialysis patients younger than 70 years on December 31. Abbreviations: </a:t>
            </a:r>
            <a:r>
              <a:rPr lang="en-US" sz="1600" i="1" baseline="30000" dirty="0" err="1">
                <a:solidFill>
                  <a:prstClr val="black"/>
                </a:solidFill>
              </a:rPr>
              <a:t>Hosp</a:t>
            </a:r>
            <a:r>
              <a:rPr lang="en-US" sz="1600" i="1" baseline="30000" dirty="0">
                <a:solidFill>
                  <a:prstClr val="black"/>
                </a:solidFill>
              </a:rPr>
              <a:t>-based, hospital-based dialysis centers; </a:t>
            </a:r>
            <a:r>
              <a:rPr lang="en-US" sz="1600" i="1" baseline="30000" dirty="0" err="1">
                <a:solidFill>
                  <a:prstClr val="black"/>
                </a:solidFill>
              </a:rPr>
              <a:t>Indep</a:t>
            </a:r>
            <a:r>
              <a:rPr lang="en-US" sz="1600" i="1" baseline="30000" dirty="0">
                <a:solidFill>
                  <a:prstClr val="black"/>
                </a:solidFill>
              </a:rPr>
              <a:t>, independent dialysis providers; LDO, large dialysis organizations; SDO, small dialysis organizations.</a:t>
            </a:r>
            <a:endParaRPr lang="en-US" sz="1600" i="1" baseline="30000" dirty="0">
              <a:solidFill>
                <a:srgbClr val="FF0000"/>
              </a:solidFill>
            </a:endParaRPr>
          </a:p>
        </p:txBody>
      </p:sp>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solidFill>
                  <a:prstClr val="black"/>
                </a:solidFill>
              </a:rPr>
              <a:t>Figure 10.7 Percentage of patients younger than 70 on a kidney transplant waiting list, </a:t>
            </a:r>
            <a:endParaRPr lang="en-US" sz="2800" b="1" baseline="30000" dirty="0" smtClean="0">
              <a:solidFill>
                <a:prstClr val="black"/>
              </a:solidFill>
            </a:endParaRPr>
          </a:p>
          <a:p>
            <a:pPr algn="ctr"/>
            <a:r>
              <a:rPr lang="en-US" sz="2800" b="1" baseline="30000" dirty="0" smtClean="0">
                <a:solidFill>
                  <a:prstClr val="black"/>
                </a:solidFill>
              </a:rPr>
              <a:t>by </a:t>
            </a:r>
            <a:r>
              <a:rPr lang="en-US" sz="2800" b="1" baseline="30000" dirty="0">
                <a:solidFill>
                  <a:prstClr val="black"/>
                </a:solidFill>
              </a:rPr>
              <a:t>unit affiliation, </a:t>
            </a:r>
            <a:r>
              <a:rPr lang="en-US" sz="2800" b="1" baseline="30000" dirty="0" smtClean="0">
                <a:solidFill>
                  <a:prstClr val="black"/>
                </a:solidFill>
              </a:rPr>
              <a:t>2010–2013</a:t>
            </a:r>
            <a:endParaRPr lang="en-US" sz="2600" b="1" baseline="30000" dirty="0">
              <a:solidFill>
                <a:prstClr val="black"/>
              </a:solidFill>
            </a:endParaRPr>
          </a:p>
        </p:txBody>
      </p:sp>
      <p:sp>
        <p:nvSpPr>
          <p:cNvPr id="2" name="Footer Placeholder 1"/>
          <p:cNvSpPr>
            <a:spLocks noGrp="1"/>
          </p:cNvSpPr>
          <p:nvPr>
            <p:ph type="ftr" sz="quarter" idx="10"/>
          </p:nvPr>
        </p:nvSpPr>
        <p:spPr/>
        <p:txBody>
          <a:bodyPr/>
          <a:lstStyle/>
          <a:p>
            <a:r>
              <a:rPr lang="en-US" dirty="0" smtClean="0">
                <a:solidFill>
                  <a:prstClr val="white"/>
                </a:solidFill>
              </a:rPr>
              <a:t>Vol 2, ESRD, </a:t>
            </a:r>
            <a:r>
              <a:rPr lang="en-US" dirty="0" err="1" smtClean="0">
                <a:solidFill>
                  <a:prstClr val="white"/>
                </a:solidFill>
              </a:rPr>
              <a:t>Ch</a:t>
            </a:r>
            <a:r>
              <a:rPr lang="en-US" dirty="0" smtClean="0">
                <a:solidFill>
                  <a:prstClr val="white"/>
                </a:solidFill>
              </a:rPr>
              <a:t> 10</a:t>
            </a:r>
            <a:endParaRPr lang="en-US" dirty="0">
              <a:solidFill>
                <a:prstClr val="white"/>
              </a:solidFill>
            </a:endParaRPr>
          </a:p>
        </p:txBody>
      </p:sp>
      <p:sp>
        <p:nvSpPr>
          <p:cNvPr id="6" name="Slide Number Placeholder 5"/>
          <p:cNvSpPr>
            <a:spLocks noGrp="1"/>
          </p:cNvSpPr>
          <p:nvPr>
            <p:ph type="sldNum" sz="quarter" idx="11"/>
          </p:nvPr>
        </p:nvSpPr>
        <p:spPr/>
        <p:txBody>
          <a:bodyPr/>
          <a:lstStyle/>
          <a:p>
            <a:fld id="{3F227FC0-035E-484D-AA62-D30602925625}" type="slidenum">
              <a:rPr lang="en-US" b="1" smtClean="0">
                <a:solidFill>
                  <a:prstClr val="white"/>
                </a:solidFill>
              </a:rPr>
              <a:pPr/>
              <a:t>8</a:t>
            </a:fld>
            <a:endParaRPr lang="en-US" b="1" dirty="0">
              <a:solidFill>
                <a:prstClr val="white"/>
              </a:solidFill>
            </a:endParaRPr>
          </a:p>
        </p:txBody>
      </p:sp>
      <p:pic>
        <p:nvPicPr>
          <p:cNvPr id="10242" name="Picture 2" descr="\\VASA\USRDSdocs\ADR\2015\Chapters\Volume 2 - ESRD\10 - Providers\Powerpoint\ESRDProviders_F7a_3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524000"/>
            <a:ext cx="2775514" cy="155448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09600" y="1295400"/>
            <a:ext cx="2743200" cy="297517"/>
          </a:xfrm>
          <a:prstGeom prst="rect">
            <a:avLst/>
          </a:prstGeom>
        </p:spPr>
        <p:txBody>
          <a:bodyPr wrap="square">
            <a:spAutoFit/>
          </a:bodyPr>
          <a:lstStyle/>
          <a:p>
            <a:r>
              <a:rPr lang="en-US" sz="2000" b="1" baseline="30000" dirty="0" smtClean="0"/>
              <a:t>All patients</a:t>
            </a:r>
            <a:endParaRPr lang="en-US" sz="2000" b="1" baseline="30000" dirty="0"/>
          </a:p>
        </p:txBody>
      </p:sp>
      <p:pic>
        <p:nvPicPr>
          <p:cNvPr id="10243" name="Picture 3" descr="\\VASA\USRDSdocs\ADR\2015\Chapters\Volume 2 - ESRD\10 - Providers\Powerpoint\ESRDProviders_F7b_30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55152" y="1524000"/>
            <a:ext cx="2775514" cy="155448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VASA\USRDSdocs\ADR\2015\Chapters\Volume 2 - ESRD\10 - Providers\Powerpoint\ESRDProviders_F7c_3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1524000"/>
            <a:ext cx="2775514" cy="155448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3429000" y="1295400"/>
            <a:ext cx="2743200" cy="297517"/>
          </a:xfrm>
          <a:prstGeom prst="rect">
            <a:avLst/>
          </a:prstGeom>
        </p:spPr>
        <p:txBody>
          <a:bodyPr wrap="square">
            <a:spAutoFit/>
          </a:bodyPr>
          <a:lstStyle/>
          <a:p>
            <a:r>
              <a:rPr lang="en-US" sz="2000" b="1" baseline="30000" dirty="0" smtClean="0"/>
              <a:t>White patients</a:t>
            </a:r>
            <a:endParaRPr lang="en-US" sz="2000" b="1" baseline="30000" dirty="0"/>
          </a:p>
        </p:txBody>
      </p:sp>
      <p:sp>
        <p:nvSpPr>
          <p:cNvPr id="11" name="Rectangle 10"/>
          <p:cNvSpPr/>
          <p:nvPr/>
        </p:nvSpPr>
        <p:spPr>
          <a:xfrm>
            <a:off x="6324600" y="1295400"/>
            <a:ext cx="2743200" cy="297517"/>
          </a:xfrm>
          <a:prstGeom prst="rect">
            <a:avLst/>
          </a:prstGeom>
        </p:spPr>
        <p:txBody>
          <a:bodyPr wrap="square">
            <a:spAutoFit/>
          </a:bodyPr>
          <a:lstStyle/>
          <a:p>
            <a:r>
              <a:rPr lang="en-US" sz="2000" b="1" baseline="30000" dirty="0" smtClean="0"/>
              <a:t>African American patients</a:t>
            </a:r>
            <a:endParaRPr lang="en-US" sz="2000" b="1" baseline="30000" dirty="0"/>
          </a:p>
        </p:txBody>
      </p:sp>
      <p:pic>
        <p:nvPicPr>
          <p:cNvPr id="10245" name="Picture 5" descr="\\VASA\USRDSdocs\ADR\2015\Chapters\Volume 2 - ESRD\10 - Providers\Powerpoint\ESRDProviders_F7d_30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 y="3657600"/>
            <a:ext cx="2775513" cy="155448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609600" y="3512483"/>
            <a:ext cx="2743200" cy="297517"/>
          </a:xfrm>
          <a:prstGeom prst="rect">
            <a:avLst/>
          </a:prstGeom>
        </p:spPr>
        <p:txBody>
          <a:bodyPr wrap="square">
            <a:spAutoFit/>
          </a:bodyPr>
          <a:lstStyle/>
          <a:p>
            <a:r>
              <a:rPr lang="en-US" sz="2000" b="1" baseline="30000" dirty="0" smtClean="0"/>
              <a:t>Asian patients</a:t>
            </a:r>
            <a:endParaRPr lang="en-US" sz="2000" b="1" baseline="30000" dirty="0"/>
          </a:p>
        </p:txBody>
      </p:sp>
      <p:pic>
        <p:nvPicPr>
          <p:cNvPr id="10246" name="Picture 6" descr="\\VASA\USRDSdocs\ADR\2015\Chapters\Volume 2 - ESRD\10 - Providers\Powerpoint\ESRDProviders_F7e_30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52800" y="3657600"/>
            <a:ext cx="2775514" cy="155448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3505200" y="3505200"/>
            <a:ext cx="2743200" cy="297517"/>
          </a:xfrm>
          <a:prstGeom prst="rect">
            <a:avLst/>
          </a:prstGeom>
        </p:spPr>
        <p:txBody>
          <a:bodyPr wrap="square">
            <a:spAutoFit/>
          </a:bodyPr>
          <a:lstStyle/>
          <a:p>
            <a:r>
              <a:rPr lang="en-US" sz="2000" b="1" baseline="30000" dirty="0" smtClean="0"/>
              <a:t>Native American patients</a:t>
            </a:r>
            <a:endParaRPr lang="en-US" sz="2000" b="1" baseline="30000" dirty="0"/>
          </a:p>
        </p:txBody>
      </p:sp>
      <p:sp>
        <p:nvSpPr>
          <p:cNvPr id="16" name="Rectangle 15"/>
          <p:cNvSpPr/>
          <p:nvPr/>
        </p:nvSpPr>
        <p:spPr>
          <a:xfrm>
            <a:off x="6324600" y="3505200"/>
            <a:ext cx="2743200" cy="297517"/>
          </a:xfrm>
          <a:prstGeom prst="rect">
            <a:avLst/>
          </a:prstGeom>
        </p:spPr>
        <p:txBody>
          <a:bodyPr wrap="square">
            <a:spAutoFit/>
          </a:bodyPr>
          <a:lstStyle/>
          <a:p>
            <a:r>
              <a:rPr lang="en-US" sz="2000" b="1" baseline="30000" dirty="0" smtClean="0"/>
              <a:t>Hispanic patients</a:t>
            </a:r>
            <a:endParaRPr lang="en-US" sz="2000" b="1" baseline="30000" dirty="0"/>
          </a:p>
        </p:txBody>
      </p:sp>
      <p:pic>
        <p:nvPicPr>
          <p:cNvPr id="2050" name="Picture 2" descr="\\VASA\USRDSdocs\ADR\2015\Chapters\Volume 2 - ESRD\10 - Providers\Powerpoint\ESRDProviders_F7f_30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2201" y="3657600"/>
            <a:ext cx="2775513" cy="15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172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257800"/>
            <a:ext cx="7696200" cy="1200329"/>
          </a:xfrm>
          <a:prstGeom prst="rect">
            <a:avLst/>
          </a:prstGeom>
        </p:spPr>
        <p:txBody>
          <a:bodyPr wrap="square">
            <a:spAutoFit/>
          </a:bodyPr>
          <a:lstStyle/>
          <a:p>
            <a:r>
              <a:rPr lang="en-US" i="1" baseline="30000" dirty="0">
                <a:solidFill>
                  <a:prstClr val="black"/>
                </a:solidFill>
              </a:rPr>
              <a:t>Data source: Special analyses, USRDS ESRD Database. Period prevalent dialysis patients; 95% confidence intervals are shown in parentheses. The overall measure is adjusted for patient age, race, ethnicity, sex, diabetes, duration of ESRD, nursing home status, patient comorbidities at incidence, body mass index (BMI) at incidence, and population death rates. The race-specific measures are adjusted for all the above characteristics except patient race. The Hispanic-specific measure is adjusted for all the above characteristics except patient ethnicity. Abbreviations: DCI, Dialysis Clinic, Inc.; LDO, large dialysis organizations; SDO, small dialysis organizations.</a:t>
            </a:r>
            <a:endParaRPr lang="en-US" i="1" baseline="30000" dirty="0">
              <a:solidFill>
                <a:srgbClr val="FF0000"/>
              </a:solidFill>
            </a:endParaRPr>
          </a:p>
        </p:txBody>
      </p:sp>
      <p:sp>
        <p:nvSpPr>
          <p:cNvPr id="4" name="Rectangle 3"/>
          <p:cNvSpPr/>
          <p:nvPr/>
        </p:nvSpPr>
        <p:spPr>
          <a:xfrm>
            <a:off x="0" y="313549"/>
            <a:ext cx="9144000" cy="379591"/>
          </a:xfrm>
          <a:prstGeom prst="rect">
            <a:avLst/>
          </a:prstGeom>
        </p:spPr>
        <p:txBody>
          <a:bodyPr wrap="square">
            <a:spAutoFit/>
          </a:bodyPr>
          <a:lstStyle/>
          <a:p>
            <a:pPr algn="ctr"/>
            <a:r>
              <a:rPr lang="en-US" sz="2800" b="1" baseline="30000" dirty="0">
                <a:solidFill>
                  <a:prstClr val="black"/>
                </a:solidFill>
              </a:rPr>
              <a:t>Table 10.1 All-cause standardized mortality ratio, by unit affiliation, </a:t>
            </a:r>
            <a:r>
              <a:rPr lang="en-US" sz="2800" b="1" baseline="30000" dirty="0" smtClean="0">
                <a:solidFill>
                  <a:prstClr val="black"/>
                </a:solidFill>
              </a:rPr>
              <a:t>2010–2013</a:t>
            </a:r>
            <a:endParaRPr lang="en-US" sz="2600" b="1" baseline="30000" dirty="0">
              <a:solidFill>
                <a:prstClr val="black"/>
              </a:solidFill>
            </a:endParaRPr>
          </a:p>
        </p:txBody>
      </p:sp>
      <p:sp>
        <p:nvSpPr>
          <p:cNvPr id="2" name="Footer Placeholder 1"/>
          <p:cNvSpPr>
            <a:spLocks noGrp="1"/>
          </p:cNvSpPr>
          <p:nvPr>
            <p:ph type="ftr" sz="quarter" idx="10"/>
          </p:nvPr>
        </p:nvSpPr>
        <p:spPr/>
        <p:txBody>
          <a:bodyPr/>
          <a:lstStyle/>
          <a:p>
            <a:r>
              <a:rPr lang="en-US" dirty="0" smtClean="0">
                <a:solidFill>
                  <a:prstClr val="white"/>
                </a:solidFill>
              </a:rPr>
              <a:t>Vol 2, ESRD, </a:t>
            </a:r>
            <a:r>
              <a:rPr lang="en-US" dirty="0" err="1" smtClean="0">
                <a:solidFill>
                  <a:prstClr val="white"/>
                </a:solidFill>
              </a:rPr>
              <a:t>Ch</a:t>
            </a:r>
            <a:r>
              <a:rPr lang="en-US" dirty="0" smtClean="0">
                <a:solidFill>
                  <a:prstClr val="white"/>
                </a:solidFill>
              </a:rPr>
              <a:t> 10</a:t>
            </a:r>
            <a:endParaRPr lang="en-US" dirty="0">
              <a:solidFill>
                <a:prstClr val="white"/>
              </a:solidFill>
            </a:endParaRPr>
          </a:p>
        </p:txBody>
      </p:sp>
      <p:sp>
        <p:nvSpPr>
          <p:cNvPr id="6" name="Slide Number Placeholder 5"/>
          <p:cNvSpPr>
            <a:spLocks noGrp="1"/>
          </p:cNvSpPr>
          <p:nvPr>
            <p:ph type="sldNum" sz="quarter" idx="11"/>
          </p:nvPr>
        </p:nvSpPr>
        <p:spPr/>
        <p:txBody>
          <a:bodyPr/>
          <a:lstStyle/>
          <a:p>
            <a:fld id="{3F227FC0-035E-484D-AA62-D30602925625}" type="slidenum">
              <a:rPr lang="en-US" b="1" smtClean="0">
                <a:solidFill>
                  <a:prstClr val="white"/>
                </a:solidFill>
              </a:rPr>
              <a:pPr/>
              <a:t>9</a:t>
            </a:fld>
            <a:endParaRPr lang="en-US" b="1"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06503518"/>
              </p:ext>
            </p:extLst>
          </p:nvPr>
        </p:nvGraphicFramePr>
        <p:xfrm>
          <a:off x="1536354" y="769620"/>
          <a:ext cx="6071292" cy="3855720"/>
        </p:xfrm>
        <a:graphic>
          <a:graphicData uri="http://schemas.openxmlformats.org/drawingml/2006/table">
            <a:tbl>
              <a:tblPr firstRow="1" firstCol="1" bandRow="1"/>
              <a:tblGrid>
                <a:gridCol w="914400"/>
                <a:gridCol w="1097280"/>
                <a:gridCol w="1005840"/>
                <a:gridCol w="1005840"/>
                <a:gridCol w="1005840"/>
                <a:gridCol w="1005840"/>
                <a:gridCol w="36252"/>
              </a:tblGrid>
              <a:tr h="61012">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 </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Affiliation</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2010</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2011</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2012</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2013</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83198">
                <a:tc rowSpan="7">
                  <a:txBody>
                    <a:bodyPr/>
                    <a:lstStyle/>
                    <a:p>
                      <a:pPr marL="0" marR="0" algn="l">
                        <a:lnSpc>
                          <a:spcPct val="115000"/>
                        </a:lnSpc>
                        <a:spcBef>
                          <a:spcPts val="0"/>
                        </a:spcBef>
                        <a:spcAft>
                          <a:spcPts val="0"/>
                        </a:spcAft>
                      </a:pPr>
                      <a:r>
                        <a:rPr lang="en-US" sz="1000" b="1" i="1" dirty="0">
                          <a:effectLst/>
                          <a:latin typeface="Calibri"/>
                          <a:ea typeface="Times New Roman"/>
                          <a:cs typeface="Times New Roman"/>
                        </a:rPr>
                        <a:t>All patients</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Overall</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1.03 (1.02-1.04)</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1.01 (1.00-1.02)</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(0.98-0.99)</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0.98 (0.97-0.98)</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r>
              <a:tr h="83198">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    </a:t>
                      </a:r>
                      <a:r>
                        <a:rPr lang="en-US" sz="1000">
                          <a:effectLst/>
                          <a:latin typeface="Calibri"/>
                          <a:ea typeface="Times New Roman"/>
                          <a:cs typeface="Times New Roman"/>
                        </a:rPr>
                        <a:t>DaVita</a:t>
                      </a:r>
                      <a:endParaRPr lang="en-US" sz="100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1.05 (1.04-1.06)</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1.03 (1.02-1.04)</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0.99 (0.98-1.00)</a:t>
                      </a:r>
                    </a:p>
                  </a:txBody>
                  <a:tcPr marL="0" marR="0" marT="0" marB="0" anchor="ctr">
                    <a:lnL>
                      <a:noFill/>
                    </a:lnL>
                    <a:lnR>
                      <a:noFill/>
                    </a:lnR>
                    <a:lnT>
                      <a:noFill/>
                    </a:lnT>
                    <a:lnB>
                      <a:noFill/>
                    </a:lnB>
                    <a:solidFill>
                      <a:srgbClr val="F2F2F2"/>
                    </a:solidFill>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0.99 (0.98-1.00)</a:t>
                      </a:r>
                    </a:p>
                  </a:txBody>
                  <a:tcPr marL="0" marR="0" marT="0" marB="0" anchor="ctr">
                    <a:lnL>
                      <a:noFill/>
                    </a:lnL>
                    <a:lnR>
                      <a:noFill/>
                    </a:lnR>
                    <a:lnT>
                      <a:noFill/>
                    </a:lnT>
                    <a:lnB>
                      <a:noFill/>
                    </a:lnB>
                    <a:solidFill>
                      <a:srgbClr val="F2F2F2"/>
                    </a:solidFill>
                  </a:tcPr>
                </a:tc>
                <a:tc hMerge="1">
                  <a:txBody>
                    <a:bodyPr/>
                    <a:lstStyle/>
                    <a:p>
                      <a:endParaRPr lang="en-US"/>
                    </a:p>
                  </a:txBody>
                  <a:tcPr/>
                </a:tc>
              </a:tr>
              <a:tr h="83198">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Fresenius</a:t>
                      </a:r>
                      <a:endParaRPr lang="en-US" sz="100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1.04 (1.03-1.05)</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1.03 (1.01-1.04)</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1.00 (0.99-1.01)</a:t>
                      </a:r>
                    </a:p>
                  </a:txBody>
                  <a:tcPr marL="0" marR="0" marT="0" marB="0" anchor="ctr">
                    <a:lnL>
                      <a:noFill/>
                    </a:lnL>
                    <a:lnR>
                      <a:noFill/>
                    </a:lnR>
                    <a:lnT>
                      <a:noFill/>
                    </a:lnT>
                    <a:lnB>
                      <a:noFill/>
                    </a:lnB>
                    <a:solidFill>
                      <a:srgbClr val="F2F2F2"/>
                    </a:solidFill>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0.98 (0.97-0.99)</a:t>
                      </a:r>
                    </a:p>
                  </a:txBody>
                  <a:tcPr marL="0" marR="0" marT="0" marB="0" anchor="ctr">
                    <a:lnL>
                      <a:noFill/>
                    </a:lnL>
                    <a:lnR>
                      <a:noFill/>
                    </a:lnR>
                    <a:lnT>
                      <a:noFill/>
                    </a:lnT>
                    <a:lnB>
                      <a:noFill/>
                    </a:lnB>
                    <a:solidFill>
                      <a:srgbClr val="F2F2F2"/>
                    </a:solidFill>
                  </a:tcPr>
                </a:tc>
                <a:tc hMerge="1">
                  <a:txBody>
                    <a:bodyPr/>
                    <a:lstStyle/>
                    <a:p>
                      <a:endParaRPr lang="en-US"/>
                    </a:p>
                  </a:txBody>
                  <a:tcPr/>
                </a:tc>
              </a:tr>
              <a:tr h="83198">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DCI</a:t>
                      </a:r>
                      <a:endParaRPr lang="en-US" sz="100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0.95 (0.92-0.99)</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0.93 (0.90-0.96)</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0.95 (0.92-0.99)</a:t>
                      </a:r>
                    </a:p>
                  </a:txBody>
                  <a:tcPr marL="0" marR="0" marT="0" marB="0" anchor="ctr">
                    <a:lnL>
                      <a:noFill/>
                    </a:lnL>
                    <a:lnR>
                      <a:noFill/>
                    </a:lnR>
                    <a:lnT>
                      <a:noFill/>
                    </a:lnT>
                    <a:lnB>
                      <a:noFill/>
                    </a:lnB>
                    <a:solidFill>
                      <a:srgbClr val="F2F2F2"/>
                    </a:solidFill>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0.92 (0.88-0.95)</a:t>
                      </a:r>
                    </a:p>
                  </a:txBody>
                  <a:tcPr marL="0" marR="0" marT="0" marB="0" anchor="ctr">
                    <a:lnL>
                      <a:noFill/>
                    </a:lnL>
                    <a:lnR>
                      <a:noFill/>
                    </a:lnR>
                    <a:lnT>
                      <a:noFill/>
                    </a:lnT>
                    <a:lnB>
                      <a:noFill/>
                    </a:lnB>
                    <a:solidFill>
                      <a:srgbClr val="F2F2F2"/>
                    </a:solidFill>
                  </a:tcPr>
                </a:tc>
                <a:tc hMerge="1">
                  <a:txBody>
                    <a:bodyPr/>
                    <a:lstStyle/>
                    <a:p>
                      <a:endParaRPr lang="en-US"/>
                    </a:p>
                  </a:txBody>
                  <a:tcPr/>
                </a:tc>
              </a:tr>
              <a:tr h="83198">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SDO</a:t>
                      </a:r>
                      <a:endParaRPr lang="en-US" sz="1000" dirty="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1.03 (1.01-1.04)</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1.03 (1.02-1.05)</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1.01 (0.99-1.03)</a:t>
                      </a:r>
                    </a:p>
                  </a:txBody>
                  <a:tcPr marL="0" marR="0" marT="0" marB="0" anchor="ctr">
                    <a:lnL>
                      <a:noFill/>
                    </a:lnL>
                    <a:lnR>
                      <a:noFill/>
                    </a:lnR>
                    <a:lnT>
                      <a:noFill/>
                    </a:lnT>
                    <a:lnB>
                      <a:noFill/>
                    </a:lnB>
                    <a:solidFill>
                      <a:srgbClr val="F2F2F2"/>
                    </a:solidFill>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1.00 (0.98-1.02)</a:t>
                      </a:r>
                    </a:p>
                  </a:txBody>
                  <a:tcPr marL="0" marR="0" marT="0" marB="0" anchor="ctr">
                    <a:lnL>
                      <a:noFill/>
                    </a:lnL>
                    <a:lnR>
                      <a:noFill/>
                    </a:lnR>
                    <a:lnT>
                      <a:noFill/>
                    </a:lnT>
                    <a:lnB>
                      <a:noFill/>
                    </a:lnB>
                    <a:solidFill>
                      <a:srgbClr val="F2F2F2"/>
                    </a:solidFill>
                  </a:tcPr>
                </a:tc>
                <a:tc hMerge="1">
                  <a:txBody>
                    <a:bodyPr/>
                    <a:lstStyle/>
                    <a:p>
                      <a:endParaRPr lang="en-US"/>
                    </a:p>
                  </a:txBody>
                  <a:tcPr/>
                </a:tc>
              </a:tr>
              <a:tr h="83198">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Hospital-based</a:t>
                      </a:r>
                      <a:endParaRPr lang="en-US" sz="1000" dirty="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0.98 (0.95-1.00)</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0.93 (0.91-0.96)</a:t>
                      </a:r>
                    </a:p>
                  </a:txBody>
                  <a:tcPr marL="0" marR="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0.95 (0.92-0.98)</a:t>
                      </a:r>
                    </a:p>
                  </a:txBody>
                  <a:tcPr marL="0" marR="0" marT="0" marB="0" anchor="ctr">
                    <a:lnL>
                      <a:noFill/>
                    </a:lnL>
                    <a:lnR>
                      <a:noFill/>
                    </a:lnR>
                    <a:lnT>
                      <a:noFill/>
                    </a:lnT>
                    <a:lnB>
                      <a:noFill/>
                    </a:lnB>
                    <a:solidFill>
                      <a:srgbClr val="F2F2F2"/>
                    </a:solidFill>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0.95 (0.92-0.98)</a:t>
                      </a:r>
                    </a:p>
                  </a:txBody>
                  <a:tcPr marL="0" marR="0" marT="0" marB="0" anchor="ctr">
                    <a:lnL>
                      <a:noFill/>
                    </a:lnL>
                    <a:lnR>
                      <a:noFill/>
                    </a:lnR>
                    <a:lnT>
                      <a:noFill/>
                    </a:lnT>
                    <a:lnB>
                      <a:noFill/>
                    </a:lnB>
                    <a:solidFill>
                      <a:srgbClr val="F2F2F2"/>
                    </a:solidFill>
                  </a:tcPr>
                </a:tc>
                <a:tc hMerge="1">
                  <a:txBody>
                    <a:bodyPr/>
                    <a:lstStyle/>
                    <a:p>
                      <a:endParaRPr lang="en-US"/>
                    </a:p>
                  </a:txBody>
                  <a:tcPr/>
                </a:tc>
              </a:tr>
              <a:tr h="83198">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1.05 (1.03-1.06)</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1.03 (1.01-1.05)</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1.02 (1.00-1.04)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1.00 (0.98-1.01)</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r>
              <a:tr h="110930">
                <a:tc rowSpan="7">
                  <a:txBody>
                    <a:bodyPr/>
                    <a:lstStyle/>
                    <a:p>
                      <a:pPr marL="0" marR="0" algn="l">
                        <a:lnSpc>
                          <a:spcPct val="115000"/>
                        </a:lnSpc>
                        <a:spcBef>
                          <a:spcPts val="0"/>
                        </a:spcBef>
                        <a:spcAft>
                          <a:spcPts val="0"/>
                        </a:spcAft>
                      </a:pPr>
                      <a:r>
                        <a:rPr lang="en-US" sz="1000" b="1" i="1" dirty="0">
                          <a:effectLst/>
                          <a:latin typeface="Calibri"/>
                          <a:ea typeface="Times New Roman"/>
                          <a:cs typeface="Times New Roman"/>
                        </a:rPr>
                        <a:t>White patients</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1.15 (1.14-1.16)</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1.13 (1.12-1.14)</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1.11 (1.11-1.12)</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1.11 (1.10-1.12)</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LDO    </a:t>
                      </a:r>
                      <a:r>
                        <a:rPr lang="en-US" sz="1000">
                          <a:effectLst/>
                          <a:latin typeface="Calibri"/>
                          <a:ea typeface="Times New Roman"/>
                          <a:cs typeface="Times New Roman"/>
                        </a:rPr>
                        <a:t>DaVita</a:t>
                      </a:r>
                      <a:endParaRPr lang="en-US" sz="100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1.18 (1.16-1.19)</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1.16 (1.14-1.18)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1.12 (1.10-1.13)</a:t>
                      </a:r>
                    </a:p>
                  </a:txBody>
                  <a:tcPr marL="10852" marR="10852"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1000" dirty="0">
                          <a:effectLst/>
                          <a:latin typeface="Calibri"/>
                          <a:ea typeface="Calibri"/>
                          <a:cs typeface="Times New Roman"/>
                        </a:rPr>
                        <a:t>1.13 (1.11-1.14)</a:t>
                      </a:r>
                    </a:p>
                  </a:txBody>
                  <a:tcPr marL="10852" marR="10852" marT="0" marB="0" anchor="ctr">
                    <a:lnL>
                      <a:noFill/>
                    </a:lnL>
                    <a:lnR>
                      <a:noFill/>
                    </a:lnR>
                    <a:lnT>
                      <a:noFill/>
                    </a:lnT>
                    <a:lnB>
                      <a:noFill/>
                    </a:lnB>
                  </a:tcPr>
                </a:tc>
                <a:tc hMerge="1">
                  <a:txBody>
                    <a:bodyPr/>
                    <a:lstStyle/>
                    <a:p>
                      <a:endParaRPr lang="en-US"/>
                    </a:p>
                  </a:txBody>
                  <a:tcPr/>
                </a:tc>
              </a:tr>
              <a:tr h="110930">
                <a:tc vMerge="1">
                  <a:txBody>
                    <a:bodyPr/>
                    <a:lstStyle/>
                    <a:p>
                      <a:endParaRPr lang="en-US"/>
                    </a:p>
                  </a:txBody>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Fresenius</a:t>
                      </a:r>
                      <a:endParaRPr lang="en-US" sz="1000" dirty="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1.16 (1.14-1.18)</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1.16 (1.14-1.17)</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1.13 (1.12-1.15)</a:t>
                      </a:r>
                    </a:p>
                  </a:txBody>
                  <a:tcPr marL="10852" marR="10852"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1.11 (1.10-1.13)</a:t>
                      </a:r>
                    </a:p>
                  </a:txBody>
                  <a:tcPr marL="10852" marR="10852" marT="0" marB="0" anchor="ctr">
                    <a:lnL>
                      <a:noFill/>
                    </a:lnL>
                    <a:lnR>
                      <a:noFill/>
                    </a:lnR>
                    <a:lnT>
                      <a:noFill/>
                    </a:lnT>
                    <a:lnB>
                      <a:noFill/>
                    </a:lnB>
                  </a:tcPr>
                </a:tc>
                <a:tc hMerge="1">
                  <a:txBody>
                    <a:bodyPr/>
                    <a:lstStyle/>
                    <a:p>
                      <a:endParaRPr lang="en-US"/>
                    </a:p>
                  </a:txBody>
                  <a:tcPr/>
                </a:tc>
              </a:tr>
              <a:tr h="110930">
                <a:tc vMerge="1">
                  <a:txBody>
                    <a:bodyPr/>
                    <a:lstStyle/>
                    <a:p>
                      <a:endParaRPr lang="en-US"/>
                    </a:p>
                  </a:txBody>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DCI</a:t>
                      </a:r>
                      <a:endParaRPr lang="en-US" sz="1000" dirty="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1.11 (1.06-1.15)</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1.09 (1.05-1.14)</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1.12 (1.08-1.17)</a:t>
                      </a:r>
                    </a:p>
                  </a:txBody>
                  <a:tcPr marL="10852" marR="10852"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1.07 (1.02-1.12)</a:t>
                      </a:r>
                    </a:p>
                  </a:txBody>
                  <a:tcPr marL="10852" marR="10852" marT="0" marB="0" anchor="ctr">
                    <a:lnL>
                      <a:noFill/>
                    </a:lnL>
                    <a:lnR>
                      <a:noFill/>
                    </a:lnR>
                    <a:lnT>
                      <a:noFill/>
                    </a:lnT>
                    <a:lnB>
                      <a:noFill/>
                    </a:lnB>
                  </a:tcPr>
                </a:tc>
                <a:tc hMerge="1">
                  <a:txBody>
                    <a:bodyPr/>
                    <a:lstStyle/>
                    <a:p>
                      <a:endParaRPr lang="en-US"/>
                    </a:p>
                  </a:txBody>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SDO</a:t>
                      </a:r>
                      <a:endParaRPr lang="en-US" sz="100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1.15 (1.12-1.17)</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1.14 (1.12-1.16)</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1.11 (1.09-1.14)</a:t>
                      </a:r>
                    </a:p>
                  </a:txBody>
                  <a:tcPr marL="10852" marR="10852"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1.12 (1.10-1.15)</a:t>
                      </a:r>
                    </a:p>
                  </a:txBody>
                  <a:tcPr marL="10852" marR="10852" marT="0" marB="0" anchor="ctr">
                    <a:lnL>
                      <a:noFill/>
                    </a:lnL>
                    <a:lnR>
                      <a:noFill/>
                    </a:lnR>
                    <a:lnT>
                      <a:noFill/>
                    </a:lnT>
                    <a:lnB>
                      <a:noFill/>
                    </a:lnB>
                  </a:tcPr>
                </a:tc>
                <a:tc hMerge="1">
                  <a:txBody>
                    <a:bodyPr/>
                    <a:lstStyle/>
                    <a:p>
                      <a:endParaRPr lang="en-US"/>
                    </a:p>
                  </a:txBody>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Hospital-based</a:t>
                      </a:r>
                      <a:endParaRPr lang="en-US" sz="1000" dirty="0">
                        <a:effectLst/>
                        <a:latin typeface="Calibri"/>
                        <a:ea typeface="Calibri"/>
                        <a:cs typeface="Times New Roman"/>
                      </a:endParaRP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1.09 (1.05-1.12)</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1.04 (1.00-1.07)</a:t>
                      </a:r>
                    </a:p>
                  </a:txBody>
                  <a:tcPr marL="10852" marR="10852" marT="0" marB="0" anchor="ctr">
                    <a:lnL>
                      <a:noFill/>
                    </a:lnL>
                    <a:lnR>
                      <a:noFill/>
                    </a:lnR>
                    <a:lnT>
                      <a:noFill/>
                    </a:lnT>
                    <a:lnB>
                      <a:noFill/>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1.06 (1.02-1.09)</a:t>
                      </a:r>
                    </a:p>
                  </a:txBody>
                  <a:tcPr marL="10852" marR="10852"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1.11 (1.07-1.15)</a:t>
                      </a:r>
                    </a:p>
                  </a:txBody>
                  <a:tcPr marL="10852" marR="10852" marT="0" marB="0" anchor="ctr">
                    <a:lnL>
                      <a:noFill/>
                    </a:lnL>
                    <a:lnR>
                      <a:noFill/>
                    </a:lnR>
                    <a:lnT>
                      <a:noFill/>
                    </a:lnT>
                    <a:lnB>
                      <a:noFill/>
                    </a:lnB>
                  </a:tcPr>
                </a:tc>
                <a:tc hMerge="1">
                  <a:txBody>
                    <a:bodyPr/>
                    <a:lstStyle/>
                    <a:p>
                      <a:endParaRPr lang="en-US"/>
                    </a:p>
                  </a:txBody>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Independent</a:t>
                      </a:r>
                      <a:endParaRPr lang="en-US" sz="100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1.15 (1.13-1.18)</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effectLst/>
                          <a:latin typeface="Calibri"/>
                          <a:ea typeface="Calibri"/>
                          <a:cs typeface="Times New Roman"/>
                        </a:rPr>
                        <a:t>1.14 (1.12-1.16)</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1.15 (1.12-1.17)</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000">
                          <a:effectLst/>
                          <a:latin typeface="Calibri"/>
                          <a:ea typeface="Calibri"/>
                          <a:cs typeface="Times New Roman"/>
                        </a:rPr>
                        <a:t>1.14 (1.11-1.16)</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110930">
                <a:tc rowSpan="7">
                  <a:txBody>
                    <a:bodyPr/>
                    <a:lstStyle/>
                    <a:p>
                      <a:pPr marL="0" marR="0" algn="l">
                        <a:lnSpc>
                          <a:spcPct val="115000"/>
                        </a:lnSpc>
                        <a:spcBef>
                          <a:spcPts val="0"/>
                        </a:spcBef>
                        <a:spcAft>
                          <a:spcPts val="0"/>
                        </a:spcAft>
                      </a:pPr>
                      <a:r>
                        <a:rPr lang="en-US" sz="1000" b="1" i="1" dirty="0">
                          <a:effectLst/>
                          <a:latin typeface="Calibri"/>
                          <a:ea typeface="Times New Roman"/>
                          <a:cs typeface="Times New Roman"/>
                        </a:rPr>
                        <a:t>Black/African American patients</a:t>
                      </a:r>
                      <a:endParaRPr lang="en-US" sz="1000" dirty="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Overall</a:t>
                      </a:r>
                      <a:endParaRPr lang="en-US" sz="1000">
                        <a:effectLst/>
                        <a:latin typeface="Calibri"/>
                        <a:ea typeface="Calibri"/>
                        <a:cs typeface="Times New Roman"/>
                      </a:endParaRP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0.89 (0.88-0.90)</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0.85 (0.84-0.86)</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0.83 (0.82-0.84)</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0.81 (0.80-0.82)</a:t>
                      </a:r>
                    </a:p>
                  </a:txBody>
                  <a:tcPr marL="10852" marR="10852"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nSpc>
                          <a:spcPct val="115000"/>
                        </a:lnSpc>
                        <a:spcBef>
                          <a:spcPts val="0"/>
                        </a:spcBef>
                        <a:spcAft>
                          <a:spcPts val="1000"/>
                        </a:spcAft>
                      </a:pPr>
                      <a:r>
                        <a:rPr lang="en-US" sz="1000">
                          <a:effectLst/>
                          <a:latin typeface="Calibri"/>
                          <a:ea typeface="Calibri"/>
                          <a:cs typeface="Times New Roman"/>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LDO    </a:t>
                      </a:r>
                      <a:r>
                        <a:rPr lang="en-US" sz="1000" dirty="0">
                          <a:effectLst/>
                          <a:latin typeface="Calibri"/>
                          <a:ea typeface="Times New Roman"/>
                          <a:cs typeface="Times New Roman"/>
                        </a:rPr>
                        <a:t>DaVita</a:t>
                      </a:r>
                      <a:endParaRPr lang="en-US" sz="1000" dirty="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0.90 (0.88-0.92)</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0.85 (0.83-0.87)</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0.81 (0.79-0.83)</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0.83 (0.81-0.84)</a:t>
                      </a:r>
                    </a:p>
                  </a:txBody>
                  <a:tcPr marL="10852" marR="10852" marT="0" marB="0" anchor="ctr">
                    <a:lnL>
                      <a:noFill/>
                    </a:lnL>
                    <a:lnR>
                      <a:noFill/>
                    </a:lnR>
                    <a:lnT>
                      <a:noFill/>
                    </a:lnT>
                    <a:lnB>
                      <a:noFill/>
                    </a:lnB>
                    <a:solidFill>
                      <a:srgbClr val="F2F2F2"/>
                    </a:solidFill>
                  </a:tcPr>
                </a:tc>
                <a:tc>
                  <a:txBody>
                    <a:bodyPr/>
                    <a:lstStyle/>
                    <a:p>
                      <a:pPr marL="0" marR="0">
                        <a:lnSpc>
                          <a:spcPct val="115000"/>
                        </a:lnSpc>
                        <a:spcBef>
                          <a:spcPts val="0"/>
                        </a:spcBef>
                        <a:spcAft>
                          <a:spcPts val="1000"/>
                        </a:spcAft>
                      </a:pPr>
                      <a:r>
                        <a:rPr lang="en-US" sz="1000">
                          <a:effectLst/>
                          <a:latin typeface="Calibri"/>
                          <a:ea typeface="Calibri"/>
                          <a:cs typeface="Times New Roman"/>
                        </a:rPr>
                        <a:t> </a:t>
                      </a:r>
                    </a:p>
                  </a:txBody>
                  <a:tcPr marL="0" marR="0"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Fresenius</a:t>
                      </a:r>
                      <a:endParaRPr lang="en-US" sz="1000" dirty="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0.88 (0.86-0.90)</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0.85 (0.83-0.87)</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0.82 (0.80-0.83)</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0.81 (0.79-0.82)</a:t>
                      </a:r>
                    </a:p>
                  </a:txBody>
                  <a:tcPr marL="10852" marR="10852" marT="0" marB="0" anchor="ctr">
                    <a:lnL>
                      <a:noFill/>
                    </a:lnL>
                    <a:lnR>
                      <a:noFill/>
                    </a:lnR>
                    <a:lnT>
                      <a:noFill/>
                    </a:lnT>
                    <a:lnB>
                      <a:noFill/>
                    </a:lnB>
                    <a:solidFill>
                      <a:srgbClr val="F2F2F2"/>
                    </a:solidFill>
                  </a:tcPr>
                </a:tc>
                <a:tc>
                  <a:txBody>
                    <a:bodyPr/>
                    <a:lstStyle/>
                    <a:p>
                      <a:pPr marL="0" marR="0">
                        <a:lnSpc>
                          <a:spcPct val="115000"/>
                        </a:lnSpc>
                        <a:spcBef>
                          <a:spcPts val="0"/>
                        </a:spcBef>
                        <a:spcAft>
                          <a:spcPts val="1000"/>
                        </a:spcAft>
                      </a:pPr>
                      <a:r>
                        <a:rPr lang="en-US" sz="1000">
                          <a:effectLst/>
                          <a:latin typeface="Calibri"/>
                          <a:ea typeface="Calibri"/>
                          <a:cs typeface="Times New Roman"/>
                        </a:rPr>
                        <a:t> </a:t>
                      </a:r>
                    </a:p>
                  </a:txBody>
                  <a:tcPr marL="0" marR="0"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a:effectLst/>
                          <a:latin typeface="Calibri"/>
                          <a:ea typeface="Times New Roman"/>
                          <a:cs typeface="Times New Roman"/>
                        </a:rPr>
                        <a:t>            DCI</a:t>
                      </a:r>
                      <a:endParaRPr lang="en-US" sz="100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0.80 (0.75-0.85)</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0.76 (0.71-0.81)</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a:effectLst/>
                          <a:latin typeface="Calibri"/>
                          <a:ea typeface="Calibri"/>
                          <a:cs typeface="Times New Roman"/>
                        </a:rPr>
                        <a:t>0.75 (0.71-0.80)</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0.74 (0.70-0.79)</a:t>
                      </a:r>
                    </a:p>
                  </a:txBody>
                  <a:tcPr marL="10852" marR="10852" marT="0" marB="0" anchor="ctr">
                    <a:lnL>
                      <a:noFill/>
                    </a:lnL>
                    <a:lnR>
                      <a:noFill/>
                    </a:lnR>
                    <a:lnT>
                      <a:noFill/>
                    </a:lnT>
                    <a:lnB>
                      <a:noFill/>
                    </a:lnB>
                    <a:solidFill>
                      <a:srgbClr val="F2F2F2"/>
                    </a:solidFill>
                  </a:tcPr>
                </a:tc>
                <a:tc>
                  <a:txBody>
                    <a:bodyPr/>
                    <a:lstStyle/>
                    <a:p>
                      <a:pPr marL="0" marR="0">
                        <a:lnSpc>
                          <a:spcPct val="115000"/>
                        </a:lnSpc>
                        <a:spcBef>
                          <a:spcPts val="0"/>
                        </a:spcBef>
                        <a:spcAft>
                          <a:spcPts val="1000"/>
                        </a:spcAft>
                      </a:pPr>
                      <a:r>
                        <a:rPr lang="en-US" sz="1000">
                          <a:effectLst/>
                          <a:latin typeface="Calibri"/>
                          <a:ea typeface="Calibri"/>
                          <a:cs typeface="Times New Roman"/>
                        </a:rPr>
                        <a:t> </a:t>
                      </a:r>
                    </a:p>
                  </a:txBody>
                  <a:tcPr marL="0" marR="0"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SDO</a:t>
                      </a:r>
                      <a:endParaRPr lang="en-US" sz="1000" dirty="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0.88 (0.85-0.91)</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0.89 (0.86-0.92)</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0.87 (0.84-0.90)</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0.81 (0.79-0.84)</a:t>
                      </a:r>
                    </a:p>
                  </a:txBody>
                  <a:tcPr marL="10852" marR="10852" marT="0" marB="0" anchor="ctr">
                    <a:lnL>
                      <a:noFill/>
                    </a:lnL>
                    <a:lnR>
                      <a:noFill/>
                    </a:lnR>
                    <a:lnT>
                      <a:noFill/>
                    </a:lnT>
                    <a:lnB>
                      <a:noFill/>
                    </a:lnB>
                    <a:solidFill>
                      <a:srgbClr val="F2F2F2"/>
                    </a:solidFill>
                  </a:tcPr>
                </a:tc>
                <a:tc>
                  <a:txBody>
                    <a:bodyPr/>
                    <a:lstStyle/>
                    <a:p>
                      <a:pPr marL="0" marR="0">
                        <a:lnSpc>
                          <a:spcPct val="115000"/>
                        </a:lnSpc>
                        <a:spcBef>
                          <a:spcPts val="0"/>
                        </a:spcBef>
                        <a:spcAft>
                          <a:spcPts val="1000"/>
                        </a:spcAft>
                      </a:pPr>
                      <a:r>
                        <a:rPr lang="en-US" sz="1000">
                          <a:effectLst/>
                          <a:latin typeface="Calibri"/>
                          <a:ea typeface="Calibri"/>
                          <a:cs typeface="Times New Roman"/>
                        </a:rPr>
                        <a:t> </a:t>
                      </a:r>
                    </a:p>
                  </a:txBody>
                  <a:tcPr marL="0" marR="0"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a:effectLst/>
                          <a:latin typeface="Calibri"/>
                          <a:ea typeface="Times New Roman"/>
                          <a:cs typeface="Times New Roman"/>
                        </a:rPr>
                        <a:t>Hospital-based</a:t>
                      </a:r>
                      <a:endParaRPr lang="en-US" sz="1000">
                        <a:effectLst/>
                        <a:latin typeface="Calibri"/>
                        <a:ea typeface="Calibri"/>
                        <a:cs typeface="Times New Roman"/>
                      </a:endParaRP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0.88 (0.84-0.93)</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0.80 (0.75-0.85)</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0.89 (0.84-0.95)</a:t>
                      </a:r>
                    </a:p>
                  </a:txBody>
                  <a:tcPr marL="10852" marR="10852"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0.76 (0.71-0.82)</a:t>
                      </a:r>
                    </a:p>
                  </a:txBody>
                  <a:tcPr marL="10852" marR="10852" marT="0" marB="0" anchor="ctr">
                    <a:lnL>
                      <a:noFill/>
                    </a:lnL>
                    <a:lnR>
                      <a:noFill/>
                    </a:lnR>
                    <a:lnT>
                      <a:noFill/>
                    </a:lnT>
                    <a:lnB>
                      <a:noFill/>
                    </a:lnB>
                    <a:solidFill>
                      <a:srgbClr val="F2F2F2"/>
                    </a:solidFill>
                  </a:tcPr>
                </a:tc>
                <a:tc>
                  <a:txBody>
                    <a:bodyPr/>
                    <a:lstStyle/>
                    <a:p>
                      <a:pPr marL="0" marR="0">
                        <a:lnSpc>
                          <a:spcPct val="115000"/>
                        </a:lnSpc>
                        <a:spcBef>
                          <a:spcPts val="0"/>
                        </a:spcBef>
                        <a:spcAft>
                          <a:spcPts val="1000"/>
                        </a:spcAft>
                      </a:pPr>
                      <a:r>
                        <a:rPr lang="en-US" sz="1000">
                          <a:effectLst/>
                          <a:latin typeface="Calibri"/>
                          <a:ea typeface="Calibri"/>
                          <a:cs typeface="Times New Roman"/>
                        </a:rPr>
                        <a:t> </a:t>
                      </a:r>
                    </a:p>
                  </a:txBody>
                  <a:tcPr marL="0" marR="0" marT="0" marB="0" anchor="ctr">
                    <a:lnL>
                      <a:noFill/>
                    </a:lnL>
                    <a:lnR>
                      <a:noFill/>
                    </a:lnR>
                    <a:lnT>
                      <a:noFill/>
                    </a:lnT>
                    <a:lnB>
                      <a:noFill/>
                    </a:lnB>
                  </a:tcPr>
                </a:tc>
              </a:tr>
              <a:tr h="110930">
                <a:tc vMerge="1">
                  <a:txBody>
                    <a:bodyPr/>
                    <a:lstStyle/>
                    <a:p>
                      <a:endParaRPr lang="en-US"/>
                    </a:p>
                  </a:txBody>
                  <a:tcPr/>
                </a:tc>
                <a:tc>
                  <a:txBody>
                    <a:bodyPr/>
                    <a:lstStyle/>
                    <a:p>
                      <a:pPr marL="0" marR="0">
                        <a:lnSpc>
                          <a:spcPct val="115000"/>
                        </a:lnSpc>
                        <a:spcBef>
                          <a:spcPts val="0"/>
                        </a:spcBef>
                        <a:spcAft>
                          <a:spcPts val="0"/>
                        </a:spcAft>
                      </a:pPr>
                      <a:r>
                        <a:rPr lang="en-US" sz="1000" b="1" dirty="0">
                          <a:effectLst/>
                          <a:latin typeface="Calibri"/>
                          <a:ea typeface="Times New Roman"/>
                          <a:cs typeface="Times New Roman"/>
                        </a:rPr>
                        <a:t>Independent</a:t>
                      </a:r>
                      <a:endParaRPr lang="en-US" sz="1000" dirty="0">
                        <a:effectLst/>
                        <a:latin typeface="Calibri"/>
                        <a:ea typeface="Calibri"/>
                        <a:cs typeface="Times New Roman"/>
                      </a:endParaRP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0.91 (0.88-0.94)</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0.89 (0.86-0.92)</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0.85 (0.83-0.88)</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000" dirty="0">
                          <a:effectLst/>
                          <a:latin typeface="Calibri"/>
                          <a:ea typeface="Calibri"/>
                          <a:cs typeface="Times New Roman"/>
                        </a:rPr>
                        <a:t>0.80 (0.78-0.83)</a:t>
                      </a:r>
                    </a:p>
                  </a:txBody>
                  <a:tcPr marL="10852" marR="10852"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000" dirty="0">
                          <a:effectLst/>
                          <a:latin typeface="Calibri"/>
                          <a:ea typeface="Calibri"/>
                          <a:cs typeface="Times New Roman"/>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524000" y="4762499"/>
            <a:ext cx="1961434" cy="276999"/>
          </a:xfrm>
          <a:prstGeom prst="rect">
            <a:avLst/>
          </a:prstGeom>
        </p:spPr>
        <p:txBody>
          <a:bodyPr wrap="none">
            <a:spAutoFit/>
          </a:bodyPr>
          <a:lstStyle/>
          <a:p>
            <a:r>
              <a:rPr lang="en-US" sz="1200" i="1" dirty="0" smtClean="0"/>
              <a:t>(Continued </a:t>
            </a:r>
            <a:r>
              <a:rPr lang="en-US" sz="1200" i="1" dirty="0"/>
              <a:t>on the next slide</a:t>
            </a:r>
            <a:r>
              <a:rPr lang="en-US" sz="1200" i="1" dirty="0" smtClean="0"/>
              <a:t>)</a:t>
            </a:r>
            <a:endParaRPr lang="en-US" sz="1200" i="1" dirty="0"/>
          </a:p>
        </p:txBody>
      </p:sp>
    </p:spTree>
    <p:extLst>
      <p:ext uri="{BB962C8B-B14F-4D97-AF65-F5344CB8AC3E}">
        <p14:creationId xmlns:p14="http://schemas.microsoft.com/office/powerpoint/2010/main" val="3636288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ADR_PPT_Template_CKD">
  <a:themeElements>
    <a:clrScheme name="USRDS ADR Color Palette">
      <a:dk1>
        <a:sysClr val="windowText" lastClr="000000"/>
      </a:dk1>
      <a:lt1>
        <a:sysClr val="window" lastClr="FFFFFF"/>
      </a:lt1>
      <a:dk2>
        <a:srgbClr val="48070E"/>
      </a:dk2>
      <a:lt2>
        <a:srgbClr val="FFFFFF"/>
      </a:lt2>
      <a:accent1>
        <a:srgbClr val="7A2F36"/>
      </a:accent1>
      <a:accent2>
        <a:srgbClr val="AC6168"/>
      </a:accent2>
      <a:accent3>
        <a:srgbClr val="002966"/>
      </a:accent3>
      <a:accent4>
        <a:srgbClr val="0E5480"/>
      </a:accent4>
      <a:accent5>
        <a:srgbClr val="367CA8"/>
      </a:accent5>
      <a:accent6>
        <a:srgbClr val="FFC76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ADR_PPT_Template_CKD</Template>
  <TotalTime>222</TotalTime>
  <Words>3280</Words>
  <Application>Microsoft Office PowerPoint</Application>
  <PresentationFormat>On-screen Show (4:3)</PresentationFormat>
  <Paragraphs>673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ADR_PPT_Template_CKD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Shamraj</dc:creator>
  <cp:lastModifiedBy>Lan Tong</cp:lastModifiedBy>
  <cp:revision>65</cp:revision>
  <dcterms:created xsi:type="dcterms:W3CDTF">2014-11-10T19:37:45Z</dcterms:created>
  <dcterms:modified xsi:type="dcterms:W3CDTF">2015-11-11T20:11:36Z</dcterms:modified>
</cp:coreProperties>
</file>