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72" autoAdjust="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210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F32A-2C87-427B-8169-B6092B3362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60689"/>
            <a:ext cx="3200399" cy="1248616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904874" y="2362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2015 </a:t>
            </a:r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Volume 2: End-Stage Renal Disease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" y="37338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11: Costs of ESRD</a:t>
            </a:r>
            <a:endParaRPr lang="en-US" sz="3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0E5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Vol 2, ESRD, Ch 1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597"/>
            <a:ext cx="1165357" cy="454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819001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baseline="30000" dirty="0" smtClean="0"/>
              <a:t>Data </a:t>
            </a:r>
            <a:r>
              <a:rPr lang="en-US" i="1" baseline="30000" dirty="0"/>
              <a:t>Source</a:t>
            </a:r>
            <a:r>
              <a:rPr lang="en-US" i="1" baseline="30000" dirty="0" smtClean="0"/>
              <a:t>: </a:t>
            </a:r>
            <a:r>
              <a:rPr lang="en-US" i="1" baseline="30000" dirty="0"/>
              <a:t>USRDS ESRD Database; Reference Table K.2. Abbreviations: ESRD, end-stage renal disease.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11.1 </a:t>
            </a:r>
            <a:r>
              <a:rPr lang="en-US" sz="2800" b="1" baseline="30000" dirty="0"/>
              <a:t>Trends in ESRD expenditures by payer, 2003-2013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2</a:t>
            </a:fld>
            <a:endParaRPr lang="en-US" b="1" dirty="0"/>
          </a:p>
        </p:txBody>
      </p:sp>
      <p:pic>
        <p:nvPicPr>
          <p:cNvPr id="1026" name="Picture 2" descr="M:\ADR\2015\Chapters\Volume 2 - ESRD\11 - Costs\Powerpoint\Figure_11_1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1281113"/>
            <a:ext cx="6645275" cy="429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7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6388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USRDS ESRD Database. Total Medicare expenditures obtained from https://</a:t>
            </a:r>
            <a:r>
              <a:rPr lang="en-US" i="1" baseline="30000" dirty="0" smtClean="0"/>
              <a:t>www.cms.gov/Research-Statistics-Data-and-Systems/Statistics-Trends-and-Reports/NationalHealthExpendData/NationalHealthAccountsHistorical.html </a:t>
            </a:r>
            <a:r>
              <a:rPr lang="en-US" i="1" baseline="30000" dirty="0"/>
              <a:t>, file </a:t>
            </a:r>
            <a:r>
              <a:rPr lang="en-US" i="1" baseline="30000" dirty="0" smtClean="0"/>
              <a:t>National </a:t>
            </a:r>
            <a:r>
              <a:rPr lang="en-US" i="1" baseline="30000" dirty="0"/>
              <a:t>Health Expenditures by type of service and source of funds, CY 1960-2013; ESRD Medicare costs from reference table </a:t>
            </a:r>
            <a:r>
              <a:rPr lang="en-US" i="1" baseline="30000" dirty="0" smtClean="0"/>
              <a:t>K.2; Abbreviations</a:t>
            </a:r>
            <a:r>
              <a:rPr lang="en-US" i="1" baseline="30000" dirty="0"/>
              <a:t>: ESRD, end-stage renal disease.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11.2 </a:t>
            </a:r>
            <a:r>
              <a:rPr lang="en-US" sz="2800" b="1" baseline="30000" dirty="0"/>
              <a:t>Trends in costs of the Medicare &amp; ESRD programs, 2003-1013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3</a:t>
            </a:fld>
            <a:endParaRPr lang="en-US" b="1" dirty="0"/>
          </a:p>
        </p:txBody>
      </p:sp>
      <p:pic>
        <p:nvPicPr>
          <p:cNvPr id="1026" name="Picture 2" descr="X:\ADR\2015\Chapters\Volume 2 - ESRD\11 - Costs\Powerpoint\Figure_11_2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51" y="762000"/>
            <a:ext cx="6646849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5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5791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USRDS ESRD Database. December 31 point prevalent ESRD patients. Abbreviations: ESRD, end-stage renal disease.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11.3 </a:t>
            </a:r>
            <a:r>
              <a:rPr lang="en-US" sz="2800" b="1" baseline="30000" dirty="0"/>
              <a:t>Trends in numbers of point prevalent ESRD patients, 2003-2013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4</a:t>
            </a:fld>
            <a:endParaRPr lang="en-US" b="1" dirty="0"/>
          </a:p>
        </p:txBody>
      </p:sp>
      <p:pic>
        <p:nvPicPr>
          <p:cNvPr id="2050" name="Picture 2" descr="X:\ADR\2015\Chapters\Volume 2 - ESRD\11 - Costs\Powerpoint\Figure_11_3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669087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5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786735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USRDS ESRD Database; Reference Table K.4; Total Medicare ESRD costs from claims data; excludes claims with Medicare as secondary payer. Abbreviations: ESRD, end-stage renal disease.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11.4 </a:t>
            </a:r>
            <a:r>
              <a:rPr lang="en-US" sz="2800" b="1" baseline="30000" dirty="0"/>
              <a:t>Annual percent change in Medicare ESRD spending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5</a:t>
            </a:fld>
            <a:endParaRPr lang="en-US" b="1" dirty="0"/>
          </a:p>
        </p:txBody>
      </p:sp>
      <p:pic>
        <p:nvPicPr>
          <p:cNvPr id="4098" name="Picture 2" descr="M:\ADR\2015\Chapters\Volume 2 - ESRD\11 - Costs\Powerpoint\Figure_11_4_3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38" y="914400"/>
            <a:ext cx="5873262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5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71500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USRDS ESRD Database. Total Medicare costs from claims data; includes all claims with Medicare as primary or payer. Abbreviations: ESRD, end-stage renal disease.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11.5 </a:t>
            </a:r>
            <a:r>
              <a:rPr lang="en-US" sz="2800" b="1" baseline="30000" dirty="0"/>
              <a:t>Trends in total Medicare spending for ESRD, by type of service, 2003-2013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6</a:t>
            </a:fld>
            <a:endParaRPr lang="en-US" b="1" dirty="0"/>
          </a:p>
        </p:txBody>
      </p:sp>
      <p:pic>
        <p:nvPicPr>
          <p:cNvPr id="5122" name="Picture 2" descr="M:\ADR\2015\Chapters\Volume 2 - ESRD\11 - Costs\Powerpoint\Figure_11_5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685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5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571500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USRDS ESRD Database. Total Medicare costs from claims data for period prevalent ESRD patients. Abbreviations: ESRD, end-stage renal disease.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11.6 </a:t>
            </a:r>
            <a:r>
              <a:rPr lang="en-US" sz="2800" b="1" baseline="30000" dirty="0"/>
              <a:t>Total Medicare ESRD expenditures, by modality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7</a:t>
            </a:fld>
            <a:endParaRPr lang="en-US" b="1" dirty="0"/>
          </a:p>
        </p:txBody>
      </p:sp>
      <p:pic>
        <p:nvPicPr>
          <p:cNvPr id="6146" name="Picture 2" descr="M:\ADR\2015\Chapters\Volume 2 - ESRD\11 - Costs\Powerpoint\Figure_11_6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85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5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578673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Reference Table K.7,K.8,K.9. Period prevalent ESRD patients; patients with Medicare as secondary </a:t>
            </a:r>
            <a:r>
              <a:rPr lang="en-US" i="1" baseline="30000" dirty="0" smtClean="0"/>
              <a:t>payer </a:t>
            </a:r>
            <a:r>
              <a:rPr lang="en-US" i="1" baseline="30000" dirty="0"/>
              <a:t>are excluded. Abbreviations: ESRD, end-stage renal disease.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Figure </a:t>
            </a:r>
            <a:r>
              <a:rPr lang="en-US" sz="2800" b="1" baseline="30000" dirty="0" smtClean="0"/>
              <a:t>11.7 </a:t>
            </a:r>
            <a:r>
              <a:rPr lang="en-US" sz="2800" b="1" baseline="30000" dirty="0"/>
              <a:t>Total Medicare ESRD expenditures per person per year, by modality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8</a:t>
            </a:fld>
            <a:endParaRPr lang="en-US" b="1" dirty="0"/>
          </a:p>
        </p:txBody>
      </p:sp>
      <p:pic>
        <p:nvPicPr>
          <p:cNvPr id="7170" name="Picture 2" descr="M:\ADR\2015\Chapters\Volume 2 - ESRD\11 - Costs\Powerpoint\Figure_11_7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81075"/>
            <a:ext cx="56388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5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146</TotalTime>
  <Words>358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Cong Zhu</cp:lastModifiedBy>
  <cp:revision>61</cp:revision>
  <dcterms:created xsi:type="dcterms:W3CDTF">2014-11-10T19:37:45Z</dcterms:created>
  <dcterms:modified xsi:type="dcterms:W3CDTF">2015-11-03T20:02:25Z</dcterms:modified>
</cp:coreProperties>
</file>