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72" autoAdjust="0"/>
  </p:normalViewPr>
  <p:slideViewPr>
    <p:cSldViewPr showGuides="1">
      <p:cViewPr>
        <p:scale>
          <a:sx n="100" d="100"/>
          <a:sy n="100" d="100"/>
        </p:scale>
        <p:origin x="-94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1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2" name="TextBox 1"/>
          <p:cNvSpPr txBox="1"/>
          <p:nvPr userDrawn="1"/>
        </p:nvSpPr>
        <p:spPr>
          <a:xfrm>
            <a:off x="904874" y="2362200"/>
            <a:ext cx="7162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2: End-Stage Renal Disease</a:t>
            </a:r>
          </a:p>
        </p:txBody>
      </p:sp>
      <p:sp>
        <p:nvSpPr>
          <p:cNvPr id="4" name="TextBox 3"/>
          <p:cNvSpPr txBox="1"/>
          <p:nvPr userDrawn="1"/>
        </p:nvSpPr>
        <p:spPr>
          <a:xfrm>
            <a:off x="1219200" y="3733800"/>
            <a:ext cx="6781800" cy="1754326"/>
          </a:xfrm>
          <a:prstGeom prst="rect">
            <a:avLst/>
          </a:prstGeom>
          <a:noFill/>
        </p:spPr>
        <p:txBody>
          <a:bodyPr wrap="square" rtlCol="0">
            <a:spAutoFit/>
          </a:bodyPr>
          <a:lstStyle/>
          <a:p>
            <a:pPr algn="ctr"/>
            <a:r>
              <a:rPr lang="en-US" sz="3600" b="1" dirty="0" smtClean="0">
                <a:latin typeface="Candara" panose="020E0502030303020204" pitchFamily="34" charset="0"/>
              </a:rPr>
              <a:t>Chapter 14: End-of-life Care for Patients with End-Stage </a:t>
            </a:r>
          </a:p>
          <a:p>
            <a:pPr algn="ctr"/>
            <a:r>
              <a:rPr lang="en-US" sz="3600" b="1" dirty="0" smtClean="0">
                <a:latin typeface="Candara" panose="020E0502030303020204" pitchFamily="34" charset="0"/>
              </a:rPr>
              <a:t>Renal Disease: 2000-2012</a:t>
            </a: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userDrawn="1"/>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nl-NL"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7213" y="5724941"/>
            <a:ext cx="7696200" cy="646331"/>
          </a:xfrm>
          <a:prstGeom prst="rect">
            <a:avLst/>
          </a:prstGeom>
        </p:spPr>
        <p:txBody>
          <a:bodyPr wrap="square">
            <a:spAutoFit/>
          </a:bodyPr>
          <a:lstStyle/>
          <a:p>
            <a:r>
              <a:rPr lang="en-US" i="1" baseline="30000" dirty="0"/>
              <a:t>Data Source: Special analyses, USRDS ESRD Database. Denominator is all decedents with Medicare Parts A and B throughout the last 90 days of life. ICU admission was identified using ICU revenue center codes in Medicare Institutional claims.  </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14.3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sp>
        <p:nvSpPr>
          <p:cNvPr id="10" name="Rectangle 9"/>
          <p:cNvSpPr/>
          <p:nvPr/>
        </p:nvSpPr>
        <p:spPr>
          <a:xfrm>
            <a:off x="223631" y="923609"/>
            <a:ext cx="8696739" cy="338554"/>
          </a:xfrm>
          <a:prstGeom prst="rect">
            <a:avLst/>
          </a:prstGeom>
        </p:spPr>
        <p:txBody>
          <a:bodyPr wrap="square">
            <a:spAutoFit/>
          </a:bodyPr>
          <a:lstStyle/>
          <a:p>
            <a:pPr algn="ctr"/>
            <a:r>
              <a:rPr lang="en-US" sz="2400" b="1" baseline="30000" dirty="0"/>
              <a:t>(e) </a:t>
            </a:r>
            <a:r>
              <a:rPr lang="en-US" sz="2400" b="1" baseline="30000" dirty="0" smtClean="0"/>
              <a:t>ICU </a:t>
            </a:r>
            <a:r>
              <a:rPr lang="en-US" sz="2400" b="1" baseline="30000" dirty="0"/>
              <a:t>admission by sex </a:t>
            </a:r>
            <a:endParaRPr lang="en-US" sz="2400" b="1" baseline="30000" dirty="0">
              <a:solidFill>
                <a:srgbClr val="FF0000"/>
              </a:solidFill>
            </a:endParaRPr>
          </a:p>
        </p:txBody>
      </p:sp>
      <p:pic>
        <p:nvPicPr>
          <p:cNvPr id="9218" name="Picture 2" descr="\\vasa\USRDSdocs\ADR\2015\Chapters\Volume 2 - ESRD\14 - Palliative Care (Special Study)\Powerpoint\V2_Ch_14_FIG3_E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90"/>
          <a:stretch/>
        </p:blipFill>
        <p:spPr bwMode="auto">
          <a:xfrm>
            <a:off x="1856132" y="1237681"/>
            <a:ext cx="5431737" cy="447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59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0"/>
            <a:ext cx="7696200" cy="646331"/>
          </a:xfrm>
          <a:prstGeom prst="rect">
            <a:avLst/>
          </a:prstGeom>
        </p:spPr>
        <p:txBody>
          <a:bodyPr wrap="square">
            <a:spAutoFit/>
          </a:bodyPr>
          <a:lstStyle/>
          <a:p>
            <a:r>
              <a:rPr lang="en-US" i="1" baseline="30000" dirty="0"/>
              <a:t>Data Source: Special analyses, USRDS ESRD Database. Denominator is all decedents with Medicare Parts A and B throughout the last 90 days of life. ICU admission was identified using ICU revenue center codes in Medicare Institutional claims.  </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14.3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sp>
        <p:nvSpPr>
          <p:cNvPr id="10" name="Rectangle 9"/>
          <p:cNvSpPr/>
          <p:nvPr/>
        </p:nvSpPr>
        <p:spPr>
          <a:xfrm>
            <a:off x="223631" y="975608"/>
            <a:ext cx="8696739" cy="338554"/>
          </a:xfrm>
          <a:prstGeom prst="rect">
            <a:avLst/>
          </a:prstGeom>
        </p:spPr>
        <p:txBody>
          <a:bodyPr wrap="square">
            <a:spAutoFit/>
          </a:bodyPr>
          <a:lstStyle/>
          <a:p>
            <a:pPr algn="ctr"/>
            <a:r>
              <a:rPr lang="en-US" sz="2400" b="1" baseline="30000" dirty="0"/>
              <a:t>(f) </a:t>
            </a:r>
            <a:r>
              <a:rPr lang="en-US" sz="2400" b="1" baseline="30000" dirty="0" smtClean="0"/>
              <a:t>ICU </a:t>
            </a:r>
            <a:r>
              <a:rPr lang="en-US" sz="2400" b="1" baseline="30000" dirty="0"/>
              <a:t>admission by modality</a:t>
            </a:r>
            <a:endParaRPr lang="en-US" sz="2400" b="1" baseline="30000" dirty="0">
              <a:solidFill>
                <a:srgbClr val="FF0000"/>
              </a:solidFill>
            </a:endParaRPr>
          </a:p>
        </p:txBody>
      </p:sp>
      <p:pic>
        <p:nvPicPr>
          <p:cNvPr id="10242" name="Picture 2" descr="\\vasa\USRDSdocs\ADR\2015\Chapters\Volume 2 - ESRD\14 - Palliative Care (Special Study)\Powerpoint\V2_Ch_14_FIG3_F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55"/>
          <a:stretch/>
        </p:blipFill>
        <p:spPr bwMode="auto">
          <a:xfrm>
            <a:off x="1842242" y="1208407"/>
            <a:ext cx="5459516" cy="450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14.4 Intensive procedures during the last 90 days of life among </a:t>
            </a:r>
            <a:r>
              <a:rPr lang="en-US" sz="2800" b="1" baseline="30000" dirty="0" smtClean="0"/>
              <a:t>Medicare </a:t>
            </a:r>
            <a:r>
              <a:rPr lang="en-US" sz="2800" b="1" baseline="30000" dirty="0"/>
              <a:t>beneficiaries with ESRD overall, and 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sp>
        <p:nvSpPr>
          <p:cNvPr id="10" name="Rectangle 9"/>
          <p:cNvSpPr/>
          <p:nvPr/>
        </p:nvSpPr>
        <p:spPr>
          <a:xfrm>
            <a:off x="223631" y="978677"/>
            <a:ext cx="8696739" cy="338554"/>
          </a:xfrm>
          <a:prstGeom prst="rect">
            <a:avLst/>
          </a:prstGeom>
        </p:spPr>
        <p:txBody>
          <a:bodyPr wrap="square">
            <a:spAutoFit/>
          </a:bodyPr>
          <a:lstStyle/>
          <a:p>
            <a:pPr algn="ctr"/>
            <a:r>
              <a:rPr lang="en-US" sz="2400" b="1" baseline="30000" dirty="0"/>
              <a:t>(a) </a:t>
            </a:r>
            <a:r>
              <a:rPr lang="en-US" sz="2400" b="1" baseline="30000" dirty="0" smtClean="0"/>
              <a:t>Intensive </a:t>
            </a:r>
            <a:r>
              <a:rPr lang="en-US" sz="2400" b="1" baseline="30000" dirty="0"/>
              <a:t>procedures and mechanical ventilation by year, overall</a:t>
            </a:r>
            <a:endParaRPr lang="en-US" sz="2400" b="1" baseline="30000" dirty="0">
              <a:solidFill>
                <a:srgbClr val="FF0000"/>
              </a:solidFill>
            </a:endParaRPr>
          </a:p>
        </p:txBody>
      </p:sp>
      <p:pic>
        <p:nvPicPr>
          <p:cNvPr id="11266" name="Picture 2" descr="\\vasa\USRDSdocs\ADR\2015\Chapters\Volume 2 - ESRD\14 - Palliative Care (Special Study)\Powerpoint\V2_Ch_14_FIG4_A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602"/>
          <a:stretch/>
        </p:blipFill>
        <p:spPr bwMode="auto">
          <a:xfrm>
            <a:off x="1409697" y="1201537"/>
            <a:ext cx="6324606" cy="42987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3900" y="55626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Denominator population is all decedents with Medicare Parts A and B throughout the last 90 days of life. Intensive procedures were identified by ICD-9 procedure code search of Medicare Institutional claims from short and long stay hospitals. The yellow line in panel (a) denotes the percentage of patients who were intubated or received mechanical ventilation.</a:t>
            </a:r>
            <a:endParaRPr lang="en-US" i="1" baseline="30000" dirty="0">
              <a:solidFill>
                <a:srgbClr val="FF0000"/>
              </a:solidFill>
            </a:endParaRPr>
          </a:p>
        </p:txBody>
      </p:sp>
    </p:spTree>
    <p:extLst>
      <p:ext uri="{BB962C8B-B14F-4D97-AF65-F5344CB8AC3E}">
        <p14:creationId xmlns:p14="http://schemas.microsoft.com/office/powerpoint/2010/main" val="406626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14.4 Intensive procedures during the last 90 days of life among Medicare beneficiaries with ESRD overall, and 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(b) </a:t>
            </a:r>
            <a:r>
              <a:rPr lang="en-US" sz="2400" b="1" baseline="30000" dirty="0" smtClean="0"/>
              <a:t>Intensive </a:t>
            </a:r>
            <a:r>
              <a:rPr lang="en-US" sz="2400" b="1" baseline="30000" dirty="0"/>
              <a:t>procedures by age</a:t>
            </a:r>
            <a:endParaRPr lang="en-US" sz="2400" b="1" baseline="30000" dirty="0">
              <a:solidFill>
                <a:srgbClr val="FF0000"/>
              </a:solidFill>
            </a:endParaRPr>
          </a:p>
        </p:txBody>
      </p:sp>
      <p:sp>
        <p:nvSpPr>
          <p:cNvPr id="11" name="Rectangle 10"/>
          <p:cNvSpPr/>
          <p:nvPr/>
        </p:nvSpPr>
        <p:spPr>
          <a:xfrm>
            <a:off x="723900" y="5638800"/>
            <a:ext cx="7696200" cy="646331"/>
          </a:xfrm>
          <a:prstGeom prst="rect">
            <a:avLst/>
          </a:prstGeom>
        </p:spPr>
        <p:txBody>
          <a:bodyPr wrap="square">
            <a:spAutoFit/>
          </a:bodyPr>
          <a:lstStyle/>
          <a:p>
            <a:r>
              <a:rPr lang="en-US" i="1" baseline="30000" dirty="0" smtClean="0"/>
              <a:t>Data </a:t>
            </a:r>
            <a:r>
              <a:rPr lang="en-US" i="1" baseline="30000" dirty="0"/>
              <a:t>Source: Special analyses, USRDS ESRD Database. Denominator population is all decedents with Medicare Parts A and B throughout the last 90 days of life. Intensive procedures were identified by ICD-9 procedure code search of Medicare Institutional claims from short and long stay hospitals. </a:t>
            </a:r>
            <a:endParaRPr lang="en-US" i="1" baseline="30000" dirty="0">
              <a:solidFill>
                <a:srgbClr val="FF0000"/>
              </a:solidFill>
            </a:endParaRPr>
          </a:p>
        </p:txBody>
      </p:sp>
      <p:pic>
        <p:nvPicPr>
          <p:cNvPr id="12290" name="Picture 2" descr="\\vasa\USRDSdocs\ADR\2015\Chapters\Volume 2 - ESRD\14 - Palliative Care (Special Study)\Powerpoint\V2_Ch_14_FIG4_B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42"/>
          <a:stretch/>
        </p:blipFill>
        <p:spPr bwMode="auto">
          <a:xfrm>
            <a:off x="1914405" y="1241537"/>
            <a:ext cx="5315190" cy="439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8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14.4 Intensive procedures during the last 90 days of life among Medicare beneficiaries with ESRD overall, and 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(c) </a:t>
            </a:r>
            <a:r>
              <a:rPr lang="en-US" sz="2400" b="1" baseline="30000" dirty="0" smtClean="0"/>
              <a:t>Intensive </a:t>
            </a:r>
            <a:r>
              <a:rPr lang="en-US" sz="2400" b="1" baseline="30000" dirty="0"/>
              <a:t>procedures by race</a:t>
            </a:r>
            <a:endParaRPr lang="en-US" sz="2400" b="1" baseline="30000" dirty="0">
              <a:solidFill>
                <a:srgbClr val="FF0000"/>
              </a:solidFill>
            </a:endParaRPr>
          </a:p>
        </p:txBody>
      </p:sp>
      <p:sp>
        <p:nvSpPr>
          <p:cNvPr id="11" name="Rectangle 10"/>
          <p:cNvSpPr/>
          <p:nvPr/>
        </p:nvSpPr>
        <p:spPr>
          <a:xfrm>
            <a:off x="723900" y="5661991"/>
            <a:ext cx="7696200" cy="646331"/>
          </a:xfrm>
          <a:prstGeom prst="rect">
            <a:avLst/>
          </a:prstGeom>
        </p:spPr>
        <p:txBody>
          <a:bodyPr wrap="square">
            <a:spAutoFit/>
          </a:bodyPr>
          <a:lstStyle/>
          <a:p>
            <a:r>
              <a:rPr lang="en-US" i="1" baseline="30000" dirty="0" smtClean="0"/>
              <a:t>Data </a:t>
            </a:r>
            <a:r>
              <a:rPr lang="en-US" i="1" baseline="30000" dirty="0"/>
              <a:t>Source: Special analyses, USRDS ESRD Database. Denominator population is all decedents with Medicare Parts A and B throughout the last 90 days of life. Intensive procedures were identified by ICD-9 procedure code search of Medicare Institutional claims from short and long stay hospitals. </a:t>
            </a:r>
            <a:endParaRPr lang="en-US" i="1" baseline="30000" dirty="0">
              <a:solidFill>
                <a:srgbClr val="FF0000"/>
              </a:solidFill>
            </a:endParaRPr>
          </a:p>
        </p:txBody>
      </p:sp>
      <p:pic>
        <p:nvPicPr>
          <p:cNvPr id="13314" name="Picture 2" descr="\\vasa\USRDSdocs\ADR\2015\Chapters\Volume 2 - ESRD\14 - Palliative Care (Special Study)\Powerpoint\V2_Ch_14_FIG4_C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9"/>
          <a:stretch/>
        </p:blipFill>
        <p:spPr bwMode="auto">
          <a:xfrm>
            <a:off x="1870627" y="1246455"/>
            <a:ext cx="5402746" cy="441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74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14.4 Intensive procedures during the last 90 days of life among Medicare beneficiaries with ESRD overall, and 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(d) </a:t>
            </a:r>
            <a:r>
              <a:rPr lang="en-US" sz="2400" b="1" baseline="30000" dirty="0" smtClean="0"/>
              <a:t>Intensive </a:t>
            </a:r>
            <a:r>
              <a:rPr lang="en-US" sz="2400" b="1" baseline="30000" dirty="0"/>
              <a:t>procedures by ethnicity</a:t>
            </a:r>
            <a:endParaRPr lang="en-US" sz="2400" b="1" baseline="30000" dirty="0">
              <a:solidFill>
                <a:srgbClr val="FF0000"/>
              </a:solidFill>
            </a:endParaRPr>
          </a:p>
        </p:txBody>
      </p:sp>
      <p:sp>
        <p:nvSpPr>
          <p:cNvPr id="11" name="Rectangle 10"/>
          <p:cNvSpPr/>
          <p:nvPr/>
        </p:nvSpPr>
        <p:spPr>
          <a:xfrm>
            <a:off x="723900" y="5715000"/>
            <a:ext cx="7696200" cy="646331"/>
          </a:xfrm>
          <a:prstGeom prst="rect">
            <a:avLst/>
          </a:prstGeom>
        </p:spPr>
        <p:txBody>
          <a:bodyPr wrap="square">
            <a:spAutoFit/>
          </a:bodyPr>
          <a:lstStyle/>
          <a:p>
            <a:r>
              <a:rPr lang="en-US" i="1" baseline="30000" dirty="0" smtClean="0"/>
              <a:t>Data </a:t>
            </a:r>
            <a:r>
              <a:rPr lang="en-US" i="1" baseline="30000" dirty="0"/>
              <a:t>Source: Special analyses, USRDS ESRD Database. Denominator population is all decedents with Medicare Parts A and B throughout the last 90 days of life. Intensive procedures were identified by ICD-9 procedure code search of Medicare Institutional claims from short and long stay hospitals. </a:t>
            </a:r>
            <a:endParaRPr lang="en-US" i="1" baseline="30000" dirty="0">
              <a:solidFill>
                <a:srgbClr val="FF0000"/>
              </a:solidFill>
            </a:endParaRPr>
          </a:p>
        </p:txBody>
      </p:sp>
      <p:pic>
        <p:nvPicPr>
          <p:cNvPr id="14338" name="Picture 2" descr="\\vasa\USRDSdocs\ADR\2015\Chapters\Volume 2 - ESRD\14 - Palliative Care (Special Study)\Powerpoint\V2_Ch_14_FIG4_D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46"/>
          <a:stretch/>
        </p:blipFill>
        <p:spPr bwMode="auto">
          <a:xfrm>
            <a:off x="1828800" y="1176245"/>
            <a:ext cx="5486401" cy="453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7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14.4 Intensive procedures during the last 90 days of life among Medicare beneficiaries with ESRD overall, and 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(e) </a:t>
            </a:r>
            <a:r>
              <a:rPr lang="en-US" sz="2400" b="1" baseline="30000" dirty="0" smtClean="0"/>
              <a:t>Intensive </a:t>
            </a:r>
            <a:r>
              <a:rPr lang="en-US" sz="2400" b="1" baseline="30000" dirty="0"/>
              <a:t>procedures by sex</a:t>
            </a:r>
            <a:endParaRPr lang="en-US" sz="2400" b="1" baseline="30000" dirty="0">
              <a:solidFill>
                <a:srgbClr val="FF0000"/>
              </a:solidFill>
            </a:endParaRPr>
          </a:p>
        </p:txBody>
      </p:sp>
      <p:sp>
        <p:nvSpPr>
          <p:cNvPr id="11" name="Rectangle 10"/>
          <p:cNvSpPr/>
          <p:nvPr/>
        </p:nvSpPr>
        <p:spPr>
          <a:xfrm>
            <a:off x="723900" y="5791200"/>
            <a:ext cx="7696200" cy="646331"/>
          </a:xfrm>
          <a:prstGeom prst="rect">
            <a:avLst/>
          </a:prstGeom>
        </p:spPr>
        <p:txBody>
          <a:bodyPr wrap="square">
            <a:spAutoFit/>
          </a:bodyPr>
          <a:lstStyle/>
          <a:p>
            <a:r>
              <a:rPr lang="en-US" i="1" baseline="30000" dirty="0" smtClean="0"/>
              <a:t>Data </a:t>
            </a:r>
            <a:r>
              <a:rPr lang="en-US" i="1" baseline="30000" dirty="0"/>
              <a:t>Source: Special analyses, USRDS ESRD Database. Denominator population is all decedents with Medicare Parts A and B throughout the last 90 days of life. Intensive procedures were identified by ICD-9 procedure code search of Medicare Institutional claims from short and long stay hospitals. </a:t>
            </a:r>
            <a:endParaRPr lang="en-US" i="1" baseline="30000" dirty="0">
              <a:solidFill>
                <a:srgbClr val="FF0000"/>
              </a:solidFill>
            </a:endParaRPr>
          </a:p>
        </p:txBody>
      </p:sp>
      <p:pic>
        <p:nvPicPr>
          <p:cNvPr id="15362" name="Picture 2" descr="\\vasa\USRDSdocs\ADR\2015\Chapters\Volume 2 - ESRD\14 - Palliative Care (Special Study)\Powerpoint\V2_Ch_14_FIG4_E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88"/>
          <a:stretch/>
        </p:blipFill>
        <p:spPr bwMode="auto">
          <a:xfrm>
            <a:off x="1771649" y="1184223"/>
            <a:ext cx="5600703" cy="460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52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14.4 Intensive procedures during the last 90 days of life among Medicare beneficiaries with ESRD overall, and 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(f) </a:t>
            </a:r>
            <a:r>
              <a:rPr lang="en-US" sz="2400" b="1" baseline="30000" dirty="0" smtClean="0"/>
              <a:t>Intensive </a:t>
            </a:r>
            <a:r>
              <a:rPr lang="en-US" sz="2400" b="1" baseline="30000" dirty="0"/>
              <a:t>procedures by modality</a:t>
            </a:r>
            <a:endParaRPr lang="en-US" sz="2400" b="1" baseline="30000" dirty="0">
              <a:solidFill>
                <a:srgbClr val="FF0000"/>
              </a:solidFill>
            </a:endParaRPr>
          </a:p>
        </p:txBody>
      </p:sp>
      <p:sp>
        <p:nvSpPr>
          <p:cNvPr id="11" name="Rectangle 10"/>
          <p:cNvSpPr/>
          <p:nvPr/>
        </p:nvSpPr>
        <p:spPr>
          <a:xfrm>
            <a:off x="723900" y="5791200"/>
            <a:ext cx="7696200" cy="646331"/>
          </a:xfrm>
          <a:prstGeom prst="rect">
            <a:avLst/>
          </a:prstGeom>
        </p:spPr>
        <p:txBody>
          <a:bodyPr wrap="square">
            <a:spAutoFit/>
          </a:bodyPr>
          <a:lstStyle/>
          <a:p>
            <a:r>
              <a:rPr lang="en-US" i="1" baseline="30000" dirty="0" smtClean="0"/>
              <a:t>Data </a:t>
            </a:r>
            <a:r>
              <a:rPr lang="en-US" i="1" baseline="30000" dirty="0"/>
              <a:t>Source: Special analyses, USRDS ESRD Database. Denominator population is all decedents with Medicare Parts A and B throughout the last 90 days of life. Intensive procedures were identified by ICD-9 procedure code search of Medicare Institutional claims from short and long stay hospitals. </a:t>
            </a:r>
            <a:endParaRPr lang="en-US" i="1" baseline="30000" dirty="0">
              <a:solidFill>
                <a:srgbClr val="FF0000"/>
              </a:solidFill>
            </a:endParaRPr>
          </a:p>
        </p:txBody>
      </p:sp>
      <p:pic>
        <p:nvPicPr>
          <p:cNvPr id="16386" name="Picture 2" descr="\\vasa\USRDSdocs\ADR\2015\Chapters\Volume 2 - ESRD\14 - Palliative Care (Special Study)\Powerpoint\V2_Ch_14_FIG4_F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241"/>
          <a:stretch/>
        </p:blipFill>
        <p:spPr bwMode="auto">
          <a:xfrm>
            <a:off x="1771649" y="1179557"/>
            <a:ext cx="5600703" cy="464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1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14.5 Inpatient deaths among Medicare beneficiaries with ESRD overall, </a:t>
            </a:r>
            <a:endParaRPr lang="en-US" sz="2800" b="1" baseline="30000" dirty="0" smtClean="0"/>
          </a:p>
          <a:p>
            <a:pPr algn="ctr"/>
            <a:r>
              <a:rPr lang="en-US" sz="2800" b="1" baseline="30000" dirty="0" smtClean="0"/>
              <a:t>and </a:t>
            </a:r>
            <a:r>
              <a:rPr lang="en-US" sz="2800" b="1" baseline="30000" dirty="0"/>
              <a:t>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(a) </a:t>
            </a:r>
            <a:r>
              <a:rPr lang="en-US" sz="2400" b="1" baseline="30000" dirty="0" smtClean="0"/>
              <a:t>Inpatient </a:t>
            </a:r>
            <a:r>
              <a:rPr lang="en-US" sz="2400" b="1" baseline="30000" dirty="0"/>
              <a:t>deaths by year, overall</a:t>
            </a:r>
            <a:endParaRPr lang="en-US" sz="2400" b="1" baseline="30000" dirty="0">
              <a:solidFill>
                <a:srgbClr val="FF0000"/>
              </a:solidFill>
            </a:endParaRPr>
          </a:p>
        </p:txBody>
      </p:sp>
      <p:sp>
        <p:nvSpPr>
          <p:cNvPr id="11" name="Rectangle 10"/>
          <p:cNvSpPr/>
          <p:nvPr/>
        </p:nvSpPr>
        <p:spPr>
          <a:xfrm>
            <a:off x="723900" y="5791200"/>
            <a:ext cx="7696200" cy="461665"/>
          </a:xfrm>
          <a:prstGeom prst="rect">
            <a:avLst/>
          </a:prstGeom>
        </p:spPr>
        <p:txBody>
          <a:bodyPr wrap="square">
            <a:spAutoFit/>
          </a:bodyPr>
          <a:lstStyle/>
          <a:p>
            <a:r>
              <a:rPr lang="en-US" i="1" baseline="30000" dirty="0" smtClean="0"/>
              <a:t>Data </a:t>
            </a:r>
            <a:r>
              <a:rPr lang="en-US" i="1" baseline="30000" dirty="0"/>
              <a:t>Source: Data Source: Special analyses, USRDS ESRD Database. Denominator population is all decedents with Medicare Parts A and B throughout the last 90 days of life. Includes deaths occurring in short and long stay hospitals. </a:t>
            </a:r>
            <a:endParaRPr lang="en-US" i="1" baseline="30000" dirty="0">
              <a:solidFill>
                <a:srgbClr val="FF0000"/>
              </a:solidFill>
            </a:endParaRPr>
          </a:p>
        </p:txBody>
      </p:sp>
      <p:pic>
        <p:nvPicPr>
          <p:cNvPr id="17410" name="Picture 2" descr="\\vasa\USRDSdocs\ADR\2015\Chapters\Volume 2 - ESRD\14 - Palliative Care (Special Study)\Powerpoint\V2_Ch_14_FIG5_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684" y="1225050"/>
            <a:ext cx="5938633" cy="456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27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14.5 Inpatient deaths among Medicare beneficiaries with ESRD overall, </a:t>
            </a:r>
            <a:endParaRPr lang="en-US" sz="2800" b="1" baseline="30000" dirty="0" smtClean="0"/>
          </a:p>
          <a:p>
            <a:pPr algn="ctr"/>
            <a:r>
              <a:rPr lang="en-US" sz="2800" b="1" baseline="30000" dirty="0" smtClean="0"/>
              <a:t>and </a:t>
            </a:r>
            <a:r>
              <a:rPr lang="en-US" sz="2800" b="1" baseline="30000" dirty="0"/>
              <a:t>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19</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(b) </a:t>
            </a:r>
            <a:r>
              <a:rPr lang="en-US" sz="2400" b="1" baseline="30000" dirty="0" smtClean="0"/>
              <a:t>Inpatient </a:t>
            </a:r>
            <a:r>
              <a:rPr lang="en-US" sz="2400" b="1" baseline="30000" dirty="0"/>
              <a:t>deaths by age </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smtClean="0"/>
              <a:t>Data </a:t>
            </a:r>
            <a:r>
              <a:rPr lang="en-US" i="1" baseline="30000" dirty="0"/>
              <a:t>Source: Data Source: Special analyses, USRDS ESRD Database. Denominator population is all decedents with Medicare Parts A and B throughout the last 90 days of life. Includes deaths occurring in short and long stay hospitals. </a:t>
            </a:r>
            <a:endParaRPr lang="en-US" i="1" baseline="30000" dirty="0">
              <a:solidFill>
                <a:srgbClr val="FF0000"/>
              </a:solidFill>
            </a:endParaRPr>
          </a:p>
        </p:txBody>
      </p:sp>
      <p:pic>
        <p:nvPicPr>
          <p:cNvPr id="18434" name="Picture 2" descr="\\vasa\USRDSdocs\ADR\2015\Chapters\Volume 2 - ESRD\14 - Palliative Care (Special Study)\Powerpoint\V2_Ch_14_FIG5_B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209"/>
          <a:stretch/>
        </p:blipFill>
        <p:spPr bwMode="auto">
          <a:xfrm>
            <a:off x="1771649" y="1215672"/>
            <a:ext cx="5600703" cy="464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89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smtClean="0"/>
              <a:t>Table </a:t>
            </a:r>
            <a:r>
              <a:rPr lang="en-US" sz="2800" b="1" baseline="30000" dirty="0"/>
              <a:t>14.1  Characteristics of decedents with ESRD by death year,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sp>
        <p:nvSpPr>
          <p:cNvPr id="12" name="Rectangle 11"/>
          <p:cNvSpPr/>
          <p:nvPr/>
        </p:nvSpPr>
        <p:spPr>
          <a:xfrm>
            <a:off x="723900" y="5699551"/>
            <a:ext cx="7696200" cy="276999"/>
          </a:xfrm>
          <a:prstGeom prst="rect">
            <a:avLst/>
          </a:prstGeom>
        </p:spPr>
        <p:txBody>
          <a:bodyPr wrap="square">
            <a:spAutoFit/>
          </a:bodyPr>
          <a:lstStyle/>
          <a:p>
            <a:r>
              <a:rPr lang="en-US" i="1" baseline="30000" dirty="0" smtClean="0"/>
              <a:t>(Continue on the next slide)</a:t>
            </a:r>
            <a:endParaRPr lang="en-US" i="1" baseline="30000"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98260404"/>
              </p:ext>
            </p:extLst>
          </p:nvPr>
        </p:nvGraphicFramePr>
        <p:xfrm>
          <a:off x="448111" y="1295400"/>
          <a:ext cx="8247777" cy="4080826"/>
        </p:xfrm>
        <a:graphic>
          <a:graphicData uri="http://schemas.openxmlformats.org/drawingml/2006/table">
            <a:tbl>
              <a:tblPr firstRow="1" firstCol="1" bandRow="1"/>
              <a:tblGrid>
                <a:gridCol w="1302279"/>
                <a:gridCol w="496107"/>
                <a:gridCol w="496107"/>
                <a:gridCol w="496107"/>
                <a:gridCol w="496107"/>
                <a:gridCol w="496107"/>
                <a:gridCol w="496107"/>
                <a:gridCol w="496107"/>
                <a:gridCol w="496107"/>
                <a:gridCol w="496107"/>
                <a:gridCol w="496107"/>
                <a:gridCol w="496107"/>
                <a:gridCol w="496107"/>
                <a:gridCol w="496107"/>
                <a:gridCol w="496107"/>
              </a:tblGrid>
              <a:tr h="208089">
                <a:tc>
                  <a:txBody>
                    <a:bodyPr/>
                    <a:lstStyle/>
                    <a:p>
                      <a:endParaRPr lang="en-US" sz="900" dirty="0">
                        <a:effectLst/>
                        <a:latin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2000</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2002</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Total</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90">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n</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72,926</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77,124</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79,804</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82,696</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84,347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86,107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87,853</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87,967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88,838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90,355</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91,107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91,962</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89,511</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1,110,597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11">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6.6</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7.2</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7.4</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7.9</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7.9</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8.0</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8.2</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8.3</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8.1</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100.0</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90">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Age (mean)</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67.5 (13.7)</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67.5 (13.8)</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67.8 (13.9)</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67.9 (13.8)</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68.1 (13.8)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68.4</a:t>
                      </a:r>
                      <a:endParaRPr lang="en-US" sz="900">
                        <a:effectLst/>
                        <a:latin typeface="Calibri"/>
                        <a:ea typeface="Calibri"/>
                        <a:cs typeface="Times New Roman"/>
                      </a:endParaRPr>
                    </a:p>
                    <a:p>
                      <a:pPr marL="0" marR="0" algn="ctr">
                        <a:lnSpc>
                          <a:spcPct val="115000"/>
                        </a:lnSpc>
                        <a:spcBef>
                          <a:spcPts val="0"/>
                        </a:spcBef>
                        <a:spcAft>
                          <a:spcPts val="0"/>
                        </a:spcAft>
                      </a:pPr>
                      <a:r>
                        <a:rPr lang="en-US" sz="900" b="1">
                          <a:effectLst/>
                          <a:latin typeface="Calibri"/>
                          <a:ea typeface="Calibri"/>
                          <a:cs typeface="Times New Roman"/>
                        </a:rPr>
                        <a:t>(13.8)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68.4 (13.8)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68.5 (13.8)</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68.75 13.7)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68.6 (13.7)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68.9 (13.6)</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69.0 (13.5)</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69.1 (13.4)</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68.4 (13.7)</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370">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Age Category</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just">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74415" marR="74415" marT="0" marB="0" anchor="b">
                    <a:lnL>
                      <a:noFill/>
                    </a:lnL>
                    <a:lnR>
                      <a:noFill/>
                    </a:lnR>
                    <a:lnT w="12700" cap="flat" cmpd="sng" algn="ctr">
                      <a:solidFill>
                        <a:srgbClr val="000000"/>
                      </a:solidFill>
                      <a:prstDash val="solid"/>
                      <a:round/>
                      <a:headEnd type="none" w="med" len="med"/>
                      <a:tailEnd type="none" w="med" len="med"/>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0-19</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20-44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6.6</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5.8</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45-64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28.8</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29.6</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29.5</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30.1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30.0</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30.3</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30.1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30.0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29.7</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65-74 </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28.4</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27.3</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26.6</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25.9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25.9</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26.4</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26.6</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27.1</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75-84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27.6</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27.8</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28.4</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28.0</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27.5</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26.9</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26.6</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26.1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27.5</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≥85</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7.4</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8.3</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8.9</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10.1</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10.6</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10.9</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11.1</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11.6</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11.8</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11.8</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10.0</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r>
              <a:tr h="165370">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Race</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dirty="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Native American</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Asian</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2.8</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3.5</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Black</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28.3</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28.4</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27.7</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27.5</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27.4</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26.8</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26.5</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26.5</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27.6</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White</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65.9</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65.7</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65.4</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66.9</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67.3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67.4</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68.0</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66.8</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Unknown</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0.2</a:t>
                      </a: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Other</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0.9</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0.8</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0.6</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a:t>
                      </a: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r>
              <a:tr h="165370">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Hispanic</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900" dirty="0">
                        <a:effectLst/>
                        <a:latin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74415" marR="74415" marT="0" marB="0" anchor="ctr">
                    <a:lnL>
                      <a:noFill/>
                    </a:lnL>
                    <a:lnR>
                      <a:noFill/>
                    </a:lnR>
                    <a:lnT w="12700" cap="flat" cmpd="sng" algn="ctr">
                      <a:solidFill>
                        <a:srgbClr val="000000"/>
                      </a:solidFill>
                      <a:prstDash val="solid"/>
                      <a:round/>
                      <a:headEnd type="none" w="med" len="med"/>
                      <a:tailEnd type="none" w="med" len="med"/>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No</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71.2</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75.1</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79.8</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81.3</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83.3</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84.1</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84.4</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84.6</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84.5</a:t>
                      </a:r>
                      <a:endParaRPr lang="en-US" sz="900" dirty="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84.3</a:t>
                      </a:r>
                      <a:endParaRPr lang="en-US" sz="900" dirty="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81.6</a:t>
                      </a:r>
                      <a:endParaRPr lang="en-US" sz="900" dirty="0">
                        <a:effectLst/>
                        <a:latin typeface="Calibri"/>
                        <a:ea typeface="Calibri"/>
                        <a:cs typeface="Times New Roman"/>
                      </a:endParaRP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Yes</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11.7</a:t>
                      </a:r>
                      <a:endParaRPr lang="en-US" sz="900" dirty="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10.4</a:t>
                      </a:r>
                      <a:endParaRPr lang="en-US" sz="900" dirty="0">
                        <a:effectLst/>
                        <a:latin typeface="Calibri"/>
                        <a:ea typeface="Calibri"/>
                        <a:cs typeface="Times New Roman"/>
                      </a:endParaRP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Unknown</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0.8</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0.7</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0.6</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0.3</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0.2</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0.2</a:t>
                      </a:r>
                      <a:endParaRPr lang="en-US" sz="90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0.1</a:t>
                      </a:r>
                      <a:endParaRPr lang="en-US" sz="900">
                        <a:effectLst/>
                        <a:latin typeface="Calibri"/>
                        <a:ea typeface="Calibri"/>
                        <a:cs typeface="Times New Roman"/>
                      </a:endParaRPr>
                    </a:p>
                  </a:txBody>
                  <a:tcPr marL="74415" marR="74415"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0.1</a:t>
                      </a:r>
                      <a:endParaRPr lang="en-US" sz="900" dirty="0">
                        <a:effectLst/>
                        <a:latin typeface="Calibri"/>
                        <a:ea typeface="Calibri"/>
                        <a:cs typeface="Times New Roman"/>
                      </a:endParaRPr>
                    </a:p>
                  </a:txBody>
                  <a:tcPr marL="74415" marR="7441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0.5</a:t>
                      </a:r>
                      <a:endParaRPr lang="en-US" sz="900" dirty="0">
                        <a:effectLst/>
                        <a:latin typeface="Calibri"/>
                        <a:ea typeface="Calibri"/>
                        <a:cs typeface="Times New Roman"/>
                      </a:endParaRPr>
                    </a:p>
                  </a:txBody>
                  <a:tcPr marL="74415" marR="74415" marT="0" marB="0" anchor="ctr">
                    <a:lnL>
                      <a:noFill/>
                    </a:lnL>
                    <a:lnR>
                      <a:noFill/>
                    </a:lnR>
                    <a:lnT>
                      <a:noFill/>
                    </a:lnT>
                    <a:lnB>
                      <a:noFill/>
                    </a:lnB>
                  </a:tcPr>
                </a:tc>
              </a:tr>
              <a:tr h="158496">
                <a:tc>
                  <a:txBody>
                    <a:bodyPr/>
                    <a:lstStyle/>
                    <a:p>
                      <a:pPr marL="0" marR="0" indent="91440">
                        <a:lnSpc>
                          <a:spcPct val="115000"/>
                        </a:lnSpc>
                        <a:spcBef>
                          <a:spcPts val="0"/>
                        </a:spcBef>
                        <a:spcAft>
                          <a:spcPts val="0"/>
                        </a:spcAft>
                      </a:pPr>
                      <a:r>
                        <a:rPr lang="en-US" sz="900" dirty="0">
                          <a:solidFill>
                            <a:srgbClr val="000000"/>
                          </a:solidFill>
                          <a:effectLst/>
                          <a:latin typeface="Calibri"/>
                          <a:ea typeface="Times New Roman"/>
                          <a:cs typeface="Times New Roman"/>
                        </a:rPr>
                        <a:t>Missing</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19.0</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14.8</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11.6</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9.6</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8.0</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6.8</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5.9</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a:t>
                      </a:r>
                      <a:endParaRPr lang="en-US" sz="90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7.5</a:t>
                      </a:r>
                      <a:endParaRPr lang="en-US" sz="900" dirty="0">
                        <a:effectLst/>
                        <a:latin typeface="Calibri"/>
                        <a:ea typeface="Calibri"/>
                        <a:cs typeface="Times New Roman"/>
                      </a:endParaRPr>
                    </a:p>
                  </a:txBody>
                  <a:tcPr marL="74415" marR="7441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0717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14.5 Inpatient deaths among Medicare beneficiaries with ESRD overall, </a:t>
            </a:r>
            <a:endParaRPr lang="en-US" sz="2800" b="1" baseline="30000" dirty="0" smtClean="0"/>
          </a:p>
          <a:p>
            <a:pPr algn="ctr"/>
            <a:r>
              <a:rPr lang="en-US" sz="2800" b="1" baseline="30000" dirty="0" smtClean="0"/>
              <a:t>and </a:t>
            </a:r>
            <a:r>
              <a:rPr lang="en-US" sz="2800" b="1" baseline="30000" dirty="0"/>
              <a:t>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20</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(c) </a:t>
            </a:r>
            <a:r>
              <a:rPr lang="en-US" sz="2400" b="1" baseline="30000" dirty="0" smtClean="0"/>
              <a:t>Inpatient </a:t>
            </a:r>
            <a:r>
              <a:rPr lang="en-US" sz="2400" b="1" baseline="30000" dirty="0"/>
              <a:t>deaths by race </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smtClean="0"/>
              <a:t>Data </a:t>
            </a:r>
            <a:r>
              <a:rPr lang="en-US" i="1" baseline="30000" dirty="0"/>
              <a:t>Source: Data Source: Special analyses, USRDS ESRD Database. Denominator population is all decedents with Medicare Parts A and B throughout the last 90 days of life. Includes deaths occurring in short and long stay hospitals. </a:t>
            </a:r>
            <a:endParaRPr lang="en-US" i="1" baseline="30000" dirty="0">
              <a:solidFill>
                <a:srgbClr val="FF0000"/>
              </a:solidFill>
            </a:endParaRPr>
          </a:p>
        </p:txBody>
      </p:sp>
      <p:pic>
        <p:nvPicPr>
          <p:cNvPr id="19458" name="Picture 2" descr="\\vasa\USRDSdocs\ADR\2015\Chapters\Volume 2 - ESRD\14 - Palliative Care (Special Study)\Powerpoint\V2_Ch_14_FIG5_C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16"/>
          <a:stretch/>
        </p:blipFill>
        <p:spPr bwMode="auto">
          <a:xfrm>
            <a:off x="1760469" y="1255929"/>
            <a:ext cx="5623062" cy="460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4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14.5 Inpatient deaths among Medicare beneficiaries with ESRD overall, </a:t>
            </a:r>
            <a:endParaRPr lang="en-US" sz="2800" b="1" baseline="30000" dirty="0" smtClean="0"/>
          </a:p>
          <a:p>
            <a:pPr algn="ctr"/>
            <a:r>
              <a:rPr lang="en-US" sz="2800" b="1" baseline="30000" dirty="0" smtClean="0"/>
              <a:t>and </a:t>
            </a:r>
            <a:r>
              <a:rPr lang="en-US" sz="2800" b="1" baseline="30000" dirty="0"/>
              <a:t>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21</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(d) </a:t>
            </a:r>
            <a:r>
              <a:rPr lang="en-US" sz="2400" b="1" baseline="30000" dirty="0" smtClean="0"/>
              <a:t>Inpatient </a:t>
            </a:r>
            <a:r>
              <a:rPr lang="en-US" sz="2400" b="1" baseline="30000" dirty="0"/>
              <a:t>deaths by ethnicity </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smtClean="0"/>
              <a:t>Data </a:t>
            </a:r>
            <a:r>
              <a:rPr lang="en-US" i="1" baseline="30000" dirty="0"/>
              <a:t>Source: Data Source: Special analyses, USRDS ESRD Database. Denominator population is all decedents with Medicare Parts A and B throughout the last 90 days of life. Includes deaths occurring in short and long stay hospitals. </a:t>
            </a:r>
            <a:endParaRPr lang="en-US" i="1" baseline="30000" dirty="0">
              <a:solidFill>
                <a:srgbClr val="FF0000"/>
              </a:solidFill>
            </a:endParaRPr>
          </a:p>
        </p:txBody>
      </p:sp>
      <p:pic>
        <p:nvPicPr>
          <p:cNvPr id="20482" name="Picture 2" descr="\\vasa\USRDSdocs\ADR\2015\Chapters\Volume 2 - ESRD\14 - Palliative Care (Special Study)\Powerpoint\V2_Ch_14_FIG5_D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87"/>
          <a:stretch/>
        </p:blipFill>
        <p:spPr bwMode="auto">
          <a:xfrm>
            <a:off x="1752599" y="1202531"/>
            <a:ext cx="5638803" cy="46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34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14.5 Inpatient deaths among Medicare beneficiaries with ESRD overall, </a:t>
            </a:r>
            <a:endParaRPr lang="en-US" sz="2800" b="1" baseline="30000" dirty="0" smtClean="0"/>
          </a:p>
          <a:p>
            <a:pPr algn="ctr"/>
            <a:r>
              <a:rPr lang="en-US" sz="2800" b="1" baseline="30000" dirty="0" smtClean="0"/>
              <a:t>and </a:t>
            </a:r>
            <a:r>
              <a:rPr lang="en-US" sz="2800" b="1" baseline="30000" dirty="0"/>
              <a:t>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22</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(e) </a:t>
            </a:r>
            <a:r>
              <a:rPr lang="en-US" sz="2400" b="1" baseline="30000" dirty="0" smtClean="0"/>
              <a:t>Inpatient </a:t>
            </a:r>
            <a:r>
              <a:rPr lang="en-US" sz="2400" b="1" baseline="30000" dirty="0"/>
              <a:t>deaths by sex</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smtClean="0"/>
              <a:t>Data </a:t>
            </a:r>
            <a:r>
              <a:rPr lang="en-US" i="1" baseline="30000" dirty="0"/>
              <a:t>Source: Data Source: Special analyses, USRDS ESRD Database. Denominator population is all decedents with Medicare Parts A and B throughout the last 90 days of life. Includes deaths occurring in short and long stay hospitals. </a:t>
            </a:r>
            <a:endParaRPr lang="en-US" i="1" baseline="30000" dirty="0">
              <a:solidFill>
                <a:srgbClr val="FF0000"/>
              </a:solidFill>
            </a:endParaRPr>
          </a:p>
        </p:txBody>
      </p:sp>
      <p:pic>
        <p:nvPicPr>
          <p:cNvPr id="21506" name="Picture 2" descr="\\vasa\USRDSdocs\ADR\2015\Chapters\Volume 2 - ESRD\14 - Palliative Care (Special Study)\Powerpoint\V2_Ch_14_FIG5_E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360"/>
          <a:stretch/>
        </p:blipFill>
        <p:spPr bwMode="auto">
          <a:xfrm>
            <a:off x="1709529" y="1189382"/>
            <a:ext cx="5724942" cy="464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96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14.5 Inpatient deaths among Medicare beneficiaries with ESRD overall, </a:t>
            </a:r>
            <a:endParaRPr lang="en-US" sz="2800" b="1" baseline="30000" dirty="0" smtClean="0"/>
          </a:p>
          <a:p>
            <a:pPr algn="ctr"/>
            <a:r>
              <a:rPr lang="en-US" sz="2800" b="1" baseline="30000" dirty="0" smtClean="0"/>
              <a:t>and </a:t>
            </a:r>
            <a:r>
              <a:rPr lang="en-US" sz="2800" b="1" baseline="30000" dirty="0"/>
              <a:t>by age, race, ethnicity, sex, and modality, 2000-2012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23</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smtClean="0"/>
              <a:t>(</a:t>
            </a:r>
            <a:r>
              <a:rPr lang="en-US" sz="2400" b="1" baseline="30000" dirty="0"/>
              <a:t>f) </a:t>
            </a:r>
            <a:r>
              <a:rPr lang="en-US" sz="2400" b="1" baseline="30000" dirty="0" smtClean="0"/>
              <a:t>Inpatient </a:t>
            </a:r>
            <a:r>
              <a:rPr lang="en-US" sz="2400" b="1" baseline="30000" dirty="0"/>
              <a:t>deaths by modality</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smtClean="0"/>
              <a:t>Data </a:t>
            </a:r>
            <a:r>
              <a:rPr lang="en-US" i="1" baseline="30000" dirty="0"/>
              <a:t>Source: Data Source: Special analyses, USRDS ESRD Database. Denominator population is all decedents with Medicare Parts A and B throughout the last 90 days of life. Includes deaths occurring in short and long stay hospitals. </a:t>
            </a:r>
            <a:endParaRPr lang="en-US" i="1" baseline="30000" dirty="0">
              <a:solidFill>
                <a:srgbClr val="FF0000"/>
              </a:solidFill>
            </a:endParaRPr>
          </a:p>
        </p:txBody>
      </p:sp>
      <p:pic>
        <p:nvPicPr>
          <p:cNvPr id="22530" name="Picture 2" descr="\\vasa\USRDSdocs\ADR\2015\Chapters\Volume 2 - ESRD\14 - Palliative Care (Special Study)\Powerpoint\V2_Ch_14_FIG5_F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518"/>
          <a:stretch/>
        </p:blipFill>
        <p:spPr bwMode="auto">
          <a:xfrm>
            <a:off x="1723056" y="1199638"/>
            <a:ext cx="5697889" cy="466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07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14.6  Dialysis discontinuation before death among decedents overall, </a:t>
            </a:r>
            <a:endParaRPr lang="en-US" sz="2800" b="1" baseline="30000" dirty="0" smtClean="0"/>
          </a:p>
          <a:p>
            <a:pPr algn="ctr"/>
            <a:r>
              <a:rPr lang="en-US" sz="2800" b="1" baseline="30000" dirty="0" smtClean="0"/>
              <a:t>and </a:t>
            </a:r>
            <a:r>
              <a:rPr lang="en-US" sz="2800" b="1" baseline="30000" dirty="0"/>
              <a:t>by age, race, ethnicity, sex, and modality,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24</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(a) </a:t>
            </a:r>
            <a:r>
              <a:rPr lang="en-US" sz="2400" b="1" baseline="30000" dirty="0" smtClean="0"/>
              <a:t>Dialysis </a:t>
            </a:r>
            <a:r>
              <a:rPr lang="en-US" sz="2400" b="1" baseline="30000" dirty="0"/>
              <a:t>discontinuation by year, overall</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a:t>Data Source: Special analyses, USRDS ESRD Database. Denominator population is all patients with complete data on dialysis discontinuation from the CMS Death Notification form (CMS 2746).</a:t>
            </a:r>
            <a:endParaRPr lang="en-US" i="1" baseline="30000" dirty="0">
              <a:solidFill>
                <a:srgbClr val="FF0000"/>
              </a:solidFill>
            </a:endParaRPr>
          </a:p>
        </p:txBody>
      </p:sp>
      <p:pic>
        <p:nvPicPr>
          <p:cNvPr id="23554" name="Picture 2" descr="\\vasa\USRDSdocs\ADR\2015\Chapters\Volume 2 - ESRD\14 - Palliative Care (Special Study)\Powerpoint\V2_Ch_14_FIG6_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6" y="1230234"/>
            <a:ext cx="6028248" cy="463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17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14.6  Dialysis discontinuation before death among decedents overall, </a:t>
            </a:r>
            <a:endParaRPr lang="en-US" sz="2800" b="1" baseline="30000" dirty="0" smtClean="0"/>
          </a:p>
          <a:p>
            <a:pPr algn="ctr"/>
            <a:r>
              <a:rPr lang="en-US" sz="2800" b="1" baseline="30000" dirty="0" smtClean="0"/>
              <a:t>and </a:t>
            </a:r>
            <a:r>
              <a:rPr lang="en-US" sz="2800" b="1" baseline="30000" dirty="0"/>
              <a:t>by age, race, ethnicity, sex, and modality,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25</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(b) </a:t>
            </a:r>
            <a:r>
              <a:rPr lang="en-US" sz="2400" b="1" baseline="30000" dirty="0" smtClean="0"/>
              <a:t>Dialysis </a:t>
            </a:r>
            <a:r>
              <a:rPr lang="en-US" sz="2400" b="1" baseline="30000" dirty="0"/>
              <a:t>discontinuation by age </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a:t>Data Source: Special analyses, USRDS ESRD Database. Denominator population is all patients with complete data on dialysis discontinuation from the CMS Death Notification form (CMS 2746).</a:t>
            </a:r>
            <a:endParaRPr lang="en-US" i="1" baseline="30000" dirty="0">
              <a:solidFill>
                <a:srgbClr val="FF0000"/>
              </a:solidFill>
            </a:endParaRPr>
          </a:p>
        </p:txBody>
      </p:sp>
      <p:pic>
        <p:nvPicPr>
          <p:cNvPr id="24578" name="Picture 2" descr="\\vasa\USRDSdocs\ADR\2015\Chapters\Volume 2 - ESRD\14 - Palliative Care (Special Study)\Powerpoint\V2_Ch_14_FIG6_B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561"/>
          <a:stretch/>
        </p:blipFill>
        <p:spPr bwMode="auto">
          <a:xfrm>
            <a:off x="1709529" y="1179557"/>
            <a:ext cx="5724942" cy="468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71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14.6  Dialysis discontinuation before death among decedents overall, </a:t>
            </a:r>
            <a:endParaRPr lang="en-US" sz="2800" b="1" baseline="30000" dirty="0" smtClean="0"/>
          </a:p>
          <a:p>
            <a:pPr algn="ctr"/>
            <a:r>
              <a:rPr lang="en-US" sz="2800" b="1" baseline="30000" dirty="0" smtClean="0"/>
              <a:t>and </a:t>
            </a:r>
            <a:r>
              <a:rPr lang="en-US" sz="2800" b="1" baseline="30000" dirty="0"/>
              <a:t>by age, race, ethnicity, sex, and modality,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26</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(c) </a:t>
            </a:r>
            <a:r>
              <a:rPr lang="en-US" sz="2400" b="1" baseline="30000" dirty="0" smtClean="0"/>
              <a:t>Dialysis </a:t>
            </a:r>
            <a:r>
              <a:rPr lang="en-US" sz="2400" b="1" baseline="30000" dirty="0"/>
              <a:t>discontinuation by race </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a:t>Data Source: Special analyses, USRDS ESRD Database. Denominator population is all patients with complete data on dialysis discontinuation from the CMS Death Notification form (CMS 2746).</a:t>
            </a:r>
            <a:endParaRPr lang="en-US" i="1" baseline="30000" dirty="0">
              <a:solidFill>
                <a:srgbClr val="FF0000"/>
              </a:solidFill>
            </a:endParaRPr>
          </a:p>
        </p:txBody>
      </p:sp>
      <p:pic>
        <p:nvPicPr>
          <p:cNvPr id="25602" name="Picture 2" descr="\\vasa\USRDSdocs\ADR\2015\Chapters\Volume 2 - ESRD\14 - Palliative Care (Special Study)\Powerpoint\V2_Ch_14_FIG6_C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525"/>
          <a:stretch/>
        </p:blipFill>
        <p:spPr bwMode="auto">
          <a:xfrm>
            <a:off x="1747660" y="1240276"/>
            <a:ext cx="5648681" cy="462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2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14.6  Dialysis discontinuation before death among decedents overall, </a:t>
            </a:r>
            <a:endParaRPr lang="en-US" sz="2800" b="1" baseline="30000" dirty="0" smtClean="0"/>
          </a:p>
          <a:p>
            <a:pPr algn="ctr"/>
            <a:r>
              <a:rPr lang="en-US" sz="2800" b="1" baseline="30000" dirty="0" smtClean="0"/>
              <a:t>and </a:t>
            </a:r>
            <a:r>
              <a:rPr lang="en-US" sz="2800" b="1" baseline="30000" dirty="0"/>
              <a:t>by age, race, ethnicity, sex, and modality,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27</a:t>
            </a:fld>
            <a:endParaRPr lang="en-US" b="1" dirty="0"/>
          </a:p>
        </p:txBody>
      </p:sp>
      <p:sp>
        <p:nvSpPr>
          <p:cNvPr id="10" name="Rectangle 9"/>
          <p:cNvSpPr/>
          <p:nvPr/>
        </p:nvSpPr>
        <p:spPr>
          <a:xfrm>
            <a:off x="218661" y="973837"/>
            <a:ext cx="8696739" cy="338554"/>
          </a:xfrm>
          <a:prstGeom prst="rect">
            <a:avLst/>
          </a:prstGeom>
        </p:spPr>
        <p:txBody>
          <a:bodyPr wrap="square">
            <a:spAutoFit/>
          </a:bodyPr>
          <a:lstStyle/>
          <a:p>
            <a:pPr algn="ctr"/>
            <a:r>
              <a:rPr lang="en-US" sz="2400" b="1" baseline="30000" dirty="0"/>
              <a:t>(d) </a:t>
            </a:r>
            <a:r>
              <a:rPr lang="en-US" sz="2400" b="1" baseline="30000" dirty="0" smtClean="0"/>
              <a:t>Dialysis </a:t>
            </a:r>
            <a:r>
              <a:rPr lang="en-US" sz="2400" b="1" baseline="30000" dirty="0"/>
              <a:t>discontinuation by ethnicity </a:t>
            </a:r>
            <a:endParaRPr lang="en-US" sz="2400" b="1" baseline="30000" dirty="0">
              <a:solidFill>
                <a:srgbClr val="FF0000"/>
              </a:solidFill>
            </a:endParaRPr>
          </a:p>
        </p:txBody>
      </p:sp>
      <p:sp>
        <p:nvSpPr>
          <p:cNvPr id="11" name="Rectangle 10"/>
          <p:cNvSpPr/>
          <p:nvPr/>
        </p:nvSpPr>
        <p:spPr>
          <a:xfrm>
            <a:off x="718930" y="5865287"/>
            <a:ext cx="7696200" cy="461665"/>
          </a:xfrm>
          <a:prstGeom prst="rect">
            <a:avLst/>
          </a:prstGeom>
        </p:spPr>
        <p:txBody>
          <a:bodyPr wrap="square">
            <a:spAutoFit/>
          </a:bodyPr>
          <a:lstStyle/>
          <a:p>
            <a:r>
              <a:rPr lang="en-US" i="1" baseline="30000" dirty="0"/>
              <a:t>Data Source: Special analyses, USRDS ESRD Database. Denominator population is all patients with complete data on dialysis discontinuation from the CMS Death Notification form (CMS 2746).</a:t>
            </a:r>
            <a:endParaRPr lang="en-US" i="1" baseline="30000" dirty="0">
              <a:solidFill>
                <a:srgbClr val="FF0000"/>
              </a:solidFill>
            </a:endParaRPr>
          </a:p>
        </p:txBody>
      </p:sp>
      <p:pic>
        <p:nvPicPr>
          <p:cNvPr id="26626" name="Picture 2" descr="\\vasa\USRDSdocs\ADR\2015\Chapters\Volume 2 - ESRD\14 - Palliative Care (Special Study)\Powerpoint\V2_Ch_14_FIG6_D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92"/>
          <a:stretch/>
        </p:blipFill>
        <p:spPr bwMode="auto">
          <a:xfrm>
            <a:off x="1733135" y="1213139"/>
            <a:ext cx="5667790" cy="465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79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14.6  Dialysis discontinuation before death among decedents overall, </a:t>
            </a:r>
            <a:endParaRPr lang="en-US" sz="2800" b="1" baseline="30000" dirty="0" smtClean="0"/>
          </a:p>
          <a:p>
            <a:pPr algn="ctr"/>
            <a:r>
              <a:rPr lang="en-US" sz="2800" b="1" baseline="30000" dirty="0" smtClean="0"/>
              <a:t>and </a:t>
            </a:r>
            <a:r>
              <a:rPr lang="en-US" sz="2800" b="1" baseline="30000" dirty="0"/>
              <a:t>by age, race, ethnicity, sex, and modality,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28</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(e) </a:t>
            </a:r>
            <a:r>
              <a:rPr lang="en-US" sz="2400" b="1" baseline="30000" dirty="0" smtClean="0"/>
              <a:t>Dialysis </a:t>
            </a:r>
            <a:r>
              <a:rPr lang="en-US" sz="2400" b="1" baseline="30000" dirty="0"/>
              <a:t>discontinuation by sex</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a:t>Data Source: Special analyses, USRDS ESRD Database. Denominator population is all patients with complete data on dialysis discontinuation from the CMS Death Notification form (CMS 2746).</a:t>
            </a:r>
            <a:endParaRPr lang="en-US" i="1" baseline="30000" dirty="0">
              <a:solidFill>
                <a:srgbClr val="FF0000"/>
              </a:solidFill>
            </a:endParaRPr>
          </a:p>
        </p:txBody>
      </p:sp>
      <p:pic>
        <p:nvPicPr>
          <p:cNvPr id="27653" name="Picture 5" descr="\\vasa\USRDSdocs\ADR\2015\Chapters\Volume 2 - ESRD\14 - Palliative Care (Special Study)\Powerpoint\V2_Ch_14_FIG6_E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84"/>
          <a:stretch/>
        </p:blipFill>
        <p:spPr bwMode="auto">
          <a:xfrm>
            <a:off x="1728579" y="1167523"/>
            <a:ext cx="5686842" cy="46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38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14.6  Dialysis discontinuation before death among decedents overall, </a:t>
            </a:r>
            <a:endParaRPr lang="en-US" sz="2800" b="1" baseline="30000" dirty="0" smtClean="0"/>
          </a:p>
          <a:p>
            <a:pPr algn="ctr"/>
            <a:r>
              <a:rPr lang="en-US" sz="2800" b="1" baseline="30000" dirty="0" smtClean="0"/>
              <a:t>and </a:t>
            </a:r>
            <a:r>
              <a:rPr lang="en-US" sz="2800" b="1" baseline="30000" dirty="0"/>
              <a:t>by age, race, ethnicity, sex, and modality,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29</a:t>
            </a:fld>
            <a:endParaRPr lang="en-US" b="1" dirty="0"/>
          </a:p>
        </p:txBody>
      </p:sp>
      <p:sp>
        <p:nvSpPr>
          <p:cNvPr id="10" name="Rectangle 9"/>
          <p:cNvSpPr/>
          <p:nvPr/>
        </p:nvSpPr>
        <p:spPr>
          <a:xfrm>
            <a:off x="223631" y="973837"/>
            <a:ext cx="8696739" cy="338554"/>
          </a:xfrm>
          <a:prstGeom prst="rect">
            <a:avLst/>
          </a:prstGeom>
        </p:spPr>
        <p:txBody>
          <a:bodyPr wrap="square">
            <a:spAutoFit/>
          </a:bodyPr>
          <a:lstStyle/>
          <a:p>
            <a:pPr algn="ctr"/>
            <a:r>
              <a:rPr lang="en-US" sz="2400" b="1" baseline="30000" dirty="0"/>
              <a:t>(f) </a:t>
            </a:r>
            <a:r>
              <a:rPr lang="en-US" sz="2400" b="1" baseline="30000" dirty="0" smtClean="0"/>
              <a:t>Dialysis </a:t>
            </a:r>
            <a:r>
              <a:rPr lang="en-US" sz="2400" b="1" baseline="30000" dirty="0"/>
              <a:t>discontinuation by modality</a:t>
            </a:r>
            <a:endParaRPr lang="en-US" sz="2400" b="1" baseline="30000" dirty="0">
              <a:solidFill>
                <a:srgbClr val="FF0000"/>
              </a:solidFill>
            </a:endParaRPr>
          </a:p>
        </p:txBody>
      </p:sp>
      <p:sp>
        <p:nvSpPr>
          <p:cNvPr id="11" name="Rectangle 10"/>
          <p:cNvSpPr/>
          <p:nvPr/>
        </p:nvSpPr>
        <p:spPr>
          <a:xfrm>
            <a:off x="723900" y="5865287"/>
            <a:ext cx="7696200" cy="461665"/>
          </a:xfrm>
          <a:prstGeom prst="rect">
            <a:avLst/>
          </a:prstGeom>
        </p:spPr>
        <p:txBody>
          <a:bodyPr wrap="square">
            <a:spAutoFit/>
          </a:bodyPr>
          <a:lstStyle/>
          <a:p>
            <a:r>
              <a:rPr lang="en-US" i="1" baseline="30000" dirty="0"/>
              <a:t>Data Source: Special analyses, USRDS ESRD Database. Denominator population is all patients with complete data on dialysis discontinuation from the CMS Death Notification form (CMS 2746).</a:t>
            </a:r>
            <a:endParaRPr lang="en-US" i="1" baseline="30000" dirty="0">
              <a:solidFill>
                <a:srgbClr val="FF0000"/>
              </a:solidFill>
            </a:endParaRPr>
          </a:p>
        </p:txBody>
      </p:sp>
      <p:pic>
        <p:nvPicPr>
          <p:cNvPr id="28674" name="Picture 2" descr="\\vasa\USRDSdocs\ADR\2015\Chapters\Volume 2 - ESRD\14 - Palliative Care (Special Study)\Powerpoint\V2_Ch_14_FIG6_F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62"/>
          <a:stretch/>
        </p:blipFill>
        <p:spPr bwMode="auto">
          <a:xfrm>
            <a:off x="1752597" y="1225718"/>
            <a:ext cx="5638807" cy="463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3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a:t>
            </a:fld>
            <a:endParaRPr lang="en-US" b="1" dirty="0"/>
          </a:p>
        </p:txBody>
      </p:sp>
      <p:sp>
        <p:nvSpPr>
          <p:cNvPr id="8" name="Rectangle 7"/>
          <p:cNvSpPr/>
          <p:nvPr/>
        </p:nvSpPr>
        <p:spPr>
          <a:xfrm>
            <a:off x="152400" y="304800"/>
            <a:ext cx="8839200" cy="666849"/>
          </a:xfrm>
          <a:prstGeom prst="rect">
            <a:avLst/>
          </a:prstGeom>
        </p:spPr>
        <p:txBody>
          <a:bodyPr wrap="square">
            <a:spAutoFit/>
          </a:bodyPr>
          <a:lstStyle/>
          <a:p>
            <a:pPr algn="ctr"/>
            <a:r>
              <a:rPr lang="en-US" sz="2800" b="1" baseline="30000" dirty="0" smtClean="0"/>
              <a:t>Table </a:t>
            </a:r>
            <a:r>
              <a:rPr lang="en-US" sz="2800" b="1" baseline="30000" dirty="0"/>
              <a:t>14.1  Characteristics of decedents with ESRD by death year, </a:t>
            </a:r>
            <a:endParaRPr lang="en-US" sz="2800" b="1" baseline="30000" dirty="0" smtClean="0"/>
          </a:p>
          <a:p>
            <a:pPr algn="ctr"/>
            <a:r>
              <a:rPr lang="en-US" sz="2800" b="1" baseline="30000" dirty="0" smtClean="0"/>
              <a:t>2000-2012 </a:t>
            </a:r>
            <a:r>
              <a:rPr lang="en-US" sz="2800" i="1" baseline="30000" dirty="0" smtClean="0"/>
              <a:t>(Continued</a:t>
            </a:r>
            <a:r>
              <a:rPr lang="en-US" sz="2800" baseline="30000" dirty="0" smtClean="0"/>
              <a:t>) </a:t>
            </a:r>
            <a:endParaRPr lang="en-US" sz="2800" baseline="30000" dirty="0">
              <a:solidFill>
                <a:srgbClr val="FF0000"/>
              </a:solidFill>
            </a:endParaRPr>
          </a:p>
        </p:txBody>
      </p:sp>
      <p:sp>
        <p:nvSpPr>
          <p:cNvPr id="9" name="Rectangle 8"/>
          <p:cNvSpPr/>
          <p:nvPr/>
        </p:nvSpPr>
        <p:spPr>
          <a:xfrm>
            <a:off x="723900" y="5715001"/>
            <a:ext cx="7696200" cy="276999"/>
          </a:xfrm>
          <a:prstGeom prst="rect">
            <a:avLst/>
          </a:prstGeom>
        </p:spPr>
        <p:txBody>
          <a:bodyPr wrap="square">
            <a:spAutoFit/>
          </a:bodyPr>
          <a:lstStyle/>
          <a:p>
            <a:r>
              <a:rPr lang="en-US" i="1" baseline="30000" dirty="0" smtClean="0"/>
              <a:t>Data </a:t>
            </a:r>
            <a:r>
              <a:rPr lang="en-US" i="1" baseline="30000" dirty="0"/>
              <a:t>Source: Special analyses, USRDS ESRD Database. Denominator is all </a:t>
            </a:r>
            <a:r>
              <a:rPr lang="en-US" i="1" baseline="30000" dirty="0" smtClean="0"/>
              <a:t>decedents.</a:t>
            </a:r>
            <a:endParaRPr lang="en-US" i="1" baseline="300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44446158"/>
              </p:ext>
            </p:extLst>
          </p:nvPr>
        </p:nvGraphicFramePr>
        <p:xfrm>
          <a:off x="457200" y="1828800"/>
          <a:ext cx="8399890" cy="2110683"/>
        </p:xfrm>
        <a:graphic>
          <a:graphicData uri="http://schemas.openxmlformats.org/drawingml/2006/table">
            <a:tbl>
              <a:tblPr firstRow="1" firstCol="1" bandRow="1"/>
              <a:tblGrid>
                <a:gridCol w="1310207"/>
                <a:gridCol w="499127"/>
                <a:gridCol w="499127"/>
                <a:gridCol w="499127"/>
                <a:gridCol w="499127"/>
                <a:gridCol w="499127"/>
                <a:gridCol w="499127"/>
                <a:gridCol w="499127"/>
                <a:gridCol w="499127"/>
                <a:gridCol w="499127"/>
                <a:gridCol w="499127"/>
                <a:gridCol w="499127"/>
                <a:gridCol w="499127"/>
                <a:gridCol w="499127"/>
                <a:gridCol w="601032"/>
              </a:tblGrid>
              <a:tr h="166376">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Sex</a:t>
                      </a:r>
                      <a:endParaRPr lang="en-US" sz="1200" dirty="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r>
              <a:tr h="153065">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Male</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52.2</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52.6</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54.0</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54.2</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54.7</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55.1</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55.8</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56.2</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56.3</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a:t>
                      </a:r>
                      <a:endParaRPr lang="en-US" sz="1200">
                        <a:effectLst/>
                        <a:latin typeface="Calibri"/>
                        <a:ea typeface="Calibri"/>
                        <a:cs typeface="Times New Roman"/>
                      </a:endParaRPr>
                    </a:p>
                  </a:txBody>
                  <a:tcPr marL="74869" marR="74869" marT="0" marB="0" anchor="ctr">
                    <a:lnL>
                      <a:noFill/>
                    </a:lnL>
                    <a:lnR>
                      <a:noFill/>
                    </a:lnR>
                    <a:lnT>
                      <a:noFill/>
                    </a:lnT>
                    <a:lnB>
                      <a:noFill/>
                    </a:lnB>
                  </a:tcPr>
                </a:tc>
              </a:tr>
              <a:tr h="153065">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Female</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45.8</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44.8</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44.2</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44.2</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r>
              <a:tr h="153065">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Last Treatment Modality</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r>
              <a:tr h="153065">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86.3</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87.1</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88.0</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88.3</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88.5</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88.6</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88.8</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89.1</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89.0</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88.8</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88.2</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88.3</a:t>
                      </a:r>
                      <a:endParaRPr lang="en-US" sz="1200">
                        <a:effectLst/>
                        <a:latin typeface="Calibri"/>
                        <a:ea typeface="Calibri"/>
                        <a:cs typeface="Times New Roman"/>
                      </a:endParaRPr>
                    </a:p>
                  </a:txBody>
                  <a:tcPr marL="74869" marR="74869" marT="0" marB="0" anchor="ctr">
                    <a:lnL>
                      <a:noFill/>
                    </a:lnL>
                    <a:lnR>
                      <a:noFill/>
                    </a:lnR>
                    <a:lnT>
                      <a:noFill/>
                    </a:lnT>
                    <a:lnB>
                      <a:noFill/>
                    </a:lnB>
                  </a:tcPr>
                </a:tc>
              </a:tr>
              <a:tr h="153065">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1200">
                        <a:effectLst/>
                        <a:latin typeface="Calibri"/>
                        <a:ea typeface="Calibri"/>
                        <a:cs typeface="Times New Roman"/>
                      </a:endParaRPr>
                    </a:p>
                  </a:txBody>
                  <a:tcPr marL="74869" marR="74869" marT="0" marB="0" anchor="ctr">
                    <a:lnL>
                      <a:noFill/>
                    </a:lnL>
                    <a:lnR>
                      <a:noFill/>
                    </a:lnR>
                    <a:lnT>
                      <a:noFill/>
                    </a:lnT>
                    <a:lnB>
                      <a:noFill/>
                    </a:lnB>
                  </a:tcPr>
                </a:tc>
              </a:tr>
              <a:tr h="153065">
                <a:tc>
                  <a:txBody>
                    <a:bodyPr/>
                    <a:lstStyle/>
                    <a:p>
                      <a:pPr marL="0" marR="0" indent="9144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a:t>
                      </a:r>
                      <a:endParaRPr lang="en-US" sz="1200">
                        <a:effectLst/>
                        <a:latin typeface="Calibri"/>
                        <a:ea typeface="Calibri"/>
                        <a:cs typeface="Times New Roman"/>
                      </a:endParaRPr>
                    </a:p>
                  </a:txBody>
                  <a:tcPr marL="74869" marR="7486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a:t>
                      </a:r>
                      <a:endParaRPr lang="en-US" sz="1200">
                        <a:effectLst/>
                        <a:latin typeface="Calibri"/>
                        <a:ea typeface="Calibri"/>
                        <a:cs typeface="Times New Roman"/>
                      </a:endParaRPr>
                    </a:p>
                  </a:txBody>
                  <a:tcPr marL="74869" marR="7486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1200">
                        <a:effectLst/>
                        <a:latin typeface="Calibri"/>
                        <a:ea typeface="Calibri"/>
                        <a:cs typeface="Times New Roman"/>
                      </a:endParaRPr>
                    </a:p>
                  </a:txBody>
                  <a:tcPr marL="74869" marR="74869" marT="0" marB="0" anchor="ctr">
                    <a:lnL>
                      <a:noFill/>
                    </a:lnL>
                    <a:lnR>
                      <a:noFill/>
                    </a:lnR>
                    <a:lnT>
                      <a:noFill/>
                    </a:lnT>
                    <a:lnB>
                      <a:noFill/>
                    </a:lnB>
                  </a:tcPr>
                </a:tc>
              </a:tr>
              <a:tr h="153065">
                <a:tc>
                  <a:txBody>
                    <a:bodyPr/>
                    <a:lstStyle/>
                    <a:p>
                      <a:pPr marL="102870" marR="0">
                        <a:lnSpc>
                          <a:spcPct val="115000"/>
                        </a:lnSpc>
                        <a:spcBef>
                          <a:spcPts val="0"/>
                        </a:spcBef>
                        <a:spcAft>
                          <a:spcPts val="0"/>
                        </a:spcAft>
                      </a:pPr>
                      <a:r>
                        <a:rPr lang="en-US" sz="900">
                          <a:solidFill>
                            <a:srgbClr val="000000"/>
                          </a:solidFill>
                          <a:effectLst/>
                          <a:latin typeface="Calibri"/>
                          <a:ea typeface="Times New Roman"/>
                          <a:cs typeface="Times New Roman"/>
                        </a:rPr>
                        <a:t>Missing</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r>
              <a:tr h="459196">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Medicare Parts A&amp;B as primary payer during last 3 months of life</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dirty="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endParaRPr lang="en-US" sz="1100">
                        <a:effectLst/>
                        <a:latin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74869" marR="74869" marT="0" marB="0" anchor="ctr">
                    <a:lnL>
                      <a:noFill/>
                    </a:lnL>
                    <a:lnR>
                      <a:noFill/>
                    </a:lnR>
                    <a:lnT w="12700" cap="flat" cmpd="sng" algn="ctr">
                      <a:solidFill>
                        <a:srgbClr val="000000"/>
                      </a:solidFill>
                      <a:prstDash val="solid"/>
                      <a:round/>
                      <a:headEnd type="none" w="med" len="med"/>
                      <a:tailEnd type="none" w="med" len="med"/>
                    </a:lnT>
                    <a:lnB>
                      <a:noFill/>
                    </a:lnB>
                  </a:tcPr>
                </a:tc>
              </a:tr>
              <a:tr h="207969">
                <a:tc>
                  <a:txBody>
                    <a:bodyPr/>
                    <a:lstStyle/>
                    <a:p>
                      <a:pPr marL="0" marR="0" indent="102870">
                        <a:lnSpc>
                          <a:spcPct val="115000"/>
                        </a:lnSpc>
                        <a:spcBef>
                          <a:spcPts val="0"/>
                        </a:spcBef>
                        <a:spcAft>
                          <a:spcPts val="0"/>
                        </a:spcAft>
                      </a:pPr>
                      <a:r>
                        <a:rPr lang="en-US" sz="900">
                          <a:solidFill>
                            <a:srgbClr val="000000"/>
                          </a:solidFill>
                          <a:effectLst/>
                          <a:latin typeface="Calibri"/>
                          <a:ea typeface="Times New Roman"/>
                          <a:cs typeface="Times New Roman"/>
                        </a:rPr>
                        <a:t>Yes</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57.4</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64.3</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66.6</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67.8</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68.1</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67.1</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65.8</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65.2</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65.0</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65.1</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65.5</a:t>
                      </a:r>
                      <a:endParaRPr lang="en-US" sz="120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65.3</a:t>
                      </a:r>
                      <a:endParaRPr lang="en-US" sz="1200" dirty="0">
                        <a:effectLst/>
                        <a:latin typeface="Calibri"/>
                        <a:ea typeface="Calibri"/>
                        <a:cs typeface="Times New Roman"/>
                      </a:endParaRPr>
                    </a:p>
                  </a:txBody>
                  <a:tcPr marL="74869" marR="7486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5951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30</a:t>
            </a:fld>
            <a:endParaRPr lang="en-US" b="1" dirty="0"/>
          </a:p>
        </p:txBody>
      </p:sp>
      <p:sp>
        <p:nvSpPr>
          <p:cNvPr id="10" name="Rectangle 9"/>
          <p:cNvSpPr/>
          <p:nvPr/>
        </p:nvSpPr>
        <p:spPr>
          <a:xfrm>
            <a:off x="223631" y="1267655"/>
            <a:ext cx="8696739" cy="338554"/>
          </a:xfrm>
          <a:prstGeom prst="rect">
            <a:avLst/>
          </a:prstGeom>
        </p:spPr>
        <p:txBody>
          <a:bodyPr wrap="square">
            <a:spAutoFit/>
          </a:bodyPr>
          <a:lstStyle/>
          <a:p>
            <a:pPr algn="ctr"/>
            <a:r>
              <a:rPr lang="en-US" sz="2400" b="1" baseline="30000" dirty="0"/>
              <a:t>(a) </a:t>
            </a:r>
            <a:r>
              <a:rPr lang="en-US" sz="2400" b="1" baseline="30000" dirty="0" smtClean="0"/>
              <a:t>Hospice </a:t>
            </a:r>
            <a:r>
              <a:rPr lang="en-US" sz="2400" b="1" baseline="30000" dirty="0"/>
              <a:t>utilization by year, overall</a:t>
            </a:r>
            <a:endParaRPr lang="en-US" sz="2400" b="1" baseline="30000" dirty="0">
              <a:solidFill>
                <a:srgbClr val="FF0000"/>
              </a:solidFill>
            </a:endParaRPr>
          </a:p>
        </p:txBody>
      </p:sp>
      <p:sp>
        <p:nvSpPr>
          <p:cNvPr id="11" name="Rectangle 10"/>
          <p:cNvSpPr/>
          <p:nvPr/>
        </p:nvSpPr>
        <p:spPr>
          <a:xfrm>
            <a:off x="723900" y="5791200"/>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29698" name="Picture 2" descr="\\vasa\USRDSdocs\ADR\2015\Chapters\Volume 2 - ESRD\14 - Palliative Care (Special Study)\Powerpoint\V2_Ch_14_FIG7_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729" y="1481554"/>
            <a:ext cx="5572542" cy="428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93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31</a:t>
            </a:fld>
            <a:endParaRPr lang="en-US" b="1" dirty="0"/>
          </a:p>
        </p:txBody>
      </p:sp>
      <p:sp>
        <p:nvSpPr>
          <p:cNvPr id="10" name="Rectangle 9"/>
          <p:cNvSpPr/>
          <p:nvPr/>
        </p:nvSpPr>
        <p:spPr>
          <a:xfrm>
            <a:off x="223631" y="1267655"/>
            <a:ext cx="8696739" cy="338554"/>
          </a:xfrm>
          <a:prstGeom prst="rect">
            <a:avLst/>
          </a:prstGeom>
        </p:spPr>
        <p:txBody>
          <a:bodyPr wrap="square">
            <a:spAutoFit/>
          </a:bodyPr>
          <a:lstStyle/>
          <a:p>
            <a:pPr algn="ctr"/>
            <a:r>
              <a:rPr lang="en-US" sz="2400" b="1" baseline="30000" dirty="0"/>
              <a:t>(b) </a:t>
            </a:r>
            <a:r>
              <a:rPr lang="en-US" sz="2400" b="1" baseline="30000" dirty="0" smtClean="0"/>
              <a:t>Hospice </a:t>
            </a:r>
            <a:r>
              <a:rPr lang="en-US" sz="2400" b="1" baseline="30000" dirty="0"/>
              <a:t>utilization by age </a:t>
            </a:r>
            <a:endParaRPr lang="en-US" sz="2400" b="1" baseline="30000" dirty="0">
              <a:solidFill>
                <a:srgbClr val="FF0000"/>
              </a:solidFill>
            </a:endParaRPr>
          </a:p>
        </p:txBody>
      </p:sp>
      <p:sp>
        <p:nvSpPr>
          <p:cNvPr id="11" name="Rectangle 10"/>
          <p:cNvSpPr/>
          <p:nvPr/>
        </p:nvSpPr>
        <p:spPr>
          <a:xfrm>
            <a:off x="723900" y="5804452"/>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30722" name="Picture 2" descr="\\vasa\USRDSdocs\ADR\2015\Chapters\Volume 2 - ESRD\14 - Palliative Care (Special Study)\Powerpoint\V2_Ch_14_FIG7_B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46"/>
          <a:stretch/>
        </p:blipFill>
        <p:spPr bwMode="auto">
          <a:xfrm>
            <a:off x="1938410" y="1474942"/>
            <a:ext cx="5267180" cy="431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32</a:t>
            </a:fld>
            <a:endParaRPr lang="en-US" b="1" dirty="0"/>
          </a:p>
        </p:txBody>
      </p:sp>
      <p:sp>
        <p:nvSpPr>
          <p:cNvPr id="10" name="Rectangle 9"/>
          <p:cNvSpPr/>
          <p:nvPr/>
        </p:nvSpPr>
        <p:spPr>
          <a:xfrm>
            <a:off x="223631" y="1219200"/>
            <a:ext cx="8696739" cy="338554"/>
          </a:xfrm>
          <a:prstGeom prst="rect">
            <a:avLst/>
          </a:prstGeom>
        </p:spPr>
        <p:txBody>
          <a:bodyPr wrap="square">
            <a:spAutoFit/>
          </a:bodyPr>
          <a:lstStyle/>
          <a:p>
            <a:pPr algn="ctr"/>
            <a:r>
              <a:rPr lang="en-US" sz="2400" b="1" baseline="30000" dirty="0"/>
              <a:t>(c) </a:t>
            </a:r>
            <a:r>
              <a:rPr lang="en-US" sz="2400" b="1" baseline="30000" dirty="0" smtClean="0"/>
              <a:t>Hospice </a:t>
            </a:r>
            <a:r>
              <a:rPr lang="en-US" sz="2400" b="1" baseline="30000" dirty="0"/>
              <a:t>utilization by race </a:t>
            </a:r>
            <a:endParaRPr lang="en-US" sz="2400" b="1" baseline="30000" dirty="0">
              <a:solidFill>
                <a:srgbClr val="FF0000"/>
              </a:solidFill>
            </a:endParaRPr>
          </a:p>
        </p:txBody>
      </p:sp>
      <p:sp>
        <p:nvSpPr>
          <p:cNvPr id="11" name="Rectangle 10"/>
          <p:cNvSpPr/>
          <p:nvPr/>
        </p:nvSpPr>
        <p:spPr>
          <a:xfrm>
            <a:off x="723900" y="5781260"/>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31746" name="Picture 2" descr="\\vasa\USRDSdocs\ADR\2015\Chapters\Volume 2 - ESRD\14 - Palliative Care (Special Study)\Powerpoint\V2_Ch_14_FIG7_C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97"/>
          <a:stretch/>
        </p:blipFill>
        <p:spPr bwMode="auto">
          <a:xfrm>
            <a:off x="1962150" y="1450080"/>
            <a:ext cx="5219700" cy="424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49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33</a:t>
            </a:fld>
            <a:endParaRPr lang="en-US" b="1" dirty="0"/>
          </a:p>
        </p:txBody>
      </p:sp>
      <p:sp>
        <p:nvSpPr>
          <p:cNvPr id="10" name="Rectangle 9"/>
          <p:cNvSpPr/>
          <p:nvPr/>
        </p:nvSpPr>
        <p:spPr>
          <a:xfrm>
            <a:off x="223631" y="1219200"/>
            <a:ext cx="8696739" cy="338554"/>
          </a:xfrm>
          <a:prstGeom prst="rect">
            <a:avLst/>
          </a:prstGeom>
        </p:spPr>
        <p:txBody>
          <a:bodyPr wrap="square">
            <a:spAutoFit/>
          </a:bodyPr>
          <a:lstStyle/>
          <a:p>
            <a:pPr algn="ctr"/>
            <a:r>
              <a:rPr lang="en-US" sz="2400" b="1" baseline="30000" dirty="0"/>
              <a:t>(d) </a:t>
            </a:r>
            <a:r>
              <a:rPr lang="en-US" sz="2400" b="1" baseline="30000" dirty="0" smtClean="0"/>
              <a:t>Hospice </a:t>
            </a:r>
            <a:r>
              <a:rPr lang="en-US" sz="2400" b="1" baseline="30000" dirty="0"/>
              <a:t>utilization by ethnicity </a:t>
            </a:r>
            <a:endParaRPr lang="en-US" sz="2400" b="1" baseline="30000" dirty="0">
              <a:solidFill>
                <a:srgbClr val="FF0000"/>
              </a:solidFill>
            </a:endParaRPr>
          </a:p>
        </p:txBody>
      </p:sp>
      <p:sp>
        <p:nvSpPr>
          <p:cNvPr id="11" name="Rectangle 10"/>
          <p:cNvSpPr/>
          <p:nvPr/>
        </p:nvSpPr>
        <p:spPr>
          <a:xfrm>
            <a:off x="723900" y="5781260"/>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32770" name="Picture 2" descr="\\vasa\USRDSdocs\ADR\2015\Chapters\Volume 2 - ESRD\14 - Palliative Care (Special Study)\Powerpoint\V2_Ch_14_FIG7_D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326"/>
          <a:stretch/>
        </p:blipFill>
        <p:spPr bwMode="auto">
          <a:xfrm>
            <a:off x="1943099" y="1421607"/>
            <a:ext cx="5257803" cy="435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8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34</a:t>
            </a:fld>
            <a:endParaRPr lang="en-US" b="1" dirty="0"/>
          </a:p>
        </p:txBody>
      </p:sp>
      <p:sp>
        <p:nvSpPr>
          <p:cNvPr id="10" name="Rectangle 9"/>
          <p:cNvSpPr/>
          <p:nvPr/>
        </p:nvSpPr>
        <p:spPr>
          <a:xfrm>
            <a:off x="223631" y="1219200"/>
            <a:ext cx="8696739" cy="338554"/>
          </a:xfrm>
          <a:prstGeom prst="rect">
            <a:avLst/>
          </a:prstGeom>
        </p:spPr>
        <p:txBody>
          <a:bodyPr wrap="square">
            <a:spAutoFit/>
          </a:bodyPr>
          <a:lstStyle/>
          <a:p>
            <a:pPr algn="ctr"/>
            <a:r>
              <a:rPr lang="en-US" sz="2400" b="1" baseline="30000" dirty="0" smtClean="0"/>
              <a:t>(e</a:t>
            </a:r>
            <a:r>
              <a:rPr lang="en-US" sz="2400" b="1" baseline="30000" dirty="0"/>
              <a:t>) </a:t>
            </a:r>
            <a:r>
              <a:rPr lang="en-US" sz="2400" b="1" baseline="30000" dirty="0" smtClean="0"/>
              <a:t>Hospice </a:t>
            </a:r>
            <a:r>
              <a:rPr lang="en-US" sz="2400" b="1" baseline="30000" dirty="0"/>
              <a:t>utilization by sex</a:t>
            </a:r>
            <a:endParaRPr lang="en-US" sz="2400" b="1" baseline="30000" dirty="0">
              <a:solidFill>
                <a:srgbClr val="FF0000"/>
              </a:solidFill>
            </a:endParaRPr>
          </a:p>
        </p:txBody>
      </p:sp>
      <p:sp>
        <p:nvSpPr>
          <p:cNvPr id="11" name="Rectangle 10"/>
          <p:cNvSpPr/>
          <p:nvPr/>
        </p:nvSpPr>
        <p:spPr>
          <a:xfrm>
            <a:off x="723900" y="5781260"/>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33794" name="Picture 2" descr="\\vasa\USRDSdocs\ADR\2015\Chapters\Volume 2 - ESRD\14 - Palliative Care (Special Study)\Powerpoint\V2_Ch_14_FIG7_E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19"/>
          <a:stretch/>
        </p:blipFill>
        <p:spPr bwMode="auto">
          <a:xfrm>
            <a:off x="1885950" y="1414981"/>
            <a:ext cx="5372101" cy="436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93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35</a:t>
            </a:fld>
            <a:endParaRPr lang="en-US" b="1" dirty="0"/>
          </a:p>
        </p:txBody>
      </p:sp>
      <p:sp>
        <p:nvSpPr>
          <p:cNvPr id="10" name="Rectangle 9"/>
          <p:cNvSpPr/>
          <p:nvPr/>
        </p:nvSpPr>
        <p:spPr>
          <a:xfrm>
            <a:off x="223629" y="1219200"/>
            <a:ext cx="8696739" cy="338554"/>
          </a:xfrm>
          <a:prstGeom prst="rect">
            <a:avLst/>
          </a:prstGeom>
        </p:spPr>
        <p:txBody>
          <a:bodyPr wrap="square">
            <a:spAutoFit/>
          </a:bodyPr>
          <a:lstStyle/>
          <a:p>
            <a:pPr algn="ctr"/>
            <a:r>
              <a:rPr lang="en-US" sz="2400" b="1" baseline="30000" dirty="0"/>
              <a:t>(f) </a:t>
            </a:r>
            <a:r>
              <a:rPr lang="en-US" sz="2400" b="1" baseline="30000" dirty="0" smtClean="0"/>
              <a:t>Hospice </a:t>
            </a:r>
            <a:r>
              <a:rPr lang="en-US" sz="2400" b="1" baseline="30000" dirty="0"/>
              <a:t>utilization by modality</a:t>
            </a:r>
            <a:endParaRPr lang="en-US" sz="2400" b="1" baseline="30000" dirty="0">
              <a:solidFill>
                <a:srgbClr val="FF0000"/>
              </a:solidFill>
            </a:endParaRPr>
          </a:p>
        </p:txBody>
      </p:sp>
      <p:sp>
        <p:nvSpPr>
          <p:cNvPr id="11" name="Rectangle 10"/>
          <p:cNvSpPr/>
          <p:nvPr/>
        </p:nvSpPr>
        <p:spPr>
          <a:xfrm>
            <a:off x="723898" y="5781260"/>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34818" name="Picture 2" descr="\\vasa\USRDSdocs\ADR\2015\Chapters\Volume 2 - ESRD\14 - Palliative Care (Special Study)\Powerpoint\V2_Ch_14_FIG7_F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60"/>
          <a:stretch/>
        </p:blipFill>
        <p:spPr bwMode="auto">
          <a:xfrm>
            <a:off x="1954693" y="1483231"/>
            <a:ext cx="5234610" cy="429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66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954107"/>
          </a:xfrm>
          <a:prstGeom prst="rect">
            <a:avLst/>
          </a:prstGeom>
        </p:spPr>
        <p:txBody>
          <a:bodyPr wrap="square">
            <a:spAutoFit/>
          </a:bodyPr>
          <a:lstStyle/>
          <a:p>
            <a:pPr algn="ctr"/>
            <a:r>
              <a:rPr lang="en-US" sz="2800" b="1" baseline="30000" dirty="0"/>
              <a:t> Figure 14.7  Hospice utilization at the time of death among Medicare beneficiaries </a:t>
            </a:r>
            <a:endParaRPr lang="en-US" sz="2800" b="1" baseline="30000" dirty="0" smtClean="0"/>
          </a:p>
          <a:p>
            <a:pPr algn="ctr"/>
            <a:r>
              <a:rPr lang="en-US" sz="2800" b="1" baseline="30000" dirty="0" smtClean="0"/>
              <a:t>with </a:t>
            </a:r>
            <a:r>
              <a:rPr lang="en-US" sz="2800" b="1" baseline="30000" dirty="0"/>
              <a:t>ESRD overall, and by age, race, ethnicity, sex, modality, </a:t>
            </a:r>
            <a:endParaRPr lang="en-US" sz="2800" b="1" baseline="30000" dirty="0" smtClean="0"/>
          </a:p>
          <a:p>
            <a:pPr algn="ctr"/>
            <a:r>
              <a:rPr lang="en-US" sz="2800" b="1" baseline="30000" dirty="0" smtClean="0"/>
              <a:t>and </a:t>
            </a:r>
            <a:r>
              <a:rPr lang="en-US" sz="2800" b="1" baseline="30000" dirty="0"/>
              <a:t>whether dialysis was discontinued, 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36</a:t>
            </a:fld>
            <a:endParaRPr lang="en-US" b="1" dirty="0"/>
          </a:p>
        </p:txBody>
      </p:sp>
      <p:sp>
        <p:nvSpPr>
          <p:cNvPr id="10" name="Rectangle 9"/>
          <p:cNvSpPr/>
          <p:nvPr/>
        </p:nvSpPr>
        <p:spPr>
          <a:xfrm>
            <a:off x="223631" y="1219200"/>
            <a:ext cx="8696739" cy="338554"/>
          </a:xfrm>
          <a:prstGeom prst="rect">
            <a:avLst/>
          </a:prstGeom>
        </p:spPr>
        <p:txBody>
          <a:bodyPr wrap="square">
            <a:spAutoFit/>
          </a:bodyPr>
          <a:lstStyle/>
          <a:p>
            <a:pPr algn="ctr"/>
            <a:r>
              <a:rPr lang="en-US" sz="2400" b="1" baseline="30000" dirty="0"/>
              <a:t>(g) </a:t>
            </a:r>
            <a:r>
              <a:rPr lang="en-US" sz="2400" b="1" baseline="30000" dirty="0" smtClean="0"/>
              <a:t>Hospice </a:t>
            </a:r>
            <a:r>
              <a:rPr lang="en-US" sz="2400" b="1" baseline="30000" dirty="0"/>
              <a:t>utilization by whether patients discontinued dialysis before death</a:t>
            </a:r>
            <a:endParaRPr lang="en-US" sz="2400" b="1" baseline="30000" dirty="0">
              <a:solidFill>
                <a:srgbClr val="FF0000"/>
              </a:solidFill>
            </a:endParaRPr>
          </a:p>
        </p:txBody>
      </p:sp>
      <p:sp>
        <p:nvSpPr>
          <p:cNvPr id="11" name="Rectangle 10"/>
          <p:cNvSpPr/>
          <p:nvPr/>
        </p:nvSpPr>
        <p:spPr>
          <a:xfrm>
            <a:off x="723900" y="5781260"/>
            <a:ext cx="7696200" cy="646331"/>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t>
            </a:r>
            <a:endParaRPr lang="en-US" i="1" baseline="30000" dirty="0">
              <a:solidFill>
                <a:srgbClr val="FF0000"/>
              </a:solidFill>
            </a:endParaRPr>
          </a:p>
        </p:txBody>
      </p:sp>
      <p:pic>
        <p:nvPicPr>
          <p:cNvPr id="35842" name="Picture 2" descr="\\vasa\USRDSdocs\ADR\2015\Chapters\Volume 2 - ESRD\14 - Palliative Care (Special Study)\Powerpoint\V2_Ch_14_FIG7_G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27"/>
          <a:stretch/>
        </p:blipFill>
        <p:spPr bwMode="auto">
          <a:xfrm>
            <a:off x="1914524" y="1424919"/>
            <a:ext cx="5314952" cy="435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62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8"/>
            <a:ext cx="9144000" cy="666849"/>
          </a:xfrm>
          <a:prstGeom prst="rect">
            <a:avLst/>
          </a:prstGeom>
        </p:spPr>
        <p:txBody>
          <a:bodyPr wrap="square">
            <a:spAutoFit/>
          </a:bodyPr>
          <a:lstStyle/>
          <a:p>
            <a:pPr algn="ctr"/>
            <a:r>
              <a:rPr lang="en-US" sz="2800" b="1" baseline="30000" dirty="0"/>
              <a:t>Figure 14.8  Costs in the (a) last 30 days of life, and </a:t>
            </a:r>
            <a:endParaRPr lang="en-US" sz="2800" b="1" baseline="30000" dirty="0" smtClean="0"/>
          </a:p>
          <a:p>
            <a:pPr algn="ctr"/>
            <a:r>
              <a:rPr lang="en-US" sz="2800" b="1" baseline="30000" dirty="0" smtClean="0"/>
              <a:t>(</a:t>
            </a:r>
            <a:r>
              <a:rPr lang="en-US" sz="2800" b="1" baseline="30000" dirty="0"/>
              <a:t>b) last 7 days of life in relation to timing of hospice care, 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37</a:t>
            </a:fld>
            <a:endParaRPr lang="en-US" b="1" dirty="0"/>
          </a:p>
        </p:txBody>
      </p:sp>
      <p:sp>
        <p:nvSpPr>
          <p:cNvPr id="10" name="Rectangle 9"/>
          <p:cNvSpPr/>
          <p:nvPr/>
        </p:nvSpPr>
        <p:spPr>
          <a:xfrm>
            <a:off x="223629" y="980397"/>
            <a:ext cx="3433971" cy="338554"/>
          </a:xfrm>
          <a:prstGeom prst="rect">
            <a:avLst/>
          </a:prstGeom>
        </p:spPr>
        <p:txBody>
          <a:bodyPr wrap="square">
            <a:spAutoFit/>
          </a:bodyPr>
          <a:lstStyle/>
          <a:p>
            <a:pPr algn="ctr"/>
            <a:r>
              <a:rPr lang="en-US" sz="2400" b="1" baseline="30000" dirty="0"/>
              <a:t>(a) </a:t>
            </a:r>
            <a:r>
              <a:rPr lang="en-US" sz="2400" b="1" baseline="30000" dirty="0" smtClean="0"/>
              <a:t>Last </a:t>
            </a:r>
            <a:r>
              <a:rPr lang="en-US" sz="2400" b="1" baseline="30000" dirty="0"/>
              <a:t>30 days of life</a:t>
            </a:r>
            <a:endParaRPr lang="en-US" sz="2400" b="1" baseline="30000" dirty="0">
              <a:solidFill>
                <a:srgbClr val="FF0000"/>
              </a:solidFill>
            </a:endParaRPr>
          </a:p>
        </p:txBody>
      </p:sp>
      <p:sp>
        <p:nvSpPr>
          <p:cNvPr id="11" name="Rectangle 10"/>
          <p:cNvSpPr/>
          <p:nvPr/>
        </p:nvSpPr>
        <p:spPr>
          <a:xfrm>
            <a:off x="267528" y="4495800"/>
            <a:ext cx="8608945" cy="1754326"/>
          </a:xfrm>
          <a:prstGeom prst="rect">
            <a:avLst/>
          </a:prstGeom>
        </p:spPr>
        <p:txBody>
          <a:bodyPr wrap="square">
            <a:spAutoFit/>
          </a:bodyPr>
          <a:lstStyle/>
          <a:p>
            <a:r>
              <a:rPr lang="en-US" i="1" baseline="30000" dirty="0"/>
              <a:t>Data Source: Special analyses, 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(HCFASAF=H) within the last 90 days of life is taken as the date of first receipt of hospice services. Timing of hospice referral in relation to death was categorized by quartile (1st quartile 0-2 days, 2nd quartile 3-5 days, 3rd quartile 6-14 days and 4th quartile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a:t>
            </a:r>
            <a:endParaRPr lang="en-US" i="1" baseline="30000" dirty="0">
              <a:solidFill>
                <a:srgbClr val="FF0000"/>
              </a:solidFill>
            </a:endParaRPr>
          </a:p>
        </p:txBody>
      </p:sp>
      <p:sp>
        <p:nvSpPr>
          <p:cNvPr id="8" name="Rectangle 7"/>
          <p:cNvSpPr/>
          <p:nvPr/>
        </p:nvSpPr>
        <p:spPr>
          <a:xfrm>
            <a:off x="5410199" y="980397"/>
            <a:ext cx="3433971" cy="338554"/>
          </a:xfrm>
          <a:prstGeom prst="rect">
            <a:avLst/>
          </a:prstGeom>
        </p:spPr>
        <p:txBody>
          <a:bodyPr wrap="square">
            <a:spAutoFit/>
          </a:bodyPr>
          <a:lstStyle/>
          <a:p>
            <a:pPr algn="ctr"/>
            <a:r>
              <a:rPr lang="en-US" sz="2400" b="1" baseline="30000" dirty="0"/>
              <a:t>(b) </a:t>
            </a:r>
            <a:r>
              <a:rPr lang="en-US" sz="2400" b="1" baseline="30000" dirty="0" smtClean="0"/>
              <a:t>Last </a:t>
            </a:r>
            <a:r>
              <a:rPr lang="en-US" sz="2400" b="1" baseline="30000" dirty="0"/>
              <a:t>7 days of life</a:t>
            </a:r>
            <a:endParaRPr lang="en-US" sz="2400" b="1" baseline="30000" dirty="0">
              <a:solidFill>
                <a:srgbClr val="FF0000"/>
              </a:solidFill>
            </a:endParaRPr>
          </a:p>
        </p:txBody>
      </p:sp>
      <p:pic>
        <p:nvPicPr>
          <p:cNvPr id="36866" name="Picture 2" descr="\\vasa\USRDSdocs\ADR\2015\Chapters\Volume 2 - ESRD\14 - Palliative Care (Special Study)\Powerpoint\V2_Ch_14_FIG8_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18" y="1241726"/>
            <a:ext cx="4417682" cy="3214318"/>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vasa\USRDSdocs\ADR\2015\Chapters\Volume 2 - ESRD\14 - Palliative Care (Special Study)\Powerpoint\V2_Ch_14_FIG8_B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41726"/>
            <a:ext cx="4417682" cy="321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5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0"/>
            <a:ext cx="7696200" cy="461665"/>
          </a:xfrm>
          <a:prstGeom prst="rect">
            <a:avLst/>
          </a:prstGeom>
        </p:spPr>
        <p:txBody>
          <a:bodyPr wrap="square">
            <a:spAutoFit/>
          </a:bodyPr>
          <a:lstStyle/>
          <a:p>
            <a:r>
              <a:rPr lang="en-US" i="1" baseline="30000" dirty="0" smtClean="0"/>
              <a:t>Data </a:t>
            </a:r>
            <a:r>
              <a:rPr lang="en-US" i="1" baseline="30000" dirty="0"/>
              <a:t>Source: Special analyses, USRDS ESRD Database. Denominator is all decedents with Medicare Parts A and B throughout the last 90 days of life. Includes hospital stays in both short and long stay </a:t>
            </a:r>
            <a:r>
              <a:rPr lang="en-US" i="1" baseline="30000" dirty="0" smtClean="0"/>
              <a:t>hospitals.</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14.1 Hospital admission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pic>
        <p:nvPicPr>
          <p:cNvPr id="3074" name="Picture 2" descr="\\vasa\USRDSdocs\ADR\2015\Chapters\Volume 2 - ESRD\14 - Palliative Care (Special Study)\Powerpoint\V2_Ch_14_FIG1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8" y="1066800"/>
            <a:ext cx="5838524" cy="448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5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4822818"/>
            <a:ext cx="7696200" cy="1569660"/>
          </a:xfrm>
          <a:prstGeom prst="rect">
            <a:avLst/>
          </a:prstGeom>
        </p:spPr>
        <p:txBody>
          <a:bodyPr wrap="square">
            <a:spAutoFit/>
          </a:bodyPr>
          <a:lstStyle/>
          <a:p>
            <a:r>
              <a:rPr lang="en-US" i="1" baseline="30000" dirty="0" smtClean="0"/>
              <a:t>Data </a:t>
            </a:r>
            <a:r>
              <a:rPr lang="en-US" i="1" baseline="30000" dirty="0"/>
              <a:t>Source: Special analyses, USRDS ESRD Database. Denominator is all decedents with Medicare Parts A and B throughout the last 90 days of life who were admitted to the hospital at least once. Includes hospital stays in both short and long stay hospitals. Explanation of box plot: The lower border of the box is the first quartile and the upper border is the third quartile of the distribution, the length of the box is the interquartile range and the line in the middle of the box is the median value. The whiskers (vertical lines above and below each box)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14.2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pic>
        <p:nvPicPr>
          <p:cNvPr id="4098" name="Picture 2" descr="\\vasa\USRDSdocs\ADR\2015\Chapters\Volume 2 - ESRD\14 - Palliative Care (Special Study)\Powerpoint\V2_Ch_14_FIG2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953" y="914400"/>
            <a:ext cx="5606095" cy="392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5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7030" y="5638800"/>
            <a:ext cx="7696200" cy="646331"/>
          </a:xfrm>
          <a:prstGeom prst="rect">
            <a:avLst/>
          </a:prstGeom>
        </p:spPr>
        <p:txBody>
          <a:bodyPr wrap="square">
            <a:spAutoFit/>
          </a:bodyPr>
          <a:lstStyle/>
          <a:p>
            <a:r>
              <a:rPr lang="en-US" i="1" baseline="30000" dirty="0"/>
              <a:t>Data Source: Special analyses, USRDS ESRD Database. Denominator is all decedents with Medicare Parts A and B throughout the last 90 days of life. ICU admission was identified using ICU revenue center codes in Medicare Institutional claims.</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14.3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pic>
        <p:nvPicPr>
          <p:cNvPr id="5122" name="Picture 2" descr="\\vasa\USRDSdocs\ADR\2015\Chapters\Volume 2 - ESRD\14 - Palliative Care (Special Study)\Powerpoint\V2_Ch_14_FIG3_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3829" y="1271354"/>
            <a:ext cx="5562602" cy="42770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8661" y="973837"/>
            <a:ext cx="8772939" cy="338554"/>
          </a:xfrm>
          <a:prstGeom prst="rect">
            <a:avLst/>
          </a:prstGeom>
        </p:spPr>
        <p:txBody>
          <a:bodyPr wrap="square">
            <a:spAutoFit/>
          </a:bodyPr>
          <a:lstStyle/>
          <a:p>
            <a:pPr algn="ctr"/>
            <a:r>
              <a:rPr lang="en-US" sz="2400" b="1" baseline="30000" dirty="0" smtClean="0"/>
              <a:t>(a) ICU </a:t>
            </a:r>
            <a:r>
              <a:rPr lang="en-US" sz="2400" b="1" baseline="30000" dirty="0"/>
              <a:t>admission by year, overall  </a:t>
            </a:r>
            <a:endParaRPr lang="en-US" sz="2400" b="1" baseline="30000" dirty="0">
              <a:solidFill>
                <a:srgbClr val="FF0000"/>
              </a:solidFill>
            </a:endParaRPr>
          </a:p>
        </p:txBody>
      </p:sp>
    </p:spTree>
    <p:extLst>
      <p:ext uri="{BB962C8B-B14F-4D97-AF65-F5344CB8AC3E}">
        <p14:creationId xmlns:p14="http://schemas.microsoft.com/office/powerpoint/2010/main" val="1688976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04" y="313548"/>
            <a:ext cx="9117496" cy="666849"/>
          </a:xfrm>
          <a:prstGeom prst="rect">
            <a:avLst/>
          </a:prstGeom>
        </p:spPr>
        <p:txBody>
          <a:bodyPr wrap="square">
            <a:spAutoFit/>
          </a:bodyPr>
          <a:lstStyle/>
          <a:p>
            <a:pPr algn="ctr"/>
            <a:r>
              <a:rPr lang="en-US" sz="2800" b="1" baseline="30000" dirty="0"/>
              <a:t> Figure </a:t>
            </a:r>
            <a:r>
              <a:rPr lang="en-US" sz="2800" b="1" baseline="30000" dirty="0" smtClean="0"/>
              <a:t>14.3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sp>
        <p:nvSpPr>
          <p:cNvPr id="10" name="Rectangle 9"/>
          <p:cNvSpPr/>
          <p:nvPr/>
        </p:nvSpPr>
        <p:spPr>
          <a:xfrm>
            <a:off x="198783" y="857904"/>
            <a:ext cx="8772939" cy="461665"/>
          </a:xfrm>
          <a:prstGeom prst="rect">
            <a:avLst/>
          </a:prstGeom>
        </p:spPr>
        <p:txBody>
          <a:bodyPr wrap="square">
            <a:spAutoFit/>
          </a:bodyPr>
          <a:lstStyle/>
          <a:p>
            <a:pPr algn="ctr"/>
            <a:r>
              <a:rPr lang="en-US" sz="2400" b="1" baseline="30000" dirty="0"/>
              <a:t>(b) </a:t>
            </a:r>
            <a:r>
              <a:rPr lang="en-US" sz="2400" b="1" dirty="0" smtClean="0"/>
              <a:t> </a:t>
            </a:r>
            <a:r>
              <a:rPr lang="en-US" sz="2400" b="1" baseline="30000" dirty="0" smtClean="0"/>
              <a:t>ICU </a:t>
            </a:r>
            <a:r>
              <a:rPr lang="en-US" sz="2400" b="1" baseline="30000" dirty="0"/>
              <a:t>admission by </a:t>
            </a:r>
            <a:r>
              <a:rPr lang="en-US" sz="2400" b="1" baseline="30000" dirty="0" smtClean="0"/>
              <a:t>age</a:t>
            </a:r>
            <a:endParaRPr lang="en-US" sz="2400" b="1" baseline="30000" dirty="0">
              <a:solidFill>
                <a:srgbClr val="FF0000"/>
              </a:solidFill>
            </a:endParaRPr>
          </a:p>
        </p:txBody>
      </p:sp>
      <p:pic>
        <p:nvPicPr>
          <p:cNvPr id="6146" name="Picture 2" descr="\\vasa\USRDSdocs\ADR\2015\Chapters\Volume 2 - ESRD\14 - Palliative Care (Special Study)\Powerpoint\V2_Ch_14_FIG3_B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79"/>
          <a:stretch/>
        </p:blipFill>
        <p:spPr bwMode="auto">
          <a:xfrm>
            <a:off x="1943099" y="1209261"/>
            <a:ext cx="5284306" cy="44295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7152" y="5638800"/>
            <a:ext cx="7696200" cy="646331"/>
          </a:xfrm>
          <a:prstGeom prst="rect">
            <a:avLst/>
          </a:prstGeom>
        </p:spPr>
        <p:txBody>
          <a:bodyPr wrap="square">
            <a:spAutoFit/>
          </a:bodyPr>
          <a:lstStyle/>
          <a:p>
            <a:r>
              <a:rPr lang="en-US" i="1" baseline="30000" dirty="0"/>
              <a:t>Data Source: Special analyses, USRDS ESRD Database. Denominator is all decedents with Medicare Parts A and B throughout the last 90 days of life. ICU admission was identified using ICU revenue center codes in Medicare Institutional claims.</a:t>
            </a:r>
          </a:p>
        </p:txBody>
      </p:sp>
    </p:spTree>
    <p:extLst>
      <p:ext uri="{BB962C8B-B14F-4D97-AF65-F5344CB8AC3E}">
        <p14:creationId xmlns:p14="http://schemas.microsoft.com/office/powerpoint/2010/main" val="362017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14.3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sp>
        <p:nvSpPr>
          <p:cNvPr id="10" name="Rectangle 9"/>
          <p:cNvSpPr/>
          <p:nvPr/>
        </p:nvSpPr>
        <p:spPr>
          <a:xfrm>
            <a:off x="223631" y="842281"/>
            <a:ext cx="8696739" cy="461665"/>
          </a:xfrm>
          <a:prstGeom prst="rect">
            <a:avLst/>
          </a:prstGeom>
        </p:spPr>
        <p:txBody>
          <a:bodyPr wrap="square">
            <a:spAutoFit/>
          </a:bodyPr>
          <a:lstStyle/>
          <a:p>
            <a:pPr algn="ctr"/>
            <a:r>
              <a:rPr lang="en-US" sz="2400" b="1" baseline="30000" dirty="0"/>
              <a:t>(c) </a:t>
            </a:r>
            <a:r>
              <a:rPr lang="en-US" sz="2400" b="1" dirty="0"/>
              <a:t> </a:t>
            </a:r>
            <a:r>
              <a:rPr lang="en-US" sz="2400" b="1" baseline="30000" dirty="0" smtClean="0"/>
              <a:t>ICU </a:t>
            </a:r>
            <a:r>
              <a:rPr lang="en-US" sz="2400" b="1" baseline="30000" dirty="0"/>
              <a:t>admission by race </a:t>
            </a:r>
            <a:endParaRPr lang="en-US" sz="2400" b="1" baseline="30000" dirty="0">
              <a:solidFill>
                <a:srgbClr val="FF0000"/>
              </a:solidFill>
            </a:endParaRPr>
          </a:p>
        </p:txBody>
      </p:sp>
      <p:pic>
        <p:nvPicPr>
          <p:cNvPr id="7170" name="Picture 2" descr="\\vasa\USRDSdocs\ADR\2015\Chapters\Volume 2 - ESRD\14 - Palliative Care (Special Study)\Powerpoint\V2_Ch_14_FIG3_C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61"/>
          <a:stretch/>
        </p:blipFill>
        <p:spPr bwMode="auto">
          <a:xfrm>
            <a:off x="1982855" y="1222514"/>
            <a:ext cx="5178290" cy="43235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23900" y="5546036"/>
            <a:ext cx="7696200" cy="646331"/>
          </a:xfrm>
          <a:prstGeom prst="rect">
            <a:avLst/>
          </a:prstGeom>
        </p:spPr>
        <p:txBody>
          <a:bodyPr wrap="square">
            <a:spAutoFit/>
          </a:bodyPr>
          <a:lstStyle/>
          <a:p>
            <a:r>
              <a:rPr lang="en-US" i="1" baseline="30000" dirty="0"/>
              <a:t>Data Source: Special analyses, USRDS ESRD Database. Denominator is all decedents with Medicare Parts A and B throughout the last 90 days of life. ICU admission was identified using ICU revenue center codes in Medicare Institutional claims.</a:t>
            </a:r>
          </a:p>
        </p:txBody>
      </p:sp>
    </p:spTree>
    <p:extLst>
      <p:ext uri="{BB962C8B-B14F-4D97-AF65-F5344CB8AC3E}">
        <p14:creationId xmlns:p14="http://schemas.microsoft.com/office/powerpoint/2010/main" val="362017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638800"/>
            <a:ext cx="7696200" cy="646331"/>
          </a:xfrm>
          <a:prstGeom prst="rect">
            <a:avLst/>
          </a:prstGeom>
        </p:spPr>
        <p:txBody>
          <a:bodyPr wrap="square">
            <a:spAutoFit/>
          </a:bodyPr>
          <a:lstStyle/>
          <a:p>
            <a:r>
              <a:rPr lang="en-US" i="1" baseline="30000" dirty="0"/>
              <a:t>Data Source: Special analyses, USRDS ESRD Database. Denominator is all decedents with Medicare Parts A and B throughout the last 90 days of life. ICU admission was identified using ICU revenue center codes in Medicare Institutional claims.  </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14.3 Days </a:t>
            </a:r>
            <a:r>
              <a:rPr lang="en-US" sz="2800" b="1" baseline="30000" dirty="0"/>
              <a:t>spent in the hospital during the last 90 days of life among </a:t>
            </a:r>
            <a:endParaRPr lang="en-US" sz="2800" b="1" baseline="30000" dirty="0" smtClean="0"/>
          </a:p>
          <a:p>
            <a:pPr algn="ctr"/>
            <a:r>
              <a:rPr lang="en-US" sz="2800" b="1" baseline="30000" dirty="0" smtClean="0"/>
              <a:t>Medicare </a:t>
            </a:r>
            <a:r>
              <a:rPr lang="en-US" sz="2800" b="1" baseline="30000" dirty="0"/>
              <a:t>beneficiaries with ESRD, </a:t>
            </a:r>
            <a:r>
              <a:rPr lang="en-US" sz="2800" b="1" baseline="30000" dirty="0" smtClean="0"/>
              <a:t>2000-2012</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sp>
        <p:nvSpPr>
          <p:cNvPr id="10" name="Rectangle 9"/>
          <p:cNvSpPr/>
          <p:nvPr/>
        </p:nvSpPr>
        <p:spPr>
          <a:xfrm>
            <a:off x="223631" y="932800"/>
            <a:ext cx="8696739" cy="338554"/>
          </a:xfrm>
          <a:prstGeom prst="rect">
            <a:avLst/>
          </a:prstGeom>
        </p:spPr>
        <p:txBody>
          <a:bodyPr wrap="square">
            <a:spAutoFit/>
          </a:bodyPr>
          <a:lstStyle/>
          <a:p>
            <a:pPr algn="ctr"/>
            <a:r>
              <a:rPr lang="en-US" sz="2400" b="1" baseline="30000" dirty="0"/>
              <a:t>(d) </a:t>
            </a:r>
            <a:r>
              <a:rPr lang="en-US" sz="2400" b="1" baseline="30000" dirty="0" smtClean="0"/>
              <a:t>ICU </a:t>
            </a:r>
            <a:r>
              <a:rPr lang="en-US" sz="2400" b="1" baseline="30000" dirty="0"/>
              <a:t>admission by ethnicity </a:t>
            </a:r>
            <a:endParaRPr lang="en-US" sz="2400" b="1" baseline="30000" dirty="0">
              <a:solidFill>
                <a:srgbClr val="FF0000"/>
              </a:solidFill>
            </a:endParaRPr>
          </a:p>
        </p:txBody>
      </p:sp>
      <p:pic>
        <p:nvPicPr>
          <p:cNvPr id="8194" name="Picture 2" descr="\\vasa\USRDSdocs\ADR\2015\Chapters\Volume 2 - ESRD\14 - Palliative Care (Special Study)\Powerpoint\V2_Ch_14_FIG3_D_300dp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89"/>
          <a:stretch/>
        </p:blipFill>
        <p:spPr bwMode="auto">
          <a:xfrm>
            <a:off x="1981199" y="1271354"/>
            <a:ext cx="5181603" cy="428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7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268</TotalTime>
  <Words>3907</Words>
  <Application>Microsoft Office PowerPoint</Application>
  <PresentationFormat>On-screen Show (4:3)</PresentationFormat>
  <Paragraphs>648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84</cp:revision>
  <dcterms:created xsi:type="dcterms:W3CDTF">2014-11-10T19:37:45Z</dcterms:created>
  <dcterms:modified xsi:type="dcterms:W3CDTF">2015-11-11T20:15:14Z</dcterms:modified>
</cp:coreProperties>
</file>