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83" r:id="rId3"/>
    <p:sldId id="286" r:id="rId4"/>
    <p:sldId id="287" r:id="rId5"/>
    <p:sldId id="260" r:id="rId6"/>
    <p:sldId id="261" r:id="rId7"/>
    <p:sldId id="262" r:id="rId8"/>
    <p:sldId id="263" r:id="rId9"/>
    <p:sldId id="264" r:id="rId10"/>
    <p:sldId id="265" r:id="rId11"/>
    <p:sldId id="284" r:id="rId12"/>
    <p:sldId id="266" r:id="rId13"/>
    <p:sldId id="267" r:id="rId14"/>
    <p:sldId id="268" r:id="rId15"/>
    <p:sldId id="269" r:id="rId16"/>
    <p:sldId id="270" r:id="rId17"/>
    <p:sldId id="271" r:id="rId18"/>
    <p:sldId id="272" r:id="rId19"/>
    <p:sldId id="273" r:id="rId20"/>
    <p:sldId id="274" r:id="rId21"/>
    <p:sldId id="285"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u Ray" initials="D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4" d="100"/>
          <a:sy n="124" d="100"/>
        </p:scale>
        <p:origin x="-1254" y="-78"/>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09/30/2016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09/30/2016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3: Morbidity and Mortality in Patients With CKD</a:t>
            </a: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1: Chronic Kidney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dirty="0" smtClean="0"/>
              <a:t>2016 Annual Data Report, Vol 1, CKD,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smtClean="0"/>
              <a:t>2016 Annual Data Report, Vol 1, CKD, Ch 2</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Table 3.2  Unadjusted and adjusted all-cause hospitalization rates (per 1,000 patient years at risk) for Medicare patients aged 66 and older, by CKD status, 2014</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9" name="Rectangle 8"/>
          <p:cNvSpPr/>
          <p:nvPr/>
        </p:nvSpPr>
        <p:spPr>
          <a:xfrm>
            <a:off x="381000" y="6005016"/>
            <a:ext cx="8382000" cy="461665"/>
          </a:xfrm>
          <a:prstGeom prst="rect">
            <a:avLst/>
          </a:prstGeom>
        </p:spPr>
        <p:txBody>
          <a:bodyPr wrap="square">
            <a:spAutoFit/>
          </a:bodyPr>
          <a:lstStyle/>
          <a:p>
            <a:r>
              <a:rPr lang="en-US" i="1" baseline="30000" dirty="0"/>
              <a:t>Data source: Medicare 5 percent sample. January 1, 2014 point prevalent Medicare patients, aged 66 and older. </a:t>
            </a:r>
            <a:r>
              <a:rPr lang="en-US" i="1" baseline="30000" dirty="0" err="1"/>
              <a:t>Adj</a:t>
            </a:r>
            <a:r>
              <a:rPr lang="en-US" i="1" baseline="30000" dirty="0"/>
              <a:t>: age/sex/race; rates by one factor are adjusted for the others. Ref: all patients, 2014. Abbreviations: CKD, chronic kidney disease.</a:t>
            </a:r>
            <a:endParaRPr lang="en-US" i="1" baseline="300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47751998"/>
              </p:ext>
            </p:extLst>
          </p:nvPr>
        </p:nvGraphicFramePr>
        <p:xfrm>
          <a:off x="647700" y="914400"/>
          <a:ext cx="7848600" cy="4961770"/>
        </p:xfrm>
        <a:graphic>
          <a:graphicData uri="http://schemas.openxmlformats.org/drawingml/2006/table">
            <a:tbl>
              <a:tblPr firstRow="1" firstCol="1" bandRow="1"/>
              <a:tblGrid>
                <a:gridCol w="1246974"/>
                <a:gridCol w="1760434"/>
                <a:gridCol w="1907136"/>
                <a:gridCol w="1467028"/>
                <a:gridCol w="1467028"/>
              </a:tblGrid>
              <a:tr h="275075">
                <a:tc>
                  <a:txBody>
                    <a:bodyPr/>
                    <a:lstStyle/>
                    <a:p>
                      <a:pPr>
                        <a:lnSpc>
                          <a:spcPct val="115000"/>
                        </a:lnSpc>
                      </a:pPr>
                      <a:endParaRPr lang="en-US" sz="1000" dirty="0">
                        <a:effectLst/>
                        <a:latin typeface="Calibri"/>
                      </a:endParaRPr>
                    </a:p>
                  </a:txBody>
                  <a:tcPr marL="19852" marR="1985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Unadjusted</a:t>
                      </a:r>
                      <a:endParaRPr lang="en-US" sz="1000" dirty="0">
                        <a:effectLst/>
                        <a:latin typeface="Calibri"/>
                        <a:ea typeface="Calibri"/>
                        <a:cs typeface="Times New Roman"/>
                      </a:endParaRPr>
                    </a:p>
                  </a:txBody>
                  <a:tcPr marL="19852" marR="19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a:ea typeface="Times New Roman"/>
                          <a:cs typeface="Times New Roman"/>
                        </a:rPr>
                        <a:t>Adjusted</a:t>
                      </a:r>
                      <a:endParaRPr lang="en-US" sz="1000">
                        <a:effectLst/>
                        <a:latin typeface="Calibri"/>
                        <a:ea typeface="Calibri"/>
                        <a:cs typeface="Times New Roman"/>
                      </a:endParaRPr>
                    </a:p>
                  </a:txBody>
                  <a:tcPr marL="19852" marR="19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75075">
                <a:tc>
                  <a:txBody>
                    <a:bodyPr/>
                    <a:lstStyle/>
                    <a:p>
                      <a:pPr>
                        <a:lnSpc>
                          <a:spcPct val="115000"/>
                        </a:lnSpc>
                      </a:pPr>
                      <a:endParaRPr lang="en-US" sz="1000" dirty="0">
                        <a:effectLst/>
                        <a:latin typeface="Calibri"/>
                      </a:endParaRPr>
                    </a:p>
                  </a:txBody>
                  <a:tcPr marL="19852" marR="198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No CKD</a:t>
                      </a:r>
                      <a:endParaRPr lang="en-US" sz="100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All CKD</a:t>
                      </a:r>
                      <a:endParaRPr lang="en-US" sz="1000" dirty="0">
                        <a:effectLst/>
                        <a:latin typeface="Calibri"/>
                        <a:ea typeface="Calibri"/>
                        <a:cs typeface="Times New Roman"/>
                      </a:endParaRPr>
                    </a:p>
                  </a:txBody>
                  <a:tcPr marL="19852" marR="19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No CKD</a:t>
                      </a:r>
                      <a:endParaRPr lang="en-US" sz="1000">
                        <a:effectLst/>
                        <a:latin typeface="Calibri"/>
                        <a:ea typeface="Calibri"/>
                        <a:cs typeface="Times New Roman"/>
                      </a:endParaRPr>
                    </a:p>
                  </a:txBody>
                  <a:tcPr marL="19852" marR="19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All CKD</a:t>
                      </a:r>
                      <a:endParaRPr lang="en-US" sz="100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75">
                <a:tc>
                  <a:txBody>
                    <a:bodyPr/>
                    <a:lstStyle/>
                    <a:p>
                      <a:pPr marL="0" marR="0">
                        <a:lnSpc>
                          <a:spcPct val="115000"/>
                        </a:lnSpc>
                        <a:spcBef>
                          <a:spcPts val="0"/>
                        </a:spcBef>
                        <a:spcAft>
                          <a:spcPts val="0"/>
                        </a:spcAft>
                      </a:pPr>
                      <a:r>
                        <a:rPr lang="en-US" sz="1000" b="1">
                          <a:effectLst/>
                          <a:latin typeface="Calibri"/>
                          <a:ea typeface="Times New Roman"/>
                          <a:cs typeface="Times New Roman"/>
                        </a:rPr>
                        <a:t>All</a:t>
                      </a:r>
                      <a:endParaRPr lang="en-US" sz="100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229.3</a:t>
                      </a:r>
                    </a:p>
                  </a:txBody>
                  <a:tcPr marL="19852" marR="1985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616.3</a:t>
                      </a:r>
                    </a:p>
                  </a:txBody>
                  <a:tcPr marL="19852" marR="1985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233.1</a:t>
                      </a:r>
                    </a:p>
                  </a:txBody>
                  <a:tcPr marL="19852" marR="1985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586.0</a:t>
                      </a:r>
                    </a:p>
                  </a:txBody>
                  <a:tcPr marL="19852" marR="1985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75">
                <a:tc>
                  <a:txBody>
                    <a:bodyPr/>
                    <a:lstStyle/>
                    <a:p>
                      <a:pPr marL="0" marR="0">
                        <a:lnSpc>
                          <a:spcPct val="115000"/>
                        </a:lnSpc>
                        <a:spcBef>
                          <a:spcPts val="0"/>
                        </a:spcBef>
                        <a:spcAft>
                          <a:spcPts val="0"/>
                        </a:spcAft>
                      </a:pPr>
                      <a:r>
                        <a:rPr lang="en-US" sz="1000" b="1">
                          <a:effectLst/>
                          <a:latin typeface="Calibri"/>
                          <a:ea typeface="Times New Roman"/>
                          <a:cs typeface="Times New Roman"/>
                        </a:rPr>
                        <a:t>Age</a:t>
                      </a:r>
                      <a:endParaRPr lang="en-US" sz="100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19852" marR="19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19852" marR="19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r>
              <a:tr h="402004">
                <a:tc>
                  <a:txBody>
                    <a:bodyPr/>
                    <a:lstStyle/>
                    <a:p>
                      <a:pPr marL="182880" marR="0">
                        <a:lnSpc>
                          <a:spcPct val="115000"/>
                        </a:lnSpc>
                        <a:spcBef>
                          <a:spcPts val="0"/>
                        </a:spcBef>
                        <a:spcAft>
                          <a:spcPts val="0"/>
                        </a:spcAft>
                      </a:pPr>
                      <a:r>
                        <a:rPr lang="en-US" sz="1000" dirty="0">
                          <a:effectLst/>
                          <a:latin typeface="Calibri"/>
                          <a:ea typeface="Times New Roman"/>
                          <a:cs typeface="Times New Roman"/>
                        </a:rPr>
                        <a:t>66–69 </a:t>
                      </a:r>
                      <a:endParaRPr lang="en-US" sz="1000" dirty="0">
                        <a:effectLst/>
                        <a:latin typeface="Calibri"/>
                        <a:ea typeface="Calibri"/>
                        <a:cs typeface="Times New Roman"/>
                      </a:endParaRPr>
                    </a:p>
                  </a:txBody>
                  <a:tcPr marL="19852" marR="198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141.5</a:t>
                      </a:r>
                    </a:p>
                  </a:txBody>
                  <a:tcPr marL="19852" marR="19852"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514.8</a:t>
                      </a:r>
                    </a:p>
                  </a:txBody>
                  <a:tcPr marL="19852" marR="198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142.1</a:t>
                      </a:r>
                    </a:p>
                  </a:txBody>
                  <a:tcPr marL="19852" marR="198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511.5</a:t>
                      </a:r>
                    </a:p>
                  </a:txBody>
                  <a:tcPr marL="19852" marR="19852" marT="0" marB="0">
                    <a:lnL>
                      <a:noFill/>
                    </a:lnL>
                    <a:lnR>
                      <a:noFill/>
                    </a:lnR>
                    <a:lnT>
                      <a:noFill/>
                    </a:lnT>
                    <a:lnB>
                      <a:noFill/>
                    </a:lnB>
                  </a:tcPr>
                </a:tc>
              </a:tr>
              <a:tr h="335003">
                <a:tc>
                  <a:txBody>
                    <a:bodyPr/>
                    <a:lstStyle/>
                    <a:p>
                      <a:pPr marL="182880" marR="0">
                        <a:lnSpc>
                          <a:spcPct val="115000"/>
                        </a:lnSpc>
                        <a:spcBef>
                          <a:spcPts val="0"/>
                        </a:spcBef>
                        <a:spcAft>
                          <a:spcPts val="0"/>
                        </a:spcAft>
                      </a:pPr>
                      <a:r>
                        <a:rPr lang="en-US" sz="1000" dirty="0">
                          <a:effectLst/>
                          <a:latin typeface="Calibri"/>
                          <a:ea typeface="Times New Roman"/>
                          <a:cs typeface="Times New Roman"/>
                        </a:rPr>
                        <a:t>70–74</a:t>
                      </a:r>
                      <a:endParaRPr lang="en-US" sz="1000" dirty="0">
                        <a:effectLst/>
                        <a:latin typeface="Calibri"/>
                        <a:ea typeface="Calibri"/>
                        <a:cs typeface="Times New Roman"/>
                      </a:endParaRPr>
                    </a:p>
                  </a:txBody>
                  <a:tcPr marL="19852" marR="198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181.1</a:t>
                      </a:r>
                    </a:p>
                  </a:txBody>
                  <a:tcPr marL="19852" marR="19852"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540.3</a:t>
                      </a:r>
                    </a:p>
                  </a:txBody>
                  <a:tcPr marL="19852" marR="198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180.8</a:t>
                      </a:r>
                    </a:p>
                  </a:txBody>
                  <a:tcPr marL="19852" marR="198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541.4</a:t>
                      </a:r>
                    </a:p>
                  </a:txBody>
                  <a:tcPr marL="19852" marR="19852" marT="0" marB="0">
                    <a:lnL>
                      <a:noFill/>
                    </a:lnL>
                    <a:lnR>
                      <a:noFill/>
                    </a:lnR>
                    <a:lnT>
                      <a:noFill/>
                    </a:lnT>
                    <a:lnB>
                      <a:noFill/>
                    </a:lnB>
                  </a:tcPr>
                </a:tc>
              </a:tr>
              <a:tr h="335003">
                <a:tc>
                  <a:txBody>
                    <a:bodyPr/>
                    <a:lstStyle/>
                    <a:p>
                      <a:pPr marL="182880" marR="0">
                        <a:lnSpc>
                          <a:spcPct val="115000"/>
                        </a:lnSpc>
                        <a:spcBef>
                          <a:spcPts val="0"/>
                        </a:spcBef>
                        <a:spcAft>
                          <a:spcPts val="0"/>
                        </a:spcAft>
                      </a:pPr>
                      <a:r>
                        <a:rPr lang="en-US" sz="1000" dirty="0">
                          <a:effectLst/>
                          <a:latin typeface="Calibri"/>
                          <a:ea typeface="Times New Roman"/>
                          <a:cs typeface="Times New Roman"/>
                        </a:rPr>
                        <a:t>75–84</a:t>
                      </a:r>
                      <a:endParaRPr lang="en-US" sz="1000" dirty="0">
                        <a:effectLst/>
                        <a:latin typeface="Calibri"/>
                        <a:ea typeface="Calibri"/>
                        <a:cs typeface="Times New Roman"/>
                      </a:endParaRPr>
                    </a:p>
                  </a:txBody>
                  <a:tcPr marL="19852" marR="198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262.5</a:t>
                      </a:r>
                    </a:p>
                  </a:txBody>
                  <a:tcPr marL="19852" marR="19852"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615.1</a:t>
                      </a:r>
                    </a:p>
                  </a:txBody>
                  <a:tcPr marL="19852" marR="198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262.4</a:t>
                      </a:r>
                    </a:p>
                  </a:txBody>
                  <a:tcPr marL="19852" marR="198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613.1</a:t>
                      </a:r>
                    </a:p>
                  </a:txBody>
                  <a:tcPr marL="19852" marR="19852" marT="0" marB="0">
                    <a:lnL>
                      <a:noFill/>
                    </a:lnL>
                    <a:lnR>
                      <a:noFill/>
                    </a:lnR>
                    <a:lnT>
                      <a:noFill/>
                    </a:lnT>
                    <a:lnB>
                      <a:noFill/>
                    </a:lnB>
                  </a:tcPr>
                </a:tc>
              </a:tr>
              <a:tr h="275075">
                <a:tc>
                  <a:txBody>
                    <a:bodyPr/>
                    <a:lstStyle/>
                    <a:p>
                      <a:pPr marL="182880" marR="0">
                        <a:lnSpc>
                          <a:spcPct val="115000"/>
                        </a:lnSpc>
                        <a:spcBef>
                          <a:spcPts val="0"/>
                        </a:spcBef>
                        <a:spcAft>
                          <a:spcPts val="0"/>
                        </a:spcAft>
                      </a:pPr>
                      <a:r>
                        <a:rPr lang="en-US" sz="1000" dirty="0">
                          <a:effectLst/>
                          <a:latin typeface="Calibri"/>
                          <a:ea typeface="Times New Roman"/>
                          <a:cs typeface="Times New Roman"/>
                        </a:rPr>
                        <a:t>85+</a:t>
                      </a:r>
                      <a:endParaRPr lang="en-US" sz="1000" dirty="0">
                        <a:effectLst/>
                        <a:latin typeface="Calibri"/>
                        <a:ea typeface="Calibri"/>
                        <a:cs typeface="Times New Roman"/>
                      </a:endParaRPr>
                    </a:p>
                  </a:txBody>
                  <a:tcPr marL="19852" marR="198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404.8</a:t>
                      </a:r>
                    </a:p>
                  </a:txBody>
                  <a:tcPr marL="19852" marR="198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732.6</a:t>
                      </a:r>
                    </a:p>
                  </a:txBody>
                  <a:tcPr marL="19852" marR="1985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408.1</a:t>
                      </a:r>
                    </a:p>
                  </a:txBody>
                  <a:tcPr marL="19852" marR="1985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735.2</a:t>
                      </a:r>
                    </a:p>
                  </a:txBody>
                  <a:tcPr marL="19852" marR="19852" marT="0" marB="0">
                    <a:lnL>
                      <a:noFill/>
                    </a:lnL>
                    <a:lnR>
                      <a:noFill/>
                    </a:lnR>
                    <a:lnT>
                      <a:noFill/>
                    </a:lnT>
                    <a:lnB w="12700" cap="flat" cmpd="sng" algn="ctr">
                      <a:solidFill>
                        <a:srgbClr val="000000"/>
                      </a:solidFill>
                      <a:prstDash val="solid"/>
                      <a:round/>
                      <a:headEnd type="none" w="med" len="med"/>
                      <a:tailEnd type="none" w="med" len="med"/>
                    </a:lnB>
                  </a:tcPr>
                </a:tc>
              </a:tr>
              <a:tr h="275075">
                <a:tc>
                  <a:txBody>
                    <a:bodyPr/>
                    <a:lstStyle/>
                    <a:p>
                      <a:pPr marL="0" marR="0">
                        <a:lnSpc>
                          <a:spcPct val="115000"/>
                        </a:lnSpc>
                        <a:spcBef>
                          <a:spcPts val="0"/>
                        </a:spcBef>
                        <a:spcAft>
                          <a:spcPts val="0"/>
                        </a:spcAft>
                      </a:pPr>
                      <a:r>
                        <a:rPr lang="en-US" sz="1000" b="1" dirty="0">
                          <a:effectLst/>
                          <a:latin typeface="Calibri"/>
                          <a:ea typeface="Times New Roman"/>
                          <a:cs typeface="Times New Roman"/>
                        </a:rPr>
                        <a:t>Sex</a:t>
                      </a:r>
                      <a:endParaRPr lang="en-US" sz="1000" dirty="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19852" marR="19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19852" marR="19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r>
              <a:tr h="335003">
                <a:tc>
                  <a:txBody>
                    <a:bodyPr/>
                    <a:lstStyle/>
                    <a:p>
                      <a:pPr marL="182880" marR="0">
                        <a:lnSpc>
                          <a:spcPct val="115000"/>
                        </a:lnSpc>
                        <a:spcBef>
                          <a:spcPts val="0"/>
                        </a:spcBef>
                        <a:spcAft>
                          <a:spcPts val="0"/>
                        </a:spcAft>
                      </a:pPr>
                      <a:r>
                        <a:rPr lang="en-US" sz="1000">
                          <a:effectLst/>
                          <a:latin typeface="Calibri"/>
                          <a:ea typeface="Times New Roman"/>
                          <a:cs typeface="Times New Roman"/>
                        </a:rPr>
                        <a:t>Male </a:t>
                      </a:r>
                      <a:endParaRPr lang="en-US" sz="1000">
                        <a:effectLst/>
                        <a:latin typeface="Calibri"/>
                        <a:ea typeface="Calibri"/>
                        <a:cs typeface="Times New Roman"/>
                      </a:endParaRPr>
                    </a:p>
                  </a:txBody>
                  <a:tcPr marL="19852" marR="198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221.2</a:t>
                      </a:r>
                    </a:p>
                  </a:txBody>
                  <a:tcPr marL="19852" marR="19852"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603.3</a:t>
                      </a:r>
                    </a:p>
                  </a:txBody>
                  <a:tcPr marL="19852" marR="198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236.4</a:t>
                      </a:r>
                    </a:p>
                  </a:txBody>
                  <a:tcPr marL="19852" marR="198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577.3</a:t>
                      </a:r>
                    </a:p>
                  </a:txBody>
                  <a:tcPr marL="19852" marR="19852" marT="0" marB="0">
                    <a:lnL>
                      <a:noFill/>
                    </a:lnL>
                    <a:lnR>
                      <a:noFill/>
                    </a:lnR>
                    <a:lnT>
                      <a:noFill/>
                    </a:lnT>
                    <a:lnB>
                      <a:noFill/>
                    </a:lnB>
                  </a:tcPr>
                </a:tc>
              </a:tr>
              <a:tr h="402004">
                <a:tc>
                  <a:txBody>
                    <a:bodyPr/>
                    <a:lstStyle/>
                    <a:p>
                      <a:pPr marL="182880" marR="0">
                        <a:lnSpc>
                          <a:spcPct val="115000"/>
                        </a:lnSpc>
                        <a:spcBef>
                          <a:spcPts val="0"/>
                        </a:spcBef>
                        <a:spcAft>
                          <a:spcPts val="0"/>
                        </a:spcAft>
                      </a:pPr>
                      <a:r>
                        <a:rPr lang="en-US" sz="1000" dirty="0">
                          <a:effectLst/>
                          <a:latin typeface="Calibri"/>
                          <a:ea typeface="Times New Roman"/>
                          <a:cs typeface="Times New Roman"/>
                        </a:rPr>
                        <a:t>Female</a:t>
                      </a:r>
                      <a:endParaRPr lang="en-US" sz="1000" dirty="0">
                        <a:effectLst/>
                        <a:latin typeface="Calibri"/>
                        <a:ea typeface="Calibri"/>
                        <a:cs typeface="Times New Roman"/>
                      </a:endParaRPr>
                    </a:p>
                  </a:txBody>
                  <a:tcPr marL="19852" marR="198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235.2</a:t>
                      </a:r>
                    </a:p>
                  </a:txBody>
                  <a:tcPr marL="19852" marR="198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628.1</a:t>
                      </a:r>
                    </a:p>
                  </a:txBody>
                  <a:tcPr marL="19852" marR="1985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231.4</a:t>
                      </a:r>
                    </a:p>
                  </a:txBody>
                  <a:tcPr marL="19852" marR="1985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597.3</a:t>
                      </a:r>
                    </a:p>
                  </a:txBody>
                  <a:tcPr marL="19852" marR="19852" marT="0" marB="0">
                    <a:lnL>
                      <a:noFill/>
                    </a:lnL>
                    <a:lnR>
                      <a:noFill/>
                    </a:lnR>
                    <a:lnT>
                      <a:noFill/>
                    </a:lnT>
                    <a:lnB w="12700" cap="flat" cmpd="sng" algn="ctr">
                      <a:solidFill>
                        <a:srgbClr val="000000"/>
                      </a:solidFill>
                      <a:prstDash val="solid"/>
                      <a:round/>
                      <a:headEnd type="none" w="med" len="med"/>
                      <a:tailEnd type="none" w="med" len="med"/>
                    </a:lnB>
                  </a:tcPr>
                </a:tc>
              </a:tr>
              <a:tr h="275075">
                <a:tc>
                  <a:txBody>
                    <a:bodyPr/>
                    <a:lstStyle/>
                    <a:p>
                      <a:pPr marL="0" marR="0">
                        <a:lnSpc>
                          <a:spcPct val="115000"/>
                        </a:lnSpc>
                        <a:spcBef>
                          <a:spcPts val="0"/>
                        </a:spcBef>
                        <a:spcAft>
                          <a:spcPts val="0"/>
                        </a:spcAft>
                      </a:pPr>
                      <a:r>
                        <a:rPr lang="en-US" sz="1000" b="1" dirty="0">
                          <a:effectLst/>
                          <a:latin typeface="Calibri"/>
                          <a:ea typeface="Times New Roman"/>
                          <a:cs typeface="Times New Roman"/>
                        </a:rPr>
                        <a:t>Race</a:t>
                      </a:r>
                      <a:endParaRPr lang="en-US" sz="1000" dirty="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19852" marR="19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19852" marR="19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19852" marR="19852" marT="0" marB="0" anchor="ctr">
                    <a:lnL>
                      <a:noFill/>
                    </a:lnL>
                    <a:lnR>
                      <a:noFill/>
                    </a:lnR>
                    <a:lnT w="12700" cap="flat" cmpd="sng" algn="ctr">
                      <a:solidFill>
                        <a:srgbClr val="000000"/>
                      </a:solidFill>
                      <a:prstDash val="solid"/>
                      <a:round/>
                      <a:headEnd type="none" w="med" len="med"/>
                      <a:tailEnd type="none" w="med" len="med"/>
                    </a:lnT>
                    <a:lnB>
                      <a:noFill/>
                    </a:lnB>
                  </a:tcPr>
                </a:tc>
              </a:tr>
              <a:tr h="402004">
                <a:tc>
                  <a:txBody>
                    <a:bodyPr/>
                    <a:lstStyle/>
                    <a:p>
                      <a:pPr marL="182880" marR="0">
                        <a:lnSpc>
                          <a:spcPct val="115000"/>
                        </a:lnSpc>
                        <a:spcBef>
                          <a:spcPts val="0"/>
                        </a:spcBef>
                        <a:spcAft>
                          <a:spcPts val="0"/>
                        </a:spcAft>
                      </a:pPr>
                      <a:r>
                        <a:rPr lang="en-US" sz="1000" dirty="0">
                          <a:effectLst/>
                          <a:latin typeface="Calibri"/>
                          <a:ea typeface="Times New Roman"/>
                          <a:cs typeface="Times New Roman"/>
                        </a:rPr>
                        <a:t>White </a:t>
                      </a:r>
                      <a:endParaRPr lang="en-US" sz="1000" dirty="0">
                        <a:effectLst/>
                        <a:latin typeface="Calibri"/>
                        <a:ea typeface="Calibri"/>
                        <a:cs typeface="Times New Roman"/>
                      </a:endParaRPr>
                    </a:p>
                  </a:txBody>
                  <a:tcPr marL="19852" marR="198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231.6</a:t>
                      </a:r>
                    </a:p>
                  </a:txBody>
                  <a:tcPr marL="19852" marR="19852"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611.1</a:t>
                      </a:r>
                    </a:p>
                  </a:txBody>
                  <a:tcPr marL="19852" marR="198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234.1</a:t>
                      </a:r>
                    </a:p>
                  </a:txBody>
                  <a:tcPr marL="19852" marR="198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582.1</a:t>
                      </a:r>
                    </a:p>
                  </a:txBody>
                  <a:tcPr marL="19852" marR="19852" marT="0" marB="0">
                    <a:lnL>
                      <a:noFill/>
                    </a:lnL>
                    <a:lnR>
                      <a:noFill/>
                    </a:lnR>
                    <a:lnT>
                      <a:noFill/>
                    </a:lnT>
                    <a:lnB>
                      <a:noFill/>
                    </a:lnB>
                  </a:tcPr>
                </a:tc>
              </a:tr>
              <a:tr h="550149">
                <a:tc>
                  <a:txBody>
                    <a:bodyPr/>
                    <a:lstStyle/>
                    <a:p>
                      <a:pPr marL="182880" marR="0">
                        <a:lnSpc>
                          <a:spcPct val="115000"/>
                        </a:lnSpc>
                        <a:spcBef>
                          <a:spcPts val="0"/>
                        </a:spcBef>
                        <a:spcAft>
                          <a:spcPts val="0"/>
                        </a:spcAft>
                      </a:pPr>
                      <a:r>
                        <a:rPr lang="en-US" sz="1000" dirty="0" smtClean="0">
                          <a:effectLst/>
                          <a:latin typeface="Calibri"/>
                          <a:ea typeface="Times New Roman"/>
                          <a:cs typeface="Times New Roman"/>
                        </a:rPr>
                        <a:t>Black/African   American</a:t>
                      </a:r>
                      <a:endParaRPr lang="en-US" sz="1000" dirty="0">
                        <a:effectLst/>
                        <a:latin typeface="Calibri"/>
                        <a:ea typeface="Calibri"/>
                        <a:cs typeface="Times New Roman"/>
                      </a:endParaRPr>
                    </a:p>
                  </a:txBody>
                  <a:tcPr marL="21137"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246.3</a:t>
                      </a:r>
                    </a:p>
                  </a:txBody>
                  <a:tcPr marL="19852" marR="19852"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700.0</a:t>
                      </a:r>
                    </a:p>
                  </a:txBody>
                  <a:tcPr marL="19852" marR="198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258.3</a:t>
                      </a:r>
                    </a:p>
                  </a:txBody>
                  <a:tcPr marL="19852" marR="198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686.8</a:t>
                      </a:r>
                    </a:p>
                  </a:txBody>
                  <a:tcPr marL="19852" marR="19852" marT="0" marB="0">
                    <a:lnL>
                      <a:noFill/>
                    </a:lnL>
                    <a:lnR>
                      <a:noFill/>
                    </a:lnR>
                    <a:lnT>
                      <a:noFill/>
                    </a:lnT>
                    <a:lnB>
                      <a:noFill/>
                    </a:lnB>
                  </a:tcPr>
                </a:tc>
              </a:tr>
              <a:tr h="275075">
                <a:tc>
                  <a:txBody>
                    <a:bodyPr/>
                    <a:lstStyle/>
                    <a:p>
                      <a:pPr marL="182880" marR="0">
                        <a:lnSpc>
                          <a:spcPct val="115000"/>
                        </a:lnSpc>
                        <a:spcBef>
                          <a:spcPts val="0"/>
                        </a:spcBef>
                        <a:spcAft>
                          <a:spcPts val="0"/>
                        </a:spcAft>
                      </a:pPr>
                      <a:r>
                        <a:rPr lang="en-US" sz="1000" dirty="0">
                          <a:effectLst/>
                          <a:latin typeface="Calibri"/>
                          <a:ea typeface="Times New Roman"/>
                          <a:cs typeface="Times New Roman"/>
                        </a:rPr>
                        <a:t>Other</a:t>
                      </a:r>
                      <a:endParaRPr lang="en-US" sz="1000" dirty="0">
                        <a:effectLst/>
                        <a:latin typeface="Calibri"/>
                        <a:ea typeface="Calibri"/>
                        <a:cs typeface="Times New Roman"/>
                      </a:endParaRPr>
                    </a:p>
                  </a:txBody>
                  <a:tcPr marL="19852" marR="198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174.3</a:t>
                      </a:r>
                    </a:p>
                  </a:txBody>
                  <a:tcPr marL="19852" marR="198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541.3</a:t>
                      </a:r>
                    </a:p>
                  </a:txBody>
                  <a:tcPr marL="19852" marR="1985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186.7</a:t>
                      </a:r>
                    </a:p>
                  </a:txBody>
                  <a:tcPr marL="19852" marR="1985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512.5</a:t>
                      </a:r>
                    </a:p>
                  </a:txBody>
                  <a:tcPr marL="19852" marR="19852"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427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Figure 3.7  Unadjusted and adjusted all-cause hospitalization rates (per 1,000 patient years at risk) for Medicare patients aged 66 and older, by CKD status and year, </a:t>
            </a:r>
            <a:r>
              <a:rPr lang="en-US" sz="2800" b="1" baseline="30000" dirty="0" smtClean="0"/>
              <a:t>2002-2014</a:t>
            </a:r>
          </a:p>
          <a:p>
            <a:pPr algn="ctr"/>
            <a:r>
              <a:rPr lang="en-US" sz="2400" b="1" baseline="30000" dirty="0" smtClean="0"/>
              <a:t>(a) Unadjusted</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9" name="Rectangle 8"/>
          <p:cNvSpPr/>
          <p:nvPr/>
        </p:nvSpPr>
        <p:spPr>
          <a:xfrm>
            <a:off x="1143000" y="5945833"/>
            <a:ext cx="6858000" cy="461665"/>
          </a:xfrm>
          <a:prstGeom prst="rect">
            <a:avLst/>
          </a:prstGeom>
        </p:spPr>
        <p:txBody>
          <a:bodyPr wrap="square">
            <a:spAutoFit/>
          </a:bodyPr>
          <a:lstStyle/>
          <a:p>
            <a:r>
              <a:rPr lang="en-US" i="1" baseline="30000" dirty="0"/>
              <a:t>Data source: Medicare 5 percent sample. January 1 of each reported year point prevalent Medicare patients aged 66 and older. </a:t>
            </a:r>
            <a:r>
              <a:rPr lang="en-US" i="1" baseline="30000" dirty="0" err="1"/>
              <a:t>Adj</a:t>
            </a:r>
            <a:r>
              <a:rPr lang="en-US" i="1" baseline="30000" dirty="0"/>
              <a:t>: age/sex/race. Ref: 2014 patients. Abbreviations: CKD, chronic kidney disease.</a:t>
            </a:r>
            <a:endParaRPr lang="en-US" i="1" baseline="30000" dirty="0">
              <a:solidFill>
                <a:srgbClr val="FF0000"/>
              </a:solidFill>
            </a:endParaRPr>
          </a:p>
        </p:txBody>
      </p:sp>
      <p:pic>
        <p:nvPicPr>
          <p:cNvPr id="10242" name="Picture 2" descr="E:\Analysis\ADR\2016\Chapter\CKD\c03_MorbMort\Figures_Tables\Most_Current\PNG 300 Powerpoint\v1_c03_MorbMort_f07_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43000"/>
            <a:ext cx="45720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31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Figure 3.7  Unadjusted and adjusted all-cause hospitalization rates (per 1,000 patient years at risk) for Medicare patients aged 66 and older, by CKD status and year, </a:t>
            </a:r>
            <a:r>
              <a:rPr lang="en-US" sz="2800" b="1" baseline="30000" dirty="0" smtClean="0"/>
              <a:t>2002-2014 </a:t>
            </a:r>
          </a:p>
          <a:p>
            <a:pPr algn="ctr"/>
            <a:r>
              <a:rPr lang="en-US" sz="2400" b="1" baseline="30000" dirty="0" smtClean="0"/>
              <a:t>(b) Adjusted</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8" name="Rectangle 7"/>
          <p:cNvSpPr/>
          <p:nvPr/>
        </p:nvSpPr>
        <p:spPr>
          <a:xfrm>
            <a:off x="1143000" y="5945833"/>
            <a:ext cx="6858000" cy="461665"/>
          </a:xfrm>
          <a:prstGeom prst="rect">
            <a:avLst/>
          </a:prstGeom>
        </p:spPr>
        <p:txBody>
          <a:bodyPr wrap="square">
            <a:spAutoFit/>
          </a:bodyPr>
          <a:lstStyle/>
          <a:p>
            <a:r>
              <a:rPr lang="en-US" i="1" baseline="30000" dirty="0"/>
              <a:t>Data source: Medicare 5 percent sample. January 1 of each reported year point prevalent Medicare patients aged 66 and older. </a:t>
            </a:r>
            <a:r>
              <a:rPr lang="en-US" i="1" baseline="30000" dirty="0" err="1"/>
              <a:t>Adj</a:t>
            </a:r>
            <a:r>
              <a:rPr lang="en-US" i="1" baseline="30000" dirty="0"/>
              <a:t>: age/sex/race. Ref: 2014 patients. Abbreviations: CKD, chronic kidney disease.</a:t>
            </a:r>
            <a:endParaRPr lang="en-US" i="1" baseline="30000" dirty="0">
              <a:solidFill>
                <a:srgbClr val="FF0000"/>
              </a:solidFill>
            </a:endParaRPr>
          </a:p>
        </p:txBody>
      </p:sp>
      <p:pic>
        <p:nvPicPr>
          <p:cNvPr id="11266" name="Picture 2" descr="E:\Analysis\ADR\2016\Chapter\CKD\c03_MorbMort\Figures_Tables\Most_Current\PNG 300 Powerpoint\v1_c03_MorbMort_f07_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43000"/>
            <a:ext cx="45720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65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3.8  Adjusted all-cause hospitalization rates (per 1,000 patient years at risk) for Medicare patients aged 66 and older, by CKD status and stage, 2012-2014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9" name="Rectangle 8"/>
          <p:cNvSpPr/>
          <p:nvPr/>
        </p:nvSpPr>
        <p:spPr>
          <a:xfrm>
            <a:off x="1197134" y="5867400"/>
            <a:ext cx="6749732" cy="646331"/>
          </a:xfrm>
          <a:prstGeom prst="rect">
            <a:avLst/>
          </a:prstGeom>
        </p:spPr>
        <p:txBody>
          <a:bodyPr wrap="square">
            <a:spAutoFit/>
          </a:bodyPr>
          <a:lstStyle/>
          <a:p>
            <a:r>
              <a:rPr lang="en-US" i="1" baseline="30000" dirty="0"/>
              <a:t>Data source: Medicare 5 percent sample. January 1 of each reported year, point prevalent Medicare patients aged 66 and older. </a:t>
            </a:r>
            <a:r>
              <a:rPr lang="en-US" i="1" baseline="30000" dirty="0" err="1"/>
              <a:t>Adj</a:t>
            </a:r>
            <a:r>
              <a:rPr lang="en-US" i="1" baseline="30000" dirty="0"/>
              <a:t>: age/sex/race. Ref: all patients, 2014. See Table A for CKD stage definitions.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12290" name="Picture 2" descr="E:\Analysis\ADR\2016\Chapter\CKD\c03_MorbMort\Figures_Tables\Most_Current\PNG 300 Powerpoint\v1_c03_MorbMort_f08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05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3.9  Adjusted rates of hospitalization for cardiovascular disease (per 1,000 patient years at risk) for Medicare patients aged 66 and older, by CKD status and stage, 2012-2014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9" name="Rectangle 8"/>
          <p:cNvSpPr/>
          <p:nvPr/>
        </p:nvSpPr>
        <p:spPr>
          <a:xfrm>
            <a:off x="990600" y="5791200"/>
            <a:ext cx="7162800" cy="646331"/>
          </a:xfrm>
          <a:prstGeom prst="rect">
            <a:avLst/>
          </a:prstGeom>
        </p:spPr>
        <p:txBody>
          <a:bodyPr wrap="square">
            <a:spAutoFit/>
          </a:bodyPr>
          <a:lstStyle/>
          <a:p>
            <a:r>
              <a:rPr lang="en-US" i="1" baseline="30000" dirty="0"/>
              <a:t>Data source: Medicare 5 percent sample. January 1 of each reported year, point prevalent Medicare patients aged 66 and older. </a:t>
            </a:r>
            <a:r>
              <a:rPr lang="en-US" i="1" baseline="30000" dirty="0" err="1"/>
              <a:t>Adj</a:t>
            </a:r>
            <a:r>
              <a:rPr lang="en-US" i="1" baseline="30000" dirty="0"/>
              <a:t>: age/sex/race; rates by one factor are adjusted for the others. Ref: all patients, 2014. See Table A for CKD stage definitions.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13314" name="Picture 2" descr="E:\Analysis\ADR\2016\Chapter\CKD\c03_MorbMort\Figures_Tables\Most_Current\PNG 300 Powerpoint\v1_c03_MorbMort_f09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430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3.10  Adjusted rates of hospitalization for infection (per 1,000 patient years at risk) for Medicare patients aged 66 and older, by CKD status and stage, 2012-2014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9" name="Rectangle 8"/>
          <p:cNvSpPr/>
          <p:nvPr/>
        </p:nvSpPr>
        <p:spPr>
          <a:xfrm>
            <a:off x="1254602" y="5715000"/>
            <a:ext cx="6634797" cy="830997"/>
          </a:xfrm>
          <a:prstGeom prst="rect">
            <a:avLst/>
          </a:prstGeom>
        </p:spPr>
        <p:txBody>
          <a:bodyPr wrap="square">
            <a:spAutoFit/>
          </a:bodyPr>
          <a:lstStyle/>
          <a:p>
            <a:r>
              <a:rPr lang="en-US" i="1" baseline="30000" dirty="0"/>
              <a:t>Data source: Medicare 5 percent sample. January 1 of each reported year, point prevalent Medicare patients aged 66 and older. </a:t>
            </a:r>
            <a:r>
              <a:rPr lang="en-US" i="1" baseline="30000" dirty="0" err="1"/>
              <a:t>Adj</a:t>
            </a:r>
            <a:r>
              <a:rPr lang="en-US" i="1" baseline="30000" dirty="0"/>
              <a:t>: age/sex/race; rates by one factor are adjusted for the others. Ref: all patients, 2014. See Table A for CKD stage definitions.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14338" name="Picture 2" descr="E:\Analysis\ADR\2016\Chapter\CKD\c03_MorbMort\Figures_Tables\Most_Current\PNG 300 Powerpoint\v1_c03_MorbMort_f10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124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Figure 3.11  Adjusted rates of hospitalization for causes other than cardiovascular disease and infection (per 1,000 patient years at risk) for Medicare patients aged 66 and older, by CKD status and stage, 2012-2014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9" name="Rectangle 8"/>
          <p:cNvSpPr/>
          <p:nvPr/>
        </p:nvSpPr>
        <p:spPr>
          <a:xfrm>
            <a:off x="1235552" y="5638800"/>
            <a:ext cx="6672897" cy="830997"/>
          </a:xfrm>
          <a:prstGeom prst="rect">
            <a:avLst/>
          </a:prstGeom>
        </p:spPr>
        <p:txBody>
          <a:bodyPr wrap="square">
            <a:spAutoFit/>
          </a:bodyPr>
          <a:lstStyle/>
          <a:p>
            <a:r>
              <a:rPr lang="en-US" i="1" baseline="30000" dirty="0"/>
              <a:t>Data source: Medicare 5 percent sample. January 1 of each reported year, point prevalent Medicare patients aged 66 and older. </a:t>
            </a:r>
            <a:r>
              <a:rPr lang="en-US" i="1" baseline="30000" dirty="0" err="1"/>
              <a:t>Adj</a:t>
            </a:r>
            <a:r>
              <a:rPr lang="en-US" i="1" baseline="30000" dirty="0"/>
              <a:t>: age/sex/race; rates by one factor are adjusted for the others. Ref: all patients, 2014. See Table A for CKD stage definitions.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15362" name="Picture 2" descr="E:\Analysis\ADR\2016\Chapter\CKD\c03_MorbMort\Figures_Tables\Most_Current\PNG 300 Powerpoint\v1_c03_MorbMort_f11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30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3.12  Adjusted all-cause hospitalization rates (per 1,000 patient years at risk) for Medicare patients aged 66 and older, by age,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9" name="Rectangle 8"/>
          <p:cNvSpPr/>
          <p:nvPr/>
        </p:nvSpPr>
        <p:spPr>
          <a:xfrm>
            <a:off x="1143000" y="5638800"/>
            <a:ext cx="6737985" cy="646331"/>
          </a:xfrm>
          <a:prstGeom prst="rect">
            <a:avLst/>
          </a:prstGeom>
        </p:spPr>
        <p:txBody>
          <a:bodyPr wrap="square">
            <a:spAutoFit/>
          </a:bodyPr>
          <a:lstStyle/>
          <a:p>
            <a:r>
              <a:rPr lang="en-US" i="1" baseline="30000" dirty="0"/>
              <a:t>Data source: Medicare 5 percent sample. January 1, 2014 point prevalent Medicare patients aged 66 and older. </a:t>
            </a:r>
            <a:r>
              <a:rPr lang="en-US" i="1" baseline="30000" dirty="0" err="1"/>
              <a:t>Adj</a:t>
            </a:r>
            <a:r>
              <a:rPr lang="en-US" i="1" baseline="30000" dirty="0"/>
              <a:t>: age/sex/race; rates by one factor are adjusted for the others. Ref: all patients, 2014. See Table A for CKD stage definitions.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16386" name="Picture 2" descr="E:\Analysis\ADR\2016\Chapter\CKD\c03_MorbMort\Figures_Tables\Most_Current\PNG 300 Powerpoint\v1_c03_MorbMort_f12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16831"/>
            <a:ext cx="6858000" cy="422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41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3.13  Adjusted all-cause hospitalization rates (per 1,000 patient years at risk) for Medicare patients aged 66 and older, by sex,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9" name="Rectangle 8"/>
          <p:cNvSpPr/>
          <p:nvPr/>
        </p:nvSpPr>
        <p:spPr>
          <a:xfrm>
            <a:off x="1137603" y="5841246"/>
            <a:ext cx="6868795" cy="646331"/>
          </a:xfrm>
          <a:prstGeom prst="rect">
            <a:avLst/>
          </a:prstGeom>
        </p:spPr>
        <p:txBody>
          <a:bodyPr wrap="square">
            <a:spAutoFit/>
          </a:bodyPr>
          <a:lstStyle/>
          <a:p>
            <a:r>
              <a:rPr lang="en-US" i="1" baseline="30000" dirty="0"/>
              <a:t>Data source: Medicare 5 percent sample. January 1, 2014 point prevalent Medicare patients aged 66 and older. </a:t>
            </a:r>
            <a:r>
              <a:rPr lang="en-US" i="1" baseline="30000" dirty="0" err="1"/>
              <a:t>Adj</a:t>
            </a:r>
            <a:r>
              <a:rPr lang="en-US" i="1" baseline="30000" dirty="0"/>
              <a:t>: age/sex/race; rates by one factor are adjusted for the others. Ref: all patients, 2014. See Table A for CKD stage definitions.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17410" name="Picture 2" descr="E:\Analysis\ADR\2016\Chapter\CKD\c03_MorbMort\Figures_Tables\Most_Current\PNG 300 Powerpoint\v1_c03_MorbMort_f13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75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3.14  Adjusted all-cause hospitalization rates (per 1,000 patient years at risk) for Medicare patients aged 66 and older, by race,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9" name="Rectangle 8"/>
          <p:cNvSpPr/>
          <p:nvPr/>
        </p:nvSpPr>
        <p:spPr>
          <a:xfrm>
            <a:off x="838200" y="5867398"/>
            <a:ext cx="7467600" cy="646331"/>
          </a:xfrm>
          <a:prstGeom prst="rect">
            <a:avLst/>
          </a:prstGeom>
        </p:spPr>
        <p:txBody>
          <a:bodyPr wrap="square">
            <a:spAutoFit/>
          </a:bodyPr>
          <a:lstStyle/>
          <a:p>
            <a:r>
              <a:rPr lang="en-US" i="1" baseline="30000" dirty="0"/>
              <a:t>Data source: Medicare 5 percent sample. January 1, 2014 point prevalent Medicare patients aged 66 and older. </a:t>
            </a:r>
            <a:r>
              <a:rPr lang="en-US" i="1" baseline="30000" dirty="0" err="1"/>
              <a:t>Adj</a:t>
            </a:r>
            <a:r>
              <a:rPr lang="en-US" i="1" baseline="30000" dirty="0"/>
              <a:t>: age/sex/race; rates by one factor are adjusted for the others. Ref: all patients, 2014. See Table A for CKD stage definitions. Abbreviations: </a:t>
            </a:r>
            <a:r>
              <a:rPr lang="en-US" i="1" baseline="30000" dirty="0" err="1"/>
              <a:t>Af</a:t>
            </a:r>
            <a:r>
              <a:rPr lang="en-US" i="1" baseline="30000" dirty="0"/>
              <a:t> Am, African American;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18434" name="Picture 2" descr="E:\Analysis\ADR\2016\Chapter\CKD\c03_MorbMort\Figures_Tables\Most_Current\PNG 300 Powerpoint\v1_c03_MorbMort_f14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54932"/>
            <a:ext cx="6858000" cy="414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8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666849"/>
          </a:xfrm>
          <a:prstGeom prst="rect">
            <a:avLst/>
          </a:prstGeom>
        </p:spPr>
        <p:txBody>
          <a:bodyPr wrap="square">
            <a:spAutoFit/>
          </a:bodyPr>
          <a:lstStyle/>
          <a:p>
            <a:pPr algn="ctr"/>
            <a:r>
              <a:rPr lang="en-US" sz="2800" b="1" baseline="30000" dirty="0"/>
              <a:t>Table 3.1  Unadjusted and adjusted all-cause mortality rates (per 1,000 patient years at risk) for Medicare patients aged 66 and older, by CKD status, 2014</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9" name="Rectangle 8"/>
          <p:cNvSpPr/>
          <p:nvPr/>
        </p:nvSpPr>
        <p:spPr>
          <a:xfrm>
            <a:off x="238125" y="5977563"/>
            <a:ext cx="8667750" cy="461665"/>
          </a:xfrm>
          <a:prstGeom prst="rect">
            <a:avLst/>
          </a:prstGeom>
        </p:spPr>
        <p:txBody>
          <a:bodyPr wrap="square">
            <a:spAutoFit/>
          </a:bodyPr>
          <a:lstStyle/>
          <a:p>
            <a:r>
              <a:rPr lang="en-US" i="1" baseline="30000" dirty="0"/>
              <a:t>Data source: Medicare 5 percent sample. January 1, 2014 point prevalent patients aged 66 and older. </a:t>
            </a:r>
            <a:r>
              <a:rPr lang="en-US" i="1" baseline="30000" dirty="0" err="1"/>
              <a:t>Adj</a:t>
            </a:r>
            <a:r>
              <a:rPr lang="en-US" i="1" baseline="30000" dirty="0"/>
              <a:t>: age/sex/race. Ref: all patients, 2014. Abbreviation: CKD, chronic kidney disease.</a:t>
            </a:r>
            <a:endParaRPr lang="en-US" i="1" baseline="300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99039822"/>
              </p:ext>
            </p:extLst>
          </p:nvPr>
        </p:nvGraphicFramePr>
        <p:xfrm>
          <a:off x="564891" y="931005"/>
          <a:ext cx="8014219" cy="4860188"/>
        </p:xfrm>
        <a:graphic>
          <a:graphicData uri="http://schemas.openxmlformats.org/drawingml/2006/table">
            <a:tbl>
              <a:tblPr firstRow="1" firstCol="1" bandRow="1"/>
              <a:tblGrid>
                <a:gridCol w="2616627"/>
                <a:gridCol w="1153800"/>
                <a:gridCol w="1406393"/>
                <a:gridCol w="1332372"/>
                <a:gridCol w="1293855"/>
                <a:gridCol w="211172"/>
              </a:tblGrid>
              <a:tr h="333307">
                <a:tc>
                  <a:txBody>
                    <a:bodyPr/>
                    <a:lstStyle/>
                    <a:p>
                      <a:pPr>
                        <a:lnSpc>
                          <a:spcPct val="115000"/>
                        </a:lnSpc>
                      </a:pPr>
                      <a:endParaRPr lang="en-US" sz="1000" dirty="0">
                        <a:effectLst/>
                        <a:latin typeface="Calibri"/>
                      </a:endParaRPr>
                    </a:p>
                  </a:txBody>
                  <a:tcPr marL="30962" marR="3096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Unadjusted</a:t>
                      </a:r>
                      <a:endParaRPr lang="en-US" sz="1000" dirty="0">
                        <a:effectLst/>
                        <a:latin typeface="Calibri"/>
                        <a:ea typeface="Calibri"/>
                        <a:cs typeface="Times New Roman"/>
                      </a:endParaRPr>
                    </a:p>
                  </a:txBody>
                  <a:tcPr marL="30962" marR="309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Adjusted</a:t>
                      </a:r>
                      <a:endParaRPr lang="en-US" sz="1000" dirty="0">
                        <a:effectLst/>
                        <a:latin typeface="Calibri"/>
                        <a:ea typeface="Calibri"/>
                        <a:cs typeface="Times New Roman"/>
                      </a:endParaRPr>
                    </a:p>
                  </a:txBody>
                  <a:tcPr marL="30962" marR="309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1000"/>
                        </a:spcAft>
                      </a:pPr>
                      <a:r>
                        <a:rPr lang="en-US" sz="1000" dirty="0">
                          <a:effectLst/>
                          <a:latin typeface="Calibri"/>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333307">
                <a:tc>
                  <a:txBody>
                    <a:bodyPr/>
                    <a:lstStyle/>
                    <a:p>
                      <a:pPr>
                        <a:lnSpc>
                          <a:spcPct val="115000"/>
                        </a:lnSpc>
                      </a:pPr>
                      <a:endParaRPr lang="en-US" sz="1000">
                        <a:effectLst/>
                        <a:latin typeface="Calibri"/>
                      </a:endParaRPr>
                    </a:p>
                  </a:txBody>
                  <a:tcPr marL="30962" marR="309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No CKD</a:t>
                      </a:r>
                      <a:endParaRPr lang="en-US" sz="1000" dirty="0">
                        <a:effectLst/>
                        <a:latin typeface="Calibri"/>
                        <a:ea typeface="Calibri"/>
                        <a:cs typeface="Times New Roman"/>
                      </a:endParaRPr>
                    </a:p>
                  </a:txBody>
                  <a:tcPr marL="30962" marR="309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All CKD</a:t>
                      </a:r>
                      <a:endParaRPr lang="en-US" sz="1000" dirty="0">
                        <a:effectLst/>
                        <a:latin typeface="Calibri"/>
                        <a:ea typeface="Calibri"/>
                        <a:cs typeface="Times New Roman"/>
                      </a:endParaRPr>
                    </a:p>
                  </a:txBody>
                  <a:tcPr marL="30962" marR="309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No CKD</a:t>
                      </a:r>
                      <a:endParaRPr lang="en-US" sz="1000">
                        <a:effectLst/>
                        <a:latin typeface="Calibri"/>
                        <a:ea typeface="Calibri"/>
                        <a:cs typeface="Times New Roman"/>
                      </a:endParaRPr>
                    </a:p>
                  </a:txBody>
                  <a:tcPr marL="30962" marR="309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a:effectLst/>
                          <a:latin typeface="Calibri"/>
                          <a:ea typeface="Times New Roman"/>
                          <a:cs typeface="Times New Roman"/>
                        </a:rPr>
                        <a:t>All CKD</a:t>
                      </a:r>
                      <a:endParaRPr lang="en-US" sz="1000">
                        <a:effectLst/>
                        <a:latin typeface="Calibri"/>
                        <a:ea typeface="Calibri"/>
                        <a:cs typeface="Times New Roman"/>
                      </a:endParaRPr>
                    </a:p>
                  </a:txBody>
                  <a:tcPr marL="30962" marR="309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3307">
                <a:tc>
                  <a:txBody>
                    <a:bodyPr/>
                    <a:lstStyle/>
                    <a:p>
                      <a:pPr marL="0" marR="0">
                        <a:lnSpc>
                          <a:spcPct val="115000"/>
                        </a:lnSpc>
                        <a:spcBef>
                          <a:spcPts val="0"/>
                        </a:spcBef>
                        <a:spcAft>
                          <a:spcPts val="0"/>
                        </a:spcAft>
                      </a:pPr>
                      <a:r>
                        <a:rPr lang="en-US" sz="1000" b="1">
                          <a:effectLst/>
                          <a:latin typeface="Calibri"/>
                          <a:ea typeface="Times New Roman"/>
                          <a:cs typeface="Times New Roman"/>
                        </a:rPr>
                        <a:t>All</a:t>
                      </a:r>
                      <a:endParaRPr lang="en-US" sz="1000">
                        <a:effectLst/>
                        <a:latin typeface="Calibri"/>
                        <a:ea typeface="Calibri"/>
                        <a:cs typeface="Times New Roman"/>
                      </a:endParaRPr>
                    </a:p>
                  </a:txBody>
                  <a:tcPr marL="30962" marR="309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43.5</a:t>
                      </a:r>
                    </a:p>
                  </a:txBody>
                  <a:tcPr marL="32969" marR="1857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134.8</a:t>
                      </a:r>
                    </a:p>
                  </a:txBody>
                  <a:tcPr marL="32969" marR="1857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45.2</a:t>
                      </a:r>
                    </a:p>
                  </a:txBody>
                  <a:tcPr marL="32969" marR="18577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000">
                          <a:effectLst/>
                          <a:latin typeface="Calibri"/>
                          <a:ea typeface="Calibri"/>
                          <a:cs typeface="Times New Roman"/>
                        </a:rPr>
                        <a:t>111.2</a:t>
                      </a:r>
                    </a:p>
                  </a:txBody>
                  <a:tcPr marL="32969" marR="18577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3307">
                <a:tc>
                  <a:txBody>
                    <a:bodyPr/>
                    <a:lstStyle/>
                    <a:p>
                      <a:pPr marL="0" marR="0">
                        <a:lnSpc>
                          <a:spcPct val="115000"/>
                        </a:lnSpc>
                        <a:spcBef>
                          <a:spcPts val="0"/>
                        </a:spcBef>
                        <a:spcAft>
                          <a:spcPts val="0"/>
                        </a:spcAft>
                      </a:pPr>
                      <a:r>
                        <a:rPr lang="en-US" sz="1000" b="1">
                          <a:effectLst/>
                          <a:latin typeface="Calibri"/>
                          <a:ea typeface="Times New Roman"/>
                          <a:cs typeface="Times New Roman"/>
                        </a:rPr>
                        <a:t>Age</a:t>
                      </a:r>
                      <a:endParaRPr lang="en-US" sz="1000">
                        <a:effectLst/>
                        <a:latin typeface="Calibri"/>
                        <a:ea typeface="Calibri"/>
                        <a:cs typeface="Times New Roman"/>
                      </a:endParaRPr>
                    </a:p>
                  </a:txBody>
                  <a:tcPr marL="30962" marR="3096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32969" marR="1857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333307">
                <a:tc>
                  <a:txBody>
                    <a:bodyPr/>
                    <a:lstStyle/>
                    <a:p>
                      <a:pPr marL="182880" marR="0">
                        <a:lnSpc>
                          <a:spcPct val="115000"/>
                        </a:lnSpc>
                        <a:spcBef>
                          <a:spcPts val="0"/>
                        </a:spcBef>
                        <a:spcAft>
                          <a:spcPts val="0"/>
                        </a:spcAft>
                      </a:pPr>
                      <a:r>
                        <a:rPr lang="en-US" sz="1000">
                          <a:effectLst/>
                          <a:latin typeface="Calibri"/>
                          <a:ea typeface="Times New Roman"/>
                          <a:cs typeface="Times New Roman"/>
                        </a:rPr>
                        <a:t>66–69</a:t>
                      </a:r>
                      <a:endParaRPr lang="en-US" sz="1000">
                        <a:effectLst/>
                        <a:latin typeface="Calibri"/>
                        <a:ea typeface="Calibri"/>
                        <a:cs typeface="Times New Roman"/>
                      </a:endParaRPr>
                    </a:p>
                  </a:txBody>
                  <a:tcPr marL="30962" marR="30962"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15.0</a:t>
                      </a:r>
                    </a:p>
                  </a:txBody>
                  <a:tcPr marL="32969" marR="185772"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62.7</a:t>
                      </a:r>
                    </a:p>
                  </a:txBody>
                  <a:tcPr marL="32969" marR="18577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14.7</a:t>
                      </a:r>
                    </a:p>
                  </a:txBody>
                  <a:tcPr marL="32969" marR="185772"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r">
                        <a:lnSpc>
                          <a:spcPct val="115000"/>
                        </a:lnSpc>
                        <a:spcBef>
                          <a:spcPts val="0"/>
                        </a:spcBef>
                        <a:spcAft>
                          <a:spcPts val="0"/>
                        </a:spcAft>
                      </a:pPr>
                      <a:r>
                        <a:rPr lang="en-US" sz="1000">
                          <a:effectLst/>
                          <a:latin typeface="Calibri"/>
                          <a:ea typeface="Calibri"/>
                          <a:cs typeface="Times New Roman"/>
                        </a:rPr>
                        <a:t>60.5</a:t>
                      </a:r>
                    </a:p>
                  </a:txBody>
                  <a:tcPr marL="32969" marR="185772" marT="0" marB="0">
                    <a:lnL>
                      <a:noFill/>
                    </a:lnL>
                    <a:lnR>
                      <a:noFill/>
                    </a:lnR>
                    <a:lnT>
                      <a:noFill/>
                    </a:lnT>
                    <a:lnB>
                      <a:noFill/>
                    </a:lnB>
                  </a:tcPr>
                </a:tc>
                <a:tc hMerge="1">
                  <a:txBody>
                    <a:bodyPr/>
                    <a:lstStyle/>
                    <a:p>
                      <a:endParaRPr lang="en-US"/>
                    </a:p>
                  </a:txBody>
                  <a:tcPr/>
                </a:tc>
              </a:tr>
              <a:tr h="333307">
                <a:tc>
                  <a:txBody>
                    <a:bodyPr/>
                    <a:lstStyle/>
                    <a:p>
                      <a:pPr marL="182880" marR="0">
                        <a:lnSpc>
                          <a:spcPct val="115000"/>
                        </a:lnSpc>
                        <a:spcBef>
                          <a:spcPts val="0"/>
                        </a:spcBef>
                        <a:spcAft>
                          <a:spcPts val="0"/>
                        </a:spcAft>
                      </a:pPr>
                      <a:r>
                        <a:rPr lang="en-US" sz="1000" dirty="0">
                          <a:effectLst/>
                          <a:latin typeface="Calibri"/>
                          <a:ea typeface="Times New Roman"/>
                          <a:cs typeface="Times New Roman"/>
                        </a:rPr>
                        <a:t>70–74</a:t>
                      </a:r>
                      <a:endParaRPr lang="en-US" sz="1000" dirty="0">
                        <a:effectLst/>
                        <a:latin typeface="Calibri"/>
                        <a:ea typeface="Calibri"/>
                        <a:cs typeface="Times New Roman"/>
                      </a:endParaRPr>
                    </a:p>
                  </a:txBody>
                  <a:tcPr marL="30962" marR="30962"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20.8</a:t>
                      </a:r>
                    </a:p>
                  </a:txBody>
                  <a:tcPr marL="32969" marR="185772"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76.4</a:t>
                      </a:r>
                    </a:p>
                  </a:txBody>
                  <a:tcPr marL="32969" marR="18577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20.6</a:t>
                      </a:r>
                    </a:p>
                  </a:txBody>
                  <a:tcPr marL="32969" marR="185772"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r">
                        <a:lnSpc>
                          <a:spcPct val="115000"/>
                        </a:lnSpc>
                        <a:spcBef>
                          <a:spcPts val="0"/>
                        </a:spcBef>
                        <a:spcAft>
                          <a:spcPts val="0"/>
                        </a:spcAft>
                      </a:pPr>
                      <a:r>
                        <a:rPr lang="en-US" sz="1000" dirty="0">
                          <a:effectLst/>
                          <a:latin typeface="Calibri"/>
                          <a:ea typeface="Calibri"/>
                          <a:cs typeface="Times New Roman"/>
                        </a:rPr>
                        <a:t>75.5</a:t>
                      </a:r>
                    </a:p>
                  </a:txBody>
                  <a:tcPr marL="32969" marR="185772" marT="0" marB="0">
                    <a:lnL>
                      <a:noFill/>
                    </a:lnL>
                    <a:lnR>
                      <a:noFill/>
                    </a:lnR>
                    <a:lnT>
                      <a:noFill/>
                    </a:lnT>
                    <a:lnB>
                      <a:noFill/>
                    </a:lnB>
                  </a:tcPr>
                </a:tc>
                <a:tc hMerge="1">
                  <a:txBody>
                    <a:bodyPr/>
                    <a:lstStyle/>
                    <a:p>
                      <a:endParaRPr lang="en-US"/>
                    </a:p>
                  </a:txBody>
                  <a:tcPr/>
                </a:tc>
              </a:tr>
              <a:tr h="333307">
                <a:tc>
                  <a:txBody>
                    <a:bodyPr/>
                    <a:lstStyle/>
                    <a:p>
                      <a:pPr marL="182880" marR="0">
                        <a:lnSpc>
                          <a:spcPct val="115000"/>
                        </a:lnSpc>
                        <a:spcBef>
                          <a:spcPts val="0"/>
                        </a:spcBef>
                        <a:spcAft>
                          <a:spcPts val="0"/>
                        </a:spcAft>
                      </a:pPr>
                      <a:r>
                        <a:rPr lang="en-US" sz="1000">
                          <a:effectLst/>
                          <a:latin typeface="Calibri"/>
                          <a:ea typeface="Times New Roman"/>
                          <a:cs typeface="Times New Roman"/>
                        </a:rPr>
                        <a:t>75–84</a:t>
                      </a:r>
                      <a:endParaRPr lang="en-US" sz="1000">
                        <a:effectLst/>
                        <a:latin typeface="Calibri"/>
                        <a:ea typeface="Calibri"/>
                        <a:cs typeface="Times New Roman"/>
                      </a:endParaRPr>
                    </a:p>
                  </a:txBody>
                  <a:tcPr marL="30962" marR="30962"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43.8</a:t>
                      </a:r>
                    </a:p>
                  </a:txBody>
                  <a:tcPr marL="32969" marR="185772"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116.7</a:t>
                      </a:r>
                    </a:p>
                  </a:txBody>
                  <a:tcPr marL="32969" marR="18577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43.9</a:t>
                      </a:r>
                    </a:p>
                  </a:txBody>
                  <a:tcPr marL="32969" marR="185772"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r">
                        <a:lnSpc>
                          <a:spcPct val="115000"/>
                        </a:lnSpc>
                        <a:spcBef>
                          <a:spcPts val="0"/>
                        </a:spcBef>
                        <a:spcAft>
                          <a:spcPts val="0"/>
                        </a:spcAft>
                      </a:pPr>
                      <a:r>
                        <a:rPr lang="en-US" sz="1000">
                          <a:effectLst/>
                          <a:latin typeface="Calibri"/>
                          <a:ea typeface="Calibri"/>
                          <a:cs typeface="Times New Roman"/>
                        </a:rPr>
                        <a:t>114.8</a:t>
                      </a:r>
                    </a:p>
                  </a:txBody>
                  <a:tcPr marL="32969" marR="185772" marT="0" marB="0">
                    <a:lnL>
                      <a:noFill/>
                    </a:lnL>
                    <a:lnR>
                      <a:noFill/>
                    </a:lnR>
                    <a:lnT>
                      <a:noFill/>
                    </a:lnT>
                    <a:lnB>
                      <a:noFill/>
                    </a:lnB>
                  </a:tcPr>
                </a:tc>
                <a:tc hMerge="1">
                  <a:txBody>
                    <a:bodyPr/>
                    <a:lstStyle/>
                    <a:p>
                      <a:endParaRPr lang="en-US"/>
                    </a:p>
                  </a:txBody>
                  <a:tcPr/>
                </a:tc>
              </a:tr>
              <a:tr h="333307">
                <a:tc>
                  <a:txBody>
                    <a:bodyPr/>
                    <a:lstStyle/>
                    <a:p>
                      <a:pPr marL="182880" marR="0">
                        <a:lnSpc>
                          <a:spcPct val="115000"/>
                        </a:lnSpc>
                        <a:spcBef>
                          <a:spcPts val="0"/>
                        </a:spcBef>
                        <a:spcAft>
                          <a:spcPts val="0"/>
                        </a:spcAft>
                      </a:pPr>
                      <a:r>
                        <a:rPr lang="en-US" sz="1000">
                          <a:effectLst/>
                          <a:latin typeface="Calibri"/>
                          <a:ea typeface="Times New Roman"/>
                          <a:cs typeface="Times New Roman"/>
                        </a:rPr>
                        <a:t>85+</a:t>
                      </a:r>
                      <a:endParaRPr lang="en-US" sz="1000">
                        <a:effectLst/>
                        <a:latin typeface="Calibri"/>
                        <a:ea typeface="Calibri"/>
                        <a:cs typeface="Times New Roman"/>
                      </a:endParaRPr>
                    </a:p>
                  </a:txBody>
                  <a:tcPr marL="30962" marR="309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137.4</a:t>
                      </a:r>
                    </a:p>
                  </a:txBody>
                  <a:tcPr marL="32969" marR="18577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247.6</a:t>
                      </a:r>
                    </a:p>
                  </a:txBody>
                  <a:tcPr marL="32969" marR="18577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138.3</a:t>
                      </a:r>
                    </a:p>
                  </a:txBody>
                  <a:tcPr marL="32969" marR="18577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000">
                          <a:effectLst/>
                          <a:latin typeface="Calibri"/>
                          <a:ea typeface="Calibri"/>
                          <a:cs typeface="Times New Roman"/>
                        </a:rPr>
                        <a:t>247.2</a:t>
                      </a:r>
                    </a:p>
                  </a:txBody>
                  <a:tcPr marL="32969" marR="18577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333307">
                <a:tc>
                  <a:txBody>
                    <a:bodyPr/>
                    <a:lstStyle/>
                    <a:p>
                      <a:pPr marL="0" marR="0">
                        <a:lnSpc>
                          <a:spcPct val="115000"/>
                        </a:lnSpc>
                        <a:spcBef>
                          <a:spcPts val="0"/>
                        </a:spcBef>
                        <a:spcAft>
                          <a:spcPts val="0"/>
                        </a:spcAft>
                      </a:pPr>
                      <a:r>
                        <a:rPr lang="en-US" sz="1000" b="1">
                          <a:effectLst/>
                          <a:latin typeface="Calibri"/>
                          <a:ea typeface="Times New Roman"/>
                          <a:cs typeface="Times New Roman"/>
                        </a:rPr>
                        <a:t>Sex</a:t>
                      </a:r>
                      <a:endParaRPr lang="en-US" sz="1000">
                        <a:effectLst/>
                        <a:latin typeface="Calibri"/>
                        <a:ea typeface="Calibri"/>
                        <a:cs typeface="Times New Roman"/>
                      </a:endParaRPr>
                    </a:p>
                  </a:txBody>
                  <a:tcPr marL="30962" marR="3096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32969" marR="1857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333307">
                <a:tc>
                  <a:txBody>
                    <a:bodyPr/>
                    <a:lstStyle/>
                    <a:p>
                      <a:pPr marL="182880" marR="0">
                        <a:lnSpc>
                          <a:spcPct val="115000"/>
                        </a:lnSpc>
                        <a:spcBef>
                          <a:spcPts val="0"/>
                        </a:spcBef>
                        <a:spcAft>
                          <a:spcPts val="0"/>
                        </a:spcAft>
                      </a:pPr>
                      <a:r>
                        <a:rPr lang="en-US" sz="1000">
                          <a:effectLst/>
                          <a:latin typeface="Calibri"/>
                          <a:ea typeface="Times New Roman"/>
                          <a:cs typeface="Times New Roman"/>
                        </a:rPr>
                        <a:t>Male</a:t>
                      </a:r>
                      <a:endParaRPr lang="en-US" sz="1000">
                        <a:effectLst/>
                        <a:latin typeface="Calibri"/>
                        <a:ea typeface="Calibri"/>
                        <a:cs typeface="Times New Roman"/>
                      </a:endParaRPr>
                    </a:p>
                  </a:txBody>
                  <a:tcPr marL="30962" marR="30962"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44.0</a:t>
                      </a:r>
                    </a:p>
                  </a:txBody>
                  <a:tcPr marL="32969" marR="185772"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139.6</a:t>
                      </a:r>
                    </a:p>
                  </a:txBody>
                  <a:tcPr marL="32969" marR="18577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50.8</a:t>
                      </a:r>
                    </a:p>
                  </a:txBody>
                  <a:tcPr marL="32969" marR="185772"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r">
                        <a:lnSpc>
                          <a:spcPct val="115000"/>
                        </a:lnSpc>
                        <a:spcBef>
                          <a:spcPts val="0"/>
                        </a:spcBef>
                        <a:spcAft>
                          <a:spcPts val="0"/>
                        </a:spcAft>
                      </a:pPr>
                      <a:r>
                        <a:rPr lang="en-US" sz="1000">
                          <a:effectLst/>
                          <a:latin typeface="Calibri"/>
                          <a:ea typeface="Calibri"/>
                          <a:cs typeface="Times New Roman"/>
                        </a:rPr>
                        <a:t>122.7</a:t>
                      </a:r>
                    </a:p>
                  </a:txBody>
                  <a:tcPr marL="32969" marR="185772" marT="0" marB="0">
                    <a:lnL>
                      <a:noFill/>
                    </a:lnL>
                    <a:lnR>
                      <a:noFill/>
                    </a:lnR>
                    <a:lnT>
                      <a:noFill/>
                    </a:lnT>
                    <a:lnB>
                      <a:noFill/>
                    </a:lnB>
                  </a:tcPr>
                </a:tc>
                <a:tc hMerge="1">
                  <a:txBody>
                    <a:bodyPr/>
                    <a:lstStyle/>
                    <a:p>
                      <a:endParaRPr lang="en-US"/>
                    </a:p>
                  </a:txBody>
                  <a:tcPr/>
                </a:tc>
              </a:tr>
              <a:tr h="333307">
                <a:tc>
                  <a:txBody>
                    <a:bodyPr/>
                    <a:lstStyle/>
                    <a:p>
                      <a:pPr marL="182880" marR="0">
                        <a:lnSpc>
                          <a:spcPct val="115000"/>
                        </a:lnSpc>
                        <a:spcBef>
                          <a:spcPts val="0"/>
                        </a:spcBef>
                        <a:spcAft>
                          <a:spcPts val="0"/>
                        </a:spcAft>
                      </a:pPr>
                      <a:r>
                        <a:rPr lang="en-US" sz="1000">
                          <a:effectLst/>
                          <a:latin typeface="Calibri"/>
                          <a:ea typeface="Times New Roman"/>
                          <a:cs typeface="Times New Roman"/>
                        </a:rPr>
                        <a:t>Female</a:t>
                      </a:r>
                      <a:endParaRPr lang="en-US" sz="1000">
                        <a:effectLst/>
                        <a:latin typeface="Calibri"/>
                        <a:ea typeface="Calibri"/>
                        <a:cs typeface="Times New Roman"/>
                      </a:endParaRPr>
                    </a:p>
                  </a:txBody>
                  <a:tcPr marL="30962" marR="309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43.2</a:t>
                      </a:r>
                    </a:p>
                  </a:txBody>
                  <a:tcPr marL="32969" marR="18577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130.4</a:t>
                      </a:r>
                    </a:p>
                  </a:txBody>
                  <a:tcPr marL="32969" marR="18577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41.1</a:t>
                      </a:r>
                    </a:p>
                  </a:txBody>
                  <a:tcPr marL="32969" marR="18577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000">
                          <a:effectLst/>
                          <a:latin typeface="Calibri"/>
                          <a:ea typeface="Calibri"/>
                          <a:cs typeface="Times New Roman"/>
                        </a:rPr>
                        <a:t>103.6</a:t>
                      </a:r>
                    </a:p>
                  </a:txBody>
                  <a:tcPr marL="32969" marR="18577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333307">
                <a:tc>
                  <a:txBody>
                    <a:bodyPr/>
                    <a:lstStyle/>
                    <a:p>
                      <a:pPr marL="0" marR="0">
                        <a:lnSpc>
                          <a:spcPct val="115000"/>
                        </a:lnSpc>
                        <a:spcBef>
                          <a:spcPts val="0"/>
                        </a:spcBef>
                        <a:spcAft>
                          <a:spcPts val="0"/>
                        </a:spcAft>
                      </a:pPr>
                      <a:r>
                        <a:rPr lang="en-US" sz="1000" b="1">
                          <a:effectLst/>
                          <a:latin typeface="Calibri"/>
                          <a:ea typeface="Times New Roman"/>
                          <a:cs typeface="Times New Roman"/>
                        </a:rPr>
                        <a:t>Race</a:t>
                      </a:r>
                      <a:endParaRPr lang="en-US" sz="1000">
                        <a:effectLst/>
                        <a:latin typeface="Calibri"/>
                        <a:ea typeface="Calibri"/>
                        <a:cs typeface="Times New Roman"/>
                      </a:endParaRPr>
                    </a:p>
                  </a:txBody>
                  <a:tcPr marL="30962" marR="3096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32969" marR="1857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32969" marR="18577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333307">
                <a:tc>
                  <a:txBody>
                    <a:bodyPr/>
                    <a:lstStyle/>
                    <a:p>
                      <a:pPr marL="182880" marR="0">
                        <a:lnSpc>
                          <a:spcPct val="115000"/>
                        </a:lnSpc>
                        <a:spcBef>
                          <a:spcPts val="0"/>
                        </a:spcBef>
                        <a:spcAft>
                          <a:spcPts val="0"/>
                        </a:spcAft>
                      </a:pPr>
                      <a:r>
                        <a:rPr lang="en-US" sz="1000">
                          <a:effectLst/>
                          <a:latin typeface="Calibri"/>
                          <a:ea typeface="Times New Roman"/>
                          <a:cs typeface="Times New Roman"/>
                        </a:rPr>
                        <a:t>White</a:t>
                      </a:r>
                      <a:endParaRPr lang="en-US" sz="1000">
                        <a:effectLst/>
                        <a:latin typeface="Calibri"/>
                        <a:ea typeface="Calibri"/>
                        <a:cs typeface="Times New Roman"/>
                      </a:endParaRPr>
                    </a:p>
                  </a:txBody>
                  <a:tcPr marL="30962" marR="30962"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44.3</a:t>
                      </a:r>
                    </a:p>
                  </a:txBody>
                  <a:tcPr marL="32969" marR="185772"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138.8</a:t>
                      </a:r>
                    </a:p>
                  </a:txBody>
                  <a:tcPr marL="32969" marR="18577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45.5</a:t>
                      </a:r>
                    </a:p>
                  </a:txBody>
                  <a:tcPr marL="32969" marR="185772"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r">
                        <a:lnSpc>
                          <a:spcPct val="115000"/>
                        </a:lnSpc>
                        <a:spcBef>
                          <a:spcPts val="0"/>
                        </a:spcBef>
                        <a:spcAft>
                          <a:spcPts val="0"/>
                        </a:spcAft>
                      </a:pPr>
                      <a:r>
                        <a:rPr lang="en-US" sz="1000" dirty="0">
                          <a:effectLst/>
                          <a:latin typeface="Calibri"/>
                          <a:ea typeface="Calibri"/>
                          <a:cs typeface="Times New Roman"/>
                        </a:rPr>
                        <a:t>113.1</a:t>
                      </a:r>
                    </a:p>
                  </a:txBody>
                  <a:tcPr marL="32969" marR="185772" marT="0" marB="0">
                    <a:lnL>
                      <a:noFill/>
                    </a:lnL>
                    <a:lnR>
                      <a:noFill/>
                    </a:lnR>
                    <a:lnT>
                      <a:noFill/>
                    </a:lnT>
                    <a:lnB>
                      <a:noFill/>
                    </a:lnB>
                  </a:tcPr>
                </a:tc>
                <a:tc hMerge="1">
                  <a:txBody>
                    <a:bodyPr/>
                    <a:lstStyle/>
                    <a:p>
                      <a:endParaRPr lang="en-US"/>
                    </a:p>
                  </a:txBody>
                  <a:tcPr/>
                </a:tc>
              </a:tr>
              <a:tr h="333307">
                <a:tc>
                  <a:txBody>
                    <a:bodyPr/>
                    <a:lstStyle/>
                    <a:p>
                      <a:pPr marL="182880" marR="0">
                        <a:lnSpc>
                          <a:spcPct val="115000"/>
                        </a:lnSpc>
                        <a:spcBef>
                          <a:spcPts val="0"/>
                        </a:spcBef>
                        <a:spcAft>
                          <a:spcPts val="0"/>
                        </a:spcAft>
                      </a:pPr>
                      <a:r>
                        <a:rPr lang="en-US" sz="1000">
                          <a:effectLst/>
                          <a:latin typeface="Calibri"/>
                          <a:ea typeface="Times New Roman"/>
                          <a:cs typeface="Times New Roman"/>
                        </a:rPr>
                        <a:t>Black/African American</a:t>
                      </a:r>
                      <a:endParaRPr lang="en-US" sz="1000">
                        <a:effectLst/>
                        <a:latin typeface="Calibri"/>
                        <a:ea typeface="Calibri"/>
                        <a:cs typeface="Times New Roman"/>
                      </a:endParaRPr>
                    </a:p>
                  </a:txBody>
                  <a:tcPr marL="32969"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43.5</a:t>
                      </a:r>
                    </a:p>
                  </a:txBody>
                  <a:tcPr marL="32969" marR="185772"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120.3</a:t>
                      </a:r>
                    </a:p>
                  </a:txBody>
                  <a:tcPr marL="32969" marR="18577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48.8</a:t>
                      </a:r>
                    </a:p>
                  </a:txBody>
                  <a:tcPr marL="32969" marR="185772"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r">
                        <a:lnSpc>
                          <a:spcPct val="115000"/>
                        </a:lnSpc>
                        <a:spcBef>
                          <a:spcPts val="0"/>
                        </a:spcBef>
                        <a:spcAft>
                          <a:spcPts val="0"/>
                        </a:spcAft>
                      </a:pPr>
                      <a:r>
                        <a:rPr lang="en-US" sz="1000">
                          <a:effectLst/>
                          <a:latin typeface="Calibri"/>
                          <a:ea typeface="Calibri"/>
                          <a:cs typeface="Times New Roman"/>
                        </a:rPr>
                        <a:t>110.6</a:t>
                      </a:r>
                    </a:p>
                  </a:txBody>
                  <a:tcPr marL="32969" marR="185772" marT="0" marB="0">
                    <a:lnL>
                      <a:noFill/>
                    </a:lnL>
                    <a:lnR>
                      <a:noFill/>
                    </a:lnR>
                    <a:lnT>
                      <a:noFill/>
                    </a:lnT>
                    <a:lnB>
                      <a:noFill/>
                    </a:lnB>
                  </a:tcPr>
                </a:tc>
                <a:tc hMerge="1">
                  <a:txBody>
                    <a:bodyPr/>
                    <a:lstStyle/>
                    <a:p>
                      <a:endParaRPr lang="en-US"/>
                    </a:p>
                  </a:txBody>
                  <a:tcPr/>
                </a:tc>
              </a:tr>
              <a:tr h="193890">
                <a:tc>
                  <a:txBody>
                    <a:bodyPr/>
                    <a:lstStyle/>
                    <a:p>
                      <a:pPr marL="182880" marR="0">
                        <a:lnSpc>
                          <a:spcPct val="115000"/>
                        </a:lnSpc>
                        <a:spcBef>
                          <a:spcPts val="0"/>
                        </a:spcBef>
                        <a:spcAft>
                          <a:spcPts val="0"/>
                        </a:spcAft>
                      </a:pPr>
                      <a:r>
                        <a:rPr lang="en-US" sz="1000">
                          <a:effectLst/>
                          <a:latin typeface="Calibri"/>
                          <a:ea typeface="Times New Roman"/>
                          <a:cs typeface="Times New Roman"/>
                        </a:rPr>
                        <a:t>Other</a:t>
                      </a:r>
                      <a:endParaRPr lang="en-US" sz="1000">
                        <a:effectLst/>
                        <a:latin typeface="Calibri"/>
                        <a:ea typeface="Calibri"/>
                        <a:cs typeface="Times New Roman"/>
                      </a:endParaRPr>
                    </a:p>
                  </a:txBody>
                  <a:tcPr marL="30962" marR="309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32.1</a:t>
                      </a:r>
                    </a:p>
                  </a:txBody>
                  <a:tcPr marL="32969" marR="18577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102.0</a:t>
                      </a:r>
                    </a:p>
                  </a:txBody>
                  <a:tcPr marL="32969" marR="18577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36.1</a:t>
                      </a:r>
                    </a:p>
                  </a:txBody>
                  <a:tcPr marL="32969" marR="18577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000" dirty="0">
                          <a:effectLst/>
                          <a:latin typeface="Calibri"/>
                          <a:ea typeface="Calibri"/>
                          <a:cs typeface="Times New Roman"/>
                        </a:rPr>
                        <a:t>82.9</a:t>
                      </a:r>
                    </a:p>
                  </a:txBody>
                  <a:tcPr marL="32969" marR="18577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987250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Figure 3.15  Adjusted all-cause hospitalization rates (per 1,000 patient years at risk) for Medicare patients aged 66 and older, by cardiovascular disease and diabetes mellitus,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9" name="Rectangle 8"/>
          <p:cNvSpPr/>
          <p:nvPr/>
        </p:nvSpPr>
        <p:spPr>
          <a:xfrm>
            <a:off x="1243807" y="5715001"/>
            <a:ext cx="6656387" cy="830997"/>
          </a:xfrm>
          <a:prstGeom prst="rect">
            <a:avLst/>
          </a:prstGeom>
        </p:spPr>
        <p:txBody>
          <a:bodyPr wrap="square">
            <a:spAutoFit/>
          </a:bodyPr>
          <a:lstStyle/>
          <a:p>
            <a:r>
              <a:rPr lang="en-US" i="1" baseline="30000" dirty="0"/>
              <a:t>Data source: Medicare 5 percent sample. January 1, 2014 point prevalent Medicare patients aged 66 and older. </a:t>
            </a:r>
            <a:r>
              <a:rPr lang="en-US" i="1" baseline="30000" dirty="0" err="1"/>
              <a:t>Adj</a:t>
            </a:r>
            <a:r>
              <a:rPr lang="en-US" i="1" baseline="30000" dirty="0"/>
              <a:t>: age/sex/race; rates by one factor are adjusted for the others. Ref: all patients, 2014. See Table A for CKD stage definitions. Abbreviations: CKD, chronic kidney disease; CVD, cardiovascular disease; DM, diabetes mellitus;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19458" name="Picture 2" descr="E:\Analysis\ADR\2016\Chapter\CKD\c03_MorbMort\Figures_Tables\Most_Current\PNG 300 Powerpoint\v1_c03_MorbMort_f15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56519"/>
            <a:ext cx="6858000" cy="414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32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Table 3.3  Unadjusted percentage of patients readmitted to the hospital within 30 days of discharge, among Medicare patients aged 66 and older who were discharged alive from an all-cause index hospitalization between January 1 and December 1, by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9" name="Rectangle 8"/>
          <p:cNvSpPr/>
          <p:nvPr/>
        </p:nvSpPr>
        <p:spPr>
          <a:xfrm>
            <a:off x="152400" y="5867400"/>
            <a:ext cx="8839200" cy="646331"/>
          </a:xfrm>
          <a:prstGeom prst="rect">
            <a:avLst/>
          </a:prstGeom>
        </p:spPr>
        <p:txBody>
          <a:bodyPr wrap="square">
            <a:spAutoFit/>
          </a:bodyPr>
          <a:lstStyle/>
          <a:p>
            <a:r>
              <a:rPr lang="en-US" i="1" baseline="30000" dirty="0"/>
              <a:t>Data source: Medicare 5 percent sample. January 1, 2014 point prevalent Medicare patients aged 66 and older, discharged alive from an all-cause index hospitalization between January 1, 2014, and December 1, 2014; unadjusted. See Table A for CKD stage definitions. Abbreviations: CKD, chronic kidney disease. </a:t>
            </a:r>
            <a:endParaRPr lang="en-US" i="1" baseline="300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34058499"/>
              </p:ext>
            </p:extLst>
          </p:nvPr>
        </p:nvGraphicFramePr>
        <p:xfrm>
          <a:off x="876299" y="1447800"/>
          <a:ext cx="7391402" cy="4291319"/>
        </p:xfrm>
        <a:graphic>
          <a:graphicData uri="http://schemas.openxmlformats.org/drawingml/2006/table">
            <a:tbl>
              <a:tblPr firstRow="1" firstCol="1" bandRow="1"/>
              <a:tblGrid>
                <a:gridCol w="1986134"/>
                <a:gridCol w="900370"/>
                <a:gridCol w="901132"/>
                <a:gridCol w="901132"/>
                <a:gridCol w="900370"/>
                <a:gridCol w="901132"/>
                <a:gridCol w="901132"/>
              </a:tblGrid>
              <a:tr h="858263">
                <a:tc>
                  <a:txBody>
                    <a:bodyPr/>
                    <a:lstStyle/>
                    <a:p>
                      <a:pPr>
                        <a:lnSpc>
                          <a:spcPct val="115000"/>
                        </a:lnSpc>
                      </a:pPr>
                      <a:endParaRPr lang="en-US" sz="1000" dirty="0">
                        <a:effectLst/>
                        <a:latin typeface="Calibri"/>
                      </a:endParaRPr>
                    </a:p>
                  </a:txBody>
                  <a:tcPr marL="59395" marR="5939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No CKD</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Times New Roman"/>
                          <a:cs typeface="Times New Roman"/>
                        </a:rPr>
                        <a:t>(%)</a:t>
                      </a:r>
                      <a:endParaRPr lang="en-US" sz="10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All CKD</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Times New Roman"/>
                          <a:cs typeface="Times New Roman"/>
                        </a:rPr>
                        <a:t>(%)</a:t>
                      </a:r>
                      <a:endParaRPr lang="en-US" sz="10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Stages 1-2</a:t>
                      </a:r>
                      <a:endParaRPr lang="en-US" sz="10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Times New Roman"/>
                          <a:cs typeface="Times New Roman"/>
                        </a:rPr>
                        <a:t>(%)</a:t>
                      </a:r>
                      <a:endParaRPr lang="en-US" sz="10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Stage 3</a:t>
                      </a:r>
                      <a:endParaRPr lang="en-US" sz="10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Times New Roman"/>
                          <a:cs typeface="Times New Roman"/>
                        </a:rPr>
                        <a:t>(%)</a:t>
                      </a:r>
                      <a:endParaRPr lang="en-US" sz="10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Stages 4-5</a:t>
                      </a:r>
                      <a:endParaRPr lang="en-US" sz="10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Times New Roman"/>
                          <a:cs typeface="Times New Roman"/>
                        </a:rPr>
                        <a:t>(%)</a:t>
                      </a:r>
                      <a:endParaRPr lang="en-US" sz="10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Stage Unknown /unspecified</a:t>
                      </a:r>
                      <a:endParaRPr lang="en-US" sz="10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Times New Roman"/>
                          <a:cs typeface="Times New Roman"/>
                        </a:rPr>
                        <a:t>(%)</a:t>
                      </a:r>
                      <a:endParaRPr lang="en-US" sz="10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66">
                <a:tc>
                  <a:txBody>
                    <a:bodyPr/>
                    <a:lstStyle/>
                    <a:p>
                      <a:pPr marL="0" marR="0">
                        <a:lnSpc>
                          <a:spcPct val="115000"/>
                        </a:lnSpc>
                        <a:spcBef>
                          <a:spcPts val="0"/>
                        </a:spcBef>
                        <a:spcAft>
                          <a:spcPts val="0"/>
                        </a:spcAft>
                      </a:pPr>
                      <a:r>
                        <a:rPr lang="en-US" sz="1000" b="1">
                          <a:effectLst/>
                          <a:latin typeface="Calibri"/>
                          <a:ea typeface="Times New Roman"/>
                          <a:cs typeface="Times New Roman"/>
                        </a:rPr>
                        <a:t>All</a:t>
                      </a:r>
                      <a:endParaRPr lang="en-US" sz="10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15.3</a:t>
                      </a:r>
                    </a:p>
                  </a:txBody>
                  <a:tcPr marL="63245" marR="2535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21.4</a:t>
                      </a:r>
                    </a:p>
                  </a:txBody>
                  <a:tcPr marL="63245" marR="2535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20.3</a:t>
                      </a:r>
                    </a:p>
                  </a:txBody>
                  <a:tcPr marL="63245" marR="2535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21.4</a:t>
                      </a:r>
                    </a:p>
                  </a:txBody>
                  <a:tcPr marL="63245" marR="2535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22.9</a:t>
                      </a:r>
                    </a:p>
                  </a:txBody>
                  <a:tcPr marL="63245" marR="2535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20.9</a:t>
                      </a:r>
                    </a:p>
                  </a:txBody>
                  <a:tcPr marL="63245" marR="2535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66">
                <a:tc>
                  <a:txBody>
                    <a:bodyPr/>
                    <a:lstStyle/>
                    <a:p>
                      <a:pPr marL="0" marR="0">
                        <a:lnSpc>
                          <a:spcPct val="115000"/>
                        </a:lnSpc>
                        <a:spcBef>
                          <a:spcPts val="0"/>
                        </a:spcBef>
                        <a:spcAft>
                          <a:spcPts val="0"/>
                        </a:spcAft>
                      </a:pPr>
                      <a:r>
                        <a:rPr lang="en-US" sz="1000" b="1" dirty="0">
                          <a:effectLst/>
                          <a:latin typeface="Calibri"/>
                          <a:ea typeface="Times New Roman"/>
                          <a:cs typeface="Times New Roman"/>
                        </a:rPr>
                        <a:t>Age</a:t>
                      </a:r>
                      <a:endParaRPr lang="en-US" sz="10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66-69</a:t>
                      </a:r>
                      <a:endParaRPr lang="en-US" sz="10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14.8</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23.4</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24.7</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23.1</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23.8</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23.3</a:t>
                      </a:r>
                    </a:p>
                  </a:txBody>
                  <a:tcPr marL="63245" marR="253530" marT="0" marB="0">
                    <a:lnL>
                      <a:noFill/>
                    </a:lnL>
                    <a:lnR>
                      <a:noFill/>
                    </a:lnR>
                    <a:lnT>
                      <a:noFill/>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70-74</a:t>
                      </a:r>
                      <a:endParaRPr lang="en-US" sz="10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15.0</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22.1</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19.5</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22.4</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25.2</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21.4</a:t>
                      </a:r>
                    </a:p>
                  </a:txBody>
                  <a:tcPr marL="63245" marR="253530" marT="0" marB="0">
                    <a:lnL>
                      <a:noFill/>
                    </a:lnL>
                    <a:lnR>
                      <a:noFill/>
                    </a:lnR>
                    <a:lnT>
                      <a:noFill/>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75-84</a:t>
                      </a:r>
                      <a:endParaRPr lang="en-US" sz="10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15.8</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21.6</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20.8</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21.8</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23.2</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21.0</a:t>
                      </a:r>
                    </a:p>
                  </a:txBody>
                  <a:tcPr marL="63245" marR="253530" marT="0" marB="0">
                    <a:lnL>
                      <a:noFill/>
                    </a:lnL>
                    <a:lnR>
                      <a:noFill/>
                    </a:lnR>
                    <a:lnT>
                      <a:noFill/>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85+</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15.3</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19.8</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17.8</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19.8</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21.4</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19.6</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r>
              <a:tr h="214566">
                <a:tc>
                  <a:txBody>
                    <a:bodyPr/>
                    <a:lstStyle/>
                    <a:p>
                      <a:pPr marL="0" marR="0">
                        <a:lnSpc>
                          <a:spcPct val="115000"/>
                        </a:lnSpc>
                        <a:spcBef>
                          <a:spcPts val="0"/>
                        </a:spcBef>
                        <a:spcAft>
                          <a:spcPts val="0"/>
                        </a:spcAft>
                      </a:pPr>
                      <a:r>
                        <a:rPr lang="en-US" sz="1000" b="1">
                          <a:effectLst/>
                          <a:latin typeface="Calibri"/>
                          <a:ea typeface="Times New Roman"/>
                          <a:cs typeface="Times New Roman"/>
                        </a:rPr>
                        <a:t>Sex</a:t>
                      </a:r>
                      <a:endParaRPr lang="en-US" sz="10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Male</a:t>
                      </a:r>
                      <a:endParaRPr lang="en-US" sz="10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16.4</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21.7</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22.0</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21.7</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22.7</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21.5</a:t>
                      </a:r>
                    </a:p>
                  </a:txBody>
                  <a:tcPr marL="63245" marR="253530" marT="0" marB="0">
                    <a:lnL>
                      <a:noFill/>
                    </a:lnL>
                    <a:lnR>
                      <a:noFill/>
                    </a:lnR>
                    <a:lnT>
                      <a:noFill/>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Female</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14.7</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21.0</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18.8</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21.2</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23.1</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20.5</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r>
              <a:tr h="214566">
                <a:tc>
                  <a:txBody>
                    <a:bodyPr/>
                    <a:lstStyle/>
                    <a:p>
                      <a:pPr marL="0" marR="0">
                        <a:lnSpc>
                          <a:spcPct val="115000"/>
                        </a:lnSpc>
                        <a:spcBef>
                          <a:spcPts val="0"/>
                        </a:spcBef>
                        <a:spcAft>
                          <a:spcPts val="0"/>
                        </a:spcAft>
                      </a:pPr>
                      <a:r>
                        <a:rPr lang="en-US" sz="1000" b="1">
                          <a:effectLst/>
                          <a:latin typeface="Calibri"/>
                          <a:ea typeface="Times New Roman"/>
                          <a:cs typeface="Times New Roman"/>
                        </a:rPr>
                        <a:t>Race</a:t>
                      </a:r>
                      <a:endParaRPr lang="en-US" sz="10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 </a:t>
                      </a:r>
                      <a:endParaRPr lang="en-US" sz="1000" dirty="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 </a:t>
                      </a:r>
                      <a:endParaRPr lang="en-US" sz="1000">
                        <a:effectLst/>
                        <a:latin typeface="Calibri"/>
                        <a:ea typeface="Calibri"/>
                        <a:cs typeface="Times New Roman"/>
                      </a:endParaRPr>
                    </a:p>
                  </a:txBody>
                  <a:tcPr marL="63245" marR="253530" marT="0" marB="0" anchor="ctr">
                    <a:lnL>
                      <a:noFill/>
                    </a:lnL>
                    <a:lnR>
                      <a:noFill/>
                    </a:lnR>
                    <a:lnT w="12700" cap="flat" cmpd="sng" algn="ctr">
                      <a:solidFill>
                        <a:srgbClr val="000000"/>
                      </a:solidFill>
                      <a:prstDash val="solid"/>
                      <a:round/>
                      <a:headEnd type="none" w="med" len="med"/>
                      <a:tailEnd type="none" w="med" len="med"/>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White</a:t>
                      </a:r>
                      <a:endParaRPr lang="en-US" sz="10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15.2</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20.8</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19.6</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20.9</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22.0</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20.6</a:t>
                      </a:r>
                    </a:p>
                  </a:txBody>
                  <a:tcPr marL="63245" marR="253530" marT="0" marB="0">
                    <a:lnL>
                      <a:noFill/>
                    </a:lnL>
                    <a:lnR>
                      <a:noFill/>
                    </a:lnR>
                    <a:lnT>
                      <a:noFill/>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Black/African American</a:t>
                      </a:r>
                      <a:endParaRPr lang="en-US" sz="10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17.7</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24.6</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24.4</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25.1</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26.7</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22.7</a:t>
                      </a:r>
                    </a:p>
                  </a:txBody>
                  <a:tcPr marL="63245" marR="253530" marT="0" marB="0">
                    <a:lnL>
                      <a:noFill/>
                    </a:lnL>
                    <a:lnR>
                      <a:noFill/>
                    </a:lnR>
                    <a:lnT>
                      <a:noFill/>
                    </a:lnT>
                    <a:lnB>
                      <a:noFill/>
                    </a:lnB>
                  </a:tcPr>
                </a:tc>
              </a:tr>
              <a:tr h="214566">
                <a:tc>
                  <a:txBody>
                    <a:bodyPr/>
                    <a:lstStyle/>
                    <a:p>
                      <a:pPr marL="182880" marR="0">
                        <a:lnSpc>
                          <a:spcPct val="115000"/>
                        </a:lnSpc>
                        <a:spcBef>
                          <a:spcPts val="0"/>
                        </a:spcBef>
                        <a:spcAft>
                          <a:spcPts val="0"/>
                        </a:spcAft>
                      </a:pPr>
                      <a:r>
                        <a:rPr lang="en-US" sz="1000">
                          <a:effectLst/>
                          <a:latin typeface="Calibri"/>
                          <a:ea typeface="Times New Roman"/>
                          <a:cs typeface="Times New Roman"/>
                        </a:rPr>
                        <a:t>Other</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14.8</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22.4</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20.5</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21.7</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26.0</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22.6</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r>
              <a:tr h="214566">
                <a:tc>
                  <a:txBody>
                    <a:bodyPr/>
                    <a:lstStyle/>
                    <a:p>
                      <a:pPr marL="0" marR="0">
                        <a:lnSpc>
                          <a:spcPct val="115000"/>
                        </a:lnSpc>
                        <a:spcBef>
                          <a:spcPts val="0"/>
                        </a:spcBef>
                        <a:spcAft>
                          <a:spcPts val="0"/>
                        </a:spcAft>
                      </a:pPr>
                      <a:r>
                        <a:rPr lang="en-US" sz="1000" b="1">
                          <a:effectLst/>
                          <a:latin typeface="Calibri"/>
                          <a:ea typeface="Times New Roman"/>
                          <a:cs typeface="Times New Roman"/>
                        </a:rPr>
                        <a:t>No rehospitalization &amp; died</a:t>
                      </a:r>
                      <a:endParaRPr lang="en-US" sz="10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4.5</a:t>
                      </a:r>
                    </a:p>
                  </a:txBody>
                  <a:tcPr marL="63245" marR="2535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6.3</a:t>
                      </a:r>
                    </a:p>
                  </a:txBody>
                  <a:tcPr marL="63245" marR="2535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4.8</a:t>
                      </a:r>
                    </a:p>
                  </a:txBody>
                  <a:tcPr marL="63245" marR="2535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6.1</a:t>
                      </a:r>
                    </a:p>
                  </a:txBody>
                  <a:tcPr marL="63245" marR="2535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7.6</a:t>
                      </a:r>
                    </a:p>
                  </a:txBody>
                  <a:tcPr marL="63245" marR="2535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6.4</a:t>
                      </a:r>
                    </a:p>
                  </a:txBody>
                  <a:tcPr marL="63245" marR="253530" marT="0" marB="0">
                    <a:lnL>
                      <a:noFill/>
                    </a:lnL>
                    <a:lnR>
                      <a:noFill/>
                    </a:lnR>
                    <a:lnT w="12700" cap="flat" cmpd="sng" algn="ctr">
                      <a:solidFill>
                        <a:srgbClr val="000000"/>
                      </a:solidFill>
                      <a:prstDash val="solid"/>
                      <a:round/>
                      <a:headEnd type="none" w="med" len="med"/>
                      <a:tailEnd type="none" w="med" len="med"/>
                    </a:lnT>
                    <a:lnB>
                      <a:noFill/>
                    </a:lnB>
                  </a:tcPr>
                </a:tc>
              </a:tr>
              <a:tr h="214566">
                <a:tc>
                  <a:txBody>
                    <a:bodyPr/>
                    <a:lstStyle/>
                    <a:p>
                      <a:pPr marL="0" marR="0">
                        <a:lnSpc>
                          <a:spcPct val="115000"/>
                        </a:lnSpc>
                        <a:spcBef>
                          <a:spcPts val="0"/>
                        </a:spcBef>
                        <a:spcAft>
                          <a:spcPts val="0"/>
                        </a:spcAft>
                      </a:pPr>
                      <a:r>
                        <a:rPr lang="en-US" sz="1000" b="1">
                          <a:effectLst/>
                          <a:latin typeface="Calibri"/>
                          <a:ea typeface="Times New Roman"/>
                          <a:cs typeface="Times New Roman"/>
                        </a:rPr>
                        <a:t>Rehospitalization &amp; died</a:t>
                      </a:r>
                      <a:endParaRPr lang="en-US" sz="10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1.6</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2.5</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1.9</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2.4</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3.2</a:t>
                      </a:r>
                    </a:p>
                  </a:txBody>
                  <a:tcPr marL="63245" marR="25353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2.6</a:t>
                      </a:r>
                    </a:p>
                  </a:txBody>
                  <a:tcPr marL="63245" marR="253530" marT="0" marB="0">
                    <a:lnL>
                      <a:noFill/>
                    </a:lnL>
                    <a:lnR>
                      <a:noFill/>
                    </a:lnR>
                    <a:lnT>
                      <a:noFill/>
                    </a:lnT>
                    <a:lnB>
                      <a:noFill/>
                    </a:lnB>
                  </a:tcPr>
                </a:tc>
              </a:tr>
              <a:tr h="214566">
                <a:tc>
                  <a:txBody>
                    <a:bodyPr/>
                    <a:lstStyle/>
                    <a:p>
                      <a:pPr marL="0" marR="0">
                        <a:lnSpc>
                          <a:spcPct val="115000"/>
                        </a:lnSpc>
                        <a:spcBef>
                          <a:spcPts val="0"/>
                        </a:spcBef>
                        <a:spcAft>
                          <a:spcPts val="0"/>
                        </a:spcAft>
                      </a:pPr>
                      <a:r>
                        <a:rPr lang="en-US" sz="1000" b="1">
                          <a:effectLst/>
                          <a:latin typeface="Calibri"/>
                          <a:ea typeface="Times New Roman"/>
                          <a:cs typeface="Times New Roman"/>
                        </a:rPr>
                        <a:t>Rehospitalization &amp; lived</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13.7</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18.8</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18.4</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19.0</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Calibri"/>
                          <a:cs typeface="Times New Roman"/>
                        </a:rPr>
                        <a:t>19.7</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Calibri"/>
                          <a:cs typeface="Times New Roman"/>
                        </a:rPr>
                        <a:t>18.4</a:t>
                      </a:r>
                    </a:p>
                  </a:txBody>
                  <a:tcPr marL="63245" marR="25353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2192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Figure 3.16.  Adjusted percentage of patients readmitted to the hospital within 30 days of discharge, among Medicare CKD patients aged 66 and older who were discharged alive from an all-cause index hospitalization between January 1 and December 1, by year, 2002-2014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9" name="Rectangle 8"/>
          <p:cNvSpPr/>
          <p:nvPr/>
        </p:nvSpPr>
        <p:spPr>
          <a:xfrm>
            <a:off x="342900" y="5768788"/>
            <a:ext cx="8458200" cy="646331"/>
          </a:xfrm>
          <a:prstGeom prst="rect">
            <a:avLst/>
          </a:prstGeom>
        </p:spPr>
        <p:txBody>
          <a:bodyPr wrap="square">
            <a:spAutoFit/>
          </a:bodyPr>
          <a:lstStyle/>
          <a:p>
            <a:r>
              <a:rPr lang="en-US" i="1" baseline="30000" dirty="0"/>
              <a:t>Data source: Medicare 5 percent sample. January 1 of each reported year, point prevalent Medicare patients aged 66 and older with CKD (defined during the prior year), discharged alive from an all-cause index hospitalization between January 1 and December 1 of the reported year. </a:t>
            </a:r>
            <a:r>
              <a:rPr lang="en-US" i="1" baseline="30000" dirty="0" err="1"/>
              <a:t>Adj</a:t>
            </a:r>
            <a:r>
              <a:rPr lang="en-US" i="1" baseline="30000" dirty="0"/>
              <a:t>: age/sex/race. Ref: 2014. Abbreviations: CKD, chronic kidney disease; </a:t>
            </a:r>
            <a:r>
              <a:rPr lang="en-US" i="1" baseline="30000" dirty="0" err="1"/>
              <a:t>Rehosp</a:t>
            </a:r>
            <a:r>
              <a:rPr lang="en-US" i="1" baseline="30000" dirty="0"/>
              <a:t>, rehospitalized.</a:t>
            </a:r>
            <a:endParaRPr lang="en-US" i="1" baseline="30000" dirty="0">
              <a:solidFill>
                <a:srgbClr val="FF0000"/>
              </a:solidFill>
            </a:endParaRPr>
          </a:p>
        </p:txBody>
      </p:sp>
      <p:pic>
        <p:nvPicPr>
          <p:cNvPr id="20482" name="Picture 2" descr="E:\Analysis\ADR\2016\Chapter\CKD\c03_MorbMort\Figures_Tables\Most_Current\PNG 300 Powerpoint\v1_c03_MorbMort_f16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300" y="1408471"/>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768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Figure 3.17  Unadjusted percentage of patients readmitted to the hospital within 30 days of discharge, among Medicare patients aged 66 and older who were discharged alive from an all-cause index hospitalization between January 1 and December 1, by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9" name="Rectangle 8"/>
          <p:cNvSpPr/>
          <p:nvPr/>
        </p:nvSpPr>
        <p:spPr>
          <a:xfrm>
            <a:off x="266700" y="5867400"/>
            <a:ext cx="8610600" cy="646331"/>
          </a:xfrm>
          <a:prstGeom prst="rect">
            <a:avLst/>
          </a:prstGeom>
        </p:spPr>
        <p:txBody>
          <a:bodyPr wrap="square">
            <a:spAutoFit/>
          </a:bodyPr>
          <a:lstStyle/>
          <a:p>
            <a:r>
              <a:rPr lang="en-US" i="1" baseline="30000" dirty="0"/>
              <a:t>Data source: Medicare 5 percent sample. January 1, 2014 point prevalent Medicare patients aged 66 and older, discharged alive from an all-cause index hospitalization between January 1, 2014, and December 1, 2014, unadjusted. Abbreviations: CKD, chronic kidney disease; </a:t>
            </a:r>
            <a:r>
              <a:rPr lang="en-US" i="1" baseline="30000" dirty="0" err="1"/>
              <a:t>Rehosp</a:t>
            </a:r>
            <a:r>
              <a:rPr lang="en-US" i="1" baseline="30000" dirty="0"/>
              <a:t>, rehospitalized;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21506" name="Picture 2" descr="E:\Analysis\ADR\2016\Chapter\CKD\c03_MorbMort\Figures_Tables\Most_Current\PNG 300 Powerpoint\v1_c03_MorbMort_f17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5823" y="1501140"/>
            <a:ext cx="4312355" cy="436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56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Figure 3.18  Unadjusted percentage of patients readmitted to the hospital within 30 days of discharge, among Medicare patients aged 66 and older who were discharged alive from a cardiovascular-related index hospitalization between January 1 and December 1, by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9" name="Rectangle 8"/>
          <p:cNvSpPr/>
          <p:nvPr/>
        </p:nvSpPr>
        <p:spPr>
          <a:xfrm>
            <a:off x="876300" y="5791200"/>
            <a:ext cx="7391400" cy="646331"/>
          </a:xfrm>
          <a:prstGeom prst="rect">
            <a:avLst/>
          </a:prstGeom>
        </p:spPr>
        <p:txBody>
          <a:bodyPr wrap="square">
            <a:spAutoFit/>
          </a:bodyPr>
          <a:lstStyle/>
          <a:p>
            <a:r>
              <a:rPr lang="en-US" i="1" baseline="30000" dirty="0"/>
              <a:t>Data source: Medicare 5 percent sample. January 1, 2014 point prevalent Medicare patients aged 66 and older, discharged alive from an all-cause index hospitalization between January 1, 2014, and December 1, 2014; unadjusted. Abbreviations: CKD, chronic kidney disease; </a:t>
            </a:r>
            <a:r>
              <a:rPr lang="en-US" i="1" baseline="30000" dirty="0" err="1"/>
              <a:t>Rehosp</a:t>
            </a:r>
            <a:r>
              <a:rPr lang="en-US" i="1" baseline="30000" dirty="0"/>
              <a:t>, rehospitalized;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22530" name="Picture 2" descr="E:\Analysis\ADR\2016\Chapter\CKD\c03_MorbMort\Figures_Tables\Most_Current\PNG 300 Powerpoint\v1_c03_MorbMort_f18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565" y="1420368"/>
            <a:ext cx="4316871" cy="437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1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Figure 3.19  Unadjusted percentage of patients readmitted to the hospital within 30 days of discharge, among Medicare patients aged 66 and older who were discharged alive from an infection-related index hospitalization between January 1 and December 1, by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25</a:t>
            </a:fld>
            <a:endParaRPr lang="en-US" dirty="0"/>
          </a:p>
        </p:txBody>
      </p:sp>
      <p:sp>
        <p:nvSpPr>
          <p:cNvPr id="9" name="Rectangle 8"/>
          <p:cNvSpPr/>
          <p:nvPr/>
        </p:nvSpPr>
        <p:spPr>
          <a:xfrm>
            <a:off x="952500" y="5790146"/>
            <a:ext cx="7239000" cy="646331"/>
          </a:xfrm>
          <a:prstGeom prst="rect">
            <a:avLst/>
          </a:prstGeom>
        </p:spPr>
        <p:txBody>
          <a:bodyPr wrap="square">
            <a:spAutoFit/>
          </a:bodyPr>
          <a:lstStyle/>
          <a:p>
            <a:r>
              <a:rPr lang="en-US" i="1" baseline="30000" dirty="0"/>
              <a:t>Data source: Medicare 5 percent sample. January 1, 2014 point prevalent Medicare patients aged 66 and older, discharged alive from an all-cause index hospitalization between January 1, 2014, and December 1, 2014, unadjusted. Abbreviations: CKD, chronic kidney disease; </a:t>
            </a:r>
            <a:r>
              <a:rPr lang="en-US" i="1" baseline="30000" dirty="0" err="1"/>
              <a:t>Rehosp</a:t>
            </a:r>
            <a:r>
              <a:rPr lang="en-US" i="1" baseline="30000" dirty="0"/>
              <a:t>, rehospitalized;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23554" name="Picture 2" descr="E:\Analysis\ADR\2016\Chapter\CKD\c03_MorbMort\Figures_Tables\Most_Current\PNG 300 Powerpoint\v1_c03_MorbMort_f19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5537" y="1385487"/>
            <a:ext cx="4312926" cy="437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48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Figure 3.20 Unadjusted percentage of patients readmitted to the hospital within 30 days of discharge, among Medicare patients aged 66 and older who were discharged alive from a no-cardiovascular and no-infection related index hospitalization between January 1 and December 1, by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26</a:t>
            </a:fld>
            <a:endParaRPr lang="en-US" dirty="0"/>
          </a:p>
        </p:txBody>
      </p:sp>
      <p:sp>
        <p:nvSpPr>
          <p:cNvPr id="9" name="Rectangle 8"/>
          <p:cNvSpPr/>
          <p:nvPr/>
        </p:nvSpPr>
        <p:spPr>
          <a:xfrm>
            <a:off x="952500" y="5806033"/>
            <a:ext cx="7239000" cy="646331"/>
          </a:xfrm>
          <a:prstGeom prst="rect">
            <a:avLst/>
          </a:prstGeom>
        </p:spPr>
        <p:txBody>
          <a:bodyPr wrap="square">
            <a:spAutoFit/>
          </a:bodyPr>
          <a:lstStyle/>
          <a:p>
            <a:r>
              <a:rPr lang="en-US" i="1" baseline="30000" dirty="0"/>
              <a:t>Data Source: Medicare 5 percent sample. January 1, 2014 point prevalent Medicare patients aged 66 and older, discharged alive from an all-cause index hospitalization between January 1, 2014, and December 1, 2014; unadjusted. Abbreviations: CKD, chronic kidney disease; </a:t>
            </a:r>
            <a:r>
              <a:rPr lang="en-US" i="1" baseline="30000" dirty="0" err="1"/>
              <a:t>Rehosp</a:t>
            </a:r>
            <a:r>
              <a:rPr lang="en-US" i="1" baseline="30000" dirty="0"/>
              <a:t>, rehospitalized;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24578" name="Picture 2" descr="E:\Analysis\ADR\2016\Chapter\CKD\c03_MorbMort\Figures_Tables\Most_Current\PNG 300 Powerpoint\v1_c03_MorbMort_f20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6584" y="1409189"/>
            <a:ext cx="4370832" cy="437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0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Figure 3.21  Unadjusted percentage of patients readmitted to the hospital within 30 days of discharge, among Medicare patients aged 66 and older who were discharged alive from an all-cause index hospitalization between January 1 and December 1, by age and CKD status,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27</a:t>
            </a:fld>
            <a:endParaRPr lang="en-US" dirty="0"/>
          </a:p>
        </p:txBody>
      </p:sp>
      <p:sp>
        <p:nvSpPr>
          <p:cNvPr id="9" name="Rectangle 8"/>
          <p:cNvSpPr/>
          <p:nvPr/>
        </p:nvSpPr>
        <p:spPr>
          <a:xfrm>
            <a:off x="1333500" y="5867400"/>
            <a:ext cx="6477000" cy="646331"/>
          </a:xfrm>
          <a:prstGeom prst="rect">
            <a:avLst/>
          </a:prstGeom>
        </p:spPr>
        <p:txBody>
          <a:bodyPr wrap="square">
            <a:spAutoFit/>
          </a:bodyPr>
          <a:lstStyle/>
          <a:p>
            <a:r>
              <a:rPr lang="en-US" i="1" baseline="30000" dirty="0"/>
              <a:t>Data source: Medicare 5 percent sample. January 1, 2014 point prevalent Medicare patients aged 66 and older, discharged alive from an all-cause index hospitalization between January 1, 2014, and December 1, 2014; unadjusted. Abbreviations: CKD, chronic kidney disease; </a:t>
            </a:r>
            <a:r>
              <a:rPr lang="en-US" i="1" baseline="30000" dirty="0" err="1"/>
              <a:t>Rehosp</a:t>
            </a:r>
            <a:r>
              <a:rPr lang="en-US" i="1" baseline="30000" dirty="0"/>
              <a:t>, rehospitalized.</a:t>
            </a:r>
            <a:endParaRPr lang="en-US" i="1" baseline="30000" dirty="0">
              <a:solidFill>
                <a:srgbClr val="FF0000"/>
              </a:solidFill>
            </a:endParaRPr>
          </a:p>
        </p:txBody>
      </p:sp>
      <p:pic>
        <p:nvPicPr>
          <p:cNvPr id="25602" name="Picture 2" descr="E:\Analysis\ADR\2016\Chapter\CKD\c03_MorbMort\Figures_Tables\Most_Current\PNG 300 Powerpoint\v1_c03_MorbMort_f21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6585" y="1496568"/>
            <a:ext cx="4370831" cy="437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2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Figure 3.22  Unadjusted percentage of patients readmitted to the hospital within 30 days of discharge, among Medicare patients aged 66 and older who were discharged alive from an all-cause index hospitalization between January 1 and December 1, by sex and CKD status,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28</a:t>
            </a:fld>
            <a:endParaRPr lang="en-US" dirty="0"/>
          </a:p>
        </p:txBody>
      </p:sp>
      <p:sp>
        <p:nvSpPr>
          <p:cNvPr id="9" name="Rectangle 8"/>
          <p:cNvSpPr/>
          <p:nvPr/>
        </p:nvSpPr>
        <p:spPr>
          <a:xfrm>
            <a:off x="1371600" y="5867400"/>
            <a:ext cx="6400800" cy="646331"/>
          </a:xfrm>
          <a:prstGeom prst="rect">
            <a:avLst/>
          </a:prstGeom>
        </p:spPr>
        <p:txBody>
          <a:bodyPr wrap="square">
            <a:spAutoFit/>
          </a:bodyPr>
          <a:lstStyle/>
          <a:p>
            <a:r>
              <a:rPr lang="en-US" i="1" baseline="30000" dirty="0"/>
              <a:t>Data source: Medicare 5 percent sample. January 1, 2014 point prevalent Medicare patients aged 66 and older, discharged alive from an all-cause index hospitalization between January 1, 2014, and December 1, 2014; unadjusted. Abbreviations: CKD, chronic kidney disease; </a:t>
            </a:r>
            <a:r>
              <a:rPr lang="en-US" i="1" baseline="30000" dirty="0" err="1"/>
              <a:t>Rehosp</a:t>
            </a:r>
            <a:r>
              <a:rPr lang="en-US" i="1" baseline="30000" dirty="0"/>
              <a:t>, rehospitalized.</a:t>
            </a:r>
            <a:endParaRPr lang="en-US" i="1" baseline="30000" dirty="0">
              <a:solidFill>
                <a:srgbClr val="FF0000"/>
              </a:solidFill>
            </a:endParaRPr>
          </a:p>
        </p:txBody>
      </p:sp>
      <p:pic>
        <p:nvPicPr>
          <p:cNvPr id="1026" name="Picture 2" descr="E:\Analysis\ADR\2016\Chapter\CKD\c03_MorbMort\Figures_Tables\Most_Current\PNG 300 Powerpoint\v1_c03_MorbMort_f22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6584" y="1496567"/>
            <a:ext cx="4370832" cy="437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70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1241365"/>
          </a:xfrm>
          <a:prstGeom prst="rect">
            <a:avLst/>
          </a:prstGeom>
        </p:spPr>
        <p:txBody>
          <a:bodyPr wrap="square">
            <a:spAutoFit/>
          </a:bodyPr>
          <a:lstStyle/>
          <a:p>
            <a:pPr algn="ctr"/>
            <a:r>
              <a:rPr lang="en-US" sz="2800" b="1" baseline="30000" dirty="0"/>
              <a:t>Figure 3.23  Unadjusted percentage of patients readmitted to the hospital within 30 days of discharge, among Medicare patients aged 66 and older who were discharged alive from an all-cause index hospitalization between January 1 and December 1, by race and CKD status,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29</a:t>
            </a:fld>
            <a:endParaRPr lang="en-US" dirty="0"/>
          </a:p>
        </p:txBody>
      </p:sp>
      <p:sp>
        <p:nvSpPr>
          <p:cNvPr id="9" name="Rectangle 8"/>
          <p:cNvSpPr/>
          <p:nvPr/>
        </p:nvSpPr>
        <p:spPr>
          <a:xfrm>
            <a:off x="1028700" y="5867400"/>
            <a:ext cx="7086600" cy="646331"/>
          </a:xfrm>
          <a:prstGeom prst="rect">
            <a:avLst/>
          </a:prstGeom>
        </p:spPr>
        <p:txBody>
          <a:bodyPr wrap="square">
            <a:spAutoFit/>
          </a:bodyPr>
          <a:lstStyle/>
          <a:p>
            <a:r>
              <a:rPr lang="en-US" i="1" baseline="30000" dirty="0"/>
              <a:t>Data Source: Medicare 5 percent sample. January 1, 2014 point prevalent Medicare patients aged 66 and older, discharged alive from an all-cause index hospitalization between January 1, 2014, and December 1, 2014; unadjusted. Abbreviations: </a:t>
            </a:r>
            <a:r>
              <a:rPr lang="en-US" i="1" baseline="30000" dirty="0" err="1"/>
              <a:t>Af</a:t>
            </a:r>
            <a:r>
              <a:rPr lang="en-US" i="1" baseline="30000" dirty="0"/>
              <a:t> Am, African American; CKD, chronic kidney disease; </a:t>
            </a:r>
            <a:r>
              <a:rPr lang="en-US" i="1" baseline="30000" dirty="0" err="1"/>
              <a:t>Rehosp</a:t>
            </a:r>
            <a:r>
              <a:rPr lang="en-US" i="1" baseline="30000" dirty="0"/>
              <a:t>, rehospitalized.</a:t>
            </a:r>
            <a:endParaRPr lang="en-US" i="1" baseline="30000" dirty="0">
              <a:solidFill>
                <a:srgbClr val="FF0000"/>
              </a:solidFill>
            </a:endParaRPr>
          </a:p>
        </p:txBody>
      </p:sp>
      <p:pic>
        <p:nvPicPr>
          <p:cNvPr id="26626" name="Picture 2" descr="E:\Analysis\ADR\2016\Chapter\CKD\c03_MorbMort\Figures_Tables\Most_Current\PNG 300 Powerpoint\v1_c03_MorbMort_f23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6584" y="1496568"/>
            <a:ext cx="4370832" cy="437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489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Figure 3.1  Unadjusted and adjusted all-cause mortality rates (per 1,000 patient years at risk) for Medicare patients aged 66 and older, by CKD status and year, 2002-2014</a:t>
            </a:r>
          </a:p>
          <a:p>
            <a:pPr algn="ctr"/>
            <a:r>
              <a:rPr lang="en-US" sz="2400" b="1" baseline="30000" dirty="0"/>
              <a:t>(a) Unadjusted</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6" name="Rectangle 5"/>
          <p:cNvSpPr/>
          <p:nvPr/>
        </p:nvSpPr>
        <p:spPr>
          <a:xfrm>
            <a:off x="1143000" y="5945833"/>
            <a:ext cx="6858000" cy="461665"/>
          </a:xfrm>
          <a:prstGeom prst="rect">
            <a:avLst/>
          </a:prstGeom>
        </p:spPr>
        <p:txBody>
          <a:bodyPr wrap="square">
            <a:spAutoFit/>
          </a:bodyPr>
          <a:lstStyle/>
          <a:p>
            <a:r>
              <a:rPr lang="en-US" i="1" baseline="30000" dirty="0"/>
              <a:t>Data source: Medicare 5 percent sample. January 1 of each reported year, point prevalent Medicare patients aged 66 and older. </a:t>
            </a:r>
            <a:r>
              <a:rPr lang="en-US" i="1" baseline="30000" dirty="0" err="1"/>
              <a:t>Adj</a:t>
            </a:r>
            <a:r>
              <a:rPr lang="en-US" i="1" baseline="30000" dirty="0"/>
              <a:t>: age/sex/race. Ref: 2013 patients. Abbreviation: CKD, chronic kidney disease. </a:t>
            </a:r>
            <a:endParaRPr lang="en-US" i="1" baseline="30000" dirty="0">
              <a:solidFill>
                <a:srgbClr val="FF0000"/>
              </a:solidFill>
            </a:endParaRPr>
          </a:p>
        </p:txBody>
      </p:sp>
      <p:pic>
        <p:nvPicPr>
          <p:cNvPr id="3074" name="Picture 2" descr="E:\Analysis\ADR\2016\Chapter\CKD\c03_MorbMort\Figures_Tables\Most_Current\PNG 300 Powerpoint\v1_c03_MorbMort_f01_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43000"/>
            <a:ext cx="45720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19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Figure 3.1  Unadjusted and adjusted all-cause mortality rates (per 1,000 patient years at risk) for Medicare patients aged 66 and older, by CKD status and year, 2002-2014</a:t>
            </a:r>
          </a:p>
          <a:p>
            <a:pPr algn="ctr"/>
            <a:r>
              <a:rPr lang="en-US" sz="2400" b="1" baseline="30000" dirty="0" smtClean="0"/>
              <a:t>(b) Adjusted</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Rectangle 5"/>
          <p:cNvSpPr/>
          <p:nvPr/>
        </p:nvSpPr>
        <p:spPr>
          <a:xfrm>
            <a:off x="1143000" y="5945833"/>
            <a:ext cx="6858000" cy="461665"/>
          </a:xfrm>
          <a:prstGeom prst="rect">
            <a:avLst/>
          </a:prstGeom>
        </p:spPr>
        <p:txBody>
          <a:bodyPr wrap="square">
            <a:spAutoFit/>
          </a:bodyPr>
          <a:lstStyle/>
          <a:p>
            <a:r>
              <a:rPr lang="en-US" i="1" baseline="30000" dirty="0"/>
              <a:t>Data source: Medicare 5 percent sample. January 1 of each reported year, point prevalent Medicare patients aged 66 and older. </a:t>
            </a:r>
            <a:r>
              <a:rPr lang="en-US" i="1" baseline="30000" dirty="0" err="1"/>
              <a:t>Adj</a:t>
            </a:r>
            <a:r>
              <a:rPr lang="en-US" i="1" baseline="30000" dirty="0"/>
              <a:t>: age/sex/race. Ref: 2013 patients. Abbreviation: CKD, chronic kidney disease. </a:t>
            </a:r>
            <a:endParaRPr lang="en-US" i="1" baseline="30000" dirty="0">
              <a:solidFill>
                <a:srgbClr val="FF0000"/>
              </a:solidFill>
            </a:endParaRPr>
          </a:p>
        </p:txBody>
      </p:sp>
      <p:pic>
        <p:nvPicPr>
          <p:cNvPr id="4098" name="Picture 2" descr="E:\Analysis\ADR\2016\Chapter\CKD\c03_MorbMort\Figures_Tables\Most_Current\PNG 300 Powerpoint\v1_c03_MorbMort_f01_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91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3.2  Unadjusted and adjusted all-cause mortality rates (per 1,000 patient years at risk) for Medicare patients aged 66 and older, by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9" name="Rectangle 8"/>
          <p:cNvSpPr/>
          <p:nvPr/>
        </p:nvSpPr>
        <p:spPr>
          <a:xfrm>
            <a:off x="1108312" y="5766179"/>
            <a:ext cx="6927376" cy="646331"/>
          </a:xfrm>
          <a:prstGeom prst="rect">
            <a:avLst/>
          </a:prstGeom>
        </p:spPr>
        <p:txBody>
          <a:bodyPr wrap="square">
            <a:spAutoFit/>
          </a:bodyPr>
          <a:lstStyle/>
          <a:p>
            <a:r>
              <a:rPr lang="en-US" i="1" baseline="30000" dirty="0"/>
              <a:t>Data source: Medicare 5 percent sample. January 1, 2014 point prevalent Medicare patients aged 66 and older. </a:t>
            </a:r>
            <a:r>
              <a:rPr lang="en-US" i="1" baseline="30000" dirty="0" err="1"/>
              <a:t>Adj</a:t>
            </a:r>
            <a:r>
              <a:rPr lang="en-US" i="1" baseline="30000" dirty="0"/>
              <a:t>: age/sex/race. Ref: all patients, 2014. See Table A for CKD stage definitions.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5122" name="Picture 2" descr="E:\Analysis\ADR\2016\Chapter\CKD\c03_MorbMort\Figures_Tables\Most_Current\PNG 300 Powerpoint\v1_c03_MorbMort_f02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091406"/>
            <a:ext cx="6858000" cy="467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84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3.3 Adjusted all-cause mortality rates (per 1,000 patient years at risk) for Medicare patients aged 66 and older, by age,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sp>
        <p:nvSpPr>
          <p:cNvPr id="9" name="Rectangle 8"/>
          <p:cNvSpPr/>
          <p:nvPr/>
        </p:nvSpPr>
        <p:spPr>
          <a:xfrm>
            <a:off x="838200" y="5945833"/>
            <a:ext cx="7467600" cy="461665"/>
          </a:xfrm>
          <a:prstGeom prst="rect">
            <a:avLst/>
          </a:prstGeom>
        </p:spPr>
        <p:txBody>
          <a:bodyPr wrap="square">
            <a:spAutoFit/>
          </a:bodyPr>
          <a:lstStyle/>
          <a:p>
            <a:r>
              <a:rPr lang="en-US" i="1" baseline="30000" dirty="0"/>
              <a:t>Data source: Medicare 5 percent sample. January 1, 2014 point prevalent patients aged 66 and older. </a:t>
            </a:r>
            <a:r>
              <a:rPr lang="en-US" i="1" baseline="30000" dirty="0" err="1"/>
              <a:t>Adj</a:t>
            </a:r>
            <a:r>
              <a:rPr lang="en-US" i="1" baseline="30000" dirty="0"/>
              <a:t>: age/sex/race. Ref: all patients, 2014.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6146" name="Picture 2" descr="E:\Analysis\ADR\2016\Chapter\CKD\c03_MorbMort\Figures_Tables\Most_Current\PNG 300 Powerpoint\v1_c03_MorbMort_f03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73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3.4  Adjusted all-cause mortality rates (per 1,000 patient years at risk) for Medicare patients aged 66 and older, by sex,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9" name="Rectangle 8"/>
          <p:cNvSpPr/>
          <p:nvPr/>
        </p:nvSpPr>
        <p:spPr>
          <a:xfrm>
            <a:off x="1333500" y="5758071"/>
            <a:ext cx="6477000" cy="646331"/>
          </a:xfrm>
          <a:prstGeom prst="rect">
            <a:avLst/>
          </a:prstGeom>
        </p:spPr>
        <p:txBody>
          <a:bodyPr wrap="square">
            <a:spAutoFit/>
          </a:bodyPr>
          <a:lstStyle/>
          <a:p>
            <a:r>
              <a:rPr lang="en-US" i="1" baseline="30000" dirty="0"/>
              <a:t>Data source: Medicare 5 percent sample. January 1, 2014 point prevalent patients aged 66 and older. </a:t>
            </a:r>
            <a:r>
              <a:rPr lang="en-US" i="1" baseline="30000" dirty="0" err="1"/>
              <a:t>Adj</a:t>
            </a:r>
            <a:r>
              <a:rPr lang="en-US" i="1" baseline="30000" dirty="0"/>
              <a:t>: age/sex/race. Ref: all patients, 2014. Abbreviations: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7170" name="Picture 2" descr="E:\Analysis\ADR\2016\Chapter\CKD\c03_MorbMort\Figures_Tables\Most_Current\PNG 300 Powerpoint\v1_c03_MorbMort_f04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091407"/>
            <a:ext cx="685800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4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3.5  Adjusted all-cause mortality rates (per 1,000 patient years at risk) for Medicare patients aged 66 and older, by race,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9" name="Rectangle 8"/>
          <p:cNvSpPr/>
          <p:nvPr/>
        </p:nvSpPr>
        <p:spPr>
          <a:xfrm>
            <a:off x="1226820" y="5758072"/>
            <a:ext cx="6690360" cy="646331"/>
          </a:xfrm>
          <a:prstGeom prst="rect">
            <a:avLst/>
          </a:prstGeom>
        </p:spPr>
        <p:txBody>
          <a:bodyPr wrap="square">
            <a:spAutoFit/>
          </a:bodyPr>
          <a:lstStyle/>
          <a:p>
            <a:r>
              <a:rPr lang="en-US" i="1" baseline="30000" dirty="0"/>
              <a:t>Data source: Medicare 5 percent sample. January 1, 2014 point prevalent patients aged 66 and older. </a:t>
            </a:r>
            <a:r>
              <a:rPr lang="en-US" i="1" baseline="30000" dirty="0" err="1"/>
              <a:t>Adj</a:t>
            </a:r>
            <a:r>
              <a:rPr lang="en-US" i="1" baseline="30000" dirty="0"/>
              <a:t>: age/sex/race. Ref: all patients, 2014. Abbreviations: </a:t>
            </a:r>
            <a:r>
              <a:rPr lang="en-US" i="1" baseline="30000" dirty="0" err="1"/>
              <a:t>Af</a:t>
            </a:r>
            <a:r>
              <a:rPr lang="en-US" i="1" baseline="30000" dirty="0"/>
              <a:t> Am, African American; CKD, chronic kidney disease; </a:t>
            </a:r>
            <a:r>
              <a:rPr lang="en-US" i="1" baseline="30000" dirty="0" err="1"/>
              <a:t>unk</a:t>
            </a:r>
            <a:r>
              <a:rPr lang="en-US" i="1" baseline="30000" dirty="0"/>
              <a:t>/</a:t>
            </a:r>
            <a:r>
              <a:rPr lang="en-US" i="1" baseline="30000" dirty="0" err="1"/>
              <a:t>unspc</a:t>
            </a:r>
            <a:r>
              <a:rPr lang="en-US" i="1" baseline="30000" dirty="0"/>
              <a:t>, CKD stage unidentified.</a:t>
            </a:r>
            <a:endParaRPr lang="en-US" i="1" baseline="30000" dirty="0">
              <a:solidFill>
                <a:srgbClr val="FF0000"/>
              </a:solidFill>
            </a:endParaRPr>
          </a:p>
        </p:txBody>
      </p:sp>
      <p:pic>
        <p:nvPicPr>
          <p:cNvPr id="8194" name="Picture 2" descr="E:\Analysis\ADR\2016\Chapter\CKD\c03_MorbMort\Figures_Tables\Most_Current\PNG 300 Powerpoint\v1_c03_MorbMort_f05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765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Figure 3.6  Adjusted all-cause mortality rates (per 1,000 patient years at risk) for Medicare patients aged 66 and older, by cardiovascular disease and diabetes mellitus, CKD status, and stage, 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1, CKD, </a:t>
            </a:r>
            <a:r>
              <a:rPr lang="en-US" dirty="0" err="1"/>
              <a:t>Ch</a:t>
            </a:r>
            <a:r>
              <a:rPr lang="en-US" dirty="0"/>
              <a:t> </a:t>
            </a:r>
            <a:r>
              <a:rPr lang="en-US" dirty="0" smtClean="0"/>
              <a:t>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9" name="Rectangle 8"/>
          <p:cNvSpPr/>
          <p:nvPr/>
        </p:nvSpPr>
        <p:spPr>
          <a:xfrm>
            <a:off x="1255003" y="5783061"/>
            <a:ext cx="6633995" cy="646331"/>
          </a:xfrm>
          <a:prstGeom prst="rect">
            <a:avLst/>
          </a:prstGeom>
        </p:spPr>
        <p:txBody>
          <a:bodyPr wrap="square">
            <a:spAutoFit/>
          </a:bodyPr>
          <a:lstStyle/>
          <a:p>
            <a:r>
              <a:rPr lang="en-US" i="1" baseline="30000" dirty="0"/>
              <a:t>Data source: Medicare 5 percent sample. January 1, 2014 point prevalent patients aged 66 and older. </a:t>
            </a:r>
            <a:r>
              <a:rPr lang="en-US" i="1" baseline="30000" dirty="0" err="1"/>
              <a:t>Adj</a:t>
            </a:r>
            <a:r>
              <a:rPr lang="en-US" i="1" baseline="30000" dirty="0"/>
              <a:t>: age/sex/race. Ref: all patients, 2014. Abbreviations: CKD, chronic kidney disease; CVD, cardiovascular disease; DM, diabetes mellitus.</a:t>
            </a:r>
            <a:endParaRPr lang="en-US" i="1" baseline="30000" dirty="0">
              <a:solidFill>
                <a:srgbClr val="FF0000"/>
              </a:solidFill>
            </a:endParaRPr>
          </a:p>
        </p:txBody>
      </p:sp>
      <p:pic>
        <p:nvPicPr>
          <p:cNvPr id="9218" name="Picture 2" descr="E:\Analysis\ADR\2016\Chapter\CKD\c03_MorbMort\Figures_Tables\Most_Current\PNG 300 Powerpoint\v1_c03_MorbMort_f06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31913"/>
            <a:ext cx="6858000" cy="419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13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498</TotalTime>
  <Words>3217</Words>
  <Application>Microsoft Office PowerPoint</Application>
  <PresentationFormat>On-screen Show (4:3)</PresentationFormat>
  <Paragraphs>383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Debu Ray</cp:lastModifiedBy>
  <cp:revision>114</cp:revision>
  <dcterms:created xsi:type="dcterms:W3CDTF">2014-11-10T19:37:45Z</dcterms:created>
  <dcterms:modified xsi:type="dcterms:W3CDTF">2016-09-30T22:42:54Z</dcterms:modified>
</cp:coreProperties>
</file>