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5" r:id="rId4"/>
    <p:sldId id="267" r:id="rId5"/>
    <p:sldId id="258" r:id="rId6"/>
    <p:sldId id="259" r:id="rId7"/>
    <p:sldId id="260" r:id="rId8"/>
    <p:sldId id="261" r:id="rId9"/>
    <p:sldId id="268" r:id="rId10"/>
    <p:sldId id="262" r:id="rId11"/>
    <p:sldId id="269" r:id="rId12"/>
    <p:sldId id="263" r:id="rId13"/>
    <p:sldId id="264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E62"/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311" y="620237"/>
            <a:ext cx="3149378" cy="105616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14374" y="3427274"/>
            <a:ext cx="76676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7: Medicare Part D Prescription Drug Coverage in Patients With CKD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714374" y="2133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2016 </a:t>
            </a:r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Volume 1: Chronic Kidney Disease</a:t>
            </a:r>
            <a:endParaRPr lang="en-US" sz="2400" b="1" cap="small" baseline="0" dirty="0">
              <a:solidFill>
                <a:srgbClr val="1C6E6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507480"/>
            <a:ext cx="914400" cy="274320"/>
          </a:xfrm>
        </p:spPr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1C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0208" y="6477000"/>
            <a:ext cx="24384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2016 Annual Data Report, Vol 1, CKD, Ch 2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7"/>
          <a:stretch/>
        </p:blipFill>
        <p:spPr>
          <a:xfrm>
            <a:off x="0" y="6409944"/>
            <a:ext cx="1316207" cy="457200"/>
          </a:xfrm>
          <a:prstGeom prst="rect">
            <a:avLst/>
          </a:prstGeom>
          <a:effectLst>
            <a:outerShdw blurRad="50800" dist="38100" dir="162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\\files.kecc.sph.umich.edu\kecc\Projects\USRDS\Analysis\ADR\2016\Chapter\CKD\c07_PrescDrug\Figures_Tables\Most_Current\300 PNG Powerpoint\v2_c7_PrescDrug_f4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29" y="969514"/>
            <a:ext cx="75596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888704" y="5710535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1, 2014. Abbreviations: CKD, chronic kidney disease; ESRD, end-stage renal disease;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30009"/>
            <a:ext cx="85344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Figure 7.4 Distribution of Low-income Subsidy categories in Part D general Medicare, CKD, &amp; ESRD patients, 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4461301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Medicare totals include Part D claims for Part D enrollees with traditional Medicare (Parts A &amp; B). CKD totals include Medicare CKD patients, as determined from claims. ESRD totals include all Part D claims for Medicare ESRD patients with Medicare Part D stand-alone prescription drug plans. Abbreviations: CKD, chronic kidney disease; ESRD, end-stage renal disease;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599" y="230009"/>
            <a:ext cx="6553201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7.4 Total estimated Medicare Part D spending for enrollees (in billions), 2011-2014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432910"/>
              </p:ext>
            </p:extLst>
          </p:nvPr>
        </p:nvGraphicFramePr>
        <p:xfrm>
          <a:off x="1852136" y="1905000"/>
          <a:ext cx="5438140" cy="2080420"/>
        </p:xfrm>
        <a:graphic>
          <a:graphicData uri="http://schemas.openxmlformats.org/drawingml/2006/table">
            <a:tbl>
              <a:tblPr firstRow="1" firstCol="1" bandRow="1"/>
              <a:tblGrid>
                <a:gridCol w="634237"/>
                <a:gridCol w="1772508"/>
                <a:gridCol w="1212558"/>
                <a:gridCol w="1818837"/>
              </a:tblGrid>
              <a:tr h="416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0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0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0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32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2578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Medicare totals include Part D claims for Part D enrollees with traditional Medicare (Parts A &amp; B). CKD totals include Medicare CKD patients as determined from claims. ESRD totals include all Part D claims for Medicare ESRD patients with Medicare Part D stand-alone prescription drug plans. Costs are per person per year for calendar year 2014. Medicare Part D spending is the sum of the Medicare covered amount and the Low-income Subsidy amount. Abbreviations: CKD, chronic kidney disease; ESRD, end-stage renal disease;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230009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/>
              <a:t>Figure </a:t>
            </a:r>
            <a:r>
              <a:rPr lang="en-US" sz="2800" b="1" baseline="30000" dirty="0"/>
              <a:t>7.5 Per person per year Medicare Part D spending &amp; out-of-pocket costs for enrollees, 2014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/>
              <a:t>(a) </a:t>
            </a:r>
            <a:r>
              <a:rPr lang="en-US" sz="2800" b="1" baseline="30000" dirty="0" smtClean="0"/>
              <a:t>All </a:t>
            </a:r>
            <a:r>
              <a:rPr lang="en-US" sz="2800" b="1" baseline="30000" dirty="0"/>
              <a:t>Part D enrollees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70" name="Picture 2" descr="\\files.kecc.sph.umich.edu\kecc\Projects\USRDS\Analysis\ADR\2016\Chapter\CKD\c07_PrescDrug\Figures_Tables\Most_Current\300 PNG Powerpoint\v2_c7_PrescDrug_f5_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371600"/>
            <a:ext cx="6970713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0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49530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Medicare totals include Part D claims for Part D enrollees with traditional Medicare (Parts A &amp; B). CKD totals include Medicare CKD patients as determined from claims. ESRD totals include all Part D claims for Medicare ESRD patients with Medicare Part D stand-alone prescription drug plans. Costs are per person per year for calendar year 2014. Medicare Part D spending is the sum of the Medicare covered amount and the Low-income Subsidy amount. Abbreviations: CKD, chronic kidney disease; ESRD, end-stage renal disease;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230009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/>
              <a:t>Figure </a:t>
            </a:r>
            <a:r>
              <a:rPr lang="en-US" sz="2800" b="1" baseline="30000" dirty="0"/>
              <a:t>7.5 Per person per year Medicare Part D spending &amp; out-of-pocket costs for enrollees, 2014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/>
              <a:t>(b) </a:t>
            </a:r>
            <a:r>
              <a:rPr lang="en-US" sz="2800" b="1" baseline="30000" dirty="0" smtClean="0"/>
              <a:t>Part </a:t>
            </a:r>
            <a:r>
              <a:rPr lang="en-US" sz="2800" b="1" baseline="30000" dirty="0"/>
              <a:t>D enrollees by Low-income Subsidy status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194" name="Picture 2" descr="\\files.kecc.sph.umich.edu\kecc\Projects\USRDS\Analysis\ADR\2016\Chapter\CKD\c07_PrescDrug\Figures_Tables\Most_Current\300 PNG Powerpoint\v2_c7_PrescDrug_f5_b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1447800"/>
            <a:ext cx="7348537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0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75506" y="51816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All Medicare patients with Medicare Part D stand-alone prescription drug plans. CKD determined from claims. ESRD patients with Medicare Part D stand-alone prescription drug plans. Costs are per person per year for calendar year 2014. Medicare Part D PPPY is the sum of the Medicare covered amount and the Low-income Subsidy amount. LIS status is determined from the Part D enrollment. A person is classified as LIS if they are eligible for the LIS for at least one month during 2014. Abbreviations: CKD, chronic kidney disease; ESRD, end-stage renal disease;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3574" y="230009"/>
            <a:ext cx="7413625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7.5 Per person per year Part D spending ($) for enrollees, by Low-income Subsidy status, 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160084"/>
              </p:ext>
            </p:extLst>
          </p:nvPr>
        </p:nvGraphicFramePr>
        <p:xfrm>
          <a:off x="1142206" y="1143000"/>
          <a:ext cx="6858000" cy="3970147"/>
        </p:xfrm>
        <a:graphic>
          <a:graphicData uri="http://schemas.openxmlformats.org/drawingml/2006/table">
            <a:tbl>
              <a:tblPr firstRow="1" firstCol="1" bandRow="1"/>
              <a:tblGrid>
                <a:gridCol w="935094"/>
                <a:gridCol w="925454"/>
                <a:gridCol w="925454"/>
                <a:gridCol w="185091"/>
                <a:gridCol w="925454"/>
                <a:gridCol w="925454"/>
                <a:gridCol w="185091"/>
                <a:gridCol w="925454"/>
                <a:gridCol w="925454"/>
              </a:tblGrid>
              <a:tr h="376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Low-income Subsidy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remaining enrollees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Low-income Subsidy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remaining enrollees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Low-income Subsidy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remaining enrollees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5,302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1,447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7,249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2,318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10,826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3,286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20-44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5,255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2,060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10,655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3,074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11,386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2,640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45-64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7,115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3,122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10,928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4,156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11,783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3,859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4,572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1,386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7,343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2,801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9,728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3,474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75+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4,030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1,329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5,426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1,952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7,826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2,643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5,310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1,556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7,694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2,476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10,925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3,349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5,296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1,367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6,978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2,161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10,718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3,190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5,510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1,446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7,506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2,302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10,510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3,318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4,881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1,513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6,563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2,344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11,325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3,167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4,858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1,278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7,339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2,750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11,105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3,369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4,728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1,396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6,708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2,745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7,956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3,319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32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75506" y="5638800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CKD patients with Medicare Part D stand-alone prescription drug plans in the Medicare 5% sample.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63574" y="230009"/>
            <a:ext cx="7413625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7.6  Top 15 drug classes received by Part D-enrolled CKD patients, by percent of patients 2014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657320"/>
              </p:ext>
            </p:extLst>
          </p:nvPr>
        </p:nvGraphicFramePr>
        <p:xfrm>
          <a:off x="1447800" y="990600"/>
          <a:ext cx="5943600" cy="4535424"/>
        </p:xfrm>
        <a:graphic>
          <a:graphicData uri="http://schemas.openxmlformats.org/drawingml/2006/table">
            <a:tbl>
              <a:tblPr firstRow="1" firstCol="1" bandRow="1"/>
              <a:tblGrid>
                <a:gridCol w="1257300"/>
                <a:gridCol w="2714625"/>
                <a:gridCol w="1971675"/>
              </a:tblGrid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Rank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Drug class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Percent of patients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HMG-CoA Reductase Inhibitors (statins)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β-Adrenergic Blocking Agents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Opiate Agonists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Loop Diuretics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Proton-pump Inhibitors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Antidepressants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Angiotensin-Converting Enzyme Inhibitors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Dihydropyridines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Quinolones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Thyroid Agents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Angiotensin II Receptor Antagonists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Anticonvulsants, Miscellaneous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Adrenals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Replacement Preparations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Insulins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</a:p>
                  </a:txBody>
                  <a:tcPr marL="73025" marR="77724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32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75506" y="5754469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CKD patients with Medicare Part D stand-alone prescription drug plans in the Medicare 5% sample. </a:t>
            </a:r>
            <a:r>
              <a:rPr lang="en-US" i="1" baseline="30000" dirty="0" smtClean="0"/>
              <a:t>Part </a:t>
            </a:r>
            <a:r>
              <a:rPr lang="en-US" i="1" baseline="30000" dirty="0"/>
              <a:t>D spending represents the sum of the Medicare covered amount and the Low- income Subsidy amount.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63574" y="230009"/>
            <a:ext cx="7413625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7.7  Top 15 drug classes received by Part D-enrolled CKD patients, by Medicare Part D spending, 2014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601215"/>
              </p:ext>
            </p:extLst>
          </p:nvPr>
        </p:nvGraphicFramePr>
        <p:xfrm>
          <a:off x="1600200" y="762000"/>
          <a:ext cx="5805342" cy="4911295"/>
        </p:xfrm>
        <a:graphic>
          <a:graphicData uri="http://schemas.openxmlformats.org/drawingml/2006/table">
            <a:tbl>
              <a:tblPr firstRow="1" firstCol="1" bandRow="1"/>
              <a:tblGrid>
                <a:gridCol w="560148"/>
                <a:gridCol w="2424249"/>
                <a:gridCol w="1707994"/>
                <a:gridCol w="1112951"/>
              </a:tblGrid>
              <a:tr h="5577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Rank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Drug class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 Part D spending ($ in millions)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Percent of total Medicare Part D spending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Insulins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$1,017.81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Antineoplastic Agents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$758.01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Antipsychotics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$288.85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Proton-pump Inhibitors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$252.85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Dipeptidyl Peptidase IV (DDP-4) Inhibitors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$240.78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Corticosteroids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$225.37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HMG-CoA Reductase Inhibitors (statins)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$223.01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Antiretrovirals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$209.87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HCV antivirals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$206.89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Opiate Agonists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$200.95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Anticoagulants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$181.25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Anticonvulsants, Miscellaneous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$178.52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Antimuscarinics/Antispasmodics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$169.03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Antidepressants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$167.42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0" marR="704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Angiotensin II Receptor Antagonists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$155.01</a:t>
                      </a:r>
                    </a:p>
                  </a:txBody>
                  <a:tcPr marL="70423" marR="6699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2%</a:t>
                      </a: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32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files.kecc.sph.umich.edu\kecc\Projects\USRDS\Analysis\ADR\2016\Chapter\CKD\c07_PrescDrug\Figures_Tables\Most_Current\300 PNG Powerpoint\v2_c7_PrescDrug_f1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792163"/>
            <a:ext cx="7815263" cy="527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875506" y="5830669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Data source: Medicare 5% sample. Point prevalent Medicare enrollees alive on January 1, 2014. Abbreviations: CKD, chronic kidney disease; ESRD, end-stage renal disease; LIS, Medicare Low-income Subsidy;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3574" y="230009"/>
            <a:ext cx="7413625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Figure </a:t>
            </a:r>
            <a:r>
              <a:rPr lang="en-US" sz="2800" b="1" baseline="30000" dirty="0" smtClean="0"/>
              <a:t>7.1  </a:t>
            </a:r>
            <a:r>
              <a:rPr lang="en-US" sz="2800" b="1" baseline="30000" dirty="0"/>
              <a:t>Sources of prescription drug coverage in Medicare enrollees, by population, 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7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75506" y="5461337"/>
            <a:ext cx="7391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 smtClean="0"/>
              <a:t>a The </a:t>
            </a:r>
            <a:r>
              <a:rPr lang="en-US" i="1" baseline="30000" dirty="0"/>
              <a:t>catastrophic coverage amount is the greater of 5% of medication cost or the values shown in the chart above. In 2014, beneficiaries were charged $2.55 for those generic or preferred multisource drugs with a retail price less than $51 and 5% for those with a retail price over $51. For brand name drugs, beneficiaries paid $6.35 for those drugs with a retail price less than $127 and 5% for those with a retail price over $127. Table adapted from http://www.q1medicare.com/PartD-The-2014-Medicare-Part-D-Outlook.php.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63574" y="230009"/>
            <a:ext cx="7413625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Table 7.1 Medicare Part D parameters for defined standard benefit, 2009 &amp; 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834718"/>
              </p:ext>
            </p:extLst>
          </p:nvPr>
        </p:nvGraphicFramePr>
        <p:xfrm>
          <a:off x="2278912" y="762000"/>
          <a:ext cx="4404938" cy="4668697"/>
        </p:xfrm>
        <a:graphic>
          <a:graphicData uri="http://schemas.openxmlformats.org/drawingml/2006/table">
            <a:tbl>
              <a:tblPr firstRow="1" firstCol="1" bandRow="1"/>
              <a:tblGrid>
                <a:gridCol w="2322604"/>
                <a:gridCol w="1041167"/>
                <a:gridCol w="1041167"/>
              </a:tblGrid>
              <a:tr h="212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 dirty="0">
                        <a:effectLst/>
                        <a:latin typeface="Calibri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Deductible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$295.00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$310.00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25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After the deductible is met, the beneficiary pays 25% of total prescription costs up to the initial coverage limit.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Initial coverage limit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$2,700.00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$2,850.00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1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coverage gap (“donut hole”) begins at this point.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17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beneficiary pays 100% of their prescription costs up to the out-of-pocket threshold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Out-of-pocket threshold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$4,350.00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$4,550.00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4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total out-of-pocket costs including the “donut hole”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 covered Part D prescription out-of-pocket spending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$6,153.75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$6,455.00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4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(including the coverage gap). Catastrophic coverage begins after this point.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Catastrophic coverage benefit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$2.40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$2.55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15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Generic/preferred multi-source drug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$6.00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$6.35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572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drugs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 dirty="0">
                        <a:effectLst/>
                        <a:latin typeface="Calibri"/>
                      </a:endParaRPr>
                    </a:p>
                  </a:txBody>
                  <a:tcPr marL="51168" marR="3203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plus a 52.50% brand name medication discount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 Example: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$295.00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$310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15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$310 (deductible)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$601.25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$635.00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15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+(($$2850-$310)*25%)(initial coverage)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$3,453.75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$3,605.00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323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+(($6455-$2850)*100%)(coverage gap)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$4,350.00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$4,550.00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$4,350.00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$4,550.00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8" marR="32035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3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(maximum out-of-pocket costs prior to catastrophic coverage, excluding plan premium)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54" marR="480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2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4114800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1. Abbreviations: CKD, chronic kidney disease; ESRD, end-stage renal disease;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3574" y="230009"/>
            <a:ext cx="7413625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Table 7.2 General Medicare, CKD, &amp; ESRD patients enrolled in Part D (%)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739711"/>
              </p:ext>
            </p:extLst>
          </p:nvPr>
        </p:nvGraphicFramePr>
        <p:xfrm>
          <a:off x="1720054" y="1360090"/>
          <a:ext cx="5595145" cy="2221310"/>
        </p:xfrm>
        <a:graphic>
          <a:graphicData uri="http://schemas.openxmlformats.org/drawingml/2006/table">
            <a:tbl>
              <a:tblPr firstRow="1" firstCol="1" bandRow="1"/>
              <a:tblGrid>
                <a:gridCol w="668807"/>
                <a:gridCol w="1623082"/>
                <a:gridCol w="1651628"/>
                <a:gridCol w="1651628"/>
              </a:tblGrid>
              <a:tr h="444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4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2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4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files.kecc.sph.umich.edu\kecc\Projects\USRDS\Analysis\ADR\2016\Chapter\CKD\c07_PrescDrug\Figures_Tables\Most_Current\300 PNG Powerpoint\v2_c7_PrescDrug_f2_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858838"/>
            <a:ext cx="6715125" cy="442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4400" y="5410200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1, 2014. Abbreviations: CKD, chronic kidney disease; LIS, Medicare low income subsidy;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7.2 Sources of prescription drug coverage in Medicare enrollees, by age, </a:t>
            </a:r>
            <a:r>
              <a:rPr lang="en-US" sz="2800" b="1" baseline="30000" dirty="0" smtClean="0"/>
              <a:t>2014</a:t>
            </a:r>
          </a:p>
          <a:p>
            <a:pPr algn="ctr"/>
            <a:r>
              <a:rPr lang="en-US" sz="2800" b="1" baseline="30000" dirty="0" smtClean="0"/>
              <a:t>(a</a:t>
            </a:r>
            <a:r>
              <a:rPr lang="en-US" sz="2800" b="1" baseline="30000" dirty="0"/>
              <a:t>) </a:t>
            </a:r>
            <a:r>
              <a:rPr lang="en-US" sz="2800" b="1" baseline="30000" dirty="0" smtClean="0"/>
              <a:t>All </a:t>
            </a:r>
            <a:r>
              <a:rPr lang="en-US" sz="2800" b="1" baseline="30000" dirty="0"/>
              <a:t>general Medicare enrollees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5634335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1, 2014. Abbreviations: CKD, chronic kidney disease; LIS, Medicare low income subsidy;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Figure 7.2 Sources of prescription drug coverage in Medicare enrollees, by age, </a:t>
            </a:r>
            <a:r>
              <a:rPr lang="en-US" sz="2800" b="1" baseline="30000" dirty="0" smtClean="0"/>
              <a:t>2014</a:t>
            </a:r>
          </a:p>
          <a:p>
            <a:pPr algn="ctr"/>
            <a:r>
              <a:rPr lang="en-US" sz="2800" b="1" baseline="30000" dirty="0"/>
              <a:t>(b) </a:t>
            </a:r>
            <a:r>
              <a:rPr lang="en-US" sz="2800" b="1" baseline="30000" dirty="0" smtClean="0"/>
              <a:t>Enrollees </a:t>
            </a:r>
            <a:r>
              <a:rPr lang="en-US" sz="2800" b="1" baseline="30000" dirty="0"/>
              <a:t>with CKD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74" name="Picture 2" descr="\\files.kecc.sph.umich.edu\kecc\Projects\USRDS\Analysis\ADR\2016\Chapter\CKD\c07_PrescDrug\Figures_Tables\Most_Current\300 PNG Powerpoint\v2_c7_PrescDrug_f2_b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92163"/>
            <a:ext cx="6886575" cy="463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3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\\files.kecc.sph.umich.edu\kecc\Projects\USRDS\Analysis\ADR\2016\Chapter\CKD\c07_PrescDrug\Figures_Tables\Most_Current\300 PNG Powerpoint\v2_c7_PrescDrug_f3_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1" y="825169"/>
            <a:ext cx="6840555" cy="450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0856" y="5641032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1, 2014. Abbreviations: Blk/Af Am, Black/African American; CKD, chronic kidney disease; LIS, Medicare Low-income Subsidy; Part D, Medicare prescription drug coverage benefit.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7.3 Sources of prescription drug coverage in Medicare enrollees, by race, </a:t>
            </a:r>
            <a:r>
              <a:rPr lang="en-US" sz="2800" b="1" baseline="30000" dirty="0" smtClean="0"/>
              <a:t>2014</a:t>
            </a:r>
          </a:p>
          <a:p>
            <a:pPr algn="ctr"/>
            <a:r>
              <a:rPr lang="en-US" sz="2800" b="1" baseline="30000" dirty="0"/>
              <a:t>(a) </a:t>
            </a:r>
            <a:r>
              <a:rPr lang="en-US" sz="2800" b="1" baseline="30000" dirty="0" smtClean="0"/>
              <a:t>All </a:t>
            </a:r>
            <a:r>
              <a:rPr lang="en-US" sz="2800" b="1" baseline="30000" dirty="0"/>
              <a:t>general Medicare enrollees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files.kecc.sph.umich.edu\kecc\Projects\USRDS\Analysis\ADR\2016\Chapter\CKD\c07_PrescDrug\Figures_Tables\Most_Current\300 PNG Powerpoint\v2_c7_PrescDrug_f3_b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1" y="792164"/>
            <a:ext cx="6877050" cy="464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14400" y="5562600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1, 2014. Abbreviations: Blk/Af Am, Black/African American; CKD, chronic kidney disease; LIS, Medicare Low-income Subsidy; Part D, Medicare prescription drug coverage benefit.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3000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7.3 Sources of prescription drug coverage in Medicare enrollees, by race, </a:t>
            </a:r>
            <a:r>
              <a:rPr lang="en-US" sz="2800" b="1" baseline="30000" dirty="0" smtClean="0"/>
              <a:t>2014</a:t>
            </a:r>
          </a:p>
          <a:p>
            <a:pPr algn="ctr"/>
            <a:r>
              <a:rPr lang="en-US" sz="2800" b="1" baseline="30000" dirty="0"/>
              <a:t>(b) </a:t>
            </a:r>
            <a:r>
              <a:rPr lang="en-US" sz="2800" b="1" baseline="30000" dirty="0" smtClean="0"/>
              <a:t>Enrollees </a:t>
            </a:r>
            <a:r>
              <a:rPr lang="en-US" sz="2800" b="1" baseline="30000" dirty="0"/>
              <a:t>with CKD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75506" y="5939135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5% sample. Point prevalent Medicare enrollees alive on January 1, 2014. Abbreviations: CKD, chronic kidney disease; Part D, Medicare prescription drug coverage benefit.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3575" y="230009"/>
            <a:ext cx="7261226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Table 7.3 Medicare Part D enrollees (%) with the Low-income Subsidy, by age &amp; race, 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743200" y="6477000"/>
            <a:ext cx="3657600" cy="304800"/>
          </a:xfrm>
        </p:spPr>
        <p:txBody>
          <a:bodyPr/>
          <a:lstStyle/>
          <a:p>
            <a:r>
              <a:rPr lang="en-US" dirty="0"/>
              <a:t>2016 Annual Data Report, Vol 1, CKD, Ch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52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66400"/>
              </p:ext>
            </p:extLst>
          </p:nvPr>
        </p:nvGraphicFramePr>
        <p:xfrm>
          <a:off x="2158914" y="896858"/>
          <a:ext cx="4927686" cy="5131277"/>
        </p:xfrm>
        <a:graphic>
          <a:graphicData uri="http://schemas.openxmlformats.org/drawingml/2006/table">
            <a:tbl>
              <a:tblPr firstRow="1" firstCol="1" bandRow="1"/>
              <a:tblGrid>
                <a:gridCol w="914752"/>
                <a:gridCol w="1837211"/>
                <a:gridCol w="414988"/>
                <a:gridCol w="1760735"/>
              </a:tblGrid>
              <a:tr h="346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57468" marR="5746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CKD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57468" marR="5746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Low-income Subsidy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Low-income Subsidy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92.9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94.0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76.0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77.1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21.5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7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67.6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66.7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95.3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94.1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85.7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84.7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49.0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56.4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57.9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63.6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76.5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80.6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91.9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100.0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85.1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85.9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68.4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74.3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80.1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82.3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Other races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/>
                      </a:endParaRP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50.1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54.3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92.8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90.5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79.2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83.7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40.8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979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468" marR="5746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47.5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54.7</a:t>
                      </a:r>
                    </a:p>
                  </a:txBody>
                  <a:tcPr marL="7450" marR="7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39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152</TotalTime>
  <Words>2142</Words>
  <Application>Microsoft Office PowerPoint</Application>
  <PresentationFormat>On-screen Show (4:3)</PresentationFormat>
  <Paragraphs>494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Yun Han</cp:lastModifiedBy>
  <cp:revision>80</cp:revision>
  <dcterms:created xsi:type="dcterms:W3CDTF">2014-11-10T19:37:45Z</dcterms:created>
  <dcterms:modified xsi:type="dcterms:W3CDTF">2016-11-04T19:07:37Z</dcterms:modified>
</cp:coreProperties>
</file>