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56" y="-48"/>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1754326"/>
          </a:xfrm>
          <a:prstGeom prst="rect">
            <a:avLst/>
          </a:prstGeom>
          <a:noFill/>
        </p:spPr>
        <p:txBody>
          <a:bodyPr wrap="square" rtlCol="0">
            <a:spAutoFit/>
          </a:bodyPr>
          <a:lstStyle/>
          <a:p>
            <a:pPr algn="ctr"/>
            <a:r>
              <a:rPr lang="en-US" sz="3600" b="1" dirty="0" smtClean="0">
                <a:latin typeface="Candara" panose="020E0502030303020204" pitchFamily="34" charset="0"/>
              </a:rPr>
              <a:t>Chapter 1: Incidence, Prevalence, Patient Characteristics, and Treatment Modalities</a:t>
            </a:r>
            <a:endParaRPr lang="en-US" sz="3600" b="1" dirty="0">
              <a:latin typeface="Candara" panose="020E0502030303020204" pitchFamily="34" charset="0"/>
            </a:endParaRP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2: End-Stage Renal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smtClean="0"/>
              <a:t>2016 Annual Data Report, Vol 2, ESRD, Ch 1 </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Reference Tables A.2(2). *Adjusted for age, sex, and race. The standard population was the U.S. population in 2011. Abbreviation: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1.7  Trends in adjusted* ESRD incidence rate (per million/year), by primary cause of ESRD, in the U.S. population, 1996-2014</a:t>
            </a:r>
          </a:p>
        </p:txBody>
      </p:sp>
      <p:pic>
        <p:nvPicPr>
          <p:cNvPr id="3" name="Picture 2" descr="K:\Projects\USRDS\docs\ADR\2016\Chapters\ESRD\c01_IncPrev\Figures_Tables\600ppi\v2_c01_IncPrev_f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1518"/>
            <a:ext cx="6400800" cy="426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6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Special analyses, USRDS ESRD Database. *Adjusted for sex. The standard population was the U.S. population in 2011. Abbreviations: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Figure 1.8  Trends in the sex-adjusted incidence rate (per million/year) of ESRD due to diabetes as the primary cause, by age and race (a &amp; b), and by age and ethnicity   (c), in the U.S. population, 1996-2014</a:t>
            </a:r>
          </a:p>
        </p:txBody>
      </p:sp>
      <p:sp>
        <p:nvSpPr>
          <p:cNvPr id="8" name="Rectangle 7"/>
          <p:cNvSpPr/>
          <p:nvPr/>
        </p:nvSpPr>
        <p:spPr>
          <a:xfrm>
            <a:off x="187842" y="1250779"/>
            <a:ext cx="9144000" cy="338554"/>
          </a:xfrm>
          <a:prstGeom prst="rect">
            <a:avLst/>
          </a:prstGeom>
        </p:spPr>
        <p:txBody>
          <a:bodyPr wrap="square">
            <a:spAutoFit/>
          </a:bodyPr>
          <a:lstStyle/>
          <a:p>
            <a:pPr algn="ctr"/>
            <a:r>
              <a:rPr lang="en-US" sz="2400" b="1" baseline="30000" dirty="0" smtClean="0"/>
              <a:t>(a) White</a:t>
            </a:r>
            <a:endParaRPr lang="en-US" sz="2400" b="1" baseline="30000" dirty="0"/>
          </a:p>
        </p:txBody>
      </p:sp>
      <p:pic>
        <p:nvPicPr>
          <p:cNvPr id="3" name="Picture 2" descr="K:\Projects\USRDS\docs\ADR\2016\Chapters\ESRD\c01_IncPrev\Figures_Tables\600ppi\v2_c01_IncPrev_f8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280" y="1568281"/>
            <a:ext cx="6217920" cy="414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47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Special analyses, USRDS ESRD Database. *Adjusted for sex. The standard population was the U.S. population in 2011. Abbreviations: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Figure 1.8  Trends in the sex-adjusted incidence rate (per million/year) of ESRD due to diabetes as the primary cause, by age and race (a &amp; b), and by age and ethnicity   (c), in the U.S. population, 1996-2014</a:t>
            </a:r>
          </a:p>
        </p:txBody>
      </p:sp>
      <p:sp>
        <p:nvSpPr>
          <p:cNvPr id="8" name="Rectangle 7"/>
          <p:cNvSpPr/>
          <p:nvPr/>
        </p:nvSpPr>
        <p:spPr>
          <a:xfrm>
            <a:off x="187842" y="1250779"/>
            <a:ext cx="9144000" cy="338554"/>
          </a:xfrm>
          <a:prstGeom prst="rect">
            <a:avLst/>
          </a:prstGeom>
        </p:spPr>
        <p:txBody>
          <a:bodyPr wrap="square">
            <a:spAutoFit/>
          </a:bodyPr>
          <a:lstStyle/>
          <a:p>
            <a:pPr algn="ctr"/>
            <a:r>
              <a:rPr lang="en-US" sz="2400" b="1" baseline="30000" dirty="0"/>
              <a:t>(b) </a:t>
            </a:r>
            <a:r>
              <a:rPr lang="en-US" sz="2400" b="1" baseline="30000" dirty="0" smtClean="0"/>
              <a:t>Black</a:t>
            </a:r>
            <a:endParaRPr lang="en-US" sz="2400" b="1" baseline="30000" dirty="0"/>
          </a:p>
        </p:txBody>
      </p:sp>
      <p:pic>
        <p:nvPicPr>
          <p:cNvPr id="3" name="Picture 2" descr="K:\Projects\USRDS\docs\ADR\2016\Chapters\ESRD\c01_IncPrev\Figures_Tables\600ppi\v2_c01_IncPrev_f8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6840" y="1507299"/>
            <a:ext cx="6217920" cy="414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941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Special analyses, USRDS ESRD Database. *Adjusted for sex. The standard population was the U.S. population in 2011. Abbreviations: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Figure 1.8  Trends in the sex-adjusted incidence rate (per million/year) of ESRD due to diabetes as the primary cause, by age and race (a &amp; b), and by age and ethnicity   (c), in the U.S. population, 1996-2014</a:t>
            </a:r>
          </a:p>
        </p:txBody>
      </p:sp>
      <p:sp>
        <p:nvSpPr>
          <p:cNvPr id="8" name="Rectangle 7"/>
          <p:cNvSpPr/>
          <p:nvPr/>
        </p:nvSpPr>
        <p:spPr>
          <a:xfrm>
            <a:off x="187842" y="1250779"/>
            <a:ext cx="9144000" cy="338554"/>
          </a:xfrm>
          <a:prstGeom prst="rect">
            <a:avLst/>
          </a:prstGeom>
        </p:spPr>
        <p:txBody>
          <a:bodyPr wrap="square">
            <a:spAutoFit/>
          </a:bodyPr>
          <a:lstStyle/>
          <a:p>
            <a:pPr algn="ctr"/>
            <a:r>
              <a:rPr lang="en-US" sz="2400" b="1" baseline="30000" dirty="0"/>
              <a:t>(c) </a:t>
            </a:r>
            <a:r>
              <a:rPr lang="en-US" sz="2400" b="1" baseline="30000" dirty="0" smtClean="0"/>
              <a:t>Hispanic </a:t>
            </a:r>
            <a:endParaRPr lang="en-US" sz="2400" b="1" baseline="30000" dirty="0"/>
          </a:p>
        </p:txBody>
      </p:sp>
      <p:pic>
        <p:nvPicPr>
          <p:cNvPr id="3" name="Picture 2" descr="K:\Projects\USRDS\docs\ADR\2016\Chapters\ESRD\c01_IncPrev\Figures_Tables\600ppi\v2_c01_IncPrev_f8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55501"/>
            <a:ext cx="6400800" cy="426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94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Special analyses, USRDS ESRD Database. *Adjusted for sex. The standard population was the U.S. population in 2011. Abbreviations: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Figure 1.9  Trends in the sex-adjusted incidence  rate  (per million/year) of ESRD due to hypertension as the primary cause, by (a &amp; b) age and race, and by (c) age and ethnicity, in the U.S. population, 1996-2014</a:t>
            </a:r>
          </a:p>
        </p:txBody>
      </p:sp>
      <p:sp>
        <p:nvSpPr>
          <p:cNvPr id="8" name="Rectangle 7"/>
          <p:cNvSpPr/>
          <p:nvPr/>
        </p:nvSpPr>
        <p:spPr>
          <a:xfrm>
            <a:off x="187842" y="1250779"/>
            <a:ext cx="9144000" cy="338554"/>
          </a:xfrm>
          <a:prstGeom prst="rect">
            <a:avLst/>
          </a:prstGeom>
        </p:spPr>
        <p:txBody>
          <a:bodyPr wrap="square">
            <a:spAutoFit/>
          </a:bodyPr>
          <a:lstStyle/>
          <a:p>
            <a:pPr algn="ctr"/>
            <a:r>
              <a:rPr lang="en-US" sz="2400" b="1" baseline="30000" dirty="0" smtClean="0"/>
              <a:t>(a) White</a:t>
            </a:r>
            <a:endParaRPr lang="en-US" sz="2400" b="1" baseline="30000" dirty="0"/>
          </a:p>
        </p:txBody>
      </p:sp>
      <p:pic>
        <p:nvPicPr>
          <p:cNvPr id="11268" name="Picture 4" descr="K:\Projects\USRDS\docs\ADR\2016\Chapters\ESRD\c01_IncPrev\Figures_Tables\600ppi\v2_c01_IncPrev_f9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644438"/>
            <a:ext cx="6400800" cy="38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71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Special analyses, USRDS ESRD Database. *Adjusted for sex. The standard population was the U.S. population in 2011. Abbreviations: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Figure 1.9  Trends in the sex-adjusted incidence  rate  (per million/year) of ESRD due to hypertension as the primary cause, by (a &amp; b) age and race, and by (c) age and ethnicity, in the U.S. population, 1996-2014</a:t>
            </a:r>
          </a:p>
        </p:txBody>
      </p:sp>
      <p:sp>
        <p:nvSpPr>
          <p:cNvPr id="8" name="Rectangle 7"/>
          <p:cNvSpPr/>
          <p:nvPr/>
        </p:nvSpPr>
        <p:spPr>
          <a:xfrm>
            <a:off x="187842" y="1250779"/>
            <a:ext cx="9144000" cy="338554"/>
          </a:xfrm>
          <a:prstGeom prst="rect">
            <a:avLst/>
          </a:prstGeom>
        </p:spPr>
        <p:txBody>
          <a:bodyPr wrap="square">
            <a:spAutoFit/>
          </a:bodyPr>
          <a:lstStyle/>
          <a:p>
            <a:pPr algn="ctr"/>
            <a:r>
              <a:rPr lang="en-US" sz="2400" b="1" baseline="30000" dirty="0"/>
              <a:t>(b) </a:t>
            </a:r>
            <a:r>
              <a:rPr lang="en-US" sz="2400" b="1" baseline="30000" dirty="0" smtClean="0"/>
              <a:t>Black</a:t>
            </a:r>
            <a:endParaRPr lang="en-US" sz="2400" b="1" baseline="30000" dirty="0"/>
          </a:p>
        </p:txBody>
      </p:sp>
      <p:pic>
        <p:nvPicPr>
          <p:cNvPr id="12291" name="Picture 3" descr="K:\Projects\USRDS\docs\ADR\2016\Chapters\ESRD\c01_IncPrev\Figures_Tables\600ppi\v2_c01_IncPrev_f9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557859"/>
            <a:ext cx="6400800" cy="38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2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Special analyses, USRDS ESRD Database. *Adjusted for sex. The standard population was the U.S. population in 2011. Abbreviations: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Figure 1.9  Trends in the sex-adjusted incidence  rate  (per million/year) of ESRD due to hypertension as the primary cause, by (a &amp; b) age and race, and by (c) age and ethnicity, in the U.S. population, 1996-2014</a:t>
            </a:r>
          </a:p>
        </p:txBody>
      </p:sp>
      <p:sp>
        <p:nvSpPr>
          <p:cNvPr id="8" name="Rectangle 7"/>
          <p:cNvSpPr/>
          <p:nvPr/>
        </p:nvSpPr>
        <p:spPr>
          <a:xfrm>
            <a:off x="187842" y="1250779"/>
            <a:ext cx="9144000" cy="338554"/>
          </a:xfrm>
          <a:prstGeom prst="rect">
            <a:avLst/>
          </a:prstGeom>
        </p:spPr>
        <p:txBody>
          <a:bodyPr wrap="square">
            <a:spAutoFit/>
          </a:bodyPr>
          <a:lstStyle/>
          <a:p>
            <a:pPr algn="ctr"/>
            <a:r>
              <a:rPr lang="en-US" sz="2400" b="1" baseline="30000" dirty="0"/>
              <a:t>(c) </a:t>
            </a:r>
            <a:r>
              <a:rPr lang="en-US" sz="2400" b="1" baseline="30000" dirty="0" smtClean="0"/>
              <a:t>Hispanic</a:t>
            </a:r>
            <a:endParaRPr lang="en-US" sz="2400" b="1" baseline="30000" dirty="0"/>
          </a:p>
        </p:txBody>
      </p:sp>
      <p:pic>
        <p:nvPicPr>
          <p:cNvPr id="3" name="Picture 2" descr="K:\Projects\USRDS\docs\ADR\2016\Chapters\ESRD\c01_IncPrev\Figures_Tables\600ppi\v2_c01_IncPrev_f9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20638"/>
            <a:ext cx="6400800" cy="38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2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10" name="Rectangle 9"/>
          <p:cNvSpPr/>
          <p:nvPr/>
        </p:nvSpPr>
        <p:spPr>
          <a:xfrm>
            <a:off x="685800" y="5895201"/>
            <a:ext cx="7772400" cy="461665"/>
          </a:xfrm>
          <a:prstGeom prst="rect">
            <a:avLst/>
          </a:prstGeom>
        </p:spPr>
        <p:txBody>
          <a:bodyPr wrap="square">
            <a:spAutoFit/>
          </a:bodyPr>
          <a:lstStyle/>
          <a:p>
            <a:r>
              <a:rPr lang="en-US" i="1" baseline="30000" dirty="0"/>
              <a:t>Data Source: Reference Tables B.1, B.2, B2(2) and special analyses, USRDS ESRD Database. *Adjusted for age, sex, and race. Abbreviations: ESRD, end-stage renal disease; n/a, not applicable.</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Table 1.3 Trends in annual number of ESRD prevalent cases, unadjusted and adjusted* prevalence (per million) of ESRD, and annual percent change, in the U.S. population, 1996-2014</a:t>
            </a:r>
          </a:p>
        </p:txBody>
      </p:sp>
      <p:graphicFrame>
        <p:nvGraphicFramePr>
          <p:cNvPr id="4" name="Table 3"/>
          <p:cNvGraphicFramePr>
            <a:graphicFrameLocks noGrp="1"/>
          </p:cNvGraphicFramePr>
          <p:nvPr>
            <p:extLst>
              <p:ext uri="{D42A27DB-BD31-4B8C-83A1-F6EECF244321}">
                <p14:modId xmlns:p14="http://schemas.microsoft.com/office/powerpoint/2010/main" val="799526537"/>
              </p:ext>
            </p:extLst>
          </p:nvPr>
        </p:nvGraphicFramePr>
        <p:xfrm>
          <a:off x="720944" y="1143000"/>
          <a:ext cx="7702111" cy="4606139"/>
        </p:xfrm>
        <a:graphic>
          <a:graphicData uri="http://schemas.openxmlformats.org/drawingml/2006/table">
            <a:tbl>
              <a:tblPr firstRow="1" firstCol="1" bandRow="1"/>
              <a:tblGrid>
                <a:gridCol w="437896"/>
                <a:gridCol w="1183503"/>
                <a:gridCol w="1108755"/>
                <a:gridCol w="168805"/>
                <a:gridCol w="1108755"/>
                <a:gridCol w="1183503"/>
                <a:gridCol w="168805"/>
                <a:gridCol w="1046465"/>
                <a:gridCol w="1295624"/>
              </a:tblGrid>
              <a:tr h="206303">
                <a:tc>
                  <a:txBody>
                    <a:bodyPr/>
                    <a:lstStyle/>
                    <a:p>
                      <a:pPr>
                        <a:lnSpc>
                          <a:spcPct val="115000"/>
                        </a:lnSpc>
                      </a:pPr>
                      <a:endParaRPr lang="en-US" sz="1200" dirty="0">
                        <a:effectLst/>
                        <a:latin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Prevalent count</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200">
                        <a:effectLst/>
                        <a:latin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Unadjusted prevalence</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200">
                        <a:effectLst/>
                        <a:latin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Adjusted prevalence</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99899">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Year</a:t>
                      </a:r>
                      <a:endParaRPr lang="en-US" sz="1100">
                        <a:effectLst/>
                        <a:latin typeface="Calibri"/>
                        <a:ea typeface="Calibri"/>
                        <a:cs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No. cases</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 previous year</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Unadjusted (per million)</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 previous year</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Adjusted (per million)</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 previous year</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1996</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303,311</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n/a</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1,095</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n/a</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1,283</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n/a</a:t>
                      </a:r>
                      <a:endParaRPr lang="en-US" sz="1100">
                        <a:effectLst/>
                        <a:latin typeface="Calibri"/>
                        <a:ea typeface="Calibri"/>
                        <a:cs typeface="Times New Roman"/>
                      </a:endParaRPr>
                    </a:p>
                  </a:txBody>
                  <a:tcPr marL="67273" marR="6727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1997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326,067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7.5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1,159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1,348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1998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348,578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6.9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1,225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1,415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1999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369,375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6.0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1,283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1,471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390,158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1,341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1,524</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409,963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1,396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1,572</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3.2</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2002</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429,172</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1,449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1,614</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447,667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1,499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3.4</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1,651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466,013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1,547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3.2</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1,685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484,935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1,595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1,717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505,715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1,647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1,753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525,866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1,696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1,785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546,918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1,748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1,817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569,547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1,805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1,852</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591,776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3.9</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1,860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1,884</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611,456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1,908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1,908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1.2</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632,806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1,960</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2.7</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1,934</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1.4</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2013</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655,435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2,015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2.8</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1,964</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1.5</a:t>
                      </a:r>
                      <a:endParaRPr lang="en-US" sz="1100">
                        <a:effectLst/>
                        <a:latin typeface="Calibri"/>
                        <a:ea typeface="Calibri"/>
                        <a:cs typeface="Times New Roman"/>
                      </a:endParaRPr>
                    </a:p>
                  </a:txBody>
                  <a:tcPr marL="67273" marR="67273" marT="0" marB="0" anchor="ctr">
                    <a:lnL>
                      <a:noFill/>
                    </a:lnL>
                    <a:lnR>
                      <a:noFill/>
                    </a:lnR>
                    <a:lnT>
                      <a:noFill/>
                    </a:lnT>
                    <a:lnB>
                      <a:noFill/>
                    </a:lnB>
                    <a:solidFill>
                      <a:srgbClr val="FFFFFF"/>
                    </a:solidFill>
                  </a:tcPr>
                </a:tc>
              </a:tr>
              <a:tr h="206303">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2014</a:t>
                      </a:r>
                      <a:endParaRPr lang="en-US" sz="1100">
                        <a:effectLst/>
                        <a:latin typeface="Calibri"/>
                        <a:ea typeface="Calibri"/>
                        <a:cs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678,383</a:t>
                      </a:r>
                      <a:endParaRPr lang="en-US" sz="1100">
                        <a:effectLst/>
                        <a:latin typeface="Calibri"/>
                        <a:ea typeface="Calibri"/>
                        <a:cs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Times New Roman"/>
                          <a:cs typeface="Times New Roman"/>
                        </a:rPr>
                        <a:t>3.5</a:t>
                      </a:r>
                      <a:endParaRPr lang="en-US" sz="1100" dirty="0">
                        <a:effectLst/>
                        <a:latin typeface="Calibri"/>
                        <a:ea typeface="Calibri"/>
                        <a:cs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Times New Roman"/>
                          <a:cs typeface="Times New Roman"/>
                        </a:rPr>
                        <a:t>2,067</a:t>
                      </a:r>
                      <a:endParaRPr lang="en-US" sz="1100" dirty="0">
                        <a:effectLst/>
                        <a:latin typeface="Calibri"/>
                        <a:ea typeface="Calibri"/>
                        <a:cs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Times New Roman"/>
                          <a:cs typeface="Times New Roman"/>
                        </a:rPr>
                        <a:t>2.6</a:t>
                      </a:r>
                      <a:endParaRPr lang="en-US" sz="1100" dirty="0">
                        <a:effectLst/>
                        <a:latin typeface="Calibri"/>
                        <a:ea typeface="Calibri"/>
                        <a:cs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1200">
                        <a:effectLst/>
                        <a:latin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1,990</a:t>
                      </a:r>
                      <a:endParaRPr lang="en-US" sz="1100">
                        <a:effectLst/>
                        <a:latin typeface="Calibri"/>
                        <a:ea typeface="Calibri"/>
                        <a:cs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Times New Roman"/>
                          <a:cs typeface="Times New Roman"/>
                        </a:rPr>
                        <a:t>1.3</a:t>
                      </a:r>
                      <a:endParaRPr lang="en-US" sz="1100" dirty="0">
                        <a:effectLst/>
                        <a:latin typeface="Calibri"/>
                        <a:ea typeface="Calibri"/>
                        <a:cs typeface="Times New Roman"/>
                      </a:endParaRPr>
                    </a:p>
                  </a:txBody>
                  <a:tcPr marL="67273" marR="672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33023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10" name="Rectangle 9"/>
          <p:cNvSpPr/>
          <p:nvPr/>
        </p:nvSpPr>
        <p:spPr>
          <a:xfrm>
            <a:off x="1219200" y="5688421"/>
            <a:ext cx="7924800" cy="461665"/>
          </a:xfrm>
          <a:prstGeom prst="rect">
            <a:avLst/>
          </a:prstGeom>
        </p:spPr>
        <p:txBody>
          <a:bodyPr wrap="square">
            <a:spAutoFit/>
          </a:bodyPr>
          <a:lstStyle/>
          <a:p>
            <a:r>
              <a:rPr lang="en-US" i="1" baseline="30000" dirty="0"/>
              <a:t>Data Source: Reference Table B.2(2) and special analyses, USRDS ESRD Database. *Adjusted for age, sex, race, and ethnicity. The standard population was the U.S. population in 2011. Abbreviation: ESRD, end-stage renal disease.</a:t>
            </a:r>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Figure 1.10  Trends in the unadjusted and adjusted* ESRD prevalence (per million) (trend lines; scale on left), and annual percent (%) change in adjusted* prevalence of ESRD (vertical lines; scale on right), in the U.S. population, 1996-2014</a:t>
            </a:r>
          </a:p>
        </p:txBody>
      </p:sp>
      <p:pic>
        <p:nvPicPr>
          <p:cNvPr id="3" name="Picture 2" descr="K:\Projects\USRDS\docs\ADR\2016\Chapters\ESRD\c01_IncPrev\Figures_Tables\600ppi\v2_c01_IncPrev_f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167023"/>
            <a:ext cx="5852160" cy="455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24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10" name="Rectangle 9"/>
          <p:cNvSpPr/>
          <p:nvPr/>
        </p:nvSpPr>
        <p:spPr>
          <a:xfrm>
            <a:off x="1219200" y="5688421"/>
            <a:ext cx="7924800" cy="276999"/>
          </a:xfrm>
          <a:prstGeom prst="rect">
            <a:avLst/>
          </a:prstGeom>
        </p:spPr>
        <p:txBody>
          <a:bodyPr wrap="square">
            <a:spAutoFit/>
          </a:bodyPr>
          <a:lstStyle/>
          <a:p>
            <a:r>
              <a:rPr lang="en-US" i="1" baseline="30000" dirty="0"/>
              <a:t>Data Source: Reference Table D.1. Abbreviation: ESRD, end-stage renal disease.</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1.11  Trends in the number of ESRD prevalent cases (in thousands) by modality, in the U.S. population, 1996-2014</a:t>
            </a:r>
          </a:p>
        </p:txBody>
      </p:sp>
      <p:pic>
        <p:nvPicPr>
          <p:cNvPr id="15362" name="Picture 2" descr="K:\Projects\USRDS\docs\ADR\2016\Chapters\ESRD\c01_IncPrev\Figures_Tables\600ppi\v2_c01_IncPrev_f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9" y="1066803"/>
            <a:ext cx="6400800" cy="426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38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10" name="Rectangle 9"/>
          <p:cNvSpPr/>
          <p:nvPr/>
        </p:nvSpPr>
        <p:spPr>
          <a:xfrm>
            <a:off x="457200" y="6019800"/>
            <a:ext cx="8763000" cy="461665"/>
          </a:xfrm>
          <a:prstGeom prst="rect">
            <a:avLst/>
          </a:prstGeom>
        </p:spPr>
        <p:txBody>
          <a:bodyPr wrap="square">
            <a:spAutoFit/>
          </a:bodyPr>
          <a:lstStyle/>
          <a:p>
            <a:r>
              <a:rPr lang="en-US" i="1" baseline="30000" dirty="0"/>
              <a:t>Data Source: Reference Tables A.1, A.2, </a:t>
            </a:r>
            <a:r>
              <a:rPr lang="en-US" i="1" baseline="30000" dirty="0" smtClean="0"/>
              <a:t>A.2(2) </a:t>
            </a:r>
            <a:r>
              <a:rPr lang="en-US" i="1" baseline="30000" dirty="0"/>
              <a:t>and special analyses, USRDS ESRD Database. *Adjusted for age, sex, and race. Abbreviations: ESRD, end-stage renal disease; n/a, not applicable.</a:t>
            </a: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  Table 1.1  Trends in annual number of ESRD incident cases, unadjusted and adjusted* incidence rate (per million/year) of ESRD, and annual percent change, in the U.S. population, 1996-2014</a:t>
            </a:r>
          </a:p>
        </p:txBody>
      </p:sp>
      <p:graphicFrame>
        <p:nvGraphicFramePr>
          <p:cNvPr id="4" name="Table 3"/>
          <p:cNvGraphicFramePr>
            <a:graphicFrameLocks noGrp="1"/>
          </p:cNvGraphicFramePr>
          <p:nvPr>
            <p:extLst>
              <p:ext uri="{D42A27DB-BD31-4B8C-83A1-F6EECF244321}">
                <p14:modId xmlns:p14="http://schemas.microsoft.com/office/powerpoint/2010/main" val="1139479530"/>
              </p:ext>
            </p:extLst>
          </p:nvPr>
        </p:nvGraphicFramePr>
        <p:xfrm>
          <a:off x="527397" y="1295400"/>
          <a:ext cx="8089206" cy="4599314"/>
        </p:xfrm>
        <a:graphic>
          <a:graphicData uri="http://schemas.openxmlformats.org/drawingml/2006/table">
            <a:tbl>
              <a:tblPr firstRow="1" firstCol="1" bandRow="1"/>
              <a:tblGrid>
                <a:gridCol w="438620"/>
                <a:gridCol w="1023239"/>
                <a:gridCol w="1123068"/>
                <a:gridCol w="169084"/>
                <a:gridCol w="1484945"/>
                <a:gridCol w="1160503"/>
                <a:gridCol w="169084"/>
                <a:gridCol w="1335203"/>
                <a:gridCol w="1185460"/>
              </a:tblGrid>
              <a:tr h="206644">
                <a:tc>
                  <a:txBody>
                    <a:bodyPr/>
                    <a:lstStyle/>
                    <a:p>
                      <a:pPr>
                        <a:lnSpc>
                          <a:spcPct val="115000"/>
                        </a:lnSpc>
                      </a:pPr>
                      <a:endParaRPr lang="en-US" sz="1200">
                        <a:effectLst/>
                        <a:latin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Incident count</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200">
                        <a:effectLst/>
                        <a:latin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Unadjusted rate</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200">
                        <a:effectLst/>
                        <a:latin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Adjusted rate</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9307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Year</a:t>
                      </a:r>
                      <a:endParaRPr lang="en-US" sz="1100">
                        <a:effectLst/>
                        <a:latin typeface="Calibri"/>
                        <a:ea typeface="Calibri"/>
                        <a:cs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No. cases</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 previous year</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Unadjusted rate (per million/year)</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 previous year</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Adjusted rate (per million/year)</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 previous year</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1996</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77,018</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n/a</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278</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n/a</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328</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n/a</a:t>
                      </a:r>
                      <a:endParaRPr lang="en-US" sz="1100">
                        <a:effectLst/>
                        <a:latin typeface="Calibri"/>
                        <a:ea typeface="Calibri"/>
                        <a:cs typeface="Times New Roman"/>
                      </a:endParaRPr>
                    </a:p>
                  </a:txBody>
                  <a:tcPr marL="67384" marR="673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1997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82,116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6.6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293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343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1998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87,353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6.4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308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5.3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1999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91,431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319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94,662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327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374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98,005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336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380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100,233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340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381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102,770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345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382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104,560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349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382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106,662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382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110,342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387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110,381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379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111,899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375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115,508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379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115,920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0.4</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372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113,796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115,602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360</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-0.8</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2013</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118,119</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366</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1.7</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355</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100">
                        <a:effectLst/>
                        <a:latin typeface="Calibri"/>
                        <a:ea typeface="Calibri"/>
                        <a:cs typeface="Times New Roman"/>
                      </a:endParaRPr>
                    </a:p>
                  </a:txBody>
                  <a:tcPr marL="67384" marR="67384" marT="0" marB="0" anchor="ctr">
                    <a:lnL>
                      <a:noFill/>
                    </a:lnL>
                    <a:lnR>
                      <a:noFill/>
                    </a:lnR>
                    <a:lnT>
                      <a:noFill/>
                    </a:lnT>
                    <a:lnB>
                      <a:noFill/>
                    </a:lnB>
                    <a:solidFill>
                      <a:srgbClr val="FFFFFF"/>
                    </a:solidFill>
                  </a:tcPr>
                </a:tc>
              </a:tr>
              <a:tr h="20664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2014</a:t>
                      </a:r>
                      <a:endParaRPr lang="en-US" sz="1100">
                        <a:effectLst/>
                        <a:latin typeface="Calibri"/>
                        <a:ea typeface="Calibri"/>
                        <a:cs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120,688</a:t>
                      </a:r>
                      <a:endParaRPr lang="en-US" sz="1100">
                        <a:effectLst/>
                        <a:latin typeface="Calibri"/>
                        <a:ea typeface="Calibri"/>
                        <a:cs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2.2</a:t>
                      </a:r>
                      <a:endParaRPr lang="en-US" sz="1100">
                        <a:effectLst/>
                        <a:latin typeface="Calibri"/>
                        <a:ea typeface="Calibri"/>
                        <a:cs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370</a:t>
                      </a:r>
                      <a:endParaRPr lang="en-US" sz="1100">
                        <a:effectLst/>
                        <a:latin typeface="Calibri"/>
                        <a:ea typeface="Calibri"/>
                        <a:cs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1.1</a:t>
                      </a:r>
                      <a:endParaRPr lang="en-US" sz="1100">
                        <a:effectLst/>
                        <a:latin typeface="Calibri"/>
                        <a:ea typeface="Calibri"/>
                        <a:cs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1200">
                        <a:effectLst/>
                        <a:latin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354</a:t>
                      </a:r>
                      <a:endParaRPr lang="en-US" sz="1100">
                        <a:effectLst/>
                        <a:latin typeface="Calibri"/>
                        <a:ea typeface="Calibri"/>
                        <a:cs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Times New Roman"/>
                          <a:cs typeface="Times New Roman"/>
                        </a:rPr>
                        <a:t>-0.3</a:t>
                      </a:r>
                      <a:endParaRPr lang="en-US" sz="1100" dirty="0">
                        <a:effectLst/>
                        <a:latin typeface="Calibri"/>
                        <a:ea typeface="Calibri"/>
                        <a:cs typeface="Times New Roman"/>
                      </a:endParaRPr>
                    </a:p>
                  </a:txBody>
                  <a:tcPr marL="67384" marR="673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97513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10" name="Rectangle 9"/>
          <p:cNvSpPr/>
          <p:nvPr/>
        </p:nvSpPr>
        <p:spPr>
          <a:xfrm>
            <a:off x="152400" y="5909479"/>
            <a:ext cx="8534400" cy="523220"/>
          </a:xfrm>
          <a:prstGeom prst="rect">
            <a:avLst/>
          </a:prstGeom>
        </p:spPr>
        <p:txBody>
          <a:bodyPr wrap="square">
            <a:spAutoFit/>
          </a:bodyPr>
          <a:lstStyle/>
          <a:p>
            <a:r>
              <a:rPr lang="en-US" sz="1400" i="1" baseline="30000" dirty="0"/>
              <a:t>Data Source: Special analyses, USRDS ESRD Database. *Adjusted for age, sex, and race. The standard population was the U.S. population in 2011. Listed from lowest to highest prevalence per million. **Includes 50 states, Washington, D.C. (DC), Puerto Rico (PR), Guam (GU), and American Samoa (AS). Northern and Southern California (CA) split into Networks 17 and 18. Abbreviations: </a:t>
            </a:r>
            <a:r>
              <a:rPr lang="en-US" sz="1400" i="1" baseline="30000" dirty="0" err="1"/>
              <a:t>Af</a:t>
            </a:r>
            <a:r>
              <a:rPr lang="en-US" sz="1400" i="1" baseline="30000" dirty="0"/>
              <a:t> Am, African American; ESRD, end-stage renal disease; </a:t>
            </a:r>
            <a:r>
              <a:rPr lang="en-US" sz="1400" i="1" baseline="30000" dirty="0" err="1"/>
              <a:t>Hisp</a:t>
            </a:r>
            <a:r>
              <a:rPr lang="en-US" sz="1400" i="1" baseline="30000" dirty="0"/>
              <a:t>, Hispanic; N Am, Native </a:t>
            </a:r>
            <a:r>
              <a:rPr lang="en-US" sz="1400" i="1" baseline="30000" dirty="0" smtClean="0"/>
              <a:t>American.</a:t>
            </a:r>
            <a:endParaRPr lang="en-US" sz="1400"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Table 1.4 Unadjusted and adjusted* prevalence of ESRD (per million) and annual number of ESRD prevalent cases, by modality (hemodialysis, peritoneal dialysis, and transplantation) and ESRD Network, in the U.S. population, 2014</a:t>
            </a:r>
          </a:p>
        </p:txBody>
      </p:sp>
      <p:graphicFrame>
        <p:nvGraphicFramePr>
          <p:cNvPr id="4" name="Table 3"/>
          <p:cNvGraphicFramePr>
            <a:graphicFrameLocks noGrp="1"/>
          </p:cNvGraphicFramePr>
          <p:nvPr>
            <p:extLst>
              <p:ext uri="{D42A27DB-BD31-4B8C-83A1-F6EECF244321}">
                <p14:modId xmlns:p14="http://schemas.microsoft.com/office/powerpoint/2010/main" val="257708804"/>
              </p:ext>
            </p:extLst>
          </p:nvPr>
        </p:nvGraphicFramePr>
        <p:xfrm>
          <a:off x="1298000" y="1143007"/>
          <a:ext cx="6779200" cy="4707418"/>
        </p:xfrm>
        <a:graphic>
          <a:graphicData uri="http://schemas.openxmlformats.org/drawingml/2006/table">
            <a:tbl>
              <a:tblPr firstRow="1" firstCol="1" bandRow="1"/>
              <a:tblGrid>
                <a:gridCol w="492514"/>
                <a:gridCol w="1088296"/>
                <a:gridCol w="522965"/>
                <a:gridCol w="542824"/>
                <a:gridCol w="603726"/>
                <a:gridCol w="153580"/>
                <a:gridCol w="493837"/>
                <a:gridCol w="497810"/>
                <a:gridCol w="145630"/>
                <a:gridCol w="493837"/>
                <a:gridCol w="497810"/>
                <a:gridCol w="145630"/>
                <a:gridCol w="493837"/>
                <a:gridCol w="606904"/>
              </a:tblGrid>
              <a:tr h="185920">
                <a:tc>
                  <a:txBody>
                    <a:bodyPr/>
                    <a:lstStyle/>
                    <a:p>
                      <a:pPr>
                        <a:lnSpc>
                          <a:spcPct val="115000"/>
                        </a:lnSpc>
                      </a:pPr>
                      <a:endParaRPr lang="en-US" sz="1000" dirty="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Total ESRD</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Hemodialysis</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Peritoneal dialysis</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Transplant</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627668">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Network</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solidFill>
                            <a:srgbClr val="000000"/>
                          </a:solidFill>
                          <a:effectLst/>
                          <a:latin typeface="Arial"/>
                          <a:ea typeface="Times New Roman"/>
                          <a:cs typeface="Times New Roman"/>
                        </a:rPr>
                        <a:t>States** in network</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No. of cases</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Adjusted prevalence (per million)</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Unadjusted prevalence (per million)</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No. of cases</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 of network</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No. of cases</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 of network</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No. of cases</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dirty="0">
                          <a:solidFill>
                            <a:srgbClr val="000000"/>
                          </a:solidFill>
                          <a:effectLst/>
                          <a:latin typeface="Arial"/>
                          <a:ea typeface="Times New Roman"/>
                          <a:cs typeface="Times New Roman"/>
                        </a:rPr>
                        <a:t>% of network</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28">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AL, MS, TN</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35140</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2339</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2428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23808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67.8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2802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8.0</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8410</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23.9</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r>
              <a:tr h="218928">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NC, SC, GA</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59380</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2260</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2365</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40533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68.3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4917</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13774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23.2</a:t>
                      </a:r>
                      <a:endParaRPr lang="en-US" sz="1000">
                        <a:effectLst/>
                        <a:latin typeface="Calibri"/>
                        <a:ea typeface="Calibri"/>
                        <a:cs typeface="Times New Roman"/>
                      </a:endParaRPr>
                    </a:p>
                  </a:txBody>
                  <a:tcPr marL="59249" marR="59249" marT="0" marB="0" anchor="ctr">
                    <a:lnL>
                      <a:noFill/>
                    </a:lnL>
                    <a:lnR>
                      <a:noFill/>
                    </a:lnR>
                    <a:lnT>
                      <a:noFill/>
                    </a:lnT>
                    <a:lnB>
                      <a:noFill/>
                    </a:lnB>
                  </a:tcPr>
                </a:tc>
              </a:tr>
              <a:tr h="218928">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MD, DC, VA, WV</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39245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2231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2317</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25003</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63.7</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2400</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11700</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29.8</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r>
              <a:tr h="218928">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IL</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30102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2228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2317</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18301</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60.8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1917</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6.4</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9758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32.4</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r>
              <a:tr h="218928">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18</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S. CA</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55698</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2177</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2274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37558</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67.4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4343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7.8</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13661</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24.5</a:t>
                      </a:r>
                      <a:endParaRPr lang="en-US" sz="1000" dirty="0">
                        <a:effectLst/>
                        <a:latin typeface="Calibri"/>
                        <a:ea typeface="Calibri"/>
                        <a:cs typeface="Times New Roman"/>
                      </a:endParaRPr>
                    </a:p>
                  </a:txBody>
                  <a:tcPr marL="59249" marR="59249" marT="0" marB="0" anchor="ctr">
                    <a:lnL>
                      <a:noFill/>
                    </a:lnL>
                    <a:lnR>
                      <a:noFill/>
                    </a:lnR>
                    <a:lnT>
                      <a:noFill/>
                    </a:lnT>
                    <a:lnB>
                      <a:noFill/>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14</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TX</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59670</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2116</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2187</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41281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69.2</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3926</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6.6</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14208</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23.8</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17</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N. CA, HI, GU, AS</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36668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2112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2195</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21879</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61.3</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3077</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8.6</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10650</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29.8</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NJ, PR</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27205</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2103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2184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12712</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64.2</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877</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6163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31.1</a:t>
                      </a:r>
                      <a:endParaRPr lang="en-US" sz="1000">
                        <a:effectLst/>
                        <a:latin typeface="Calibri"/>
                        <a:ea typeface="Calibri"/>
                        <a:cs typeface="Times New Roman"/>
                      </a:endParaRPr>
                    </a:p>
                  </a:txBody>
                  <a:tcPr marL="59249" marR="59249" marT="0" marB="0" anchor="ctr">
                    <a:lnL>
                      <a:noFill/>
                    </a:lnL>
                    <a:lnR>
                      <a:noFill/>
                    </a:lnR>
                    <a:lnT>
                      <a:noFill/>
                    </a:lnT>
                    <a:lnB>
                      <a:noFill/>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AR, LA, OK</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24766</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2075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2141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16609</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67.1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2045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8.3</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6015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24.3</a:t>
                      </a:r>
                      <a:endParaRPr lang="en-US" sz="1000" dirty="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NY</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42624</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2047</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2119</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28040</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65.8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1528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3.6</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12982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30.5</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DE, PA</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29182</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2039</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2116</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17832</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61.1</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1843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9421</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32.3</a:t>
                      </a:r>
                      <a:endParaRPr lang="en-US" sz="1000">
                        <a:effectLst/>
                        <a:latin typeface="Calibri"/>
                        <a:ea typeface="Calibri"/>
                        <a:cs typeface="Times New Roman"/>
                      </a:endParaRPr>
                    </a:p>
                  </a:txBody>
                  <a:tcPr marL="59249" marR="59249" marT="0" marB="0" anchor="ctr">
                    <a:lnL>
                      <a:noFill/>
                    </a:lnL>
                    <a:lnR>
                      <a:noFill/>
                    </a:lnR>
                    <a:lnT>
                      <a:noFill/>
                    </a:lnT>
                    <a:lnB>
                      <a:noFill/>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IN, KY, OH</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46204</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1962</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2032</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28985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62.7</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3401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7.4</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13561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29.4</a:t>
                      </a:r>
                      <a:endParaRPr lang="en-US" sz="1000" dirty="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r>
              <a:tr h="218928">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FL</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40258</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1926</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1997</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25976</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64.5</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2914</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11211</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27.8</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MI, MN, ND, SD, WI</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44363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1867</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1941</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24774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55.8</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2434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5.5</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17025</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38.4</a:t>
                      </a:r>
                      <a:endParaRPr lang="en-US" sz="1000" dirty="0">
                        <a:effectLst/>
                        <a:latin typeface="Calibri"/>
                        <a:ea typeface="Calibri"/>
                        <a:cs typeface="Times New Roman"/>
                      </a:endParaRPr>
                    </a:p>
                  </a:txBody>
                  <a:tcPr marL="59249" marR="59249" marT="0" marB="0" anchor="ctr">
                    <a:lnL>
                      <a:noFill/>
                    </a:lnL>
                    <a:lnR>
                      <a:noFill/>
                    </a:lnR>
                    <a:lnT>
                      <a:noFill/>
                    </a:lnT>
                    <a:lnB>
                      <a:noFill/>
                    </a:lnB>
                  </a:tcPr>
                </a:tc>
              </a:tr>
              <a:tr h="218928">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12</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IA, KS, MO, NE</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24584</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1695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1750</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13625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55.4</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1980</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8893</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36.2</a:t>
                      </a:r>
                      <a:endParaRPr lang="en-US" sz="1000" dirty="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r>
              <a:tr h="251067">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15</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AZ, CO, NV, NM, UT, WY</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34342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1581</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1653</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20092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58.5</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2522</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7.3</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11596</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33.8</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a:noFill/>
                    </a:lnB>
                  </a:tcPr>
                </a:tc>
              </a:tr>
              <a:tr h="251067">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CT, MA, ME, NH, RI, VT</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23127</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1498</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1560</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12563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54.3</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1394</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6.0</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9116</a:t>
                      </a:r>
                      <a:endParaRPr lang="en-US" sz="1000">
                        <a:effectLst/>
                        <a:latin typeface="Calibri"/>
                        <a:ea typeface="Calibri"/>
                        <a:cs typeface="Times New Roman"/>
                      </a:endParaRPr>
                    </a:p>
                  </a:txBody>
                  <a:tcPr marL="59249" marR="592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39.4</a:t>
                      </a:r>
                      <a:endParaRPr lang="en-US" sz="1000" dirty="0">
                        <a:effectLst/>
                        <a:latin typeface="Calibri"/>
                        <a:ea typeface="Calibri"/>
                        <a:cs typeface="Times New Roman"/>
                      </a:endParaRPr>
                    </a:p>
                  </a:txBody>
                  <a:tcPr marL="59249" marR="59249" marT="0" marB="0" anchor="ctr">
                    <a:lnL>
                      <a:noFill/>
                    </a:lnL>
                    <a:lnR>
                      <a:noFill/>
                    </a:lnR>
                    <a:lnT>
                      <a:noFill/>
                    </a:lnT>
                    <a:lnB>
                      <a:noFill/>
                    </a:lnB>
                  </a:tcPr>
                </a:tc>
              </a:tr>
              <a:tr h="18592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16</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AK, ID, MT, OR, WA</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21512</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1419</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1474</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11648</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54.1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1801</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8.4</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7975</a:t>
                      </a:r>
                      <a:endParaRPr lang="en-US" sz="100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37.1</a:t>
                      </a:r>
                      <a:endParaRPr lang="en-US" sz="1000" dirty="0">
                        <a:effectLst/>
                        <a:latin typeface="Calibri"/>
                        <a:ea typeface="Calibri"/>
                        <a:cs typeface="Times New Roman"/>
                      </a:endParaRPr>
                    </a:p>
                  </a:txBody>
                  <a:tcPr marL="59249" marR="59249" marT="0" marB="0" anchor="ctr">
                    <a:lnL>
                      <a:noFill/>
                    </a:lnL>
                    <a:lnR>
                      <a:noFill/>
                    </a:lnR>
                    <a:lnT>
                      <a:noFill/>
                    </a:lnT>
                    <a:lnB w="12700" cap="flat" cmpd="sng" algn="ctr">
                      <a:solidFill>
                        <a:srgbClr val="000000"/>
                      </a:solidFill>
                      <a:prstDash val="solid"/>
                      <a:round/>
                      <a:headEnd type="none" w="med" len="med"/>
                      <a:tailEnd type="none" w="med" len="med"/>
                    </a:lnB>
                  </a:tcPr>
                </a:tc>
              </a:tr>
              <a:tr h="185920">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dirty="0">
                          <a:solidFill>
                            <a:srgbClr val="000000"/>
                          </a:solidFill>
                          <a:effectLst/>
                          <a:latin typeface="Arial"/>
                          <a:ea typeface="Times New Roman"/>
                          <a:cs typeface="Times New Roman"/>
                        </a:rPr>
                        <a:t>All networks</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678383</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1990</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2067</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421219</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63.3</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46121</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6.9</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196119</a:t>
                      </a:r>
                      <a:endParaRPr lang="en-US" sz="100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29.5</a:t>
                      </a:r>
                      <a:endParaRPr lang="en-US" sz="1000" dirty="0">
                        <a:effectLst/>
                        <a:latin typeface="Calibri"/>
                        <a:ea typeface="Calibri"/>
                        <a:cs typeface="Times New Roman"/>
                      </a:endParaRPr>
                    </a:p>
                  </a:txBody>
                  <a:tcPr marL="59249" marR="592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6209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10" name="Rectangle 9"/>
          <p:cNvSpPr/>
          <p:nvPr/>
        </p:nvSpPr>
        <p:spPr>
          <a:xfrm>
            <a:off x="1219200" y="5688421"/>
            <a:ext cx="7924800" cy="830997"/>
          </a:xfrm>
          <a:prstGeom prst="rect">
            <a:avLst/>
          </a:prstGeom>
        </p:spPr>
        <p:txBody>
          <a:bodyPr wrap="square">
            <a:spAutoFit/>
          </a:bodyPr>
          <a:lstStyle/>
          <a:p>
            <a:r>
              <a:rPr lang="en-US" i="1" baseline="30000" dirty="0"/>
              <a:t>Data Source: Special analyses, USRDS ESRD Database. *Adjusted for age, sex, and race. The standard population was the U.S. population in 2011. **Three Health Service Areas were suppressed because the ratio of unadjusted rate to adjusted rate or adjusted rate to unadjusted rate was greater than 3. Values for cells with 10 or fewer patients are suppressed. Abbreviation: ESRD, end-stage renal disease.</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1.12  Map of the adjusted* prevalence (per million) of ESRD, by Health Service Area, in the U.S. population, 2014**</a:t>
            </a:r>
          </a:p>
        </p:txBody>
      </p:sp>
      <p:pic>
        <p:nvPicPr>
          <p:cNvPr id="3" name="Picture 2" descr="K:\Projects\USRDS\docs\ADR\2016\Chapters\ESRD\c01_IncPrev\Figures_Tables\600ppi\v2_c01_IncPrev_f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95398"/>
            <a:ext cx="7315200" cy="360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05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10" name="Rectangle 9"/>
          <p:cNvSpPr/>
          <p:nvPr/>
        </p:nvSpPr>
        <p:spPr>
          <a:xfrm>
            <a:off x="1219200" y="5688421"/>
            <a:ext cx="7924800" cy="646331"/>
          </a:xfrm>
          <a:prstGeom prst="rect">
            <a:avLst/>
          </a:prstGeom>
        </p:spPr>
        <p:txBody>
          <a:bodyPr wrap="square">
            <a:spAutoFit/>
          </a:bodyPr>
          <a:lstStyle/>
          <a:p>
            <a:r>
              <a:rPr lang="en-US" i="1" baseline="30000" dirty="0"/>
              <a:t>Data Source: Reference Table B.2(2) and special analyses, USRDS ESRD Database. *Point prevalence on December 31 of each year. Adjusted for sex and race. The standard population was the U.S. population in 2011. Abbreviations: ESRD, end-stage renal disease.</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1.13  Trends in the adjusted* prevalence (per million) of ESRD, by age group, in the U.S. population, 1996-2014</a:t>
            </a:r>
          </a:p>
        </p:txBody>
      </p:sp>
      <p:pic>
        <p:nvPicPr>
          <p:cNvPr id="3" name="Picture 2" descr="K:\Projects\USRDS\docs\ADR\2016\Chapters\ESRD\c01_IncPrev\Figures_Tables\600ppi\v2_c01_IncPrev_f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66802"/>
            <a:ext cx="6400800" cy="426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10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10" name="Rectangle 9"/>
          <p:cNvSpPr/>
          <p:nvPr/>
        </p:nvSpPr>
        <p:spPr>
          <a:xfrm>
            <a:off x="1219200" y="5688421"/>
            <a:ext cx="7924800" cy="646331"/>
          </a:xfrm>
          <a:prstGeom prst="rect">
            <a:avLst/>
          </a:prstGeom>
        </p:spPr>
        <p:txBody>
          <a:bodyPr wrap="square">
            <a:spAutoFit/>
          </a:bodyPr>
          <a:lstStyle/>
          <a:p>
            <a:r>
              <a:rPr lang="en-US" i="1" baseline="30000" dirty="0"/>
              <a:t>Data Source: Reference Table B.2(2) and special analyses, USRDS ESRD Database. *Point prevalence on December 31 of each year. Adjusted for age and sex. The standard population was the U.S. population in 2011. Abbreviations: </a:t>
            </a:r>
            <a:r>
              <a:rPr lang="en-US" i="1" baseline="30000" dirty="0" err="1"/>
              <a:t>Af</a:t>
            </a:r>
            <a:r>
              <a:rPr lang="en-US" i="1" baseline="30000" dirty="0"/>
              <a:t> Am, African American; ESRD, end-stage renal disease.</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1.14  Trends in adjusted* prevalence (per million) of ESRD, by race, in the U.S. population, 1996-2014</a:t>
            </a:r>
          </a:p>
        </p:txBody>
      </p:sp>
      <p:pic>
        <p:nvPicPr>
          <p:cNvPr id="3" name="Picture 2" descr="K:\Projects\USRDS\docs\ADR\2016\Chapters\ESRD\c01_IncPrev\Figures_Tables\600ppi\v2_c01_IncPrev_f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79515"/>
            <a:ext cx="6400800" cy="426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40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10" name="Rectangle 9"/>
          <p:cNvSpPr/>
          <p:nvPr/>
        </p:nvSpPr>
        <p:spPr>
          <a:xfrm>
            <a:off x="1219200" y="5688421"/>
            <a:ext cx="7924800" cy="461665"/>
          </a:xfrm>
          <a:prstGeom prst="rect">
            <a:avLst/>
          </a:prstGeom>
        </p:spPr>
        <p:txBody>
          <a:bodyPr wrap="square">
            <a:spAutoFit/>
          </a:bodyPr>
          <a:lstStyle/>
          <a:p>
            <a:r>
              <a:rPr lang="en-US" i="1" baseline="30000" dirty="0"/>
              <a:t>Data Source: Reference Tables B.1, B.2(2). *Point prevalence on December 31 of each year. Adjusted for age, sex, and race. The standard population was the U.S. population in 2011. Abbreviation: ESRD, end-stage renal disease.</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1.15  Trends in the adjusted* prevalence  (per million) of ESRD, by Hispanic ethnicity, in the U.S. population, 1996-2014</a:t>
            </a:r>
          </a:p>
        </p:txBody>
      </p:sp>
      <p:pic>
        <p:nvPicPr>
          <p:cNvPr id="3" name="Picture 2" descr="K:\Projects\USRDS\docs\ADR\2016\Chapters\ESRD\c01_IncPrev\Figures_Tables\600ppi\v2_c01_IncPrev_f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44615"/>
            <a:ext cx="6400800" cy="38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986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25</a:t>
            </a:fld>
            <a:endParaRPr lang="en-US" dirty="0"/>
          </a:p>
        </p:txBody>
      </p:sp>
      <p:sp>
        <p:nvSpPr>
          <p:cNvPr id="10" name="Rectangle 9"/>
          <p:cNvSpPr/>
          <p:nvPr/>
        </p:nvSpPr>
        <p:spPr>
          <a:xfrm>
            <a:off x="1219200" y="5688421"/>
            <a:ext cx="7924800" cy="646331"/>
          </a:xfrm>
          <a:prstGeom prst="rect">
            <a:avLst/>
          </a:prstGeom>
        </p:spPr>
        <p:txBody>
          <a:bodyPr wrap="square">
            <a:spAutoFit/>
          </a:bodyPr>
          <a:lstStyle/>
          <a:p>
            <a:r>
              <a:rPr lang="en-US" i="1" baseline="30000" dirty="0"/>
              <a:t>Data Source: Reference Table B.2(2) and special analyses, USRDS ESRD Database. *Point prevalence on December 31 of each year. Adjusted for age, sex, and race. The standard population was the U.S. population in 2011. Abbreviation: ESRD, end-stage renal disease. </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1.16  Trends in adjusted* prevalence (per million) of ESRD, by primary cause of ESRD, in the U.S. population, 1996-2014</a:t>
            </a:r>
          </a:p>
        </p:txBody>
      </p:sp>
      <p:pic>
        <p:nvPicPr>
          <p:cNvPr id="3" name="Picture 2" descr="K:\Projects\USRDS\docs\ADR\2016\Chapters\ESRD\c01_IncPrev\Figures_Tables\600ppi\v2_c01_IncPrev_f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73150"/>
            <a:ext cx="6400800" cy="44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570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26</a:t>
            </a:fld>
            <a:endParaRPr lang="en-US" dirty="0"/>
          </a:p>
        </p:txBody>
      </p:sp>
      <p:sp>
        <p:nvSpPr>
          <p:cNvPr id="10" name="Rectangle 9"/>
          <p:cNvSpPr/>
          <p:nvPr/>
        </p:nvSpPr>
        <p:spPr>
          <a:xfrm>
            <a:off x="1219200" y="5688421"/>
            <a:ext cx="7924800" cy="276999"/>
          </a:xfrm>
          <a:prstGeom prst="rect">
            <a:avLst/>
          </a:prstGeom>
        </p:spPr>
        <p:txBody>
          <a:bodyPr wrap="square">
            <a:spAutoFit/>
          </a:bodyPr>
          <a:lstStyle/>
          <a:p>
            <a:r>
              <a:rPr lang="en-US" i="1" baseline="30000" dirty="0"/>
              <a:t>Data Source: Reference Table D.1. Abbreviations: ESRD, end-stage renal disease; PD, peritoneal dialysis. </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1.17  Trends in the number of incident ESRD cases (in thousands) using home dialysis, by type of therapy, in the U.S. population, 1996-2014</a:t>
            </a:r>
          </a:p>
        </p:txBody>
      </p:sp>
      <p:pic>
        <p:nvPicPr>
          <p:cNvPr id="3" name="Picture 2" descr="K:\Projects\USRDS\docs\ADR\2016\Chapters\ESRD\c01_IncPrev\Figures_Tables\600ppi\v2_c01_IncPrev_f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3002"/>
            <a:ext cx="6400800" cy="38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7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27</a:t>
            </a:fld>
            <a:endParaRPr lang="en-US" dirty="0"/>
          </a:p>
        </p:txBody>
      </p:sp>
      <p:sp>
        <p:nvSpPr>
          <p:cNvPr id="10" name="Rectangle 9"/>
          <p:cNvSpPr/>
          <p:nvPr/>
        </p:nvSpPr>
        <p:spPr>
          <a:xfrm>
            <a:off x="152400" y="6229657"/>
            <a:ext cx="8972107" cy="215444"/>
          </a:xfrm>
          <a:prstGeom prst="rect">
            <a:avLst/>
          </a:prstGeom>
        </p:spPr>
        <p:txBody>
          <a:bodyPr wrap="square">
            <a:spAutoFit/>
          </a:bodyPr>
          <a:lstStyle/>
          <a:p>
            <a:r>
              <a:rPr lang="en-US" sz="1200" i="1" baseline="30000" dirty="0"/>
              <a:t>Data Source: Special analyses, USRDS ESRD Database. The numbers in this table exclude “Other PD” and </a:t>
            </a:r>
            <a:r>
              <a:rPr lang="en-US" sz="1200" i="1" baseline="30000" dirty="0" smtClean="0"/>
              <a:t> “</a:t>
            </a:r>
            <a:r>
              <a:rPr lang="en-US" sz="1200" i="1" baseline="30000" dirty="0"/>
              <a:t>Uncertain Dialysis.” Abbreviations: ESRD, end-stage renal disease; HD, hemodialysis; PD, peritoneal </a:t>
            </a:r>
            <a:r>
              <a:rPr lang="en-US" sz="1200" i="1" baseline="30000" dirty="0" smtClean="0"/>
              <a:t>dialysis. </a:t>
            </a:r>
            <a:endParaRPr lang="en-US" sz="1200" i="1" baseline="30000" dirty="0">
              <a:solidFill>
                <a:srgbClr val="FF0000"/>
              </a:solidFill>
            </a:endParaRPr>
          </a:p>
        </p:txBody>
      </p:sp>
      <p:sp>
        <p:nvSpPr>
          <p:cNvPr id="11" name="Rectangle 10"/>
          <p:cNvSpPr/>
          <p:nvPr/>
        </p:nvSpPr>
        <p:spPr>
          <a:xfrm>
            <a:off x="0" y="152400"/>
            <a:ext cx="9144000" cy="954107"/>
          </a:xfrm>
          <a:prstGeom prst="rect">
            <a:avLst/>
          </a:prstGeom>
        </p:spPr>
        <p:txBody>
          <a:bodyPr wrap="square">
            <a:spAutoFit/>
          </a:bodyPr>
          <a:lstStyle/>
          <a:p>
            <a:pPr algn="ctr"/>
            <a:r>
              <a:rPr lang="en-US" sz="2800" b="1" baseline="30000" dirty="0"/>
              <a:t>Table 1.5  Number and percentage of incident cases of hemodialysis, peritoneal dialysis, and transplantation by age, sex, race, ethnicity, and primary cause of ESRD, in the U.S. population, 2014</a:t>
            </a:r>
          </a:p>
        </p:txBody>
      </p:sp>
      <p:graphicFrame>
        <p:nvGraphicFramePr>
          <p:cNvPr id="4" name="Table 3"/>
          <p:cNvGraphicFramePr>
            <a:graphicFrameLocks noGrp="1"/>
          </p:cNvGraphicFramePr>
          <p:nvPr>
            <p:extLst>
              <p:ext uri="{D42A27DB-BD31-4B8C-83A1-F6EECF244321}">
                <p14:modId xmlns:p14="http://schemas.microsoft.com/office/powerpoint/2010/main" val="3443969074"/>
              </p:ext>
            </p:extLst>
          </p:nvPr>
        </p:nvGraphicFramePr>
        <p:xfrm>
          <a:off x="2438399" y="990612"/>
          <a:ext cx="4267202" cy="5141964"/>
        </p:xfrm>
        <a:graphic>
          <a:graphicData uri="http://schemas.openxmlformats.org/drawingml/2006/table">
            <a:tbl>
              <a:tblPr firstRow="1" firstCol="1" bandRow="1"/>
              <a:tblGrid>
                <a:gridCol w="1275150"/>
                <a:gridCol w="500952"/>
                <a:gridCol w="500952"/>
                <a:gridCol w="317776"/>
                <a:gridCol w="137636"/>
                <a:gridCol w="418978"/>
                <a:gridCol w="308668"/>
                <a:gridCol w="137636"/>
                <a:gridCol w="362811"/>
                <a:gridCol w="306643"/>
              </a:tblGrid>
              <a:tr h="186303">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Arial"/>
                        </a:rPr>
                        <a:t> </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Total</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HD</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PD</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Transplant</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86303">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 </a:t>
                      </a:r>
                      <a:endParaRPr lang="en-US" sz="900">
                        <a:effectLst/>
                        <a:latin typeface="Calibri"/>
                        <a:ea typeface="Calibri"/>
                        <a:cs typeface="Times New Roman"/>
                      </a:endParaRPr>
                    </a:p>
                  </a:txBody>
                  <a:tcPr marL="54661" marR="54661"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n</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n</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n</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303">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Age</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0-21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1,413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722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51.1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420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29.7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271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19.2</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22-44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13,630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10,926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80.2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1,976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14.5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728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5.3</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45-64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46,674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40,437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86.6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4,742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1,495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3.2</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65-74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30,945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27,887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90.1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2,506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552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1.8</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75+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27,773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26,125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94.1</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1,592</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0.2</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86303">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Sex</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Male</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69,968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61,612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88.1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6,580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1,776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2.5</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Female</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50,467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44,485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88.1</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4,656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9.2</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1,326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86303">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Race</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White</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80,560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70,312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87.3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7,861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2,387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a:t>
                      </a:r>
                      <a:endParaRPr lang="en-US" sz="900">
                        <a:effectLst/>
                        <a:latin typeface="Calibri"/>
                        <a:ea typeface="Calibri"/>
                        <a:cs typeface="Times New Roman"/>
                      </a:endParaRPr>
                    </a:p>
                  </a:txBody>
                  <a:tcPr marL="54661" marR="54661" marT="0" marB="0" anchor="ctr">
                    <a:lnL>
                      <a:noFill/>
                    </a:lnL>
                    <a:lnR>
                      <a:noFill/>
                    </a:lnR>
                    <a:lnT>
                      <a:noFill/>
                    </a:lnT>
                    <a:lnB>
                      <a:noFill/>
                    </a:lnB>
                  </a:tcPr>
                </a:tc>
              </a:tr>
              <a:tr h="298086">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Black/African American</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31,894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29,115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91.3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2,484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295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0.9</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Asian</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6,067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5,087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83.8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753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12.4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227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3.7</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Native American</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1,097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997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90.9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Other/Unknown</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817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586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71.7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71</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160</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19.6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86303">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Ethnicity</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Hispanic</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17,459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15,614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89.4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1,566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279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1.6</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Non-Hispanic</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102,976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90,483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87.9</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9,670</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9.4</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2,823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86303">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Primary Cause of ESRD</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Diabetes</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53,525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48,311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90.3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4,774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440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0.8</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Hypertension</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34,087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30,857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90.5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2,950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280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0.8</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Glomerulonephritis</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9,038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6,991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77.4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1,495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16.5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552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6.1</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Cystic Kidney</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2,543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1,536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60.4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537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21.1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470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18.5</a:t>
                      </a:r>
                      <a:endParaRPr lang="en-US" sz="900">
                        <a:effectLst/>
                        <a:latin typeface="Calibri"/>
                        <a:ea typeface="Calibri"/>
                        <a:cs typeface="Times New Roman"/>
                      </a:endParaRPr>
                    </a:p>
                  </a:txBody>
                  <a:tcPr marL="54661" marR="54661" marT="0" marB="0" anchor="ctr">
                    <a:lnL>
                      <a:noFill/>
                    </a:lnL>
                    <a:lnR>
                      <a:noFill/>
                    </a:lnR>
                    <a:lnT>
                      <a:noFill/>
                    </a:lnT>
                    <a:lnB>
                      <a:noFill/>
                    </a:lnB>
                  </a:tcPr>
                </a:tc>
              </a:tr>
              <a:tr h="186303">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Other/Unknown</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21,242</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18,402</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86.6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1,480</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7.0</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1,360</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6.4</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86303">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Arial"/>
                        </a:rPr>
                        <a:t>Total</a:t>
                      </a:r>
                      <a:endParaRPr lang="en-US" sz="900" dirty="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120,435</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106,097</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88.1</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11,236</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Arial"/>
                        </a:rPr>
                        <a:t>9.3</a:t>
                      </a:r>
                      <a:endParaRPr lang="en-US" sz="900" dirty="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3,102</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Arial"/>
                        </a:rPr>
                        <a:t>2.6</a:t>
                      </a:r>
                      <a:endParaRPr lang="en-US" sz="900" dirty="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32533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28</a:t>
            </a:fld>
            <a:endParaRPr lang="en-US" dirty="0"/>
          </a:p>
        </p:txBody>
      </p:sp>
      <p:sp>
        <p:nvSpPr>
          <p:cNvPr id="10" name="Rectangle 9"/>
          <p:cNvSpPr/>
          <p:nvPr/>
        </p:nvSpPr>
        <p:spPr>
          <a:xfrm>
            <a:off x="1219200" y="5688421"/>
            <a:ext cx="7924800" cy="276999"/>
          </a:xfrm>
          <a:prstGeom prst="rect">
            <a:avLst/>
          </a:prstGeom>
        </p:spPr>
        <p:txBody>
          <a:bodyPr wrap="square">
            <a:spAutoFit/>
          </a:bodyPr>
          <a:lstStyle/>
          <a:p>
            <a:r>
              <a:rPr lang="en-US" i="1" baseline="30000" dirty="0"/>
              <a:t>Data Source: Special analyses, USRDS ESRD Database. Values for cells with 10 or fewer patients are suppressed.. </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1.18  Map of the percentage of incident dialysis cases using home dialysis (peritoneal dialysis or home hemodialysis), by Health Service Area, 2014 </a:t>
            </a:r>
          </a:p>
        </p:txBody>
      </p:sp>
      <p:pic>
        <p:nvPicPr>
          <p:cNvPr id="22530" name="Picture 2" descr="K:\Projects\USRDS\docs\ADR\2016\Chapters\ESRD\c01_IncPrev\Figures_Tables\600ppi\v2_c01_IncPrev_f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22400"/>
            <a:ext cx="7315200" cy="362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43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29</a:t>
            </a:fld>
            <a:endParaRPr lang="en-US" dirty="0"/>
          </a:p>
        </p:txBody>
      </p:sp>
      <p:sp>
        <p:nvSpPr>
          <p:cNvPr id="10" name="Rectangle 9"/>
          <p:cNvSpPr/>
          <p:nvPr/>
        </p:nvSpPr>
        <p:spPr>
          <a:xfrm>
            <a:off x="1219200" y="5688421"/>
            <a:ext cx="7924800" cy="646331"/>
          </a:xfrm>
          <a:prstGeom prst="rect">
            <a:avLst/>
          </a:prstGeom>
        </p:spPr>
        <p:txBody>
          <a:bodyPr wrap="square">
            <a:spAutoFit/>
          </a:bodyPr>
          <a:lstStyle/>
          <a:p>
            <a:r>
              <a:rPr lang="en-US" i="1" baseline="30000" dirty="0"/>
              <a:t>Data Source: Reference Table D.1. December 31 prevalent ESRD patients; Peritoneal dialysis consists of CAPD and CCPD only. Abbreviations: CAPD, continuous ambulatory peritoneal dialysis; CCPD, continuous cycler peritoneal dialysis; ESRD, end-stage renal disease.</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1.19  Trends in number of prevalent ESRD cases (in thousands) using home dialysis, by type of therapy, in the United States, 1996-2014</a:t>
            </a:r>
          </a:p>
        </p:txBody>
      </p:sp>
      <p:pic>
        <p:nvPicPr>
          <p:cNvPr id="23554" name="Picture 2" descr="K:\Projects\USRDS\docs\ADR\2016\Chapters\ESRD\c01_IncPrev\Figures_Tables\600ppi\v2_c01_IncPrev_f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600"/>
            <a:ext cx="6400800" cy="384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6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Reference Table A.2(2) and special analyses, USRDS ESRD Database. *Adjusted for age, sex, race, and ethnicity. The standard population was the U.S. population in 2011. Abbreviation: ESRD, end-stage renal disease. </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  Figure 1.1 Trends in the unadjusted and adjusted* incidence rates (per million/year) of ESRD (trend lines; scale on right), and annual percent (%) change in the adjusted* incidence rate of ESRD (vertical lines; scale on left) in the U.S. population, 1996-2014</a:t>
            </a:r>
          </a:p>
        </p:txBody>
      </p:sp>
      <p:pic>
        <p:nvPicPr>
          <p:cNvPr id="3" name="Picture 2" descr="K:\Projects\USRDS\docs\ADR\2016\Chapters\ESRD\c01_IncPrev\Figures_Tables\600ppi\v2_c01_IncPrev_f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93917"/>
            <a:ext cx="6400800" cy="426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829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30</a:t>
            </a:fld>
            <a:endParaRPr lang="en-US" dirty="0"/>
          </a:p>
        </p:txBody>
      </p:sp>
      <p:sp>
        <p:nvSpPr>
          <p:cNvPr id="10" name="Rectangle 9"/>
          <p:cNvSpPr/>
          <p:nvPr/>
        </p:nvSpPr>
        <p:spPr>
          <a:xfrm>
            <a:off x="152400" y="6021209"/>
            <a:ext cx="8686800" cy="379591"/>
          </a:xfrm>
          <a:prstGeom prst="rect">
            <a:avLst/>
          </a:prstGeom>
        </p:spPr>
        <p:txBody>
          <a:bodyPr wrap="square">
            <a:spAutoFit/>
          </a:bodyPr>
          <a:lstStyle/>
          <a:p>
            <a:r>
              <a:rPr lang="en-US" sz="1400" i="1" baseline="30000" dirty="0"/>
              <a:t>Data Source: Special analyses, USRDS ESRD Database. The numbers in this table exclude “Other PD” and “Uncertain Dialysis.” Abbreviation: ESRD, end-stage renal disease; HD, hemodialysis; PD, peritoneal dialysis. </a:t>
            </a:r>
            <a:endParaRPr lang="en-US" sz="1400" i="1" baseline="30000" dirty="0">
              <a:solidFill>
                <a:srgbClr val="FF0000"/>
              </a:solidFill>
            </a:endParaRPr>
          </a:p>
        </p:txBody>
      </p:sp>
      <p:sp>
        <p:nvSpPr>
          <p:cNvPr id="11" name="Rectangle 10"/>
          <p:cNvSpPr/>
          <p:nvPr/>
        </p:nvSpPr>
        <p:spPr>
          <a:xfrm>
            <a:off x="0" y="152400"/>
            <a:ext cx="9144000" cy="954107"/>
          </a:xfrm>
          <a:prstGeom prst="rect">
            <a:avLst/>
          </a:prstGeom>
        </p:spPr>
        <p:txBody>
          <a:bodyPr wrap="square">
            <a:spAutoFit/>
          </a:bodyPr>
          <a:lstStyle/>
          <a:p>
            <a:pPr algn="ctr"/>
            <a:r>
              <a:rPr lang="en-US" sz="2800" b="1" baseline="30000" dirty="0"/>
              <a:t>Table 1.6  Percentage of prevalent cases of in-center hemodialysis, home hemodialysis, peritoneal dialysis, and transplant by age, sex, race, ethnicity, and primary ESRD diagnosis, in the United States, 2014</a:t>
            </a:r>
          </a:p>
        </p:txBody>
      </p:sp>
      <p:graphicFrame>
        <p:nvGraphicFramePr>
          <p:cNvPr id="4" name="Table 3"/>
          <p:cNvGraphicFramePr>
            <a:graphicFrameLocks noGrp="1"/>
          </p:cNvGraphicFramePr>
          <p:nvPr>
            <p:extLst>
              <p:ext uri="{D42A27DB-BD31-4B8C-83A1-F6EECF244321}">
                <p14:modId xmlns:p14="http://schemas.microsoft.com/office/powerpoint/2010/main" val="2976576653"/>
              </p:ext>
            </p:extLst>
          </p:nvPr>
        </p:nvGraphicFramePr>
        <p:xfrm>
          <a:off x="2317218" y="1010412"/>
          <a:ext cx="4509564" cy="4837176"/>
        </p:xfrm>
        <a:graphic>
          <a:graphicData uri="http://schemas.openxmlformats.org/drawingml/2006/table">
            <a:tbl>
              <a:tblPr firstRow="1" firstCol="1" bandRow="1"/>
              <a:tblGrid>
                <a:gridCol w="1275432"/>
                <a:gridCol w="501063"/>
                <a:gridCol w="136653"/>
                <a:gridCol w="494483"/>
                <a:gridCol w="306711"/>
                <a:gridCol w="137666"/>
                <a:gridCol w="419071"/>
                <a:gridCol w="306711"/>
                <a:gridCol w="137666"/>
                <a:gridCol w="475250"/>
                <a:gridCol w="318858"/>
              </a:tblGrid>
              <a:tr h="167628">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Arial"/>
                        </a:rPr>
                        <a:t> </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Total</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HD</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PD</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Transplant</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67628">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 </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n</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n</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n</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Age</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0-21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9,783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1,783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18.2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1,131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6,869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70.2</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22-44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101,298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50,922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50.3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8,797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41,579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41.0</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45-64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298,786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177,690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59.5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20,609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100,487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33.6</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65-74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157,089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106,869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68.0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9,943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40,277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25.6</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75+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109,043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91,294</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83.7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6,054</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11,695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Sex</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Male</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389,372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243,883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62.6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25,658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119,831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30.8</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Female</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286,562</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184,637</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64.4</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20,873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81,052</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28.3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Race</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White</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414,472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240,919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58.1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30,680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142,873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34.5</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Black/African American</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208,419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156,716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75.2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11,697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40,006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19.2</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Asian</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38,644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23,463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60.7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3,472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11,709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30.3</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Native American</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7,325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5,099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69.6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432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5.9</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1,794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24.5</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Other/Unknown</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7,139</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2,361</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33.1</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253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4,525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63.4</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Ethnicity</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Hispanic</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115,330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78,135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67.7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7,190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30,005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26.0</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Non-Hispanic</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560,669</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350,423</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62.5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39,344</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7.0</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170,902</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30.5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Primary Cause of ESRD</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Diabetes</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255,896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193,487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75.6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17,078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45,331</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17.7</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Hypertension</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170,487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125,422</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73.6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12,377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32,688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19.2</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Glomerulonephritis</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108,406</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44,073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40.7</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8,440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7.8</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55,893</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51.6</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Cystic Kidney</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31,794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9,850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31.0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2,064</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6.5</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19,880</a:t>
                      </a:r>
                      <a:endParaRPr lang="en-US" sz="900">
                        <a:effectLst/>
                        <a:latin typeface="Calibri"/>
                        <a:ea typeface="Calibri"/>
                        <a:cs typeface="Times New Roman"/>
                      </a:endParaRPr>
                    </a:p>
                  </a:txBody>
                  <a:tcPr marL="54661" marR="54661"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62.5</a:t>
                      </a:r>
                      <a:endParaRPr lang="en-US" sz="900">
                        <a:effectLst/>
                        <a:latin typeface="Calibri"/>
                        <a:ea typeface="Calibri"/>
                        <a:cs typeface="Times New Roman"/>
                      </a:endParaRPr>
                    </a:p>
                  </a:txBody>
                  <a:tcPr marL="54661" marR="54661" marT="0" marB="0" anchor="ctr">
                    <a:lnL>
                      <a:noFill/>
                    </a:lnL>
                    <a:lnR>
                      <a:noFill/>
                    </a:lnR>
                    <a:lnT>
                      <a:noFill/>
                    </a:lnT>
                    <a:lnB>
                      <a:noFill/>
                    </a:lnB>
                  </a:tcPr>
                </a:tc>
              </a:tr>
              <a:tr h="167628">
                <a:tc>
                  <a:txBody>
                    <a:bodyPr/>
                    <a:lstStyle/>
                    <a:p>
                      <a:pPr marL="0" marR="0" indent="254000">
                        <a:lnSpc>
                          <a:spcPct val="115000"/>
                        </a:lnSpc>
                        <a:spcBef>
                          <a:spcPts val="0"/>
                        </a:spcBef>
                        <a:spcAft>
                          <a:spcPts val="0"/>
                        </a:spcAft>
                      </a:pPr>
                      <a:r>
                        <a:rPr lang="en-US" sz="800">
                          <a:solidFill>
                            <a:srgbClr val="000000"/>
                          </a:solidFill>
                          <a:effectLst/>
                          <a:latin typeface="Calibri"/>
                          <a:ea typeface="Times New Roman"/>
                          <a:cs typeface="Arial"/>
                        </a:rPr>
                        <a:t>Other/Unknown</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109,416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55,726</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50.9</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6,575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6.0</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47,115</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43.1</a:t>
                      </a:r>
                      <a:endParaRPr lang="en-US" sz="900">
                        <a:effectLst/>
                        <a:latin typeface="Calibri"/>
                        <a:ea typeface="Calibri"/>
                        <a:cs typeface="Times New Roman"/>
                      </a:endParaRPr>
                    </a:p>
                  </a:txBody>
                  <a:tcPr marL="54661" marR="54661" marT="0" marB="0" anchor="ctr">
                    <a:lnL>
                      <a:noFill/>
                    </a:lnL>
                    <a:lnR>
                      <a:noFill/>
                    </a:lnR>
                    <a:lnT>
                      <a:noFill/>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Total</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675,999</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428,558</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63.4</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46,534</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Arial"/>
                        </a:rPr>
                        <a:t>6.9</a:t>
                      </a:r>
                      <a:endParaRPr lang="en-US" sz="900" dirty="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200,907</a:t>
                      </a:r>
                      <a:endParaRPr lang="en-US" sz="90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Arial"/>
                        </a:rPr>
                        <a:t>29.7</a:t>
                      </a:r>
                      <a:endParaRPr lang="en-US" sz="900" dirty="0">
                        <a:effectLst/>
                        <a:latin typeface="Calibri"/>
                        <a:ea typeface="Calibri"/>
                        <a:cs typeface="Times New Roman"/>
                      </a:endParaRPr>
                    </a:p>
                  </a:txBody>
                  <a:tcPr marL="54661" marR="546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468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31</a:t>
            </a:fld>
            <a:endParaRPr lang="en-US" dirty="0"/>
          </a:p>
        </p:txBody>
      </p:sp>
      <p:sp>
        <p:nvSpPr>
          <p:cNvPr id="10" name="Rectangle 9"/>
          <p:cNvSpPr/>
          <p:nvPr/>
        </p:nvSpPr>
        <p:spPr>
          <a:xfrm>
            <a:off x="1219200" y="5688421"/>
            <a:ext cx="7924800" cy="276999"/>
          </a:xfrm>
          <a:prstGeom prst="rect">
            <a:avLst/>
          </a:prstGeom>
        </p:spPr>
        <p:txBody>
          <a:bodyPr wrap="square">
            <a:spAutoFit/>
          </a:bodyPr>
          <a:lstStyle/>
          <a:p>
            <a:r>
              <a:rPr lang="en-US" i="1" baseline="30000" dirty="0"/>
              <a:t>Data Source: Special analyses, USRDS ESRD Database. Values for cells with 10 or fewer patients are suppressed.. </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1.20  Map of the percentage of prevalent dialysis cases using home dialysis, by Health Service Area, 2014 </a:t>
            </a:r>
          </a:p>
        </p:txBody>
      </p:sp>
      <p:pic>
        <p:nvPicPr>
          <p:cNvPr id="3" name="Picture 2" descr="K:\Projects\USRDS\docs\ADR\2016\Chapters\ESRD\c01_IncPrev\Figures_Tables\600ppi\v2_c01_IncPrev_f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7315200" cy="362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29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32</a:t>
            </a:fld>
            <a:endParaRPr lang="en-US" dirty="0"/>
          </a:p>
        </p:txBody>
      </p:sp>
      <p:sp>
        <p:nvSpPr>
          <p:cNvPr id="10" name="Rectangle 9"/>
          <p:cNvSpPr/>
          <p:nvPr/>
        </p:nvSpPr>
        <p:spPr>
          <a:xfrm>
            <a:off x="76200" y="5715000"/>
            <a:ext cx="8915400" cy="666849"/>
          </a:xfrm>
          <a:prstGeom prst="rect">
            <a:avLst/>
          </a:prstGeom>
        </p:spPr>
        <p:txBody>
          <a:bodyPr wrap="square">
            <a:spAutoFit/>
          </a:bodyPr>
          <a:lstStyle/>
          <a:p>
            <a:r>
              <a:rPr lang="en-US" sz="1400" i="1" baseline="30000" dirty="0"/>
              <a:t>Data Source: Special analyses, USRDS ESRD Database. Population only includes incident cases with CMS form 2728. *Count ≤10. </a:t>
            </a:r>
            <a:r>
              <a:rPr lang="en-US" sz="1400" i="1" baseline="30000" dirty="0" err="1"/>
              <a:t>eGFR</a:t>
            </a:r>
            <a:r>
              <a:rPr lang="en-US" sz="1400" i="1" baseline="30000" dirty="0"/>
              <a:t> calculated using the CKD-EPI equation (CKD-EPI </a:t>
            </a:r>
            <a:r>
              <a:rPr lang="en-US" sz="1400" i="1" baseline="30000" dirty="0" err="1"/>
              <a:t>eGFR</a:t>
            </a:r>
            <a:r>
              <a:rPr lang="en-US" sz="1400" i="1" baseline="30000" dirty="0"/>
              <a:t> (ml/min/1.73 m2) for those aged ≥18 years and the Schwartz equation for those aged &lt;18 years. Abbreviations: AV, arteriovenous fistula; CKD-EPI, chronic kidney disease epidemiology calculation; CVC, central venous catheter; </a:t>
            </a:r>
            <a:r>
              <a:rPr lang="en-US" sz="1400" i="1" baseline="30000" dirty="0" err="1"/>
              <a:t>eGFR</a:t>
            </a:r>
            <a:r>
              <a:rPr lang="en-US" sz="1400" i="1" baseline="30000" dirty="0"/>
              <a:t>, estimated glomerular filtration rate; ESA, erythropoiesis-stimulating agents; ESRD, end-stage renal disease; RRT, renal replacement therapy.</a:t>
            </a:r>
            <a:endParaRPr lang="en-US" sz="1400" i="1" baseline="30000" dirty="0">
              <a:solidFill>
                <a:srgbClr val="FF0000"/>
              </a:solidFill>
            </a:endParaRPr>
          </a:p>
        </p:txBody>
      </p:sp>
      <p:sp>
        <p:nvSpPr>
          <p:cNvPr id="11" name="Rectangle 10"/>
          <p:cNvSpPr/>
          <p:nvPr/>
        </p:nvSpPr>
        <p:spPr>
          <a:xfrm>
            <a:off x="0" y="101025"/>
            <a:ext cx="9144000" cy="584775"/>
          </a:xfrm>
          <a:prstGeom prst="rect">
            <a:avLst/>
          </a:prstGeom>
        </p:spPr>
        <p:txBody>
          <a:bodyPr wrap="square">
            <a:spAutoFit/>
          </a:bodyPr>
          <a:lstStyle/>
          <a:p>
            <a:pPr algn="ctr"/>
            <a:r>
              <a:rPr lang="en-US" sz="2400" b="1" baseline="30000" dirty="0"/>
              <a:t>Table 1.7  Distribution (%) of the reported duration of pre-ESRD nephrology care, by (a) demographic and (b) clinical characteristics, among incident ESRD cases in the U.S. population, 2014</a:t>
            </a:r>
          </a:p>
        </p:txBody>
      </p:sp>
      <p:sp>
        <p:nvSpPr>
          <p:cNvPr id="6" name="Rectangle 5"/>
          <p:cNvSpPr/>
          <p:nvPr/>
        </p:nvSpPr>
        <p:spPr>
          <a:xfrm>
            <a:off x="7088" y="685800"/>
            <a:ext cx="9144000" cy="338554"/>
          </a:xfrm>
          <a:prstGeom prst="rect">
            <a:avLst/>
          </a:prstGeom>
        </p:spPr>
        <p:txBody>
          <a:bodyPr wrap="square">
            <a:spAutoFit/>
          </a:bodyPr>
          <a:lstStyle/>
          <a:p>
            <a:pPr algn="ctr"/>
            <a:r>
              <a:rPr lang="en-US" sz="2400" b="1" baseline="30000" dirty="0"/>
              <a:t>(a) </a:t>
            </a:r>
            <a:r>
              <a:rPr lang="en-US" sz="2400" b="1" baseline="30000" dirty="0" smtClean="0"/>
              <a:t>Demographic </a:t>
            </a:r>
            <a:r>
              <a:rPr lang="en-US" sz="2400" b="1" baseline="30000" dirty="0"/>
              <a:t>characteristics (% within row)</a:t>
            </a:r>
          </a:p>
        </p:txBody>
      </p:sp>
      <p:graphicFrame>
        <p:nvGraphicFramePr>
          <p:cNvPr id="4" name="Table 3"/>
          <p:cNvGraphicFramePr>
            <a:graphicFrameLocks noGrp="1"/>
          </p:cNvGraphicFramePr>
          <p:nvPr>
            <p:extLst>
              <p:ext uri="{D42A27DB-BD31-4B8C-83A1-F6EECF244321}">
                <p14:modId xmlns:p14="http://schemas.microsoft.com/office/powerpoint/2010/main" val="3354660156"/>
              </p:ext>
            </p:extLst>
          </p:nvPr>
        </p:nvGraphicFramePr>
        <p:xfrm>
          <a:off x="2057400" y="1031505"/>
          <a:ext cx="4852644" cy="4531095"/>
        </p:xfrm>
        <a:graphic>
          <a:graphicData uri="http://schemas.openxmlformats.org/drawingml/2006/table">
            <a:tbl>
              <a:tblPr firstRow="1" firstCol="1" bandRow="1"/>
              <a:tblGrid>
                <a:gridCol w="1589220"/>
                <a:gridCol w="571099"/>
                <a:gridCol w="509910"/>
                <a:gridCol w="509910"/>
                <a:gridCol w="560901"/>
                <a:gridCol w="489514"/>
                <a:gridCol w="622090"/>
              </a:tblGrid>
              <a:tr h="140735">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5">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Duration of pre-ESRD nephrology care</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470">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No. of cases</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&gt;12 mo.</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6-12 mo.</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0-6 mo.</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None</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Unknown</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171">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Total</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116290</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30.6</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18.6</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13.2</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24.2</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13.4</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171">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Age</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0-21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1523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43.1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22.1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5.9</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22-44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13513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27.4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29.1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45-64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44653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28.1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65-74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29745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32.8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18.9</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12.9</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75+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26856</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33.1</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12.7</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21.3</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14.2</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63171">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Sex</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Female</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49041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30.8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Male</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67249</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30.5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24.6</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13.3</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87647">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Race</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100">
                        <a:effectLst/>
                        <a:latin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Native American</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1158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27.6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26.2</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Asian</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6029</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30.5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21.7</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13.2</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Black/African American</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31252</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26.2</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12.7</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White</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77843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32.4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Other/Unknown</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63171">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Ethnicity</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Non-Hispanic</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99715</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31.8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Hispanic</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16575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23.3</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29</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15.1</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63171">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Primary Diagnosis</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1189" marR="611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Diabetes</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53642</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31.4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13.7</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Hypertension</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34226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27.4</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17.9</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25.6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15.9</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Glomerulonephritis</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9151</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38.8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22.7</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Cystic kidney</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2573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58.3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16.3</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9.6</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7.2</a:t>
                      </a:r>
                      <a:endParaRPr lang="en-US" sz="1000">
                        <a:effectLst/>
                        <a:latin typeface="Calibri"/>
                        <a:ea typeface="Calibri"/>
                        <a:cs typeface="Times New Roman"/>
                      </a:endParaRPr>
                    </a:p>
                  </a:txBody>
                  <a:tcPr marL="61189" marR="61189" marT="0" marB="0" anchor="ctr">
                    <a:lnL>
                      <a:noFill/>
                    </a:lnL>
                    <a:lnR>
                      <a:noFill/>
                    </a:lnR>
                    <a:lnT>
                      <a:noFill/>
                    </a:lnT>
                    <a:lnB>
                      <a:noFill/>
                    </a:lnB>
                    <a:solidFill>
                      <a:srgbClr val="FFFFFF"/>
                    </a:solidFill>
                  </a:tcPr>
                </a:tc>
              </a:tr>
              <a:tr h="163171">
                <a:tc>
                  <a:txBody>
                    <a:bodyPr/>
                    <a:lstStyle/>
                    <a:p>
                      <a:pPr marL="0" marR="0" indent="228600">
                        <a:lnSpc>
                          <a:spcPct val="115000"/>
                        </a:lnSpc>
                        <a:spcBef>
                          <a:spcPts val="0"/>
                        </a:spcBef>
                        <a:spcAft>
                          <a:spcPts val="0"/>
                        </a:spcAft>
                      </a:pPr>
                      <a:r>
                        <a:rPr lang="en-US" sz="800">
                          <a:solidFill>
                            <a:srgbClr val="000000"/>
                          </a:solidFill>
                          <a:effectLst/>
                          <a:latin typeface="Calibri"/>
                          <a:ea typeface="Times New Roman"/>
                          <a:cs typeface="Times New Roman"/>
                        </a:rPr>
                        <a:t>Other/Unknown</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16698</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25.8</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13.9</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12.8</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34.5</a:t>
                      </a:r>
                      <a:endParaRPr lang="en-US" sz="100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12.4</a:t>
                      </a:r>
                      <a:endParaRPr lang="en-US" sz="1000" dirty="0">
                        <a:effectLst/>
                        <a:latin typeface="Calibri"/>
                        <a:ea typeface="Calibri"/>
                        <a:cs typeface="Times New Roman"/>
                      </a:endParaRPr>
                    </a:p>
                  </a:txBody>
                  <a:tcPr marL="61189" marR="611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68803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33</a:t>
            </a:fld>
            <a:endParaRPr lang="en-US" dirty="0"/>
          </a:p>
        </p:txBody>
      </p:sp>
      <p:sp>
        <p:nvSpPr>
          <p:cNvPr id="11" name="Rectangle 10"/>
          <p:cNvSpPr/>
          <p:nvPr/>
        </p:nvSpPr>
        <p:spPr>
          <a:xfrm>
            <a:off x="0" y="313549"/>
            <a:ext cx="9144000" cy="584775"/>
          </a:xfrm>
          <a:prstGeom prst="rect">
            <a:avLst/>
          </a:prstGeom>
        </p:spPr>
        <p:txBody>
          <a:bodyPr wrap="square">
            <a:spAutoFit/>
          </a:bodyPr>
          <a:lstStyle/>
          <a:p>
            <a:pPr algn="ctr"/>
            <a:r>
              <a:rPr lang="en-US" sz="2400" b="1" baseline="30000" dirty="0"/>
              <a:t>Table 1.7  Distribution (%) of the reported duration of pre-ESRD nephrology care, by (a) demographic and (b) clinical characteristics, among incident ESRD cases in the U.S. population, 2014</a:t>
            </a:r>
          </a:p>
        </p:txBody>
      </p:sp>
      <p:sp>
        <p:nvSpPr>
          <p:cNvPr id="6" name="Rectangle 5"/>
          <p:cNvSpPr/>
          <p:nvPr/>
        </p:nvSpPr>
        <p:spPr>
          <a:xfrm>
            <a:off x="0" y="914400"/>
            <a:ext cx="9144000" cy="338554"/>
          </a:xfrm>
          <a:prstGeom prst="rect">
            <a:avLst/>
          </a:prstGeom>
        </p:spPr>
        <p:txBody>
          <a:bodyPr wrap="square">
            <a:spAutoFit/>
          </a:bodyPr>
          <a:lstStyle/>
          <a:p>
            <a:pPr algn="ctr"/>
            <a:r>
              <a:rPr lang="en-US" sz="2400" b="1" baseline="30000" dirty="0" smtClean="0"/>
              <a:t>(b</a:t>
            </a:r>
            <a:r>
              <a:rPr lang="en-US" sz="2400" b="1" baseline="30000" dirty="0"/>
              <a:t>) </a:t>
            </a:r>
            <a:r>
              <a:rPr lang="en-US" sz="2400" b="1" baseline="30000" dirty="0" smtClean="0"/>
              <a:t>Clinical </a:t>
            </a:r>
            <a:r>
              <a:rPr lang="en-US" sz="2400" b="1" baseline="30000" dirty="0"/>
              <a:t>characteristics (% </a:t>
            </a:r>
            <a:r>
              <a:rPr lang="en-US" sz="2400" b="1" baseline="30000"/>
              <a:t>within </a:t>
            </a:r>
            <a:r>
              <a:rPr lang="en-US" sz="2400" b="1" baseline="30000" smtClean="0"/>
              <a:t>row)</a:t>
            </a:r>
            <a:endParaRPr lang="en-US" sz="2400" b="1" baseline="30000" dirty="0"/>
          </a:p>
        </p:txBody>
      </p:sp>
      <p:sp>
        <p:nvSpPr>
          <p:cNvPr id="9" name="Rectangle 8"/>
          <p:cNvSpPr/>
          <p:nvPr/>
        </p:nvSpPr>
        <p:spPr>
          <a:xfrm>
            <a:off x="76200" y="5562600"/>
            <a:ext cx="8915400" cy="666849"/>
          </a:xfrm>
          <a:prstGeom prst="rect">
            <a:avLst/>
          </a:prstGeom>
        </p:spPr>
        <p:txBody>
          <a:bodyPr wrap="square">
            <a:spAutoFit/>
          </a:bodyPr>
          <a:lstStyle/>
          <a:p>
            <a:r>
              <a:rPr lang="en-US" sz="1400" i="1" baseline="30000" dirty="0"/>
              <a:t>Data Source: Special analyses, USRDS ESRD Database. Population only includes incident cases with CMS form 2728. *Count ≤10. </a:t>
            </a:r>
            <a:r>
              <a:rPr lang="en-US" sz="1400" i="1" baseline="30000" dirty="0" err="1"/>
              <a:t>eGFR</a:t>
            </a:r>
            <a:r>
              <a:rPr lang="en-US" sz="1400" i="1" baseline="30000" dirty="0"/>
              <a:t> calculated using the CKD-EPI equation (CKD-EPI </a:t>
            </a:r>
            <a:r>
              <a:rPr lang="en-US" sz="1400" i="1" baseline="30000" dirty="0" err="1"/>
              <a:t>eGFR</a:t>
            </a:r>
            <a:r>
              <a:rPr lang="en-US" sz="1400" i="1" baseline="30000" dirty="0"/>
              <a:t> (ml/min/1.73 m2) for those aged ≥18 years and the Schwartz equation for those aged &lt;18 years. Abbreviations: AV, arteriovenous fistula; CKD-EPI, chronic kidney disease epidemiology calculation; CVC, central venous catheter; </a:t>
            </a:r>
            <a:r>
              <a:rPr lang="en-US" sz="1400" i="1" baseline="30000" dirty="0" err="1"/>
              <a:t>eGFR</a:t>
            </a:r>
            <a:r>
              <a:rPr lang="en-US" sz="1400" i="1" baseline="30000" dirty="0"/>
              <a:t>, estimated glomerular filtration rate; ESA, erythropoiesis-stimulating agents; ESRD, end-stage renal disease; RRT, renal replacement therapy.</a:t>
            </a:r>
            <a:endParaRPr lang="en-US" sz="1400" i="1" baseline="300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40731899"/>
              </p:ext>
            </p:extLst>
          </p:nvPr>
        </p:nvGraphicFramePr>
        <p:xfrm>
          <a:off x="888431" y="1371600"/>
          <a:ext cx="7316242" cy="3519282"/>
        </p:xfrm>
        <a:graphic>
          <a:graphicData uri="http://schemas.openxmlformats.org/drawingml/2006/table">
            <a:tbl>
              <a:tblPr firstRow="1" firstCol="1" bandRow="1"/>
              <a:tblGrid>
                <a:gridCol w="2462647"/>
                <a:gridCol w="858927"/>
                <a:gridCol w="774058"/>
                <a:gridCol w="774058"/>
                <a:gridCol w="774058"/>
                <a:gridCol w="738941"/>
                <a:gridCol w="933553"/>
              </a:tblGrid>
              <a:tr h="181617">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 </a:t>
                      </a:r>
                      <a:endParaRPr lang="en-US" sz="1100" dirty="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5">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Duration of pre-ESRD Nephrology Care</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1617">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No. of cases</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&gt;12 mo.</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6-12 mo.</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0-6 mo.</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None</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Unknown</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16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Dietary care</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No</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106987</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28.7</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17.9</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12.5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26.2</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14.5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Yes</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9303</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52.6</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25.5</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20.7</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0.8</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0.4</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816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ESA use</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No</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99400</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26.7</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17.5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12.5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27.8</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15.5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Yes</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16890</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53.7</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25.1</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17.2</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3</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08859">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eGFR at RRT start</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&lt;5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16366</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25.3</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16.4</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11.3</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33.8</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13.1</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5-&lt;10</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54384</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32.4</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19.3</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13.1</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22.8</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12.5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10-&lt;15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31461</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32.4</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19.2</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14.1</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20.8</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13.4</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&gt;=15</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13967</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26.1</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16.7</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13.7</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25.9</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17.4</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08859">
                <a:tc>
                  <a:txBody>
                    <a:bodyPr/>
                    <a:lstStyle/>
                    <a:p>
                      <a:pPr marL="0" marR="0" indent="229235">
                        <a:lnSpc>
                          <a:spcPct val="115000"/>
                        </a:lnSpc>
                        <a:spcBef>
                          <a:spcPts val="0"/>
                        </a:spcBef>
                        <a:spcAft>
                          <a:spcPts val="0"/>
                        </a:spcAft>
                      </a:pPr>
                      <a:r>
                        <a:rPr lang="en-US" sz="900" b="1">
                          <a:solidFill>
                            <a:srgbClr val="000000"/>
                          </a:solidFill>
                          <a:effectLst/>
                          <a:latin typeface="Calibri"/>
                          <a:ea typeface="Times New Roman"/>
                          <a:cs typeface="Times New Roman"/>
                        </a:rPr>
                        <a:t>Vascular Access</a:t>
                      </a:r>
                      <a:endParaRPr lang="en-US" sz="1100">
                        <a:effectLst/>
                        <a:latin typeface="Calibri"/>
                        <a:ea typeface="Calibri"/>
                        <a:cs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1200">
                        <a:effectLst/>
                        <a:latin typeface="Times New Roman"/>
                      </a:endParaRPr>
                    </a:p>
                  </a:txBody>
                  <a:tcPr marL="68106" marR="681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81617">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AV fistula</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17253</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55.1</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24</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9.5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3.8</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7.5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AV graft</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2965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43.1</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24.3</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13.6</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9.7</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9.2</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CVC with maturing fistula/graft</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19087</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30.7</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21.9</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14.6</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20.9</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11.8</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228600" marR="0">
                        <a:lnSpc>
                          <a:spcPct val="115000"/>
                        </a:lnSpc>
                        <a:spcBef>
                          <a:spcPts val="0"/>
                        </a:spcBef>
                        <a:spcAft>
                          <a:spcPts val="0"/>
                        </a:spcAft>
                      </a:pPr>
                      <a:r>
                        <a:rPr lang="en-US" sz="900">
                          <a:solidFill>
                            <a:srgbClr val="000000"/>
                          </a:solidFill>
                          <a:effectLst/>
                          <a:latin typeface="Calibri"/>
                          <a:ea typeface="Times New Roman"/>
                          <a:cs typeface="Times New Roman"/>
                        </a:rPr>
                        <a:t>CVC only</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63052</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19</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14.8</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13.8</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35</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17.4</a:t>
                      </a:r>
                      <a:endParaRPr lang="en-US" sz="1100">
                        <a:effectLst/>
                        <a:latin typeface="Calibri"/>
                        <a:ea typeface="Calibri"/>
                        <a:cs typeface="Times New Roman"/>
                      </a:endParaRPr>
                    </a:p>
                  </a:txBody>
                  <a:tcPr marL="68106" marR="68106" marT="0" marB="0" anchor="ctr">
                    <a:lnL>
                      <a:noFill/>
                    </a:lnL>
                    <a:lnR>
                      <a:noFill/>
                    </a:lnR>
                    <a:lnT>
                      <a:noFill/>
                    </a:lnT>
                    <a:lnB>
                      <a:noFill/>
                    </a:lnB>
                    <a:solidFill>
                      <a:srgbClr val="FFFFFF"/>
                    </a:solidFill>
                  </a:tcPr>
                </a:tc>
              </a:tr>
              <a:tr h="181617">
                <a:tc>
                  <a:txBody>
                    <a:bodyPr/>
                    <a:lstStyle/>
                    <a:p>
                      <a:pPr marL="0" marR="0" indent="228600">
                        <a:lnSpc>
                          <a:spcPct val="115000"/>
                        </a:lnSpc>
                        <a:spcBef>
                          <a:spcPts val="0"/>
                        </a:spcBef>
                        <a:spcAft>
                          <a:spcPts val="0"/>
                        </a:spcAft>
                      </a:pPr>
                      <a:r>
                        <a:rPr lang="en-US" sz="900">
                          <a:solidFill>
                            <a:srgbClr val="000000"/>
                          </a:solidFill>
                          <a:effectLst/>
                          <a:latin typeface="Calibri"/>
                          <a:ea typeface="Times New Roman"/>
                          <a:cs typeface="Times New Roman"/>
                        </a:rPr>
                        <a:t>Other/Unknown</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13933</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49.8</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23.1</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12.7</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7.9</a:t>
                      </a:r>
                      <a:endParaRPr lang="en-US" sz="110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Times New Roman"/>
                          <a:cs typeface="Times New Roman"/>
                        </a:rPr>
                        <a:t>5.7</a:t>
                      </a:r>
                      <a:endParaRPr lang="en-US" sz="1100" dirty="0">
                        <a:effectLst/>
                        <a:latin typeface="Calibri"/>
                        <a:ea typeface="Calibri"/>
                        <a:cs typeface="Times New Roman"/>
                      </a:endParaRPr>
                    </a:p>
                  </a:txBody>
                  <a:tcPr marL="68106" marR="681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47877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34</a:t>
            </a:fld>
            <a:endParaRPr lang="en-US" dirty="0"/>
          </a:p>
        </p:txBody>
      </p:sp>
      <p:sp>
        <p:nvSpPr>
          <p:cNvPr id="10" name="Rectangle 9"/>
          <p:cNvSpPr/>
          <p:nvPr/>
        </p:nvSpPr>
        <p:spPr>
          <a:xfrm>
            <a:off x="1219200" y="5688421"/>
            <a:ext cx="7924800" cy="461665"/>
          </a:xfrm>
          <a:prstGeom prst="rect">
            <a:avLst/>
          </a:prstGeom>
        </p:spPr>
        <p:txBody>
          <a:bodyPr wrap="square">
            <a:spAutoFit/>
          </a:bodyPr>
          <a:lstStyle/>
          <a:p>
            <a:r>
              <a:rPr lang="en-US" i="1" baseline="30000" dirty="0"/>
              <a:t>Data Source: Special analyses, USRDS ESRD Database. Population only includes incident cases with CMS form 2728. Values for cells with 10 or fewer patients are suppressed. Abbreviations: ESRD, end-stage renal disease; </a:t>
            </a:r>
            <a:r>
              <a:rPr lang="en-US" i="1" baseline="30000" dirty="0" err="1"/>
              <a:t>Neph</a:t>
            </a:r>
            <a:r>
              <a:rPr lang="en-US" i="1" baseline="30000" dirty="0"/>
              <a:t>., nephrology.</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1.21  Percent of incident cases who had received &gt;12 months of pre-ESRD nephrology care, by Health Service Area, 2014 </a:t>
            </a:r>
          </a:p>
        </p:txBody>
      </p:sp>
      <p:pic>
        <p:nvPicPr>
          <p:cNvPr id="3" name="Picture 2" descr="K:\Projects\USRDS\docs\ADR\2016\Chapters\ESRD\c01_IncPrev\Figures_Tables\600ppi\v2_c01_IncPrev_f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7315200" cy="345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92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35</a:t>
            </a:fld>
            <a:endParaRPr lang="en-US" dirty="0"/>
          </a:p>
        </p:txBody>
      </p:sp>
      <p:sp>
        <p:nvSpPr>
          <p:cNvPr id="10" name="Rectangle 9"/>
          <p:cNvSpPr/>
          <p:nvPr/>
        </p:nvSpPr>
        <p:spPr>
          <a:xfrm>
            <a:off x="1219200" y="5688421"/>
            <a:ext cx="7924800" cy="830997"/>
          </a:xfrm>
          <a:prstGeom prst="rect">
            <a:avLst/>
          </a:prstGeom>
        </p:spPr>
        <p:txBody>
          <a:bodyPr wrap="square">
            <a:spAutoFit/>
          </a:bodyPr>
          <a:lstStyle/>
          <a:p>
            <a:r>
              <a:rPr lang="en-US" i="1" baseline="30000" dirty="0"/>
              <a:t>Data Source: Special analyses, USRDS ESRD Database. Population only includes incident cases with CMS form 2728. </a:t>
            </a:r>
            <a:r>
              <a:rPr lang="en-US" i="1" baseline="30000" dirty="0" err="1"/>
              <a:t>eGFR</a:t>
            </a:r>
            <a:r>
              <a:rPr lang="en-US" i="1" baseline="30000" dirty="0"/>
              <a:t> calculated using the CKD-EPI equation (CKD-EPI </a:t>
            </a:r>
            <a:r>
              <a:rPr lang="en-US" i="1" baseline="30000" dirty="0" err="1"/>
              <a:t>eGFR</a:t>
            </a:r>
            <a:r>
              <a:rPr lang="en-US" i="1" baseline="30000" dirty="0"/>
              <a:t> (ml/min/1.73 m2) for those aged ≥18 and the Schwartz equation for those aged &lt;18. Abbreviations: CKD-EPI; chronic kidney disease epidemiology calculation; </a:t>
            </a:r>
            <a:r>
              <a:rPr lang="en-US" i="1" baseline="30000" dirty="0" err="1"/>
              <a:t>eGFR</a:t>
            </a:r>
            <a:r>
              <a:rPr lang="en-US" i="1" baseline="30000" dirty="0"/>
              <a:t>, estimated glomerular filtration rate; ESRD, end-stage renal disease.</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1.22  Trends in the distribution (%) of </a:t>
            </a:r>
            <a:r>
              <a:rPr lang="en-US" sz="2800" b="1" baseline="30000" dirty="0" err="1"/>
              <a:t>eGFR</a:t>
            </a:r>
            <a:r>
              <a:rPr lang="en-US" sz="2800" b="1" baseline="30000" dirty="0"/>
              <a:t> (ml/min/1.73 m2) among incident ESRD patients, 1996-2014</a:t>
            </a:r>
          </a:p>
        </p:txBody>
      </p:sp>
      <p:pic>
        <p:nvPicPr>
          <p:cNvPr id="3" name="Picture 2" descr="K:\Projects\USRDS\docs\ADR\2016\Chapters\ESRD\c01_IncPrev\Figures_Tables\600ppi\v2_c01_IncPrev_f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60500"/>
            <a:ext cx="6454776"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309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36</a:t>
            </a:fld>
            <a:endParaRPr lang="en-US" dirty="0"/>
          </a:p>
        </p:txBody>
      </p:sp>
      <p:sp>
        <p:nvSpPr>
          <p:cNvPr id="10" name="Rectangle 9"/>
          <p:cNvSpPr/>
          <p:nvPr/>
        </p:nvSpPr>
        <p:spPr>
          <a:xfrm>
            <a:off x="152400" y="5939135"/>
            <a:ext cx="8915400" cy="461665"/>
          </a:xfrm>
          <a:prstGeom prst="rect">
            <a:avLst/>
          </a:prstGeom>
        </p:spPr>
        <p:txBody>
          <a:bodyPr wrap="square">
            <a:spAutoFit/>
          </a:bodyPr>
          <a:lstStyle/>
          <a:p>
            <a:r>
              <a:rPr lang="en-US" i="1" baseline="30000" dirty="0"/>
              <a:t>Data Source: Special analyses, USRDS ESRD Database. Abbreviations: </a:t>
            </a:r>
            <a:r>
              <a:rPr lang="en-US" i="1" baseline="30000" dirty="0" err="1"/>
              <a:t>eGFR</a:t>
            </a:r>
            <a:r>
              <a:rPr lang="en-US" i="1" baseline="30000" dirty="0"/>
              <a:t>, estimated glomerular filtration rate; ESA, erythropoiesis-stimulating agents; ESRD, end-stage renal disease; HbA1c, glycosylated hemoglobin; LDL, low-density lipoprotein. </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Table 1.8  Distributions of laboratory values (mean) and treatment characteristics (%), by age, sex, race, ethnicity, and primary cause of ESRD, among incident ESRD cases, 2014</a:t>
            </a:r>
          </a:p>
        </p:txBody>
      </p:sp>
      <p:graphicFrame>
        <p:nvGraphicFramePr>
          <p:cNvPr id="4" name="Table 3"/>
          <p:cNvGraphicFramePr>
            <a:graphicFrameLocks noGrp="1"/>
          </p:cNvGraphicFramePr>
          <p:nvPr>
            <p:extLst>
              <p:ext uri="{D42A27DB-BD31-4B8C-83A1-F6EECF244321}">
                <p14:modId xmlns:p14="http://schemas.microsoft.com/office/powerpoint/2010/main" val="1729186281"/>
              </p:ext>
            </p:extLst>
          </p:nvPr>
        </p:nvGraphicFramePr>
        <p:xfrm>
          <a:off x="2209800" y="960905"/>
          <a:ext cx="4419602" cy="4922202"/>
        </p:xfrm>
        <a:graphic>
          <a:graphicData uri="http://schemas.openxmlformats.org/drawingml/2006/table">
            <a:tbl>
              <a:tblPr firstRow="1" firstCol="1" bandRow="1"/>
              <a:tblGrid>
                <a:gridCol w="944277"/>
                <a:gridCol w="394727"/>
                <a:gridCol w="338935"/>
                <a:gridCol w="308715"/>
                <a:gridCol w="82293"/>
                <a:gridCol w="502126"/>
                <a:gridCol w="350559"/>
                <a:gridCol w="46799"/>
                <a:gridCol w="46799"/>
                <a:gridCol w="46799"/>
                <a:gridCol w="490503"/>
                <a:gridCol w="351489"/>
                <a:gridCol w="67081"/>
                <a:gridCol w="401701"/>
                <a:gridCol w="46799"/>
              </a:tblGrid>
              <a:tr h="192022">
                <a:tc>
                  <a:txBody>
                    <a:bodyPr/>
                    <a:lstStyle/>
                    <a:p>
                      <a:pPr marL="0" marR="0">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Nutrition</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Anemia</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Lipids</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Diabetes</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359327">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eGFR (mL/min/ 1.73 m</a:t>
                      </a:r>
                      <a:r>
                        <a:rPr lang="en-US" sz="600" b="1" baseline="30000">
                          <a:solidFill>
                            <a:srgbClr val="000000"/>
                          </a:solidFill>
                          <a:effectLst/>
                          <a:latin typeface="Calibri"/>
                          <a:ea typeface="Times New Roman"/>
                          <a:cs typeface="Arial"/>
                        </a:rPr>
                        <a:t>2</a:t>
                      </a:r>
                      <a:r>
                        <a:rPr lang="en-US" sz="600" b="1">
                          <a:solidFill>
                            <a:srgbClr val="000000"/>
                          </a:solidFill>
                          <a:effectLst/>
                          <a:latin typeface="Calibri"/>
                          <a:ea typeface="Times New Roman"/>
                          <a:cs typeface="Arial"/>
                        </a:rPr>
                        <a:t>)</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Serum albumin (g/dL)</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Dietary care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Hemoglobin (g/dL)</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ESA use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Total cholesterol (mg/dL)</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LDL (mg/dL)</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n-US" sz="600" b="1">
                          <a:solidFill>
                            <a:srgbClr val="000000"/>
                          </a:solidFill>
                          <a:effectLst/>
                          <a:latin typeface="Calibri"/>
                          <a:ea typeface="Times New Roman"/>
                          <a:cs typeface="Arial"/>
                        </a:rPr>
                        <a:t>HbA1c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146369">
                <a:tc>
                  <a:txBody>
                    <a:bodyPr/>
                    <a:lstStyle/>
                    <a:p>
                      <a:pPr marL="0" marR="0">
                        <a:lnSpc>
                          <a:spcPct val="115000"/>
                        </a:lnSpc>
                        <a:spcBef>
                          <a:spcPts val="0"/>
                        </a:spcBef>
                        <a:spcAft>
                          <a:spcPts val="0"/>
                        </a:spcAft>
                      </a:pPr>
                      <a:r>
                        <a:rPr lang="en-US" sz="600" b="1">
                          <a:solidFill>
                            <a:srgbClr val="000000"/>
                          </a:solidFill>
                          <a:effectLst/>
                          <a:latin typeface="Calibri"/>
                          <a:ea typeface="Times New Roman"/>
                          <a:cs typeface="Arial"/>
                        </a:rPr>
                        <a:t>Age</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 </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0-21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13.41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37.5</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27.7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177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106.9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5.27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22-44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9.49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7.5</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172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102.2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7.03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45-64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9.97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12.0</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90.9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6.87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65-74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10.31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9.5</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14.9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149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83.0</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6.68</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75+</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10.44</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6.8</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9.6</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16.2</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143</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77.5</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6.43</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a:lnSpc>
                          <a:spcPct val="115000"/>
                        </a:lnSpc>
                        <a:spcBef>
                          <a:spcPts val="0"/>
                        </a:spcBef>
                        <a:spcAft>
                          <a:spcPts val="0"/>
                        </a:spcAft>
                      </a:pPr>
                      <a:r>
                        <a:rPr lang="en-US" sz="600" b="1">
                          <a:solidFill>
                            <a:srgbClr val="000000"/>
                          </a:solidFill>
                          <a:effectLst/>
                          <a:latin typeface="Calibri"/>
                          <a:ea typeface="Times New Roman"/>
                          <a:cs typeface="Arial"/>
                        </a:rPr>
                        <a:t>Sex</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Male</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10.48</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8.0</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12.5</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148</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84.0</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6.71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Female</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9.71</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7.6</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9.4</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15.5</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165</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92.9</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6.78</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a:lnSpc>
                          <a:spcPct val="115000"/>
                        </a:lnSpc>
                        <a:spcBef>
                          <a:spcPts val="0"/>
                        </a:spcBef>
                        <a:spcAft>
                          <a:spcPts val="0"/>
                        </a:spcAft>
                      </a:pPr>
                      <a:r>
                        <a:rPr lang="en-US" sz="600" b="1">
                          <a:solidFill>
                            <a:srgbClr val="000000"/>
                          </a:solidFill>
                          <a:effectLst/>
                          <a:latin typeface="Calibri"/>
                          <a:ea typeface="Times New Roman"/>
                          <a:cs typeface="Arial"/>
                        </a:rPr>
                        <a:t>Race</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White</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10.43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13.9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85.3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6.73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Black/African American</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9.72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12.4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160</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92.7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6.71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Native American</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9.36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2.9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13.7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146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77.1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7.18</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Asian</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8.94</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3.3</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10.8</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9.4</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18.6</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164</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91.5</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6.74</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a:lnSpc>
                          <a:spcPct val="115000"/>
                        </a:lnSpc>
                        <a:spcBef>
                          <a:spcPts val="0"/>
                        </a:spcBef>
                        <a:spcAft>
                          <a:spcPts val="0"/>
                        </a:spcAft>
                      </a:pPr>
                      <a:r>
                        <a:rPr lang="en-US" sz="600" b="1">
                          <a:solidFill>
                            <a:srgbClr val="000000"/>
                          </a:solidFill>
                          <a:effectLst/>
                          <a:latin typeface="Calibri"/>
                          <a:ea typeface="Times New Roman"/>
                          <a:cs typeface="Arial"/>
                        </a:rPr>
                        <a:t>Ethnicity</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Hispanic</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9.61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12.0</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89.1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6.80</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Non-Hispanic</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10.24</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7.9</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9.5</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14.1</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155</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87.2</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6.73</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a:lnSpc>
                          <a:spcPct val="115000"/>
                        </a:lnSpc>
                        <a:spcBef>
                          <a:spcPts val="0"/>
                        </a:spcBef>
                        <a:spcAft>
                          <a:spcPts val="0"/>
                        </a:spcAft>
                      </a:pPr>
                      <a:r>
                        <a:rPr lang="en-US" sz="600" b="1">
                          <a:solidFill>
                            <a:srgbClr val="000000"/>
                          </a:solidFill>
                          <a:effectLst/>
                          <a:latin typeface="Calibri"/>
                          <a:ea typeface="Times New Roman"/>
                          <a:cs typeface="Arial"/>
                        </a:rPr>
                        <a:t>Primary Cause of ESRD</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Diabetes</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10.35</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7.5</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86.6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7.09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Hypertension</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9.67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12.2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154</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87.1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6.17</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Glomerulonephritis</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9.19</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11.2</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9.6</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18.0</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171</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99.3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5.93</a:t>
                      </a:r>
                      <a:endParaRPr lang="en-US" sz="800">
                        <a:effectLst/>
                        <a:latin typeface="Calibri"/>
                        <a:ea typeface="Calibri"/>
                        <a:cs typeface="Times New Roman"/>
                      </a:endParaRPr>
                    </a:p>
                  </a:txBody>
                  <a:tcPr marL="20283" marR="20283" marT="13679" marB="13679"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indent="106045">
                        <a:lnSpc>
                          <a:spcPct val="115000"/>
                        </a:lnSpc>
                        <a:spcBef>
                          <a:spcPts val="0"/>
                        </a:spcBef>
                        <a:spcAft>
                          <a:spcPts val="0"/>
                        </a:spcAft>
                      </a:pPr>
                      <a:r>
                        <a:rPr lang="en-US" sz="600">
                          <a:solidFill>
                            <a:srgbClr val="000000"/>
                          </a:solidFill>
                          <a:effectLst/>
                          <a:latin typeface="Calibri"/>
                          <a:ea typeface="Times New Roman"/>
                          <a:cs typeface="Arial"/>
                        </a:rPr>
                        <a:t>Cystic Kidney</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9.35</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3.8</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15.0</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10.3</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16.1</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161</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88.1</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5.68</a:t>
                      </a:r>
                      <a:endParaRPr lang="en-US" sz="800">
                        <a:effectLst/>
                        <a:latin typeface="Calibri"/>
                        <a:ea typeface="Calibri"/>
                        <a:cs typeface="Times New Roman"/>
                      </a:endParaRPr>
                    </a:p>
                  </a:txBody>
                  <a:tcPr marL="20283" marR="20283" marT="13679" marB="13679"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800">
                          <a:effectLst/>
                          <a:latin typeface="Calibri"/>
                          <a:ea typeface="Calibri"/>
                          <a:cs typeface="Times New Roman"/>
                        </a:rPr>
                        <a:t> </a:t>
                      </a:r>
                    </a:p>
                  </a:txBody>
                  <a:tcPr marL="0" marR="0" marT="0" marB="0" anchor="ctr">
                    <a:lnL>
                      <a:noFill/>
                    </a:lnL>
                    <a:lnR>
                      <a:noFill/>
                    </a:lnR>
                    <a:lnT>
                      <a:noFill/>
                    </a:lnT>
                    <a:lnB>
                      <a:noFill/>
                    </a:lnB>
                  </a:tcPr>
                </a:tc>
              </a:tr>
              <a:tr h="192022">
                <a:tc>
                  <a:txBody>
                    <a:bodyPr/>
                    <a:lstStyle/>
                    <a:p>
                      <a:pPr marL="0" marR="0">
                        <a:lnSpc>
                          <a:spcPct val="115000"/>
                        </a:lnSpc>
                        <a:spcBef>
                          <a:spcPts val="0"/>
                        </a:spcBef>
                        <a:spcAft>
                          <a:spcPts val="0"/>
                        </a:spcAft>
                      </a:pPr>
                      <a:r>
                        <a:rPr lang="en-US" sz="600" b="1">
                          <a:solidFill>
                            <a:srgbClr val="000000"/>
                          </a:solidFill>
                          <a:effectLst/>
                          <a:latin typeface="Calibri"/>
                          <a:ea typeface="Times New Roman"/>
                          <a:cs typeface="Arial"/>
                        </a:rPr>
                        <a:t>Total</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10.15</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3.2</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7.9</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9.5</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13.7</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155</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87.5</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900">
                        <a:effectLst/>
                        <a:latin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a:solidFill>
                            <a:srgbClr val="000000"/>
                          </a:solidFill>
                          <a:effectLst/>
                          <a:latin typeface="Calibri"/>
                          <a:ea typeface="Times New Roman"/>
                          <a:cs typeface="Arial"/>
                        </a:rPr>
                        <a:t>6.74</a:t>
                      </a:r>
                      <a:endParaRPr lang="en-US" sz="800">
                        <a:effectLst/>
                        <a:latin typeface="Calibri"/>
                        <a:ea typeface="Calibri"/>
                        <a:cs typeface="Times New Roman"/>
                      </a:endParaRPr>
                    </a:p>
                  </a:txBody>
                  <a:tcPr marL="20283" marR="20283" marT="13679" marB="1367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210454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37</a:t>
            </a:fld>
            <a:endParaRPr lang="en-US" dirty="0"/>
          </a:p>
        </p:txBody>
      </p:sp>
      <p:sp>
        <p:nvSpPr>
          <p:cNvPr id="10" name="Rectangle 9"/>
          <p:cNvSpPr/>
          <p:nvPr/>
        </p:nvSpPr>
        <p:spPr>
          <a:xfrm>
            <a:off x="1219200" y="5688421"/>
            <a:ext cx="7924800" cy="830997"/>
          </a:xfrm>
          <a:prstGeom prst="rect">
            <a:avLst/>
          </a:prstGeom>
        </p:spPr>
        <p:txBody>
          <a:bodyPr wrap="square">
            <a:spAutoFit/>
          </a:bodyPr>
          <a:lstStyle/>
          <a:p>
            <a:r>
              <a:rPr lang="en-US" i="1" baseline="30000" dirty="0"/>
              <a:t>Data Source: Special analyses, USRDS ESRD Database. Population only includes incident cases with CMS form 2728. </a:t>
            </a:r>
            <a:r>
              <a:rPr lang="en-US" i="1" baseline="30000" dirty="0" err="1"/>
              <a:t>eGFR</a:t>
            </a:r>
            <a:r>
              <a:rPr lang="en-US" i="1" baseline="30000" dirty="0"/>
              <a:t> calculated using the CKD-EPI equation (CKD-EPI </a:t>
            </a:r>
            <a:r>
              <a:rPr lang="en-US" i="1" baseline="30000" dirty="0" err="1"/>
              <a:t>eGFR</a:t>
            </a:r>
            <a:r>
              <a:rPr lang="en-US" i="1" baseline="30000" dirty="0"/>
              <a:t> (ml/min/1.73 m2) for those aged ≥18 and the Schwartz equation for those aged &lt;18. Values for cells with 10 or fewer patients are suppressed. Abbreviations: </a:t>
            </a:r>
            <a:r>
              <a:rPr lang="en-US" i="1" baseline="30000" dirty="0" err="1"/>
              <a:t>eGFR</a:t>
            </a:r>
            <a:r>
              <a:rPr lang="en-US" i="1" baseline="30000" dirty="0"/>
              <a:t>, estimated glomerular filtration rate; CKD-EPI, chronic kidney disease epidemiology calculation.</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1.23  Map of mean </a:t>
            </a:r>
            <a:r>
              <a:rPr lang="en-US" sz="2800" b="1" baseline="30000" dirty="0" err="1"/>
              <a:t>eGFR</a:t>
            </a:r>
            <a:r>
              <a:rPr lang="en-US" sz="2800" b="1" baseline="30000" dirty="0"/>
              <a:t> at initiation of renal replacement therapy, by Health Service Area, 2014</a:t>
            </a:r>
          </a:p>
        </p:txBody>
      </p:sp>
      <p:pic>
        <p:nvPicPr>
          <p:cNvPr id="27650" name="Picture 2" descr="K:\Projects\USRDS\docs\ADR\2016\Chapters\ESRD\c01_IncPrev\Figures_Tables\600ppi\v2_c01_IncPrev_f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71600"/>
            <a:ext cx="7315200" cy="357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6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38</a:t>
            </a:fld>
            <a:endParaRPr lang="en-US" dirty="0"/>
          </a:p>
        </p:txBody>
      </p:sp>
      <p:sp>
        <p:nvSpPr>
          <p:cNvPr id="10" name="Rectangle 9"/>
          <p:cNvSpPr/>
          <p:nvPr/>
        </p:nvSpPr>
        <p:spPr>
          <a:xfrm>
            <a:off x="1219200" y="5688421"/>
            <a:ext cx="7924800" cy="461665"/>
          </a:xfrm>
          <a:prstGeom prst="rect">
            <a:avLst/>
          </a:prstGeom>
        </p:spPr>
        <p:txBody>
          <a:bodyPr wrap="square">
            <a:spAutoFit/>
          </a:bodyPr>
          <a:lstStyle/>
          <a:p>
            <a:r>
              <a:rPr lang="en-US" i="1" baseline="30000" dirty="0"/>
              <a:t>Data Source: Special analyses, USRDS ESRD Database. Population only includes incident cases with CMS form 2728. Values for cells with 10 or fewer patients are suppressed. Abbreviation: ESRD, end-stage renal disease.</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1.24 Map of average hemoglobin level at initiation of renal replacement therapy, by Health Service Area, 2014 </a:t>
            </a:r>
          </a:p>
        </p:txBody>
      </p:sp>
      <p:pic>
        <p:nvPicPr>
          <p:cNvPr id="3" name="Picture 2" descr="K:\Projects\USRDS\docs\ADR\2016\Chapters\ESRD\c01_IncPrev\Figures_Tables\600ppi\v2_c01_IncPrev_f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71600"/>
            <a:ext cx="7315200" cy="361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67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39</a:t>
            </a:fld>
            <a:endParaRPr lang="en-US" dirty="0"/>
          </a:p>
        </p:txBody>
      </p:sp>
      <p:sp>
        <p:nvSpPr>
          <p:cNvPr id="10" name="Rectangle 9"/>
          <p:cNvSpPr/>
          <p:nvPr/>
        </p:nvSpPr>
        <p:spPr>
          <a:xfrm>
            <a:off x="228600" y="5569803"/>
            <a:ext cx="8915400" cy="748923"/>
          </a:xfrm>
          <a:prstGeom prst="rect">
            <a:avLst/>
          </a:prstGeom>
        </p:spPr>
        <p:txBody>
          <a:bodyPr wrap="square">
            <a:spAutoFit/>
          </a:bodyPr>
          <a:lstStyle/>
          <a:p>
            <a:r>
              <a:rPr lang="en-US" sz="1600" i="1" baseline="30000" dirty="0"/>
              <a:t>Data Source: Special analyses, USRDS ESRD Database. Population only includes incident cases with CMS form 2728. </a:t>
            </a:r>
            <a:r>
              <a:rPr lang="en-US" sz="1600" i="1" baseline="30000" dirty="0" err="1"/>
              <a:t>eGFR</a:t>
            </a:r>
            <a:r>
              <a:rPr lang="en-US" sz="1600" i="1" baseline="30000" dirty="0"/>
              <a:t> calculated using the CKD-EPI equation (CKD-EPI </a:t>
            </a:r>
            <a:r>
              <a:rPr lang="en-US" sz="1600" i="1" baseline="30000" dirty="0" err="1"/>
              <a:t>eGFR</a:t>
            </a:r>
            <a:r>
              <a:rPr lang="en-US" sz="1600" i="1" baseline="30000" dirty="0"/>
              <a:t> (ml/min/1.73 m2) for those aged ≥18 years and the Schwartz equation for those aged &lt;18 years. Listed from lowest to highest by &gt;12 months duration of pre-ESRD nephrology care. Abbreviations: ESRD, end-stage renal disease; </a:t>
            </a:r>
            <a:r>
              <a:rPr lang="en-US" sz="1600" i="1" baseline="30000" dirty="0" err="1"/>
              <a:t>eGFR</a:t>
            </a:r>
            <a:r>
              <a:rPr lang="en-US" sz="1600" i="1" baseline="30000" dirty="0"/>
              <a:t>, estimated glomerular filtration rate; CKD-EPI, chronic kidney disease epidemiology calculation; </a:t>
            </a:r>
            <a:r>
              <a:rPr lang="en-US" sz="1600" i="1" baseline="30000" dirty="0" err="1"/>
              <a:t>Hgb</a:t>
            </a:r>
            <a:r>
              <a:rPr lang="en-US" sz="1600" i="1" baseline="30000" dirty="0"/>
              <a:t>, hemoglobin.</a:t>
            </a:r>
            <a:endParaRPr lang="en-US" sz="1600" i="1" baseline="30000" dirty="0">
              <a:solidFill>
                <a:srgbClr val="FF0000"/>
              </a:solidFill>
            </a:endParaRPr>
          </a:p>
        </p:txBody>
      </p:sp>
      <p:sp>
        <p:nvSpPr>
          <p:cNvPr id="11" name="Rectangle 10"/>
          <p:cNvSpPr/>
          <p:nvPr/>
        </p:nvSpPr>
        <p:spPr>
          <a:xfrm>
            <a:off x="0" y="152400"/>
            <a:ext cx="9144000" cy="666849"/>
          </a:xfrm>
          <a:prstGeom prst="rect">
            <a:avLst/>
          </a:prstGeom>
        </p:spPr>
        <p:txBody>
          <a:bodyPr wrap="square">
            <a:spAutoFit/>
          </a:bodyPr>
          <a:lstStyle/>
          <a:p>
            <a:pPr algn="ctr"/>
            <a:r>
              <a:rPr lang="en-US" sz="2800" b="1" baseline="30000" dirty="0"/>
              <a:t>Table 1.9  Distribution of duration of pre-ESRD nephrology care, hemoglobin level, and eGFR, by ESRD Network, among incident ESRD cases, 2014</a:t>
            </a:r>
          </a:p>
        </p:txBody>
      </p:sp>
      <p:graphicFrame>
        <p:nvGraphicFramePr>
          <p:cNvPr id="5" name="Table 4"/>
          <p:cNvGraphicFramePr>
            <a:graphicFrameLocks noGrp="1"/>
          </p:cNvGraphicFramePr>
          <p:nvPr>
            <p:extLst>
              <p:ext uri="{D42A27DB-BD31-4B8C-83A1-F6EECF244321}">
                <p14:modId xmlns:p14="http://schemas.microsoft.com/office/powerpoint/2010/main" val="3396124411"/>
              </p:ext>
            </p:extLst>
          </p:nvPr>
        </p:nvGraphicFramePr>
        <p:xfrm>
          <a:off x="694449" y="819249"/>
          <a:ext cx="7916151" cy="4525971"/>
        </p:xfrm>
        <a:graphic>
          <a:graphicData uri="http://schemas.openxmlformats.org/drawingml/2006/table">
            <a:tbl>
              <a:tblPr firstRow="1" firstCol="1" bandRow="1"/>
              <a:tblGrid>
                <a:gridCol w="728979"/>
                <a:gridCol w="1535510"/>
                <a:gridCol w="722776"/>
                <a:gridCol w="722776"/>
                <a:gridCol w="722776"/>
                <a:gridCol w="870122"/>
                <a:gridCol w="870122"/>
                <a:gridCol w="1057290"/>
                <a:gridCol w="685800"/>
              </a:tblGrid>
              <a:tr h="297279">
                <a:tc row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Arial"/>
                        </a:rPr>
                        <a:t>Network</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800" b="1">
                          <a:effectLst/>
                          <a:latin typeface="Calibri"/>
                          <a:ea typeface="Times New Roman"/>
                          <a:cs typeface="Arial"/>
                        </a:rPr>
                        <a:t>States* in network</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Arial"/>
                        </a:rPr>
                        <a:t>Duration of pre-ESRD nephrology care</a:t>
                      </a:r>
                      <a:endParaRPr lang="en-US" sz="1000">
                        <a:effectLst/>
                        <a:latin typeface="Calibri"/>
                        <a:ea typeface="Calibri"/>
                        <a:cs typeface="Times New Roman"/>
                      </a:endParaRPr>
                    </a:p>
                    <a:p>
                      <a:pPr marL="0" marR="0" algn="ctr">
                        <a:lnSpc>
                          <a:spcPct val="115000"/>
                        </a:lnSpc>
                        <a:spcBef>
                          <a:spcPts val="0"/>
                        </a:spcBef>
                        <a:spcAft>
                          <a:spcPts val="0"/>
                        </a:spcAft>
                      </a:pPr>
                      <a:r>
                        <a:rPr lang="en-US" sz="800" b="1">
                          <a:solidFill>
                            <a:srgbClr val="000000"/>
                          </a:solidFill>
                          <a:effectLst/>
                          <a:latin typeface="Calibri"/>
                          <a:ea typeface="Times New Roman"/>
                          <a:cs typeface="Arial"/>
                        </a:rPr>
                        <a:t>(% in row)</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800" b="1" dirty="0">
                          <a:effectLst/>
                          <a:latin typeface="Calibri"/>
                          <a:ea typeface="Times New Roman"/>
                          <a:cs typeface="Arial"/>
                        </a:rPr>
                        <a:t>Mean eGFR (ml/min/1.73 m</a:t>
                      </a:r>
                      <a:r>
                        <a:rPr lang="en-US" sz="800" b="1" baseline="30000" dirty="0">
                          <a:effectLst/>
                          <a:latin typeface="Calibri"/>
                          <a:ea typeface="Times New Roman"/>
                          <a:cs typeface="Arial"/>
                        </a:rPr>
                        <a:t>2</a:t>
                      </a:r>
                      <a:r>
                        <a:rPr lang="en-US" sz="800" b="1" dirty="0">
                          <a:effectLst/>
                          <a:latin typeface="Calibri"/>
                          <a:ea typeface="Times New Roman"/>
                          <a:cs typeface="Arial"/>
                        </a:rPr>
                        <a:t>)</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b="1" dirty="0">
                          <a:effectLst/>
                          <a:latin typeface="Calibri"/>
                          <a:ea typeface="Times New Roman"/>
                          <a:cs typeface="Arial"/>
                        </a:rPr>
                        <a:t>Mean Hgb (g/dL)</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9455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a:ea typeface="Times New Roman"/>
                          <a:cs typeface="Arial"/>
                        </a:rPr>
                        <a:t>&gt;12 months</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Arial"/>
                        </a:rPr>
                        <a:t>6-12 months</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Arial"/>
                        </a:rPr>
                        <a:t>0-6 months</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Arial"/>
                        </a:rPr>
                        <a:t>None</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Arial"/>
                        </a:rPr>
                        <a:t>Unknown</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18</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S. CA</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19.6</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16.3</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16.8</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24.4</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23.0</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10.3</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9.6</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14</a:t>
                      </a:r>
                      <a:endParaRPr lang="en-US" sz="1000">
                        <a:effectLst/>
                        <a:latin typeface="Calibri"/>
                        <a:ea typeface="Calibri"/>
                        <a:cs typeface="Times New Roman"/>
                      </a:endParaRPr>
                    </a:p>
                  </a:txBody>
                  <a:tcPr marL="51461" marR="51461" marT="0" marB="0" anchor="ctr">
                    <a:lnL>
                      <a:noFill/>
                    </a:lnL>
                    <a:lnR>
                      <a:noFill/>
                    </a:lnR>
                    <a:lnT>
                      <a:noFill/>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TX</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25.0</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18.4</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14.6</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29.0</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12.9</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9.4</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9.5</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10</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Calibri"/>
                          <a:ea typeface="Times New Roman"/>
                          <a:cs typeface="Arial"/>
                        </a:rPr>
                        <a:t>IL</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25.8</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16.7</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13.4</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22.2</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21.9</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10.2</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9.5</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5</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MD, DC, VA, WV</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26.4</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20.8</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13.9</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25.4</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13.5</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9.6</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9.4</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7</a:t>
                      </a:r>
                      <a:endParaRPr lang="en-US" sz="1000">
                        <a:effectLst/>
                        <a:latin typeface="Calibri"/>
                        <a:ea typeface="Calibri"/>
                        <a:cs typeface="Times New Roman"/>
                      </a:endParaRPr>
                    </a:p>
                  </a:txBody>
                  <a:tcPr marL="51461" marR="51461" marT="0" marB="0" anchor="ctr">
                    <a:lnL>
                      <a:noFill/>
                    </a:lnL>
                    <a:lnR>
                      <a:noFill/>
                    </a:lnR>
                    <a:lnT>
                      <a:noFill/>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FL</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26.5</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17.7</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12.9</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27.0</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15.9</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10.0</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9.4</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3</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Calibri"/>
                          <a:ea typeface="Times New Roman"/>
                          <a:cs typeface="Arial"/>
                        </a:rPr>
                        <a:t>NJ, PR</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27.4</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19.6</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9.9</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35.3</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7.7</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9.6</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9.5</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13</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AR, LA, OK</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28.3</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18.5</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11.7</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26.4</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15.1</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9.5</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9.5</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9</a:t>
                      </a:r>
                      <a:endParaRPr lang="en-US" sz="1000">
                        <a:effectLst/>
                        <a:latin typeface="Calibri"/>
                        <a:ea typeface="Calibri"/>
                        <a:cs typeface="Times New Roman"/>
                      </a:endParaRPr>
                    </a:p>
                  </a:txBody>
                  <a:tcPr marL="51461" marR="51461" marT="0" marB="0" anchor="ctr">
                    <a:lnL>
                      <a:noFill/>
                    </a:lnL>
                    <a:lnR>
                      <a:noFill/>
                    </a:lnR>
                    <a:lnT>
                      <a:noFill/>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IN, KY, OH</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30.3</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20.6</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11.7</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20.6</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16.8</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10.6</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9.5</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8</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Calibri"/>
                          <a:ea typeface="Times New Roman"/>
                          <a:cs typeface="Arial"/>
                        </a:rPr>
                        <a:t>AL, MS, TN</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30.5</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18.9</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12.6</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26.1</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11.9</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9.1</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9.3</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17</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N. CA, HI, GUAM, AS</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30.7</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20.7</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14.8</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21.3</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12.5</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10.1</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9.5</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15</a:t>
                      </a:r>
                      <a:endParaRPr lang="en-US" sz="1000">
                        <a:effectLst/>
                        <a:latin typeface="Calibri"/>
                        <a:ea typeface="Calibri"/>
                        <a:cs typeface="Times New Roman"/>
                      </a:endParaRPr>
                    </a:p>
                  </a:txBody>
                  <a:tcPr marL="51461" marR="51461" marT="0" marB="0" anchor="ctr">
                    <a:lnL>
                      <a:noFill/>
                    </a:lnL>
                    <a:lnR>
                      <a:noFill/>
                    </a:lnR>
                    <a:lnT>
                      <a:noFill/>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AZ, CO, NV, NM, UT, WY</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32.2</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18.1</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16.2</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22.5</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11.0</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10.4</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9.7</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2</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Calibri"/>
                          <a:ea typeface="Times New Roman"/>
                          <a:cs typeface="Arial"/>
                        </a:rPr>
                        <a:t>NY</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32.7</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17.3</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11.8</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23.6</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14.6</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9.3</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9.3</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6</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NC, SC, GA</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33.8</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19.0</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12.6</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23.1</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11.4</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8.9</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9.4</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12</a:t>
                      </a:r>
                      <a:endParaRPr lang="en-US" sz="1000">
                        <a:effectLst/>
                        <a:latin typeface="Calibri"/>
                        <a:ea typeface="Calibri"/>
                        <a:cs typeface="Times New Roman"/>
                      </a:endParaRPr>
                    </a:p>
                  </a:txBody>
                  <a:tcPr marL="51461" marR="51461" marT="0" marB="0" anchor="ctr">
                    <a:lnL>
                      <a:noFill/>
                    </a:lnL>
                    <a:lnR>
                      <a:noFill/>
                    </a:lnR>
                    <a:lnT>
                      <a:noFill/>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IA, KS, MO, NE</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35.4</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17.9</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12.2</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24.8</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9.8</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10.5</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9.8</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4</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Calibri"/>
                          <a:ea typeface="Times New Roman"/>
                          <a:cs typeface="Arial"/>
                        </a:rPr>
                        <a:t>DE, PA</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36.0</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19.2</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13.7</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21.0</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10.1</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10.1</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9.6</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11</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MI, MN, ND, SD, WI</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39.4</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16.8</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11.7</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22.4</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9.7</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10.7</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9.5</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16</a:t>
                      </a:r>
                      <a:endParaRPr lang="en-US" sz="1000">
                        <a:effectLst/>
                        <a:latin typeface="Calibri"/>
                        <a:ea typeface="Calibri"/>
                        <a:cs typeface="Times New Roman"/>
                      </a:endParaRPr>
                    </a:p>
                  </a:txBody>
                  <a:tcPr marL="51461" marR="51461" marT="0" marB="0" anchor="ctr">
                    <a:lnL>
                      <a:noFill/>
                    </a:lnL>
                    <a:lnR>
                      <a:noFill/>
                    </a:lnR>
                    <a:lnT>
                      <a:noFill/>
                    </a:lnT>
                    <a:lnB>
                      <a:noFill/>
                    </a:lnB>
                  </a:tcPr>
                </a:tc>
                <a:tc>
                  <a:txBody>
                    <a:bodyPr/>
                    <a:lstStyle/>
                    <a:p>
                      <a:pPr marL="0" marR="0">
                        <a:lnSpc>
                          <a:spcPct val="115000"/>
                        </a:lnSpc>
                        <a:spcBef>
                          <a:spcPts val="0"/>
                        </a:spcBef>
                        <a:spcAft>
                          <a:spcPts val="0"/>
                        </a:spcAft>
                      </a:pPr>
                      <a:r>
                        <a:rPr lang="en-US" sz="800">
                          <a:effectLst/>
                          <a:latin typeface="Calibri"/>
                          <a:ea typeface="Times New Roman"/>
                          <a:cs typeface="Arial"/>
                        </a:rPr>
                        <a:t>AK, ID, MT, OR, WA</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43.5</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19.3</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14.6</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18.6</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4.1</a:t>
                      </a:r>
                      <a:endParaRPr lang="en-US" sz="100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10.1</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9.7</a:t>
                      </a:r>
                      <a:endParaRPr lang="en-US" sz="1000" dirty="0">
                        <a:effectLst/>
                        <a:latin typeface="Calibri"/>
                        <a:ea typeface="Calibri"/>
                        <a:cs typeface="Times New Roman"/>
                      </a:endParaRPr>
                    </a:p>
                  </a:txBody>
                  <a:tcPr marL="51461" marR="51461" marT="0" marB="0" anchor="ctr">
                    <a:lnL>
                      <a:noFill/>
                    </a:lnL>
                    <a:lnR>
                      <a:noFill/>
                    </a:lnR>
                    <a:lnT>
                      <a:noFill/>
                    </a:lnT>
                    <a:lnB>
                      <a:noFill/>
                    </a:lnB>
                    <a:solidFill>
                      <a:srgbClr val="FFFFFF"/>
                    </a:solidFill>
                  </a:tcPr>
                </a:tc>
              </a:tr>
              <a:tr h="190886">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Arial"/>
                        </a:rPr>
                        <a:t>1</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Calibri"/>
                          <a:ea typeface="Times New Roman"/>
                          <a:cs typeface="Arial"/>
                        </a:rPr>
                        <a:t>CT, MA, ME, NH, RI, VT</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47.1</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19.6</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10.2</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15.3</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7.8</a:t>
                      </a:r>
                      <a:endParaRPr lang="en-US" sz="100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9.2</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9.6</a:t>
                      </a:r>
                      <a:endParaRPr lang="en-US" sz="1000" dirty="0">
                        <a:effectLst/>
                        <a:latin typeface="Calibri"/>
                        <a:ea typeface="Calibri"/>
                        <a:cs typeface="Times New Roman"/>
                      </a:endParaRPr>
                    </a:p>
                  </a:txBody>
                  <a:tcPr marL="51461" marR="5146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8186">
                <a:tc>
                  <a:txBody>
                    <a:bodyPr/>
                    <a:lstStyle/>
                    <a:p>
                      <a:pPr>
                        <a:lnSpc>
                          <a:spcPct val="115000"/>
                        </a:lnSpc>
                      </a:pPr>
                      <a:endParaRPr lang="en-US" sz="1100">
                        <a:effectLst/>
                        <a:latin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Arial"/>
                        </a:rPr>
                        <a:t>All networks</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30.6</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18.6</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13.2</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24.2</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a:ea typeface="Times New Roman"/>
                          <a:cs typeface="Arial"/>
                        </a:rPr>
                        <a:t>13.4</a:t>
                      </a:r>
                      <a:endParaRPr lang="en-US" sz="100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9.8</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a:ea typeface="Times New Roman"/>
                          <a:cs typeface="Arial"/>
                        </a:rPr>
                        <a:t>9.5</a:t>
                      </a:r>
                      <a:endParaRPr lang="en-US" sz="1000" dirty="0">
                        <a:effectLst/>
                        <a:latin typeface="Calibri"/>
                        <a:ea typeface="Calibri"/>
                        <a:cs typeface="Times New Roman"/>
                      </a:endParaRPr>
                    </a:p>
                  </a:txBody>
                  <a:tcPr marL="51461" marR="514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51278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10" name="Rectangle 9"/>
          <p:cNvSpPr/>
          <p:nvPr/>
        </p:nvSpPr>
        <p:spPr>
          <a:xfrm>
            <a:off x="1219200" y="5688421"/>
            <a:ext cx="7924800" cy="830997"/>
          </a:xfrm>
          <a:prstGeom prst="rect">
            <a:avLst/>
          </a:prstGeom>
        </p:spPr>
        <p:txBody>
          <a:bodyPr wrap="square">
            <a:spAutoFit/>
          </a:bodyPr>
          <a:lstStyle/>
          <a:p>
            <a:r>
              <a:rPr lang="en-US" i="1" baseline="30000" dirty="0"/>
              <a:t>Data Source: Reference Table D1. Abbreviation: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  Figure 1.2  Trends in the annual number of ESRD incident cases (in thousands) by modality, in the U.S. population, 1996-2014</a:t>
            </a:r>
          </a:p>
        </p:txBody>
      </p:sp>
      <p:pic>
        <p:nvPicPr>
          <p:cNvPr id="3" name="Picture 2" descr="K:\Projects\USRDS\docs\ADR\2016\Chapters\ESRD\c01_IncPrev\Figures_Tables\600ppi\v2_c01_IncPrev_f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3002"/>
            <a:ext cx="6400800" cy="38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72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10" name="Rectangle 9"/>
          <p:cNvSpPr/>
          <p:nvPr/>
        </p:nvSpPr>
        <p:spPr>
          <a:xfrm>
            <a:off x="228600" y="5840819"/>
            <a:ext cx="8991600" cy="954107"/>
          </a:xfrm>
          <a:prstGeom prst="rect">
            <a:avLst/>
          </a:prstGeom>
        </p:spPr>
        <p:txBody>
          <a:bodyPr wrap="square">
            <a:spAutoFit/>
          </a:bodyPr>
          <a:lstStyle/>
          <a:p>
            <a:r>
              <a:rPr lang="en-US" sz="1400" i="1" baseline="30000" dirty="0"/>
              <a:t>Data Source: Reference Table A.11 and special analyses, USRDS ESRD Database. *Adjusted for age, sex, and race. The standard population was the U.S. population in 2011. Listed from highest to lowest adjusted rate per million/year. **Includes 50 states, Washington, D.C. (DC), Puerto Rico (PR), Guam (GU), and American Samoa (AS). Northern and Southern California (CA) split into Networks 17 and 18. Abbreviations: </a:t>
            </a:r>
            <a:r>
              <a:rPr lang="en-US" sz="1400" i="1" baseline="30000" dirty="0" err="1"/>
              <a:t>Af</a:t>
            </a:r>
            <a:r>
              <a:rPr lang="en-US" sz="1400" i="1" baseline="30000" dirty="0"/>
              <a:t> Am, African American; ESRD, end-stage renal disease; </a:t>
            </a:r>
            <a:r>
              <a:rPr lang="en-US" sz="1400" i="1" baseline="30000" dirty="0" err="1"/>
              <a:t>Hisp</a:t>
            </a:r>
            <a:r>
              <a:rPr lang="en-US" sz="1400" i="1" baseline="30000" dirty="0"/>
              <a:t>, Hispanic; N Am, Native American.</a:t>
            </a:r>
            <a:r>
              <a:rPr lang="en-US" sz="1400" dirty="0"/>
              <a:t/>
            </a:r>
            <a:br>
              <a:rPr lang="en-US" sz="1400" dirty="0"/>
            </a:br>
            <a:endParaRPr lang="en-US" sz="1400" dirty="0"/>
          </a:p>
          <a:p>
            <a:r>
              <a:rPr lang="en-US" sz="1400" i="1" baseline="30000" dirty="0" smtClean="0"/>
              <a:t>.</a:t>
            </a:r>
            <a:endParaRPr lang="en-US" sz="1400" i="1" baseline="30000" dirty="0">
              <a:solidFill>
                <a:srgbClr val="FF0000"/>
              </a:solidFill>
            </a:endParaRPr>
          </a:p>
        </p:txBody>
      </p:sp>
      <p:sp>
        <p:nvSpPr>
          <p:cNvPr id="11" name="Rectangle 10"/>
          <p:cNvSpPr/>
          <p:nvPr/>
        </p:nvSpPr>
        <p:spPr>
          <a:xfrm>
            <a:off x="0" y="37102"/>
            <a:ext cx="9144000" cy="954107"/>
          </a:xfrm>
          <a:prstGeom prst="rect">
            <a:avLst/>
          </a:prstGeom>
        </p:spPr>
        <p:txBody>
          <a:bodyPr wrap="square">
            <a:spAutoFit/>
          </a:bodyPr>
          <a:lstStyle/>
          <a:p>
            <a:pPr algn="ctr"/>
            <a:r>
              <a:rPr lang="en-US" sz="2800" b="1" baseline="30000" dirty="0"/>
              <a:t>  Table 1.2  Unadjusted and adjusted* incidence rates of ESRD (per million/year) and annual number of ESRD incident cases, by modality (hemodialysis, peritoneal dialysis, transplantation) and ESRD Network, in the U.S. population, 2014</a:t>
            </a:r>
          </a:p>
        </p:txBody>
      </p:sp>
      <p:graphicFrame>
        <p:nvGraphicFramePr>
          <p:cNvPr id="4" name="Table 3"/>
          <p:cNvGraphicFramePr>
            <a:graphicFrameLocks noGrp="1"/>
          </p:cNvGraphicFramePr>
          <p:nvPr>
            <p:extLst>
              <p:ext uri="{D42A27DB-BD31-4B8C-83A1-F6EECF244321}">
                <p14:modId xmlns:p14="http://schemas.microsoft.com/office/powerpoint/2010/main" val="2105147705"/>
              </p:ext>
            </p:extLst>
          </p:nvPr>
        </p:nvGraphicFramePr>
        <p:xfrm>
          <a:off x="782178" y="914400"/>
          <a:ext cx="7523621" cy="4872271"/>
        </p:xfrm>
        <a:graphic>
          <a:graphicData uri="http://schemas.openxmlformats.org/drawingml/2006/table">
            <a:tbl>
              <a:tblPr firstRow="1" firstCol="1" bandRow="1"/>
              <a:tblGrid>
                <a:gridCol w="602959"/>
                <a:gridCol w="1229977"/>
                <a:gridCol w="536800"/>
                <a:gridCol w="715732"/>
                <a:gridCol w="730768"/>
                <a:gridCol w="158652"/>
                <a:gridCol w="541310"/>
                <a:gridCol w="589427"/>
                <a:gridCol w="158652"/>
                <a:gridCol w="446580"/>
                <a:gridCol w="583412"/>
                <a:gridCol w="158652"/>
                <a:gridCol w="508230"/>
                <a:gridCol w="562470"/>
              </a:tblGrid>
              <a:tr h="203070">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 </a:t>
                      </a:r>
                      <a:endParaRPr lang="en-US" sz="1100">
                        <a:effectLst/>
                        <a:latin typeface="Calibri"/>
                        <a:ea typeface="Calibri"/>
                        <a:cs typeface="Times New Roman"/>
                      </a:endParaRPr>
                    </a:p>
                  </a:txBody>
                  <a:tcPr marL="65949" marR="6594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 </a:t>
                      </a:r>
                      <a:endParaRPr lang="en-US" sz="1100">
                        <a:effectLst/>
                        <a:latin typeface="Calibri"/>
                        <a:ea typeface="Calibri"/>
                        <a:cs typeface="Times New Roman"/>
                      </a:endParaRPr>
                    </a:p>
                  </a:txBody>
                  <a:tcPr marL="65949" marR="65949"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Total ESRD</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 </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Hemodialysis</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Peritoneal dialysis</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Transplant</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49576">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Network</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solidFill>
                            <a:srgbClr val="000000"/>
                          </a:solidFill>
                          <a:effectLst/>
                          <a:latin typeface="Arial"/>
                          <a:ea typeface="Times New Roman"/>
                          <a:cs typeface="Times New Roman"/>
                        </a:rPr>
                        <a:t>States** in Network</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No. of cases</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Adjusted incidence rate (per million/year)</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Unadjusted incidence rate (per million/year)</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No. of cases</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 of network</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No. of cases</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 of network</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No. of cases</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Arial"/>
                          <a:ea typeface="Times New Roman"/>
                          <a:cs typeface="Times New Roman"/>
                        </a:rPr>
                        <a:t>% of network</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TX</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10585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432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391</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9451</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89.3</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922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8.7</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183</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1.7</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18</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S. CA</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9396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430</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386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8396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89.4</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857</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9.1</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129</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1.4</a:t>
                      </a:r>
                      <a:endParaRPr lang="en-US" sz="1100">
                        <a:effectLst/>
                        <a:latin typeface="Calibri"/>
                        <a:ea typeface="Calibri"/>
                        <a:cs typeface="Times New Roman"/>
                      </a:endParaRPr>
                    </a:p>
                  </a:txBody>
                  <a:tcPr marL="65949" marR="65949" marT="0" marB="0" anchor="ctr">
                    <a:lnL>
                      <a:noFill/>
                    </a:lnL>
                    <a:lnR>
                      <a:noFill/>
                    </a:lnR>
                    <a:lnT>
                      <a:noFill/>
                    </a:lnT>
                    <a:lnB>
                      <a:noFill/>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3</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NJ, PR</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5451</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395</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429</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3524</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91.4</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236</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6.1</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89</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2.3</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9</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IN, KY, OH</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9293</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390</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410</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8213</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88.4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835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9.0</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10</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IL</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5217</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384</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403</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4517</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86.6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536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10.3</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143</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2.7</a:t>
                      </a:r>
                      <a:endParaRPr lang="en-US" sz="1100">
                        <a:effectLst/>
                        <a:latin typeface="Calibri"/>
                        <a:ea typeface="Calibri"/>
                        <a:cs typeface="Times New Roman"/>
                      </a:endParaRPr>
                    </a:p>
                  </a:txBody>
                  <a:tcPr marL="65949" marR="65949" marT="0" marB="0" anchor="ctr">
                    <a:lnL>
                      <a:noFill/>
                    </a:lnL>
                    <a:lnR>
                      <a:noFill/>
                    </a:lnR>
                    <a:lnT>
                      <a:noFill/>
                    </a:lnT>
                    <a:lnB>
                      <a:noFill/>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13</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AR, LA, OK</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4982</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383</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431</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4402</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88.4</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488</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9.8</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90</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1.8</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8</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AL, MS, TN</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6567</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364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455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5701</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86.8</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757</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100</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4</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DE, PA</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5368</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352</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390</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4730</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88.1</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471</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8.8</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159</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3.0</a:t>
                      </a:r>
                      <a:endParaRPr lang="en-US" sz="1100">
                        <a:effectLst/>
                        <a:latin typeface="Calibri"/>
                        <a:ea typeface="Calibri"/>
                        <a:cs typeface="Times New Roman"/>
                      </a:endParaRPr>
                    </a:p>
                  </a:txBody>
                  <a:tcPr marL="65949" marR="65949" marT="0" marB="0" anchor="ctr">
                    <a:lnL>
                      <a:noFill/>
                    </a:lnL>
                    <a:lnR>
                      <a:noFill/>
                    </a:lnR>
                    <a:lnT>
                      <a:noFill/>
                    </a:lnT>
                    <a:lnB>
                      <a:noFill/>
                    </a:lnB>
                  </a:tcPr>
                </a:tc>
              </a:tr>
              <a:tr h="21983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5</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MD, DC, VA, WV</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7045</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343</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418</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6289</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89.3</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560</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7.9</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177</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2.5</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r>
              <a:tr h="21983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11</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MI, MN, ND, SD, WI</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7517</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343</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330</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6624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88.1</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561</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310</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4.1</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r>
              <a:tr h="21983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17</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N. CA, HI, GU, AS</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5871</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341</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350</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4732</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83.7</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781</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13.8</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135</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a:t>
                      </a:r>
                      <a:endParaRPr lang="en-US" sz="1100">
                        <a:effectLst/>
                        <a:latin typeface="Calibri"/>
                        <a:ea typeface="Calibri"/>
                        <a:cs typeface="Times New Roman"/>
                      </a:endParaRPr>
                    </a:p>
                  </a:txBody>
                  <a:tcPr marL="65949" marR="65949" marT="0" marB="0" anchor="ctr">
                    <a:lnL>
                      <a:noFill/>
                    </a:lnL>
                    <a:lnR>
                      <a:noFill/>
                    </a:lnR>
                    <a:lnT>
                      <a:noFill/>
                    </a:lnT>
                    <a:lnB>
                      <a:noFill/>
                    </a:lnB>
                  </a:tcPr>
                </a:tc>
              </a:tr>
              <a:tr h="21983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12</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IA, KS, MO, NE</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4428</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336</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316</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3768</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85.1</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522</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11.8</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131</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3.0</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NY</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7352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334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370</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6772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92.1</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332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3.3</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NC, SC, GA</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10359</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326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415</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8970</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86.6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1176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11.4</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204</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2.0</a:t>
                      </a:r>
                      <a:endParaRPr lang="en-US" sz="1100">
                        <a:effectLst/>
                        <a:latin typeface="Calibri"/>
                        <a:ea typeface="Calibri"/>
                        <a:cs typeface="Times New Roman"/>
                      </a:endParaRPr>
                    </a:p>
                  </a:txBody>
                  <a:tcPr marL="65949" marR="65949" marT="0" marB="0" anchor="ctr">
                    <a:lnL>
                      <a:noFill/>
                    </a:lnL>
                    <a:lnR>
                      <a:noFill/>
                    </a:lnR>
                    <a:lnT>
                      <a:noFill/>
                    </a:lnT>
                    <a:lnB>
                      <a:noFill/>
                    </a:lnB>
                  </a:tcPr>
                </a:tc>
              </a:tr>
              <a:tr h="20307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7</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FL</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7890</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319</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395</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6994</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88.6</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723</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9.2</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150</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1.9</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r>
              <a:tr h="269659">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AZ, CO, NV, NM, UT, WY</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5682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297</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275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4852</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85.4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608</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10.7</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216</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3.8</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a:noFill/>
                    </a:lnB>
                  </a:tcPr>
                </a:tc>
              </a:tr>
              <a:tr h="21983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16</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AK, ID, MT, OR, WA</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3599</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268</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248</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3075</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85.4</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410</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11.4</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109</a:t>
                      </a:r>
                      <a:endParaRPr lang="en-US" sz="1100">
                        <a:effectLst/>
                        <a:latin typeface="Calibri"/>
                        <a:ea typeface="Calibri"/>
                        <a:cs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3.0</a:t>
                      </a:r>
                      <a:endParaRPr lang="en-US" sz="1100">
                        <a:effectLst/>
                        <a:latin typeface="Calibri"/>
                        <a:ea typeface="Calibri"/>
                        <a:cs typeface="Times New Roman"/>
                      </a:endParaRPr>
                    </a:p>
                  </a:txBody>
                  <a:tcPr marL="65949" marR="65949" marT="0" marB="0" anchor="ctr">
                    <a:lnL>
                      <a:noFill/>
                    </a:lnL>
                    <a:lnR>
                      <a:noFill/>
                    </a:lnR>
                    <a:lnT>
                      <a:noFill/>
                    </a:lnT>
                    <a:lnB>
                      <a:noFill/>
                    </a:lnB>
                  </a:tcPr>
                </a:tc>
              </a:tr>
              <a:tr h="219830">
                <a:tc>
                  <a:txBody>
                    <a:bodyPr/>
                    <a:lstStyle/>
                    <a:p>
                      <a:pPr marL="0" marR="110490" algn="ctr">
                        <a:lnSpc>
                          <a:spcPct val="115000"/>
                        </a:lnSpc>
                        <a:spcBef>
                          <a:spcPts val="0"/>
                        </a:spcBef>
                        <a:spcAft>
                          <a:spcPts val="0"/>
                        </a:spcAft>
                      </a:pPr>
                      <a:r>
                        <a:rPr lang="en-US" sz="700">
                          <a:solidFill>
                            <a:srgbClr val="000000"/>
                          </a:solidFill>
                          <a:effectLst/>
                          <a:latin typeface="Arial"/>
                          <a:ea typeface="Times New Roman"/>
                          <a:cs typeface="Times New Roman"/>
                        </a:rPr>
                        <a:t>1</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a:ea typeface="Times New Roman"/>
                          <a:cs typeface="Times New Roman"/>
                        </a:rPr>
                        <a:t>CT, MA, ME, NH, RI, VT</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3751</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250</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255</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3238</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86.3</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340</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9.1</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172</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4.6</a:t>
                      </a:r>
                      <a:endParaRPr lang="en-US" sz="1100">
                        <a:effectLst/>
                        <a:latin typeface="Calibri"/>
                        <a:ea typeface="Calibri"/>
                        <a:cs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r>
              <a:tr h="203070">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solidFill>
                            <a:srgbClr val="000000"/>
                          </a:solidFill>
                          <a:effectLst/>
                          <a:latin typeface="Arial"/>
                          <a:ea typeface="Times New Roman"/>
                          <a:cs typeface="Times New Roman"/>
                        </a:rPr>
                        <a:t>All networks</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120688</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354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370</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104248</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87.9</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11115</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9.4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Times New Roman"/>
                      </a:endParaRPr>
                    </a:p>
                  </a:txBody>
                  <a:tcPr marL="65949" marR="659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Arial"/>
                          <a:ea typeface="Times New Roman"/>
                          <a:cs typeface="Times New Roman"/>
                        </a:rPr>
                        <a:t>2944</a:t>
                      </a:r>
                      <a:endParaRPr lang="en-US" sz="110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2.5</a:t>
                      </a:r>
                      <a:endParaRPr lang="en-US" sz="1100" dirty="0">
                        <a:effectLst/>
                        <a:latin typeface="Calibri"/>
                        <a:ea typeface="Calibri"/>
                        <a:cs typeface="Times New Roman"/>
                      </a:endParaRPr>
                    </a:p>
                  </a:txBody>
                  <a:tcPr marL="65949" marR="659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2177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sp>
        <p:nvSpPr>
          <p:cNvPr id="10" name="Rectangle 9"/>
          <p:cNvSpPr/>
          <p:nvPr/>
        </p:nvSpPr>
        <p:spPr>
          <a:xfrm>
            <a:off x="1295400" y="5562600"/>
            <a:ext cx="8077200" cy="1015663"/>
          </a:xfrm>
          <a:prstGeom prst="rect">
            <a:avLst/>
          </a:prstGeom>
        </p:spPr>
        <p:txBody>
          <a:bodyPr wrap="square">
            <a:spAutoFit/>
          </a:bodyPr>
          <a:lstStyle/>
          <a:p>
            <a:r>
              <a:rPr lang="en-US" i="1" baseline="30000" dirty="0"/>
              <a:t>Data Source: Special analyses, USRDS ESRD Database. *Adjusted for age, sex, and race. The standard population was the U.S. population in 2011. Values for cells with 10 or fewer patients are suppressed. Abbreviation: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1.3  Map of the adjusted* incidence rate (per million/year) of ESRD, by Health Service Area, in the U.S. population, 2014 </a:t>
            </a:r>
          </a:p>
        </p:txBody>
      </p:sp>
      <p:pic>
        <p:nvPicPr>
          <p:cNvPr id="3" name="Picture 2" descr="K:\Projects\USRDS\docs\ADR\2016\Chapters\ESRD\c01_IncPrev\Figures_Tables\600ppi\v2_c01_IncPrev_f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7315200" cy="33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32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Reference Table A.2(2) and special analyses, USRDS ESRD Database. *Adjusted for sex and race. The standard population was the U.S. population in 2011. Abbreviation: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  Figure 1.4  Trends in adjusted* ESRD incidence rate (per million/year), by age group, in the U.S. population, 1996-2014</a:t>
            </a:r>
          </a:p>
        </p:txBody>
      </p:sp>
      <p:pic>
        <p:nvPicPr>
          <p:cNvPr id="3" name="Picture 2" descr="K:\Projects\USRDS\docs\ADR\2016\Chapters\ESRD\c01_IncPrev\Figures_Tables\600ppi\v2_c01_IncPrev_f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65318"/>
            <a:ext cx="6400800" cy="426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112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Reference Table A.2(2) and special analyses, USRDS ESRD Database. *Adjusted for age and sex. The standard population was the U.S. population in 2011. Abbreviations: </a:t>
            </a:r>
            <a:r>
              <a:rPr lang="en-US" i="1" baseline="30000" dirty="0" err="1"/>
              <a:t>Af</a:t>
            </a:r>
            <a:r>
              <a:rPr lang="en-US" i="1" baseline="30000" dirty="0"/>
              <a:t> Am, African American;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  Figure 1.5  Trends in adjusted* ESRD incidence rate (per million/year), by race, in the U.S. population, 1996-2014</a:t>
            </a:r>
          </a:p>
        </p:txBody>
      </p:sp>
      <p:pic>
        <p:nvPicPr>
          <p:cNvPr id="3" name="Picture 2" descr="K:\Projects\USRDS\docs\ADR\2016\Chapters\ESRD\c01_IncPrev\Figures_Tables\600ppi\v2_c01_IncPrev_f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16090"/>
            <a:ext cx="6400800" cy="421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8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10" name="Rectangle 9"/>
          <p:cNvSpPr/>
          <p:nvPr/>
        </p:nvSpPr>
        <p:spPr>
          <a:xfrm>
            <a:off x="1219200" y="5688421"/>
            <a:ext cx="7924800" cy="1015663"/>
          </a:xfrm>
          <a:prstGeom prst="rect">
            <a:avLst/>
          </a:prstGeom>
        </p:spPr>
        <p:txBody>
          <a:bodyPr wrap="square">
            <a:spAutoFit/>
          </a:bodyPr>
          <a:lstStyle/>
          <a:p>
            <a:r>
              <a:rPr lang="en-US" i="1" baseline="30000" dirty="0"/>
              <a:t>Data Source: Reference Tables A.2(2). *Adjusted for age, sex, and race. The standard population was the U.S. population in 2011. Abbreviation: ESRD, end-stage renal disease.</a:t>
            </a:r>
            <a:r>
              <a:rPr lang="en-US" dirty="0"/>
              <a:t/>
            </a:r>
            <a:br>
              <a:rPr lang="en-US" dirty="0"/>
            </a:br>
            <a:endParaRPr lang="en-US" dirty="0"/>
          </a:p>
          <a:p>
            <a:r>
              <a:rPr lang="en-US" i="1" baseline="30000" dirty="0" smtClean="0"/>
              <a:t>.</a:t>
            </a:r>
            <a:endParaRPr lang="en-US" i="1" baseline="30000" dirty="0">
              <a:solidFill>
                <a:srgbClr val="FF0000"/>
              </a:solidFill>
            </a:endParaRPr>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1.6  Trends in adjusted* ESRD incidence rate (per million/year), by Hispanic ethnicity, in the U.S. population, 1996-2014</a:t>
            </a:r>
          </a:p>
        </p:txBody>
      </p:sp>
      <p:pic>
        <p:nvPicPr>
          <p:cNvPr id="3" name="Picture 2" descr="K:\Projects\USRDS\docs\ADR\2016\Chapters\ESRD\c01_IncPrev\Figures_Tables\600ppi\v2_c01_IncPrev_f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19203"/>
            <a:ext cx="6400800" cy="38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94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2042</TotalTime>
  <Words>5835</Words>
  <Application>Microsoft Office PowerPoint</Application>
  <PresentationFormat>On-screen Show (4:3)</PresentationFormat>
  <Paragraphs>1955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152</cp:revision>
  <dcterms:created xsi:type="dcterms:W3CDTF">2014-11-10T19:37:45Z</dcterms:created>
  <dcterms:modified xsi:type="dcterms:W3CDTF">2017-01-25T15:05:56Z</dcterms:modified>
</cp:coreProperties>
</file>