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7" r:id="rId2"/>
    <p:sldId id="28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36" y="-44"/>
      </p:cViewPr>
      <p:guideLst>
        <p:guide orient="horz" pos="2160"/>
        <p:guide pos="2880"/>
      </p:guideLst>
    </p:cSldViewPr>
  </p:slideViewPr>
  <p:notesTextViewPr>
    <p:cViewPr>
      <p:scale>
        <a:sx n="1" d="1"/>
        <a:sy n="1" d="1"/>
      </p:scale>
      <p:origin x="0" y="0"/>
    </p:cViewPr>
  </p:notesText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FB0ADE-F9BE-4A2F-928C-88DE04C9DC78}" type="datetimeFigureOut">
              <a:rPr lang="en-US" smtClean="0"/>
              <a:t>1/25/2017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2DBF29-1780-4650-A385-203C098BF372}" type="slidenum">
              <a:rPr lang="en-US" smtClean="0"/>
              <a:t>‹#›</a:t>
            </a:fld>
            <a:endParaRPr lang="en-US" dirty="0"/>
          </a:p>
        </p:txBody>
      </p:sp>
    </p:spTree>
    <p:extLst>
      <p:ext uri="{BB962C8B-B14F-4D97-AF65-F5344CB8AC3E}">
        <p14:creationId xmlns:p14="http://schemas.microsoft.com/office/powerpoint/2010/main" val="2224853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2DBF29-1780-4650-A385-203C098BF372}" type="slidenum">
              <a:rPr lang="en-US" smtClean="0"/>
              <a:t>12</a:t>
            </a:fld>
            <a:endParaRPr lang="en-US" dirty="0"/>
          </a:p>
        </p:txBody>
      </p:sp>
    </p:spTree>
    <p:extLst>
      <p:ext uri="{BB962C8B-B14F-4D97-AF65-F5344CB8AC3E}">
        <p14:creationId xmlns:p14="http://schemas.microsoft.com/office/powerpoint/2010/main" val="60155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7311" y="620237"/>
            <a:ext cx="3149378" cy="1056163"/>
          </a:xfrm>
          <a:prstGeom prst="rect">
            <a:avLst/>
          </a:prstGeom>
        </p:spPr>
      </p:pic>
      <p:sp>
        <p:nvSpPr>
          <p:cNvPr id="4" name="TextBox 3"/>
          <p:cNvSpPr txBox="1"/>
          <p:nvPr userDrawn="1"/>
        </p:nvSpPr>
        <p:spPr>
          <a:xfrm>
            <a:off x="914400" y="3427274"/>
            <a:ext cx="7315200" cy="1200329"/>
          </a:xfrm>
          <a:prstGeom prst="rect">
            <a:avLst/>
          </a:prstGeom>
          <a:noFill/>
        </p:spPr>
        <p:txBody>
          <a:bodyPr wrap="square" rtlCol="0">
            <a:spAutoFit/>
          </a:bodyPr>
          <a:lstStyle/>
          <a:p>
            <a:pPr algn="ctr"/>
            <a:r>
              <a:rPr lang="en-US" sz="3600" b="1" dirty="0">
                <a:solidFill>
                  <a:prstClr val="black"/>
                </a:solidFill>
                <a:latin typeface="Candara" panose="020E0502030303020204" pitchFamily="34" charset="0"/>
              </a:rPr>
              <a:t>Chapter 3: Clinical Indicators and Preventive Care</a:t>
            </a:r>
          </a:p>
        </p:txBody>
      </p:sp>
      <p:sp>
        <p:nvSpPr>
          <p:cNvPr id="2" name="TextBox 1"/>
          <p:cNvSpPr txBox="1"/>
          <p:nvPr userDrawn="1"/>
        </p:nvSpPr>
        <p:spPr>
          <a:xfrm>
            <a:off x="714374" y="2133600"/>
            <a:ext cx="7543800" cy="830997"/>
          </a:xfrm>
          <a:prstGeom prst="rect">
            <a:avLst/>
          </a:prstGeom>
          <a:noFill/>
        </p:spPr>
        <p:txBody>
          <a:bodyPr wrap="square" rtlCol="0">
            <a:spAutoFit/>
          </a:bodyPr>
          <a:lstStyle/>
          <a:p>
            <a:pPr algn="ctr"/>
            <a:r>
              <a:rPr lang="en-US" sz="2400" b="1" dirty="0">
                <a:solidFill>
                  <a:srgbClr val="1C6E62"/>
                </a:solidFill>
                <a:latin typeface="Constantia" panose="02030602050306030303" pitchFamily="18" charset="0"/>
              </a:rPr>
              <a:t>2016 </a:t>
            </a:r>
            <a:r>
              <a:rPr lang="en-US" sz="2400" b="1" cap="small" dirty="0">
                <a:solidFill>
                  <a:srgbClr val="1C6E62"/>
                </a:solidFill>
                <a:latin typeface="Constantia" panose="02030602050306030303" pitchFamily="18" charset="0"/>
              </a:rPr>
              <a:t>Annual Data Report</a:t>
            </a:r>
          </a:p>
          <a:p>
            <a:pPr algn="ctr"/>
            <a:r>
              <a:rPr lang="en-US" sz="2400" b="1" cap="small" dirty="0">
                <a:solidFill>
                  <a:srgbClr val="1C6E62"/>
                </a:solidFill>
                <a:latin typeface="Constantia" panose="02030602050306030303" pitchFamily="18" charset="0"/>
              </a:rPr>
              <a:t>Volume 2: End-Stage Renal Disease</a:t>
            </a:r>
          </a:p>
        </p:txBody>
      </p:sp>
    </p:spTree>
    <p:extLst>
      <p:ext uri="{BB962C8B-B14F-4D97-AF65-F5344CB8AC3E}">
        <p14:creationId xmlns:p14="http://schemas.microsoft.com/office/powerpoint/2010/main" val="10370685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276600" y="6477000"/>
            <a:ext cx="2590800" cy="304800"/>
          </a:xfrm>
        </p:spPr>
        <p:txBody>
          <a:bodyPr/>
          <a:lstStyle/>
          <a:p>
            <a:r>
              <a:rPr lang="en-US" dirty="0" smtClean="0">
                <a:solidFill>
                  <a:prstClr val="white"/>
                </a:solidFill>
              </a:rPr>
              <a:t>2016 Annual Data Report, Vol 2, ESRD, Ch 1 </a:t>
            </a:r>
            <a:endParaRPr lang="en-US" dirty="0">
              <a:solidFill>
                <a:prstClr val="white"/>
              </a:solidFill>
            </a:endParaRPr>
          </a:p>
        </p:txBody>
      </p:sp>
      <p:sp>
        <p:nvSpPr>
          <p:cNvPr id="3" name="Slide Number Placeholder 2"/>
          <p:cNvSpPr>
            <a:spLocks noGrp="1"/>
          </p:cNvSpPr>
          <p:nvPr>
            <p:ph type="sldNum" sz="quarter" idx="11"/>
          </p:nvPr>
        </p:nvSpPr>
        <p:spPr/>
        <p:txBody>
          <a:bodyPr/>
          <a:lstStyle>
            <a:lvl1pPr>
              <a:defRPr b="1"/>
            </a:lvl1pPr>
          </a:lstStyle>
          <a:p>
            <a:fld id="{3F227FC0-035E-484D-AA62-D30602925625}" type="slidenum">
              <a:rPr lang="en-US" smtClean="0">
                <a:solidFill>
                  <a:prstClr val="white"/>
                </a:solidFill>
              </a:rPr>
              <a:pPr/>
              <a:t>‹#›</a:t>
            </a:fld>
            <a:endParaRPr lang="en-US" dirty="0">
              <a:solidFill>
                <a:prstClr val="white"/>
              </a:solidFill>
            </a:endParaRPr>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404983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solidFill>
                  <a:prstClr val="white"/>
                </a:solidFill>
              </a:rPr>
              <a:pPr/>
              <a:t>‹#›</a:t>
            </a:fld>
            <a:endParaRPr lang="en-US" dirty="0">
              <a:solidFill>
                <a:prstClr val="white"/>
              </a:solidFill>
            </a:endParaRPr>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
          <p:cNvSpPr>
            <a:spLocks noGrp="1"/>
          </p:cNvSpPr>
          <p:nvPr>
            <p:ph type="ftr" sz="quarter" idx="10"/>
          </p:nvPr>
        </p:nvSpPr>
        <p:spPr>
          <a:xfrm>
            <a:off x="3276600" y="6477000"/>
            <a:ext cx="2590800" cy="304800"/>
          </a:xfrm>
        </p:spPr>
        <p:txBody>
          <a:bodyPr/>
          <a:lstStyle/>
          <a:p>
            <a:r>
              <a:rPr lang="en-US" dirty="0" smtClean="0">
                <a:solidFill>
                  <a:prstClr val="white"/>
                </a:solidFill>
              </a:rPr>
              <a:t>2016 Annual Data Report, Vol 2, ESRD, Ch 1 </a:t>
            </a:r>
            <a:endParaRPr lang="en-US" dirty="0">
              <a:solidFill>
                <a:prstClr val="white"/>
              </a:solidFill>
            </a:endParaRPr>
          </a:p>
        </p:txBody>
      </p:sp>
    </p:spTree>
    <p:extLst>
      <p:ext uri="{BB962C8B-B14F-4D97-AF65-F5344CB8AC3E}">
        <p14:creationId xmlns:p14="http://schemas.microsoft.com/office/powerpoint/2010/main" val="18467646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solidFill>
                  <a:prstClr val="white"/>
                </a:solidFill>
              </a:rPr>
              <a:pPr/>
              <a:t>‹#›</a:t>
            </a:fld>
            <a:endParaRPr lang="en-US" dirty="0">
              <a:solidFill>
                <a:prstClr val="white"/>
              </a:solidFill>
            </a:endParaRPr>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1"/>
          <p:cNvSpPr>
            <a:spLocks noGrp="1"/>
          </p:cNvSpPr>
          <p:nvPr>
            <p:ph type="ftr" sz="quarter" idx="10"/>
          </p:nvPr>
        </p:nvSpPr>
        <p:spPr>
          <a:xfrm>
            <a:off x="3276600" y="6477000"/>
            <a:ext cx="2590800" cy="304800"/>
          </a:xfrm>
        </p:spPr>
        <p:txBody>
          <a:bodyPr/>
          <a:lstStyle/>
          <a:p>
            <a:r>
              <a:rPr lang="en-US" dirty="0" smtClean="0">
                <a:solidFill>
                  <a:prstClr val="white"/>
                </a:solidFill>
              </a:rPr>
              <a:t>2016 Annual Data Report, Vol 2, ESRD, Ch 1 </a:t>
            </a:r>
            <a:endParaRPr lang="en-US" dirty="0">
              <a:solidFill>
                <a:prstClr val="white"/>
              </a:solidFill>
            </a:endParaRPr>
          </a:p>
        </p:txBody>
      </p:sp>
    </p:spTree>
    <p:extLst>
      <p:ext uri="{BB962C8B-B14F-4D97-AF65-F5344CB8AC3E}">
        <p14:creationId xmlns:p14="http://schemas.microsoft.com/office/powerpoint/2010/main" val="14078130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solidFill>
                  <a:prstClr val="white"/>
                </a:solidFill>
              </a:rPr>
              <a:pPr/>
              <a:t>‹#›</a:t>
            </a:fld>
            <a:endParaRPr lang="en-US" dirty="0">
              <a:solidFill>
                <a:prstClr val="white"/>
              </a:solidFill>
            </a:endParaRPr>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1"/>
          <p:cNvSpPr>
            <a:spLocks noGrp="1"/>
          </p:cNvSpPr>
          <p:nvPr>
            <p:ph type="ftr" sz="quarter" idx="10"/>
          </p:nvPr>
        </p:nvSpPr>
        <p:spPr>
          <a:xfrm>
            <a:off x="3276600" y="6477000"/>
            <a:ext cx="2590800" cy="304800"/>
          </a:xfrm>
        </p:spPr>
        <p:txBody>
          <a:bodyPr/>
          <a:lstStyle/>
          <a:p>
            <a:r>
              <a:rPr lang="en-US" dirty="0" smtClean="0">
                <a:solidFill>
                  <a:prstClr val="white"/>
                </a:solidFill>
              </a:rPr>
              <a:t>2016 Annual Data Report, Vol 2, ESRD, Ch 1 </a:t>
            </a:r>
            <a:endParaRPr lang="en-US" dirty="0">
              <a:solidFill>
                <a:prstClr val="white"/>
              </a:solidFill>
            </a:endParaRPr>
          </a:p>
        </p:txBody>
      </p:sp>
    </p:spTree>
    <p:extLst>
      <p:ext uri="{BB962C8B-B14F-4D97-AF65-F5344CB8AC3E}">
        <p14:creationId xmlns:p14="http://schemas.microsoft.com/office/powerpoint/2010/main" val="11873178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7696200" y="6507480"/>
            <a:ext cx="914400" cy="274320"/>
          </a:xfrm>
        </p:spPr>
        <p:txBody>
          <a:bodyPr/>
          <a:lstStyle>
            <a:lvl1pPr>
              <a:defRPr b="1"/>
            </a:lvl1pPr>
          </a:lstStyle>
          <a:p>
            <a:fld id="{3F227FC0-035E-484D-AA62-D30602925625}" type="slidenum">
              <a:rPr lang="en-US" smtClean="0">
                <a:solidFill>
                  <a:prstClr val="white"/>
                </a:solidFill>
              </a:rPr>
              <a:pPr/>
              <a:t>‹#›</a:t>
            </a:fld>
            <a:endParaRPr lang="en-US" dirty="0">
              <a:solidFill>
                <a:prstClr val="white"/>
              </a:solidFill>
            </a:endParaRPr>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
        <p:nvSpPr>
          <p:cNvPr id="8" name="Footer Placeholder 1"/>
          <p:cNvSpPr>
            <a:spLocks noGrp="1"/>
          </p:cNvSpPr>
          <p:nvPr>
            <p:ph type="ftr" sz="quarter" idx="10"/>
          </p:nvPr>
        </p:nvSpPr>
        <p:spPr>
          <a:xfrm>
            <a:off x="3276600" y="6477000"/>
            <a:ext cx="2590800" cy="304800"/>
          </a:xfrm>
        </p:spPr>
        <p:txBody>
          <a:bodyPr/>
          <a:lstStyle/>
          <a:p>
            <a:r>
              <a:rPr lang="en-US" dirty="0" smtClean="0">
                <a:solidFill>
                  <a:prstClr val="white"/>
                </a:solidFill>
              </a:rPr>
              <a:t>2016 Annual Data Report, Vol 2, ESRD, Ch 1 </a:t>
            </a:r>
            <a:endParaRPr lang="en-US" dirty="0">
              <a:solidFill>
                <a:prstClr val="white"/>
              </a:solidFill>
            </a:endParaRPr>
          </a:p>
        </p:txBody>
      </p:sp>
    </p:spTree>
    <p:extLst>
      <p:ext uri="{BB962C8B-B14F-4D97-AF65-F5344CB8AC3E}">
        <p14:creationId xmlns:p14="http://schemas.microsoft.com/office/powerpoint/2010/main" val="12541574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1C6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Footer Placeholder 4"/>
          <p:cNvSpPr>
            <a:spLocks noGrp="1"/>
          </p:cNvSpPr>
          <p:nvPr>
            <p:ph type="ftr" sz="quarter" idx="3"/>
          </p:nvPr>
        </p:nvSpPr>
        <p:spPr>
          <a:xfrm>
            <a:off x="3340208" y="6477000"/>
            <a:ext cx="2438400" cy="304800"/>
          </a:xfrm>
          <a:prstGeom prst="rect">
            <a:avLst/>
          </a:prstGeom>
        </p:spPr>
        <p:txBody>
          <a:bodyPr/>
          <a:lstStyle>
            <a:lvl1pPr algn="ctr">
              <a:defRPr sz="1400" b="1">
                <a:solidFill>
                  <a:schemeClr val="bg1"/>
                </a:solidFill>
              </a:defRPr>
            </a:lvl1pPr>
          </a:lstStyle>
          <a:p>
            <a:r>
              <a:rPr lang="en-US" dirty="0" smtClean="0">
                <a:solidFill>
                  <a:prstClr val="white"/>
                </a:solidFill>
              </a:rPr>
              <a:t>2016 Annual Data Report, Vol 2, ESRD, Ch 1 </a:t>
            </a:r>
            <a:endParaRPr lang="en-US" dirty="0">
              <a:solidFill>
                <a:prstClr val="white"/>
              </a:solidFill>
            </a:endParaRPr>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bg1"/>
                </a:solidFill>
              </a:defRPr>
            </a:lvl1pPr>
          </a:lstStyle>
          <a:p>
            <a:fld id="{3F227FC0-035E-484D-AA62-D30602925625}" type="slidenum">
              <a:rPr lang="en-US" smtClean="0">
                <a:solidFill>
                  <a:prstClr val="white"/>
                </a:solidFill>
              </a:rPr>
              <a:pPr/>
              <a:t>‹#›</a:t>
            </a:fld>
            <a:endParaRPr lang="en-US" dirty="0">
              <a:solidFill>
                <a:prstClr val="white"/>
              </a:solidFill>
            </a:endParaRPr>
          </a:p>
        </p:txBody>
      </p:sp>
      <p:pic>
        <p:nvPicPr>
          <p:cNvPr id="2" name="Picture 1"/>
          <p:cNvPicPr>
            <a:picLocks noChangeAspect="1"/>
          </p:cNvPicPr>
          <p:nvPr userDrawn="1"/>
        </p:nvPicPr>
        <p:blipFill rotWithShape="1">
          <a:blip r:embed="rId8" cstate="print">
            <a:extLst>
              <a:ext uri="{28A0092B-C50C-407E-A947-70E740481C1C}">
                <a14:useLocalDpi xmlns:a14="http://schemas.microsoft.com/office/drawing/2010/main" val="0"/>
              </a:ext>
            </a:extLst>
          </a:blip>
          <a:srcRect t="10097"/>
          <a:stretch/>
        </p:blipFill>
        <p:spPr>
          <a:xfrm>
            <a:off x="0" y="6409944"/>
            <a:ext cx="1316207" cy="457200"/>
          </a:xfrm>
          <a:prstGeom prst="rect">
            <a:avLst/>
          </a:prstGeom>
          <a:effectLst>
            <a:outerShdw blurRad="50800" dist="38100" dir="16200000" algn="ctr" rotWithShape="0">
              <a:srgbClr val="000000">
                <a:alpha val="40000"/>
              </a:srgbClr>
            </a:outerShdw>
          </a:effectLst>
        </p:spPr>
      </p:pic>
    </p:spTree>
    <p:extLst>
      <p:ext uri="{BB962C8B-B14F-4D97-AF65-F5344CB8AC3E}">
        <p14:creationId xmlns:p14="http://schemas.microsoft.com/office/powerpoint/2010/main" val="24989552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550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10</a:t>
            </a:fld>
            <a:endParaRPr lang="en-US" dirty="0"/>
          </a:p>
        </p:txBody>
      </p:sp>
      <p:sp>
        <p:nvSpPr>
          <p:cNvPr id="6" name="Title 2"/>
          <p:cNvSpPr>
            <a:spLocks noGrp="1"/>
          </p:cNvSpPr>
          <p:nvPr>
            <p:ph type="title"/>
          </p:nvPr>
        </p:nvSpPr>
        <p:spPr>
          <a:xfrm>
            <a:off x="457200" y="365760"/>
            <a:ext cx="8229600" cy="1143000"/>
          </a:xfrm>
        </p:spPr>
        <p:txBody>
          <a:bodyPr/>
          <a:lstStyle/>
          <a:p>
            <a:r>
              <a:rPr lang="en-US" sz="2800" b="1" baseline="30000" dirty="0"/>
              <a:t>Figure </a:t>
            </a:r>
            <a:r>
              <a:rPr lang="en-US" sz="2800" b="1" baseline="30000" dirty="0" smtClean="0"/>
              <a:t>3.6 Distribution </a:t>
            </a:r>
            <a:r>
              <a:rPr lang="en-US" sz="2800" b="1" baseline="30000" dirty="0"/>
              <a:t>of the most recent value of serum ferritin (ng/mL) level taken between October and December in adult hemodialysis patients on dialysis for at least </a:t>
            </a:r>
            <a:r>
              <a:rPr lang="en-US" sz="2800" b="1" baseline="30000" dirty="0" smtClean="0"/>
              <a:t>90 days, </a:t>
            </a:r>
            <a:r>
              <a:rPr lang="en-US" sz="2800" b="1" baseline="30000" dirty="0"/>
              <a:t>CROWNWeb data, </a:t>
            </a:r>
            <a:r>
              <a:rPr lang="en-US" sz="2800" b="1" baseline="30000" dirty="0" smtClean="0"/>
              <a:t>2013-2015  </a:t>
            </a:r>
            <a:endParaRPr lang="en-US" sz="2600" b="1" baseline="30000" dirty="0"/>
          </a:p>
        </p:txBody>
      </p:sp>
      <p:sp>
        <p:nvSpPr>
          <p:cNvPr id="7" name="TextBox 6"/>
          <p:cNvSpPr txBox="1"/>
          <p:nvPr/>
        </p:nvSpPr>
        <p:spPr>
          <a:xfrm>
            <a:off x="914400" y="5486400"/>
            <a:ext cx="7315200" cy="1015663"/>
          </a:xfrm>
          <a:prstGeom prst="rect">
            <a:avLst/>
          </a:prstGeom>
          <a:noFill/>
        </p:spPr>
        <p:txBody>
          <a:bodyPr wrap="square" rtlCol="0">
            <a:spAutoFit/>
          </a:bodyPr>
          <a:lstStyle/>
          <a:p>
            <a:r>
              <a:rPr lang="en-US" i="1" baseline="30000" dirty="0" smtClean="0"/>
              <a:t>Data </a:t>
            </a:r>
            <a:r>
              <a:rPr lang="en-US" i="1" baseline="30000" dirty="0"/>
              <a:t>Source: Special analyses, USRDS ESRD Database. CROWNWeb clinical extracts for October to December for years 2013, 2014 and 2015. Dialysis patients initiating treatment for ESRD at least 90 days at the time of measurement of serum ferritin for that year, ≥18 years old as of December 1 of that year and who were alive through December 31 of that year. </a:t>
            </a:r>
          </a:p>
          <a:p>
            <a:endParaRPr lang="en-US" i="1" baseline="30000" dirty="0"/>
          </a:p>
        </p:txBody>
      </p:sp>
      <p:sp>
        <p:nvSpPr>
          <p:cNvPr id="8"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Ch 3</a:t>
            </a:r>
          </a:p>
          <a:p>
            <a:endParaRPr lang="en-US" dirty="0"/>
          </a:p>
        </p:txBody>
      </p:sp>
      <p:pic>
        <p:nvPicPr>
          <p:cNvPr id="9218" name="Picture 2" descr="K:\Projects\USRDS\docs\ADR\2016\Chapters\ESRD\c03_ClinCare\Figures_Tables\600ppi\v2_c03_ClinCare_f0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2120" y="1212850"/>
            <a:ext cx="5669280" cy="4252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435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11</a:t>
            </a:fld>
            <a:endParaRPr lang="en-US" dirty="0"/>
          </a:p>
        </p:txBody>
      </p:sp>
      <p:sp>
        <p:nvSpPr>
          <p:cNvPr id="6" name="Title 2"/>
          <p:cNvSpPr>
            <a:spLocks noGrp="1"/>
          </p:cNvSpPr>
          <p:nvPr>
            <p:ph type="title"/>
          </p:nvPr>
        </p:nvSpPr>
        <p:spPr>
          <a:xfrm>
            <a:off x="419100" y="152400"/>
            <a:ext cx="8305800" cy="1104900"/>
          </a:xfrm>
        </p:spPr>
        <p:txBody>
          <a:bodyPr/>
          <a:lstStyle/>
          <a:p>
            <a:r>
              <a:rPr lang="en-US" sz="2800" b="1" baseline="30000" dirty="0"/>
              <a:t>Figure </a:t>
            </a:r>
            <a:r>
              <a:rPr lang="en-US" sz="2800" b="1" baseline="30000" dirty="0" smtClean="0"/>
              <a:t>3.7 </a:t>
            </a:r>
            <a:r>
              <a:rPr lang="en-US" sz="2800" b="1" baseline="30000" dirty="0"/>
              <a:t>Percentage of all adult hemodialysis </a:t>
            </a:r>
            <a:r>
              <a:rPr lang="en-US" sz="2800" b="1" baseline="30000" dirty="0" smtClean="0"/>
              <a:t>patients, </a:t>
            </a:r>
            <a:r>
              <a:rPr lang="en-US" sz="2800" b="1" baseline="30000" dirty="0"/>
              <a:t>from Medicare </a:t>
            </a:r>
            <a:r>
              <a:rPr lang="en-US" sz="2800" b="1" baseline="30000" dirty="0" smtClean="0"/>
              <a:t/>
            </a:r>
            <a:br>
              <a:rPr lang="en-US" sz="2800" b="1" baseline="30000" dirty="0" smtClean="0"/>
            </a:br>
            <a:r>
              <a:rPr lang="en-US" sz="2800" b="1" baseline="30000" dirty="0" smtClean="0"/>
              <a:t>claims </a:t>
            </a:r>
            <a:r>
              <a:rPr lang="en-US" sz="2800" b="1" baseline="30000" dirty="0"/>
              <a:t>data, </a:t>
            </a:r>
            <a:r>
              <a:rPr lang="en-US" sz="2800" b="1" baseline="30000" dirty="0" smtClean="0"/>
              <a:t>2010-2014</a:t>
            </a:r>
            <a:br>
              <a:rPr lang="en-US" sz="2800" b="1" baseline="30000" dirty="0" smtClean="0"/>
            </a:br>
            <a:r>
              <a:rPr lang="en-US" sz="2400" b="1" baseline="30000" dirty="0">
                <a:solidFill>
                  <a:prstClr val="black"/>
                </a:solidFill>
              </a:rPr>
              <a:t>(a) Number of red blood cell transfusions received in a year</a:t>
            </a:r>
            <a:r>
              <a:rPr lang="en-US" sz="2800" dirty="0"/>
              <a:t/>
            </a:r>
            <a:br>
              <a:rPr lang="en-US" sz="2800" dirty="0"/>
            </a:br>
            <a:r>
              <a:rPr lang="en-US" sz="2800" b="1" baseline="30000" dirty="0" smtClean="0"/>
              <a:t> </a:t>
            </a:r>
            <a:br>
              <a:rPr lang="en-US" sz="2800" b="1" baseline="30000" dirty="0" smtClean="0"/>
            </a:br>
            <a:endParaRPr lang="en-US" sz="2600" b="1" baseline="30000" dirty="0"/>
          </a:p>
        </p:txBody>
      </p:sp>
      <p:sp>
        <p:nvSpPr>
          <p:cNvPr id="7" name="TextBox 6"/>
          <p:cNvSpPr txBox="1"/>
          <p:nvPr/>
        </p:nvSpPr>
        <p:spPr>
          <a:xfrm>
            <a:off x="914400" y="5670129"/>
            <a:ext cx="7315200" cy="646331"/>
          </a:xfrm>
          <a:prstGeom prst="rect">
            <a:avLst/>
          </a:prstGeom>
          <a:noFill/>
        </p:spPr>
        <p:txBody>
          <a:bodyPr wrap="square" rtlCol="0">
            <a:spAutoFit/>
          </a:bodyPr>
          <a:lstStyle/>
          <a:p>
            <a:r>
              <a:rPr lang="en-US" i="1" baseline="30000" dirty="0"/>
              <a:t>Data Source: Special analyses, USRDS ESRD Database. The percentage of hemodialysis patients ≥18 years old at the start of the month with ≥1 red blood cell transfusion claims in a given month among hemodialysis patients having a claim for at least one dialysis session during the month. Abbreviation: RBC, red blood cell.   </a:t>
            </a:r>
          </a:p>
        </p:txBody>
      </p:sp>
      <p:sp>
        <p:nvSpPr>
          <p:cNvPr id="8"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Ch 3</a:t>
            </a:r>
          </a:p>
          <a:p>
            <a:endParaRPr lang="en-US" dirty="0"/>
          </a:p>
        </p:txBody>
      </p:sp>
      <p:pic>
        <p:nvPicPr>
          <p:cNvPr id="10243" name="Picture 3" descr="K:\Projects\USRDS\docs\ADR\2016\Chapters\ESRD\c03_ClinCare\Figures_Tables\600ppi\v2_c03_ClinCare_f07_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055" y="1086295"/>
            <a:ext cx="5303520" cy="4639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859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12</a:t>
            </a:fld>
            <a:endParaRPr lang="en-US" dirty="0"/>
          </a:p>
        </p:txBody>
      </p:sp>
      <p:sp>
        <p:nvSpPr>
          <p:cNvPr id="6" name="Title 2"/>
          <p:cNvSpPr>
            <a:spLocks noGrp="1"/>
          </p:cNvSpPr>
          <p:nvPr>
            <p:ph type="title"/>
          </p:nvPr>
        </p:nvSpPr>
        <p:spPr>
          <a:xfrm>
            <a:off x="457200" y="228600"/>
            <a:ext cx="8229600" cy="1143000"/>
          </a:xfrm>
        </p:spPr>
        <p:txBody>
          <a:bodyPr/>
          <a:lstStyle/>
          <a:p>
            <a:r>
              <a:rPr lang="en-US" sz="2800" b="1" baseline="30000" dirty="0"/>
              <a:t>Figure </a:t>
            </a:r>
            <a:r>
              <a:rPr lang="en-US" sz="2800" b="1" baseline="30000" dirty="0" smtClean="0"/>
              <a:t>3.7 </a:t>
            </a:r>
            <a:r>
              <a:rPr lang="en-US" sz="2800" b="1" baseline="30000" dirty="0"/>
              <a:t>Percentage of all adult hemodialysis </a:t>
            </a:r>
            <a:r>
              <a:rPr lang="en-US" sz="2800" b="1" baseline="30000" dirty="0" smtClean="0"/>
              <a:t>patients, </a:t>
            </a:r>
            <a:r>
              <a:rPr lang="en-US" sz="2800" b="1" baseline="30000" dirty="0"/>
              <a:t>from Medicare </a:t>
            </a:r>
            <a:r>
              <a:rPr lang="en-US" sz="2800" b="1" baseline="30000" dirty="0" smtClean="0"/>
              <a:t/>
            </a:r>
            <a:br>
              <a:rPr lang="en-US" sz="2800" b="1" baseline="30000" dirty="0" smtClean="0"/>
            </a:br>
            <a:r>
              <a:rPr lang="en-US" sz="2800" b="1" baseline="30000" dirty="0" smtClean="0"/>
              <a:t>claims </a:t>
            </a:r>
            <a:r>
              <a:rPr lang="en-US" sz="2800" b="1" baseline="30000" dirty="0"/>
              <a:t>data, </a:t>
            </a:r>
            <a:r>
              <a:rPr lang="en-US" sz="2800" b="1" baseline="30000" dirty="0" smtClean="0"/>
              <a:t>2010-2014</a:t>
            </a:r>
            <a:br>
              <a:rPr lang="en-US" sz="2800" b="1" baseline="30000" dirty="0" smtClean="0"/>
            </a:br>
            <a:r>
              <a:rPr lang="en-US" sz="2400" b="1" baseline="30000" dirty="0">
                <a:solidFill>
                  <a:prstClr val="black"/>
                </a:solidFill>
              </a:rPr>
              <a:t>(b) With ≥1 claims for a red blood cell transfusion in a month</a:t>
            </a:r>
            <a:r>
              <a:rPr lang="en-US" sz="2800" dirty="0"/>
              <a:t/>
            </a:r>
            <a:br>
              <a:rPr lang="en-US" sz="2800" dirty="0"/>
            </a:br>
            <a:r>
              <a:rPr lang="en-US" sz="2800" b="1" baseline="30000" dirty="0" smtClean="0"/>
              <a:t> </a:t>
            </a:r>
            <a:br>
              <a:rPr lang="en-US" sz="2800" b="1" baseline="30000" dirty="0" smtClean="0"/>
            </a:br>
            <a:endParaRPr lang="en-US" sz="2600" b="1" baseline="30000" dirty="0"/>
          </a:p>
        </p:txBody>
      </p:sp>
      <p:sp>
        <p:nvSpPr>
          <p:cNvPr id="7" name="TextBox 6"/>
          <p:cNvSpPr txBox="1"/>
          <p:nvPr/>
        </p:nvSpPr>
        <p:spPr>
          <a:xfrm>
            <a:off x="876300" y="5670129"/>
            <a:ext cx="7391400" cy="646331"/>
          </a:xfrm>
          <a:prstGeom prst="rect">
            <a:avLst/>
          </a:prstGeom>
          <a:noFill/>
        </p:spPr>
        <p:txBody>
          <a:bodyPr wrap="square" rtlCol="0">
            <a:spAutoFit/>
          </a:bodyPr>
          <a:lstStyle/>
          <a:p>
            <a:r>
              <a:rPr lang="en-US" i="1" baseline="30000" dirty="0" smtClean="0"/>
              <a:t>Data Source</a:t>
            </a:r>
            <a:r>
              <a:rPr lang="en-US" i="1" baseline="30000" dirty="0"/>
              <a:t>: Special analyses, USRDS ESRD Database. The percentage of hemodialysis patients ≥18 years old at the start of the month with ≥1 red blood cell transfusion claims in a given month among hemodialysis patients having a claim for at least one dialysis session during the month. Abbreviation: RBC, red blood cell.  </a:t>
            </a:r>
            <a:r>
              <a:rPr lang="en-US" i="1" baseline="30000" dirty="0" smtClean="0"/>
              <a:t> </a:t>
            </a:r>
            <a:endParaRPr lang="en-US" i="1" baseline="30000" dirty="0"/>
          </a:p>
        </p:txBody>
      </p:sp>
      <p:sp>
        <p:nvSpPr>
          <p:cNvPr id="8"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Ch 3</a:t>
            </a:r>
          </a:p>
          <a:p>
            <a:endParaRPr lang="en-US" dirty="0"/>
          </a:p>
        </p:txBody>
      </p:sp>
      <p:pic>
        <p:nvPicPr>
          <p:cNvPr id="11266" name="Picture 2" descr="K:\Projects\USRDS\docs\ADR\2016\Chapters\ESRD\c03_ClinCare\Figures_Tables\600ppi\v2_c03_ClinCare_f07_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5440" y="1324357"/>
            <a:ext cx="5852160" cy="439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708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13</a:t>
            </a:fld>
            <a:endParaRPr lang="en-US" dirty="0"/>
          </a:p>
        </p:txBody>
      </p:sp>
      <p:sp>
        <p:nvSpPr>
          <p:cNvPr id="6" name="Title 2"/>
          <p:cNvSpPr>
            <a:spLocks noGrp="1"/>
          </p:cNvSpPr>
          <p:nvPr>
            <p:ph type="title"/>
          </p:nvPr>
        </p:nvSpPr>
        <p:spPr>
          <a:xfrm>
            <a:off x="457200" y="228600"/>
            <a:ext cx="8229600" cy="914400"/>
          </a:xfrm>
        </p:spPr>
        <p:txBody>
          <a:bodyPr/>
          <a:lstStyle/>
          <a:p>
            <a:r>
              <a:rPr lang="en-US" sz="2800" b="1" baseline="30000" dirty="0" smtClean="0"/>
              <a:t>Figure </a:t>
            </a:r>
            <a:r>
              <a:rPr lang="en-US" sz="2800" b="1" baseline="30000" dirty="0"/>
              <a:t>3.8 </a:t>
            </a:r>
            <a:r>
              <a:rPr lang="en-US" sz="2800" b="1" baseline="30000" dirty="0" smtClean="0"/>
              <a:t>Anemia </a:t>
            </a:r>
            <a:r>
              <a:rPr lang="en-US" sz="2800" b="1" baseline="30000" dirty="0"/>
              <a:t>measures among adult peritoneal dialysis patients on dialysis ≥90 </a:t>
            </a:r>
            <a:r>
              <a:rPr lang="en-US" sz="2800" b="1" baseline="30000" dirty="0" smtClean="0"/>
              <a:t>days, </a:t>
            </a:r>
            <a:r>
              <a:rPr lang="en-US" sz="2800" b="1" baseline="30000" dirty="0"/>
              <a:t>Medicare claims, 1995-2014</a:t>
            </a:r>
            <a:br>
              <a:rPr lang="en-US" sz="2800" b="1" baseline="30000" dirty="0"/>
            </a:br>
            <a:r>
              <a:rPr lang="en-US" sz="2400" b="1" baseline="30000" dirty="0" smtClean="0"/>
              <a:t>(a) Mean </a:t>
            </a:r>
            <a:r>
              <a:rPr lang="en-US" sz="2400" b="1" baseline="30000" dirty="0"/>
              <a:t>monthly Hgb level and mean </a:t>
            </a:r>
            <a:r>
              <a:rPr lang="en-US" sz="2400" b="1" baseline="30000" dirty="0" smtClean="0"/>
              <a:t>weekly EPO </a:t>
            </a:r>
            <a:r>
              <a:rPr lang="en-US" sz="2400" b="1" baseline="30000" dirty="0"/>
              <a:t>dose </a:t>
            </a:r>
            <a:r>
              <a:rPr lang="en-US" sz="2400" b="1" baseline="30000" dirty="0" smtClean="0"/>
              <a:t>(averaged over a month)</a:t>
            </a:r>
            <a:endParaRPr lang="en-US" sz="2400" b="1" baseline="30000" dirty="0"/>
          </a:p>
        </p:txBody>
      </p:sp>
      <p:sp>
        <p:nvSpPr>
          <p:cNvPr id="7" name="TextBox 6"/>
          <p:cNvSpPr txBox="1"/>
          <p:nvPr/>
        </p:nvSpPr>
        <p:spPr>
          <a:xfrm>
            <a:off x="609600" y="4953000"/>
            <a:ext cx="7924800" cy="1754326"/>
          </a:xfrm>
          <a:prstGeom prst="rect">
            <a:avLst/>
          </a:prstGeom>
          <a:noFill/>
        </p:spPr>
        <p:txBody>
          <a:bodyPr wrap="square" rtlCol="0">
            <a:spAutoFit/>
          </a:bodyPr>
          <a:lstStyle/>
          <a:p>
            <a:r>
              <a:rPr lang="en-US" i="1" baseline="30000" dirty="0" smtClean="0"/>
              <a:t>Data </a:t>
            </a:r>
            <a:r>
              <a:rPr lang="en-US" i="1" baseline="30000" dirty="0"/>
              <a:t>Source: Special analyses, USRDS ESRD Database. (a) Mean monthly Hgb level among ESA-treated adult peritoneal dialysis patients on dialysis ≥90 days (1995 through 2014) or mean monthly Hgb level among all adult peritoneal patients (April 2012 to December 2014 only) who, within the given month had a Hgb claim (only 1st reported Hgb value in a month was used) and were on dialysis ≥90 days; analyses were restricted to patients ≥18 years old at the start of the month. Mean weekly EPO (epoetin alfa) dose is shown for peritoneal patients within a given month who had an EPO claim, were on dialysis ≥90 days, and were ≥18 years old at the start of the month. EPO dose is expressed as mean EPO units per week averaged over all EPO claims within a given </a:t>
            </a:r>
            <a:r>
              <a:rPr lang="en-US" i="1" baseline="30000" dirty="0" smtClean="0"/>
              <a:t>month. </a:t>
            </a:r>
            <a:r>
              <a:rPr lang="en-US" i="1" baseline="30000" dirty="0"/>
              <a:t>Abbreviations: EPO, erythropoietin; ESA, erythropoiesis-stimulating agents; Hgb, hemoglobin.</a:t>
            </a:r>
          </a:p>
          <a:p>
            <a:endParaRPr lang="en-US" i="1" baseline="30000" dirty="0"/>
          </a:p>
        </p:txBody>
      </p:sp>
      <p:sp>
        <p:nvSpPr>
          <p:cNvPr id="8"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Ch 3</a:t>
            </a:r>
          </a:p>
          <a:p>
            <a:endParaRPr lang="en-US" dirty="0"/>
          </a:p>
        </p:txBody>
      </p:sp>
      <p:pic>
        <p:nvPicPr>
          <p:cNvPr id="12290" name="Picture 2" descr="K:\Projects\USRDS\docs\ADR\2016\Chapters\ESRD\c03_ClinCare\Figures_Tables\600ppi\v2_c03_ClinCare_f08_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9600" y="1201510"/>
            <a:ext cx="6126480" cy="3676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068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14</a:t>
            </a:fld>
            <a:endParaRPr lang="en-US" dirty="0"/>
          </a:p>
        </p:txBody>
      </p:sp>
      <p:sp>
        <p:nvSpPr>
          <p:cNvPr id="6" name="Title 2"/>
          <p:cNvSpPr>
            <a:spLocks noGrp="1"/>
          </p:cNvSpPr>
          <p:nvPr>
            <p:ph type="title"/>
          </p:nvPr>
        </p:nvSpPr>
        <p:spPr>
          <a:xfrm>
            <a:off x="457200" y="241385"/>
            <a:ext cx="8229600" cy="853440"/>
          </a:xfrm>
        </p:spPr>
        <p:txBody>
          <a:bodyPr/>
          <a:lstStyle/>
          <a:p>
            <a:r>
              <a:rPr lang="en-US" sz="2800" b="1" baseline="30000" dirty="0" smtClean="0"/>
              <a:t>Figure </a:t>
            </a:r>
            <a:r>
              <a:rPr lang="en-US" sz="2800" b="1" baseline="30000" dirty="0"/>
              <a:t>3.8 </a:t>
            </a:r>
            <a:r>
              <a:rPr lang="en-US" sz="2800" b="1" baseline="30000" dirty="0" smtClean="0"/>
              <a:t>Anemia </a:t>
            </a:r>
            <a:r>
              <a:rPr lang="en-US" sz="2800" b="1" baseline="30000" dirty="0"/>
              <a:t>measures among adult peritoneal dialysis patients on dialysis ≥90 days, Medicare claims, 1995-2014</a:t>
            </a:r>
            <a:r>
              <a:rPr lang="en-US" sz="2800" b="1" baseline="30000" dirty="0" smtClean="0"/>
              <a:t/>
            </a:r>
            <a:br>
              <a:rPr lang="en-US" sz="2800" b="1" baseline="30000" dirty="0" smtClean="0"/>
            </a:br>
            <a:r>
              <a:rPr lang="en-US" sz="2400" b="1" baseline="30000" dirty="0" smtClean="0"/>
              <a:t>(b) Percent ESA </a:t>
            </a:r>
            <a:r>
              <a:rPr lang="en-US" sz="2400" b="1" baseline="30000" dirty="0"/>
              <a:t>use </a:t>
            </a:r>
            <a:r>
              <a:rPr lang="en-US" sz="2400" b="1" baseline="30000" dirty="0" smtClean="0"/>
              <a:t>monthly</a:t>
            </a:r>
            <a:endParaRPr lang="en-US" sz="2400" b="1" baseline="30000" dirty="0"/>
          </a:p>
        </p:txBody>
      </p:sp>
      <p:sp>
        <p:nvSpPr>
          <p:cNvPr id="8"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Ch 3</a:t>
            </a:r>
          </a:p>
          <a:p>
            <a:endParaRPr lang="en-US" dirty="0"/>
          </a:p>
        </p:txBody>
      </p:sp>
      <p:sp>
        <p:nvSpPr>
          <p:cNvPr id="9" name="TextBox 8"/>
          <p:cNvSpPr txBox="1"/>
          <p:nvPr/>
        </p:nvSpPr>
        <p:spPr>
          <a:xfrm>
            <a:off x="609600" y="5181600"/>
            <a:ext cx="7924800" cy="1015663"/>
          </a:xfrm>
          <a:prstGeom prst="rect">
            <a:avLst/>
          </a:prstGeom>
          <a:noFill/>
        </p:spPr>
        <p:txBody>
          <a:bodyPr wrap="square" rtlCol="0">
            <a:spAutoFit/>
          </a:bodyPr>
          <a:lstStyle/>
          <a:p>
            <a:r>
              <a:rPr lang="en-US" i="1" baseline="30000" dirty="0" smtClean="0"/>
              <a:t>Data Source: Special analyses, USRDS ESRD Database</a:t>
            </a:r>
            <a:r>
              <a:rPr lang="en-US" i="1" baseline="30000" dirty="0"/>
              <a:t>. (b) Monthly ESA use in all peritoneal dialysis patients who were &gt;=18 years old at the start of the month and were on dialysis &gt;=90 days. “EPO only” use is defined as receiving EPO but not darbepoetin; “Darbepoetin Only” use is defined as receiving darbepoetin but not EPO.  “Any ESA” use is defined as receiving either or both EPO and Darbepoetin. Abbreviations: EPO, erythropoietin; ESA, erythropoiesis-stimulating agents; Hgb, hemoglobin.</a:t>
            </a:r>
          </a:p>
        </p:txBody>
      </p:sp>
      <p:pic>
        <p:nvPicPr>
          <p:cNvPr id="1026" name="Picture 2" descr="K:\Projects\USRDS\docs\ADR\2016\Chapters\ESRD\c03_ClinCare\Figures_Tables\600ppi\v2_c03_ClinCare_f08_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480" y="1278320"/>
            <a:ext cx="6217920" cy="3731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087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15</a:t>
            </a:fld>
            <a:endParaRPr lang="en-US" dirty="0"/>
          </a:p>
        </p:txBody>
      </p:sp>
      <p:sp>
        <p:nvSpPr>
          <p:cNvPr id="5" name="Footer Placeholder 4"/>
          <p:cNvSpPr>
            <a:spLocks noGrp="1"/>
          </p:cNvSpPr>
          <p:nvPr>
            <p:ph type="ftr" sz="quarter" idx="10"/>
          </p:nvPr>
        </p:nvSpPr>
        <p:spPr/>
        <p:txBody>
          <a:bodyPr/>
          <a:lstStyle/>
          <a:p>
            <a:r>
              <a:rPr lang="en-US" dirty="0"/>
              <a:t>Vol 2, ESRD, Ch 3</a:t>
            </a:r>
          </a:p>
        </p:txBody>
      </p:sp>
      <p:sp>
        <p:nvSpPr>
          <p:cNvPr id="6" name="Title 2"/>
          <p:cNvSpPr>
            <a:spLocks noGrp="1"/>
          </p:cNvSpPr>
          <p:nvPr>
            <p:ph type="title"/>
          </p:nvPr>
        </p:nvSpPr>
        <p:spPr>
          <a:xfrm>
            <a:off x="457200" y="241385"/>
            <a:ext cx="8229600" cy="537670"/>
          </a:xfrm>
        </p:spPr>
        <p:txBody>
          <a:bodyPr/>
          <a:lstStyle/>
          <a:p>
            <a:r>
              <a:rPr lang="en-US" sz="2800" b="1" baseline="30000" dirty="0"/>
              <a:t>Figure </a:t>
            </a:r>
            <a:r>
              <a:rPr lang="en-US" sz="2800" b="1" baseline="30000" dirty="0" smtClean="0"/>
              <a:t>3.9 Distribution </a:t>
            </a:r>
            <a:r>
              <a:rPr lang="en-US" sz="2800" b="1" baseline="30000" dirty="0"/>
              <a:t>of monthly Hgb (g/dL) levels in ESA-treated </a:t>
            </a:r>
            <a:r>
              <a:rPr lang="en-US" sz="2800" b="1" baseline="30000" dirty="0" smtClean="0"/>
              <a:t>adult </a:t>
            </a:r>
            <a:r>
              <a:rPr lang="en-US" sz="2800" b="1" baseline="30000" dirty="0"/>
              <a:t>peritoneal dialysis patients on dialysis ≥90 days, Medicare claims, </a:t>
            </a:r>
            <a:r>
              <a:rPr lang="en-US" sz="2800" b="1" baseline="30000" dirty="0" smtClean="0"/>
              <a:t>1995-2014</a:t>
            </a:r>
            <a:endParaRPr lang="en-US" sz="2600" b="1" baseline="30000" dirty="0"/>
          </a:p>
        </p:txBody>
      </p:sp>
      <p:sp>
        <p:nvSpPr>
          <p:cNvPr id="7" name="TextBox 6"/>
          <p:cNvSpPr txBox="1"/>
          <p:nvPr/>
        </p:nvSpPr>
        <p:spPr>
          <a:xfrm>
            <a:off x="914400" y="5670129"/>
            <a:ext cx="7315200" cy="646331"/>
          </a:xfrm>
          <a:prstGeom prst="rect">
            <a:avLst/>
          </a:prstGeom>
          <a:noFill/>
        </p:spPr>
        <p:txBody>
          <a:bodyPr wrap="square" rtlCol="0">
            <a:spAutoFit/>
          </a:bodyPr>
          <a:lstStyle/>
          <a:p>
            <a:r>
              <a:rPr lang="en-US" i="1" baseline="30000" dirty="0"/>
              <a:t>Data Source: Special analyses, USRDS ESRD Database. Distribution of Hgb levels among peritoneal dialysis patients within a given month who had claims for Hgb level and ESA use, were on dialysis ≥90 </a:t>
            </a:r>
            <a:r>
              <a:rPr lang="en-US" i="1" baseline="30000" dirty="0" smtClean="0"/>
              <a:t>days </a:t>
            </a:r>
            <a:r>
              <a:rPr lang="en-US" i="1" baseline="30000" dirty="0"/>
              <a:t>and </a:t>
            </a:r>
            <a:r>
              <a:rPr lang="en-US" i="1" baseline="30000" dirty="0" smtClean="0"/>
              <a:t>≥</a:t>
            </a:r>
            <a:r>
              <a:rPr lang="en-US" i="1" baseline="30000" dirty="0"/>
              <a:t>18 years old at the start of the month. Abbreviations: ESA, erythropoiesis-stimulating agents; Hgb, hemoglobin.</a:t>
            </a:r>
          </a:p>
        </p:txBody>
      </p:sp>
      <p:pic>
        <p:nvPicPr>
          <p:cNvPr id="2050" name="Picture 2" descr="K:\Projects\USRDS\docs\ADR\2016\Chapters\ESRD\c03_ClinCare\Figures_Tables\600ppi\v2_c03_ClinCare_f0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4885" y="1163105"/>
            <a:ext cx="6217920" cy="4258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8265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16</a:t>
            </a:fld>
            <a:endParaRPr lang="en-US" dirty="0"/>
          </a:p>
        </p:txBody>
      </p:sp>
      <p:sp>
        <p:nvSpPr>
          <p:cNvPr id="6" name="Title 2"/>
          <p:cNvSpPr>
            <a:spLocks noGrp="1"/>
          </p:cNvSpPr>
          <p:nvPr>
            <p:ph type="title"/>
          </p:nvPr>
        </p:nvSpPr>
        <p:spPr>
          <a:xfrm>
            <a:off x="457200" y="279790"/>
            <a:ext cx="8229600" cy="1143000"/>
          </a:xfrm>
        </p:spPr>
        <p:txBody>
          <a:bodyPr/>
          <a:lstStyle/>
          <a:p>
            <a:r>
              <a:rPr lang="en-US" sz="2800" b="1" baseline="30000" dirty="0"/>
              <a:t>Figure </a:t>
            </a:r>
            <a:r>
              <a:rPr lang="en-US" sz="2800" b="1" baseline="30000" dirty="0" smtClean="0"/>
              <a:t>3.10 Monthly percent </a:t>
            </a:r>
            <a:r>
              <a:rPr lang="en-US" sz="2800" b="1" baseline="30000" dirty="0"/>
              <a:t>IV iron use and mean monthly IV iron dose in adult peritoneal dialysis patients on dialysis ≥90 days, Medicare claims, </a:t>
            </a:r>
            <a:r>
              <a:rPr lang="en-US" sz="2800" b="1" baseline="30000" dirty="0" smtClean="0"/>
              <a:t>2005-2014</a:t>
            </a:r>
            <a:endParaRPr lang="en-US" sz="2600" b="1" baseline="30000" dirty="0"/>
          </a:p>
        </p:txBody>
      </p:sp>
      <p:sp>
        <p:nvSpPr>
          <p:cNvPr id="7" name="TextBox 6"/>
          <p:cNvSpPr txBox="1"/>
          <p:nvPr/>
        </p:nvSpPr>
        <p:spPr>
          <a:xfrm>
            <a:off x="914400" y="5486400"/>
            <a:ext cx="7315200" cy="1015663"/>
          </a:xfrm>
          <a:prstGeom prst="rect">
            <a:avLst/>
          </a:prstGeom>
          <a:noFill/>
        </p:spPr>
        <p:txBody>
          <a:bodyPr wrap="square" rtlCol="0">
            <a:spAutoFit/>
          </a:bodyPr>
          <a:lstStyle/>
          <a:p>
            <a:r>
              <a:rPr lang="en-US" i="1" baseline="30000" dirty="0" smtClean="0"/>
              <a:t>Data </a:t>
            </a:r>
            <a:r>
              <a:rPr lang="en-US" i="1" baseline="30000" dirty="0"/>
              <a:t>Source: Special analyses, USRDS ESRD Database. Monthly IV iron use is among peritoneal dialysis patients on dialysis ≥90 days and ≥18 years old at the start of the given month. Mean IV iron dose was calculated as the average number of mg of IV iron given to all such patients during a month, among patients receiving iron during the month. Abbreviation: IV, intravenous.</a:t>
            </a:r>
          </a:p>
          <a:p>
            <a:endParaRPr lang="en-US" i="1" baseline="30000" dirty="0"/>
          </a:p>
        </p:txBody>
      </p:sp>
      <p:sp>
        <p:nvSpPr>
          <p:cNvPr id="8"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Ch 3</a:t>
            </a:r>
          </a:p>
          <a:p>
            <a:endParaRPr lang="en-US" dirty="0"/>
          </a:p>
        </p:txBody>
      </p:sp>
      <p:pic>
        <p:nvPicPr>
          <p:cNvPr id="3074" name="Picture 2" descr="K:\Projects\USRDS\docs\ADR\2016\Chapters\ESRD\c03_ClinCare\Figures_Tables\600ppi\v2_c03_ClinCare_f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4638" y="1084263"/>
            <a:ext cx="5943600" cy="4458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607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17</a:t>
            </a:fld>
            <a:endParaRPr lang="en-US" dirty="0"/>
          </a:p>
        </p:txBody>
      </p:sp>
      <p:sp>
        <p:nvSpPr>
          <p:cNvPr id="6" name="Title 2"/>
          <p:cNvSpPr>
            <a:spLocks noGrp="1"/>
          </p:cNvSpPr>
          <p:nvPr>
            <p:ph type="title"/>
          </p:nvPr>
        </p:nvSpPr>
        <p:spPr>
          <a:xfrm>
            <a:off x="457200" y="279790"/>
            <a:ext cx="8229600" cy="1143000"/>
          </a:xfrm>
        </p:spPr>
        <p:txBody>
          <a:bodyPr/>
          <a:lstStyle/>
          <a:p>
            <a:r>
              <a:rPr lang="en-US" sz="2800" b="1" baseline="30000" dirty="0"/>
              <a:t>Figure </a:t>
            </a:r>
            <a:r>
              <a:rPr lang="en-US" sz="2800" b="1" baseline="30000" dirty="0" smtClean="0"/>
              <a:t>3.11 </a:t>
            </a:r>
            <a:r>
              <a:rPr lang="en-US" sz="2800" b="1" baseline="30000" dirty="0"/>
              <a:t>Distribution of TSAT levels (%) in adult peritoneal dialysis patients on dialysis for at least </a:t>
            </a:r>
            <a:r>
              <a:rPr lang="en-US" sz="2800" b="1" baseline="30000" dirty="0" smtClean="0"/>
              <a:t>90 days, </a:t>
            </a:r>
            <a:r>
              <a:rPr lang="en-US" sz="2800" b="1" baseline="30000" dirty="0"/>
              <a:t>CROWNWeb data, December </a:t>
            </a:r>
            <a:r>
              <a:rPr lang="en-US" sz="2800" b="1" baseline="30000" dirty="0" smtClean="0"/>
              <a:t>2013, 2014, </a:t>
            </a:r>
            <a:r>
              <a:rPr lang="en-US" sz="2800" b="1" baseline="30000" dirty="0"/>
              <a:t>and </a:t>
            </a:r>
            <a:r>
              <a:rPr lang="en-US" sz="2800" b="1" baseline="30000" dirty="0" smtClean="0"/>
              <a:t>2015</a:t>
            </a:r>
            <a:endParaRPr lang="en-US" sz="2600" b="1" baseline="30000" dirty="0"/>
          </a:p>
        </p:txBody>
      </p:sp>
      <p:sp>
        <p:nvSpPr>
          <p:cNvPr id="7" name="TextBox 6"/>
          <p:cNvSpPr txBox="1"/>
          <p:nvPr/>
        </p:nvSpPr>
        <p:spPr>
          <a:xfrm>
            <a:off x="914400" y="5410200"/>
            <a:ext cx="7315200" cy="830997"/>
          </a:xfrm>
          <a:prstGeom prst="rect">
            <a:avLst/>
          </a:prstGeom>
          <a:noFill/>
        </p:spPr>
        <p:txBody>
          <a:bodyPr wrap="square" rtlCol="0">
            <a:spAutoFit/>
          </a:bodyPr>
          <a:lstStyle/>
          <a:p>
            <a:r>
              <a:rPr lang="en-US" i="1" baseline="30000" dirty="0"/>
              <a:t>Data Source: Special analyses, USRDS ESRD Database. CROWNWeb clinical extracts for October to December for years </a:t>
            </a:r>
            <a:r>
              <a:rPr lang="en-US" i="1" baseline="30000" dirty="0" smtClean="0"/>
              <a:t>2013, 2014 </a:t>
            </a:r>
            <a:r>
              <a:rPr lang="en-US" i="1" baseline="30000" dirty="0"/>
              <a:t>and </a:t>
            </a:r>
            <a:r>
              <a:rPr lang="en-US" i="1" baseline="30000" dirty="0" smtClean="0"/>
              <a:t>2015. </a:t>
            </a:r>
            <a:r>
              <a:rPr lang="en-US" i="1" baseline="30000" dirty="0"/>
              <a:t>Dialysis patients on treatment for ESRD at least </a:t>
            </a:r>
            <a:r>
              <a:rPr lang="en-US" i="1" baseline="30000" dirty="0" smtClean="0"/>
              <a:t>90 days at </a:t>
            </a:r>
            <a:r>
              <a:rPr lang="en-US" i="1" baseline="30000" dirty="0"/>
              <a:t>the time of measurement of TSAT level for that year, ≥18 years old as of December 1st of that year, and who were alive through December 31 of that year. Abbreviation: TSAT, transferrin saturation.</a:t>
            </a:r>
          </a:p>
        </p:txBody>
      </p:sp>
      <p:sp>
        <p:nvSpPr>
          <p:cNvPr id="8"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Ch 3</a:t>
            </a:r>
          </a:p>
          <a:p>
            <a:endParaRPr lang="en-US" dirty="0"/>
          </a:p>
        </p:txBody>
      </p:sp>
      <p:pic>
        <p:nvPicPr>
          <p:cNvPr id="4098" name="Picture 2" descr="K:\Projects\USRDS\docs\ADR\2016\Chapters\ESRD\c03_ClinCare\Figures_Tables\600ppi\v2_c03_ClinCare_f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620" y="1009485"/>
            <a:ext cx="5852160" cy="438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618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18</a:t>
            </a:fld>
            <a:endParaRPr lang="en-US" dirty="0"/>
          </a:p>
        </p:txBody>
      </p:sp>
      <p:sp>
        <p:nvSpPr>
          <p:cNvPr id="6" name="Title 2"/>
          <p:cNvSpPr>
            <a:spLocks noGrp="1"/>
          </p:cNvSpPr>
          <p:nvPr>
            <p:ph type="title"/>
          </p:nvPr>
        </p:nvSpPr>
        <p:spPr>
          <a:xfrm>
            <a:off x="457200" y="279790"/>
            <a:ext cx="8229600" cy="1143000"/>
          </a:xfrm>
        </p:spPr>
        <p:txBody>
          <a:bodyPr/>
          <a:lstStyle/>
          <a:p>
            <a:r>
              <a:rPr lang="en-US" sz="2800" b="1" baseline="30000" dirty="0"/>
              <a:t>Figure </a:t>
            </a:r>
            <a:r>
              <a:rPr lang="en-US" sz="2800" b="1" baseline="30000" dirty="0" smtClean="0"/>
              <a:t>3.12 </a:t>
            </a:r>
            <a:r>
              <a:rPr lang="en-US" sz="2800" b="1" baseline="30000" dirty="0"/>
              <a:t>Distribution of the most recent serum ferritin (ng/mL) level taken between October and December in adult peritoneal dialysis patients on dialysis for at least </a:t>
            </a:r>
            <a:r>
              <a:rPr lang="en-US" sz="2800" b="1" baseline="30000" dirty="0" smtClean="0"/>
              <a:t>90 days, </a:t>
            </a:r>
            <a:r>
              <a:rPr lang="en-US" sz="2800" b="1" baseline="30000" dirty="0"/>
              <a:t>CROWNWeb data, December </a:t>
            </a:r>
            <a:r>
              <a:rPr lang="en-US" sz="2800" b="1" baseline="30000" dirty="0" smtClean="0"/>
              <a:t>2013, 2014, </a:t>
            </a:r>
            <a:r>
              <a:rPr lang="en-US" sz="2800" b="1" baseline="30000" dirty="0"/>
              <a:t>and </a:t>
            </a:r>
            <a:r>
              <a:rPr lang="en-US" sz="2800" b="1" baseline="30000" dirty="0" smtClean="0"/>
              <a:t>2015</a:t>
            </a:r>
            <a:endParaRPr lang="en-US" sz="2600" b="1" baseline="30000" dirty="0"/>
          </a:p>
        </p:txBody>
      </p:sp>
      <p:sp>
        <p:nvSpPr>
          <p:cNvPr id="7" name="TextBox 6"/>
          <p:cNvSpPr txBox="1"/>
          <p:nvPr/>
        </p:nvSpPr>
        <p:spPr>
          <a:xfrm>
            <a:off x="609600" y="5562600"/>
            <a:ext cx="7924800" cy="646331"/>
          </a:xfrm>
          <a:prstGeom prst="rect">
            <a:avLst/>
          </a:prstGeom>
          <a:noFill/>
        </p:spPr>
        <p:txBody>
          <a:bodyPr wrap="square" rtlCol="0">
            <a:spAutoFit/>
          </a:bodyPr>
          <a:lstStyle/>
          <a:p>
            <a:r>
              <a:rPr lang="en-US" i="1" baseline="30000" dirty="0"/>
              <a:t>Data </a:t>
            </a:r>
            <a:r>
              <a:rPr lang="en-US" i="1" baseline="30000" dirty="0" smtClean="0"/>
              <a:t>Source: </a:t>
            </a:r>
            <a:r>
              <a:rPr lang="en-US" i="1" baseline="30000" dirty="0"/>
              <a:t>Special analyses, USRDS ESRD Database. CROWNWeb clinical extracts for October to December for years </a:t>
            </a:r>
            <a:r>
              <a:rPr lang="en-US" i="1" baseline="30000" dirty="0" smtClean="0"/>
              <a:t>2013, 2014 </a:t>
            </a:r>
            <a:r>
              <a:rPr lang="en-US" i="1" baseline="30000" dirty="0"/>
              <a:t>and </a:t>
            </a:r>
            <a:r>
              <a:rPr lang="en-US" i="1" baseline="30000" dirty="0" smtClean="0"/>
              <a:t>2015. </a:t>
            </a:r>
            <a:r>
              <a:rPr lang="en-US" i="1" baseline="30000" dirty="0"/>
              <a:t>Dialysis patients on treatment for ESRD at least </a:t>
            </a:r>
            <a:r>
              <a:rPr lang="en-US" i="1" baseline="30000" dirty="0" smtClean="0"/>
              <a:t>90 days at </a:t>
            </a:r>
            <a:r>
              <a:rPr lang="en-US" i="1" baseline="30000" dirty="0"/>
              <a:t>the time of measurement of serum ferritin for that year, ≥18 years old as of December 1 of that year, and who were alive through December 31 of that </a:t>
            </a:r>
            <a:r>
              <a:rPr lang="en-US" i="1" baseline="30000" dirty="0" smtClean="0"/>
              <a:t>year.</a:t>
            </a:r>
            <a:endParaRPr lang="en-US" i="1" baseline="30000" dirty="0"/>
          </a:p>
        </p:txBody>
      </p:sp>
      <p:sp>
        <p:nvSpPr>
          <p:cNvPr id="8"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Ch 3</a:t>
            </a:r>
          </a:p>
          <a:p>
            <a:endParaRPr lang="en-US" dirty="0"/>
          </a:p>
        </p:txBody>
      </p:sp>
      <p:pic>
        <p:nvPicPr>
          <p:cNvPr id="5122" name="Picture 2" descr="K:\Projects\USRDS\docs\ADR\2016\Chapters\ESRD\c03_ClinCare\Figures_Tables\600ppi\v2_c03_ClinCare_f1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5585" y="1179515"/>
            <a:ext cx="5852160" cy="4279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024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19</a:t>
            </a:fld>
            <a:endParaRPr lang="en-US" dirty="0"/>
          </a:p>
        </p:txBody>
      </p:sp>
      <p:sp>
        <p:nvSpPr>
          <p:cNvPr id="6" name="Title 2"/>
          <p:cNvSpPr>
            <a:spLocks noGrp="1"/>
          </p:cNvSpPr>
          <p:nvPr>
            <p:ph type="title"/>
          </p:nvPr>
        </p:nvSpPr>
        <p:spPr>
          <a:xfrm>
            <a:off x="457200" y="279790"/>
            <a:ext cx="8229600" cy="1143000"/>
          </a:xfrm>
        </p:spPr>
        <p:txBody>
          <a:bodyPr/>
          <a:lstStyle/>
          <a:p>
            <a:r>
              <a:rPr lang="en-US" sz="2800" b="1" baseline="30000" dirty="0"/>
              <a:t>Figure </a:t>
            </a:r>
            <a:r>
              <a:rPr lang="en-US" sz="2800" b="1" baseline="30000" dirty="0" smtClean="0"/>
              <a:t>3.13 Percentage </a:t>
            </a:r>
            <a:r>
              <a:rPr lang="en-US" sz="2800" b="1" baseline="30000" dirty="0"/>
              <a:t>of all adult peritoneal dialysis patients from Medicare claims data, </a:t>
            </a:r>
            <a:r>
              <a:rPr lang="en-US" sz="2800" b="1" baseline="30000" dirty="0" smtClean="0"/>
              <a:t>2010-2013</a:t>
            </a:r>
            <a:br>
              <a:rPr lang="en-US" sz="2800" b="1" baseline="30000" dirty="0" smtClean="0"/>
            </a:br>
            <a:r>
              <a:rPr lang="en-US" sz="2400" b="1" baseline="30000" dirty="0">
                <a:solidFill>
                  <a:prstClr val="black"/>
                </a:solidFill>
              </a:rPr>
              <a:t>(a) Number of red blood cell transfusions received in a year</a:t>
            </a:r>
            <a:r>
              <a:rPr lang="en-US" sz="2800" dirty="0"/>
              <a:t/>
            </a:r>
            <a:br>
              <a:rPr lang="en-US" sz="2800" dirty="0"/>
            </a:br>
            <a:r>
              <a:rPr lang="en-US" sz="2800" b="1" baseline="30000" dirty="0" smtClean="0"/>
              <a:t/>
            </a:r>
            <a:br>
              <a:rPr lang="en-US" sz="2800" b="1" baseline="30000" dirty="0" smtClean="0"/>
            </a:br>
            <a:endParaRPr lang="en-US" sz="2600" b="1" baseline="30000" dirty="0"/>
          </a:p>
        </p:txBody>
      </p:sp>
      <p:sp>
        <p:nvSpPr>
          <p:cNvPr id="7" name="TextBox 6"/>
          <p:cNvSpPr txBox="1"/>
          <p:nvPr/>
        </p:nvSpPr>
        <p:spPr>
          <a:xfrm>
            <a:off x="819150" y="5670129"/>
            <a:ext cx="7505700" cy="646331"/>
          </a:xfrm>
          <a:prstGeom prst="rect">
            <a:avLst/>
          </a:prstGeom>
          <a:noFill/>
        </p:spPr>
        <p:txBody>
          <a:bodyPr wrap="square" rtlCol="0">
            <a:spAutoFit/>
          </a:bodyPr>
          <a:lstStyle/>
          <a:p>
            <a:r>
              <a:rPr lang="en-US" i="1" baseline="30000" dirty="0"/>
              <a:t>Data Source: Special analyses, USRDS ESRD Database. The percentage of peritoneal dialysis patients with ≥1 red blood cell transfusion claims in a given month was among peritoneal dialysis patients having a claim for at least one dialysis session during the month, and who were ≥18 years old at the start of the month. Abbreviation: RBC, red blood cell.</a:t>
            </a:r>
          </a:p>
        </p:txBody>
      </p:sp>
      <p:sp>
        <p:nvSpPr>
          <p:cNvPr id="8"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Ch 3</a:t>
            </a:r>
          </a:p>
          <a:p>
            <a:endParaRPr lang="en-US" dirty="0"/>
          </a:p>
        </p:txBody>
      </p:sp>
      <p:pic>
        <p:nvPicPr>
          <p:cNvPr id="6146" name="Picture 2" descr="K:\Projects\USRDS\docs\ADR\2016\Chapters\ESRD\c03_ClinCare\Figures_Tables\600ppi\v2_c03_ClinCare_f13_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7270" y="1278320"/>
            <a:ext cx="5029200" cy="4360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173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5562600"/>
            <a:ext cx="7315200" cy="830997"/>
          </a:xfrm>
          <a:prstGeom prst="rect">
            <a:avLst/>
          </a:prstGeom>
        </p:spPr>
        <p:txBody>
          <a:bodyPr wrap="square">
            <a:spAutoFit/>
          </a:bodyPr>
          <a:lstStyle/>
          <a:p>
            <a:r>
              <a:rPr lang="en-US" i="1" baseline="30000" dirty="0" smtClean="0"/>
              <a:t>Data Source: Special analyses, USRDS ESRD Database. Results shown are for laboratory values reported to CROWNWeb for December 2015, restricted to patients as follows: (a) Dialysis patients initiating treatment for ESRD at least 1 year prior to December 1, 2015, and who were alive through December 31, 2015. </a:t>
            </a:r>
            <a:r>
              <a:rPr lang="en-US" i="1" baseline="30000" dirty="0"/>
              <a:t>Abbreviations: ESRD, end-stage renal disease; HD, hemodialysis; Hgb, hemoglobin; Kt/V, see Glossary; PD, peritoneal dialysis.</a:t>
            </a:r>
            <a:endParaRPr lang="en-US" i="1" baseline="30000" dirty="0">
              <a:solidFill>
                <a:srgbClr val="FF0000"/>
              </a:solidFill>
            </a:endParaRPr>
          </a:p>
        </p:txBody>
      </p:sp>
      <p:sp>
        <p:nvSpPr>
          <p:cNvPr id="4" name="Rectangle 3"/>
          <p:cNvSpPr/>
          <p:nvPr/>
        </p:nvSpPr>
        <p:spPr>
          <a:xfrm>
            <a:off x="0" y="241385"/>
            <a:ext cx="9144000" cy="1159292"/>
          </a:xfrm>
          <a:prstGeom prst="rect">
            <a:avLst/>
          </a:prstGeom>
        </p:spPr>
        <p:txBody>
          <a:bodyPr wrap="square">
            <a:spAutoFit/>
          </a:bodyPr>
          <a:lstStyle/>
          <a:p>
            <a:pPr algn="ctr"/>
            <a:r>
              <a:rPr lang="en-US" sz="2800" b="1" baseline="30000" dirty="0" smtClean="0"/>
              <a:t>Figure 3.1 ESRD </a:t>
            </a:r>
            <a:r>
              <a:rPr lang="en-US" sz="2800" b="1" baseline="30000" dirty="0"/>
              <a:t>clinical </a:t>
            </a:r>
            <a:r>
              <a:rPr lang="en-US" sz="2800" b="1" baseline="30000" dirty="0" smtClean="0"/>
              <a:t>indicators</a:t>
            </a:r>
            <a:r>
              <a:rPr lang="en-US" sz="2800" b="1" baseline="30000" dirty="0" smtClean="0">
                <a:solidFill>
                  <a:prstClr val="black"/>
                </a:solidFill>
              </a:rPr>
              <a:t>, </a:t>
            </a:r>
            <a:r>
              <a:rPr lang="en-US" sz="2800" b="1" baseline="30000" dirty="0">
                <a:solidFill>
                  <a:prstClr val="black"/>
                </a:solidFill>
              </a:rPr>
              <a:t>CROWNWeb data, December </a:t>
            </a:r>
            <a:r>
              <a:rPr lang="en-US" sz="2800" b="1" baseline="30000" dirty="0" smtClean="0">
                <a:solidFill>
                  <a:prstClr val="black"/>
                </a:solidFill>
              </a:rPr>
              <a:t>2015</a:t>
            </a:r>
          </a:p>
          <a:p>
            <a:pPr lvl="0" algn="ctr"/>
            <a:r>
              <a:rPr lang="en-US" sz="2400" b="1" baseline="30000" dirty="0">
                <a:solidFill>
                  <a:prstClr val="black"/>
                </a:solidFill>
              </a:rPr>
              <a:t>(a) Percentage of prevalent hemodialysis and peritoneal dialysis patients meeting clinical care guidelines for dialysis adequacy by modality</a:t>
            </a:r>
            <a:endParaRPr lang="en-US" sz="2400" b="1" baseline="30000" dirty="0">
              <a:solidFill>
                <a:srgbClr val="FF0000"/>
              </a:solidFill>
            </a:endParaRPr>
          </a:p>
          <a:p>
            <a:pPr algn="ctr"/>
            <a:r>
              <a:rPr lang="en-US" sz="2800" b="1" baseline="30000" dirty="0" smtClean="0"/>
              <a:t> </a:t>
            </a:r>
          </a:p>
        </p:txBody>
      </p:sp>
      <p:sp>
        <p:nvSpPr>
          <p:cNvPr id="6" name="Slide Number Placeholder 5"/>
          <p:cNvSpPr>
            <a:spLocks noGrp="1"/>
          </p:cNvSpPr>
          <p:nvPr>
            <p:ph type="sldNum" sz="quarter" idx="11"/>
          </p:nvPr>
        </p:nvSpPr>
        <p:spPr/>
        <p:txBody>
          <a:bodyPr/>
          <a:lstStyle/>
          <a:p>
            <a:fld id="{3F227FC0-035E-484D-AA62-D30602925625}" type="slidenum">
              <a:rPr lang="en-US" b="1" smtClean="0"/>
              <a:pPr/>
              <a:t>2</a:t>
            </a:fld>
            <a:endParaRPr lang="en-US" b="1" dirty="0"/>
          </a:p>
        </p:txBody>
      </p:sp>
      <p:sp>
        <p:nvSpPr>
          <p:cNvPr id="1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Ch 3</a:t>
            </a:r>
          </a:p>
          <a:p>
            <a:endParaRPr lang="en-US" dirty="0"/>
          </a:p>
        </p:txBody>
      </p:sp>
      <p:pic>
        <p:nvPicPr>
          <p:cNvPr id="1027" name="Picture 3" descr="K:\Projects\USRDS\docs\ADR\2016\Chapters\ESRD\c03_ClinCare\Figures_Tables\600ppi\v2_c03_ClinCare_f01_a.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982" b="7307"/>
          <a:stretch/>
        </p:blipFill>
        <p:spPr bwMode="auto">
          <a:xfrm>
            <a:off x="1371600" y="1239915"/>
            <a:ext cx="6400800" cy="4210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897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20</a:t>
            </a:fld>
            <a:endParaRPr lang="en-US" dirty="0"/>
          </a:p>
        </p:txBody>
      </p:sp>
      <p:sp>
        <p:nvSpPr>
          <p:cNvPr id="6" name="Title 2"/>
          <p:cNvSpPr>
            <a:spLocks noGrp="1"/>
          </p:cNvSpPr>
          <p:nvPr>
            <p:ph type="title"/>
          </p:nvPr>
        </p:nvSpPr>
        <p:spPr>
          <a:xfrm>
            <a:off x="457200" y="279790"/>
            <a:ext cx="8229600" cy="1143000"/>
          </a:xfrm>
        </p:spPr>
        <p:txBody>
          <a:bodyPr/>
          <a:lstStyle/>
          <a:p>
            <a:r>
              <a:rPr lang="en-US" sz="2800" b="1" baseline="30000" dirty="0"/>
              <a:t>Figure </a:t>
            </a:r>
            <a:r>
              <a:rPr lang="en-US" sz="2800" b="1" baseline="30000" dirty="0" smtClean="0"/>
              <a:t>3.13 Percentage </a:t>
            </a:r>
            <a:r>
              <a:rPr lang="en-US" sz="2800" b="1" baseline="30000" dirty="0"/>
              <a:t>of all adult peritoneal dialysis patients from Medicare claims data, </a:t>
            </a:r>
            <a:r>
              <a:rPr lang="en-US" sz="2800" b="1" baseline="30000" dirty="0" smtClean="0"/>
              <a:t>2010-2013</a:t>
            </a:r>
            <a:br>
              <a:rPr lang="en-US" sz="2800" b="1" baseline="30000" dirty="0" smtClean="0"/>
            </a:br>
            <a:r>
              <a:rPr lang="en-US" sz="2400" b="1" baseline="30000" dirty="0">
                <a:solidFill>
                  <a:prstClr val="black"/>
                </a:solidFill>
              </a:rPr>
              <a:t>(b) With ≥1 claims for a red blood cell transfusion in a month</a:t>
            </a:r>
            <a:r>
              <a:rPr lang="en-US" sz="2800" dirty="0"/>
              <a:t/>
            </a:r>
            <a:br>
              <a:rPr lang="en-US" sz="2800" dirty="0"/>
            </a:br>
            <a:endParaRPr lang="en-US" sz="2600" b="1" baseline="30000" dirty="0"/>
          </a:p>
        </p:txBody>
      </p:sp>
      <p:sp>
        <p:nvSpPr>
          <p:cNvPr id="7" name="TextBox 6"/>
          <p:cNvSpPr txBox="1"/>
          <p:nvPr/>
        </p:nvSpPr>
        <p:spPr>
          <a:xfrm>
            <a:off x="823384" y="5670129"/>
            <a:ext cx="7497233" cy="646331"/>
          </a:xfrm>
          <a:prstGeom prst="rect">
            <a:avLst/>
          </a:prstGeom>
          <a:noFill/>
        </p:spPr>
        <p:txBody>
          <a:bodyPr wrap="square" rtlCol="0">
            <a:spAutoFit/>
          </a:bodyPr>
          <a:lstStyle/>
          <a:p>
            <a:r>
              <a:rPr lang="en-US" i="1" baseline="30000" dirty="0"/>
              <a:t>Data Source: Special analyses, USRDS ESRD Database. The percentage of peritoneal dialysis patients with ≥1 red blood cell transfusion claims in a given month was among peritoneal dialysis patients having a claim for at least one dialysis session during the month, and who were ≥18 years old at the start of the month. Abbreviation: RBC, red blood </a:t>
            </a:r>
            <a:r>
              <a:rPr lang="en-US" i="1" baseline="30000" dirty="0" smtClean="0"/>
              <a:t>cell.</a:t>
            </a:r>
            <a:endParaRPr lang="en-US" i="1" baseline="30000" dirty="0"/>
          </a:p>
        </p:txBody>
      </p:sp>
      <p:sp>
        <p:nvSpPr>
          <p:cNvPr id="8"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Ch 3</a:t>
            </a:r>
          </a:p>
          <a:p>
            <a:endParaRPr lang="en-US" dirty="0"/>
          </a:p>
        </p:txBody>
      </p:sp>
      <p:pic>
        <p:nvPicPr>
          <p:cNvPr id="7170" name="Picture 2" descr="K:\Projects\USRDS\docs\ADR\2016\Chapters\ESRD\c03_ClinCare\Figures_Tables\600ppi\v2_c03_ClinCare_f13_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8435" y="1394849"/>
            <a:ext cx="5577840" cy="4184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865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21</a:t>
            </a:fld>
            <a:endParaRPr lang="en-US" dirty="0"/>
          </a:p>
        </p:txBody>
      </p:sp>
      <p:sp>
        <p:nvSpPr>
          <p:cNvPr id="6" name="Title 2"/>
          <p:cNvSpPr>
            <a:spLocks noGrp="1"/>
          </p:cNvSpPr>
          <p:nvPr>
            <p:ph type="title"/>
          </p:nvPr>
        </p:nvSpPr>
        <p:spPr>
          <a:xfrm>
            <a:off x="457200" y="279790"/>
            <a:ext cx="8229600" cy="1143000"/>
          </a:xfrm>
        </p:spPr>
        <p:txBody>
          <a:bodyPr/>
          <a:lstStyle/>
          <a:p>
            <a:r>
              <a:rPr lang="en-US" sz="2800" b="1" baseline="30000" dirty="0"/>
              <a:t>Figure </a:t>
            </a:r>
            <a:r>
              <a:rPr lang="en-US" sz="2800" b="1" baseline="30000" dirty="0" smtClean="0"/>
              <a:t>3.14 Distribution </a:t>
            </a:r>
            <a:r>
              <a:rPr lang="en-US" sz="2800" b="1" baseline="30000" dirty="0"/>
              <a:t>of serum calcium levels in adult hemodialysis patients on dialysis for at least 1 year, CROWNWeb data, December </a:t>
            </a:r>
            <a:r>
              <a:rPr lang="en-US" sz="2800" b="1" baseline="30000" dirty="0" smtClean="0"/>
              <a:t>2013, 2014, </a:t>
            </a:r>
            <a:r>
              <a:rPr lang="en-US" sz="2800" b="1" baseline="30000" dirty="0"/>
              <a:t>and </a:t>
            </a:r>
            <a:r>
              <a:rPr lang="en-US" sz="2800" b="1" baseline="30000" dirty="0" smtClean="0"/>
              <a:t>2015 </a:t>
            </a:r>
            <a:br>
              <a:rPr lang="en-US" sz="2800" b="1" baseline="30000" dirty="0" smtClean="0"/>
            </a:br>
            <a:endParaRPr lang="en-US" sz="2600" b="1" baseline="30000" dirty="0"/>
          </a:p>
        </p:txBody>
      </p:sp>
      <p:sp>
        <p:nvSpPr>
          <p:cNvPr id="7" name="TextBox 6"/>
          <p:cNvSpPr txBox="1"/>
          <p:nvPr/>
        </p:nvSpPr>
        <p:spPr>
          <a:xfrm>
            <a:off x="762000" y="5670129"/>
            <a:ext cx="7620000" cy="646331"/>
          </a:xfrm>
          <a:prstGeom prst="rect">
            <a:avLst/>
          </a:prstGeom>
          <a:noFill/>
        </p:spPr>
        <p:txBody>
          <a:bodyPr wrap="square" rtlCol="0">
            <a:spAutoFit/>
          </a:bodyPr>
          <a:lstStyle/>
          <a:p>
            <a:r>
              <a:rPr lang="en-US" i="1" baseline="30000" dirty="0"/>
              <a:t>Data Source: Special analyses, USRDS ESRD Database. CROWNWeb clinical extracts for October to December for years </a:t>
            </a:r>
            <a:r>
              <a:rPr lang="en-US" i="1" baseline="30000" dirty="0" smtClean="0"/>
              <a:t>2013, 2014 and 2015. </a:t>
            </a:r>
            <a:r>
              <a:rPr lang="en-US" i="1" baseline="30000" dirty="0"/>
              <a:t>Dialysis patients on treatment for ESRD at least 1 year at the time of measurement of serum calcium for that year, ≥18 years old as of December 1 of that year and who were alive through December 31 of that year.</a:t>
            </a:r>
          </a:p>
        </p:txBody>
      </p:sp>
      <p:sp>
        <p:nvSpPr>
          <p:cNvPr id="8"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Ch 3</a:t>
            </a:r>
          </a:p>
          <a:p>
            <a:endParaRPr lang="en-US" dirty="0"/>
          </a:p>
        </p:txBody>
      </p:sp>
      <p:pic>
        <p:nvPicPr>
          <p:cNvPr id="8194" name="Picture 2" descr="K:\Projects\USRDS\docs\ADR\2016\Chapters\ESRD\c03_ClinCare\Figures_Tables\600ppi\v2_c03_ClinCare_f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4815" y="1044782"/>
            <a:ext cx="5943600" cy="4458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3183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22</a:t>
            </a:fld>
            <a:endParaRPr lang="en-US" dirty="0"/>
          </a:p>
        </p:txBody>
      </p:sp>
      <p:sp>
        <p:nvSpPr>
          <p:cNvPr id="6" name="Title 2"/>
          <p:cNvSpPr>
            <a:spLocks noGrp="1"/>
          </p:cNvSpPr>
          <p:nvPr>
            <p:ph type="title"/>
          </p:nvPr>
        </p:nvSpPr>
        <p:spPr>
          <a:xfrm>
            <a:off x="457200" y="202980"/>
            <a:ext cx="8229600" cy="1143000"/>
          </a:xfrm>
        </p:spPr>
        <p:txBody>
          <a:bodyPr/>
          <a:lstStyle/>
          <a:p>
            <a:r>
              <a:rPr lang="en-US" sz="2800" b="1" baseline="30000" dirty="0"/>
              <a:t>Figure </a:t>
            </a:r>
            <a:r>
              <a:rPr lang="en-US" sz="2800" b="1" baseline="30000" dirty="0" smtClean="0"/>
              <a:t>3.15 </a:t>
            </a:r>
            <a:r>
              <a:rPr lang="en-US" sz="2800" b="1" baseline="30000" dirty="0"/>
              <a:t>Distribution of serum calcium (levels in adult peritoneal dialysis patients on dialysis for at least 1 year, CROWNWeb data, </a:t>
            </a:r>
            <a:r>
              <a:rPr lang="en-US" sz="2800" b="1" baseline="30000" dirty="0" smtClean="0"/>
              <a:t/>
            </a:r>
            <a:br>
              <a:rPr lang="en-US" sz="2800" b="1" baseline="30000" dirty="0" smtClean="0"/>
            </a:br>
            <a:r>
              <a:rPr lang="en-US" sz="2800" b="1" baseline="30000" dirty="0" smtClean="0"/>
              <a:t>December 2013, 2014, </a:t>
            </a:r>
            <a:r>
              <a:rPr lang="en-US" sz="2800" b="1" baseline="30000" dirty="0"/>
              <a:t>and </a:t>
            </a:r>
            <a:r>
              <a:rPr lang="en-US" sz="2800" b="1" baseline="30000" dirty="0" smtClean="0"/>
              <a:t>2015</a:t>
            </a:r>
            <a:br>
              <a:rPr lang="en-US" sz="2800" b="1" baseline="30000" dirty="0" smtClean="0"/>
            </a:br>
            <a:endParaRPr lang="en-US" sz="2600" b="1" baseline="30000" dirty="0"/>
          </a:p>
        </p:txBody>
      </p:sp>
      <p:sp>
        <p:nvSpPr>
          <p:cNvPr id="7" name="TextBox 6"/>
          <p:cNvSpPr txBox="1"/>
          <p:nvPr/>
        </p:nvSpPr>
        <p:spPr>
          <a:xfrm>
            <a:off x="762000" y="5638799"/>
            <a:ext cx="7620000" cy="646331"/>
          </a:xfrm>
          <a:prstGeom prst="rect">
            <a:avLst/>
          </a:prstGeom>
          <a:noFill/>
        </p:spPr>
        <p:txBody>
          <a:bodyPr wrap="square" rtlCol="0">
            <a:spAutoFit/>
          </a:bodyPr>
          <a:lstStyle/>
          <a:p>
            <a:r>
              <a:rPr lang="en-US" i="1" baseline="30000" dirty="0"/>
              <a:t>Data Source: Special analyses, USRDS ESRD Database. CROWNWeb clinical extracts for October to December for years </a:t>
            </a:r>
            <a:r>
              <a:rPr lang="en-US" i="1" baseline="30000" dirty="0" smtClean="0"/>
              <a:t>2013, 2014 </a:t>
            </a:r>
            <a:r>
              <a:rPr lang="en-US" i="1" baseline="30000" dirty="0"/>
              <a:t>and </a:t>
            </a:r>
            <a:r>
              <a:rPr lang="en-US" i="1" baseline="30000" dirty="0" smtClean="0"/>
              <a:t>2015. </a:t>
            </a:r>
            <a:r>
              <a:rPr lang="en-US" i="1" baseline="30000" dirty="0"/>
              <a:t>Dialysis patients on treatment for ESRD at least 1 year at the time of measurement of serum calcium for that year, ≥18 years old as of December 1 of that year and who were alive through December 31 of that year.</a:t>
            </a:r>
          </a:p>
        </p:txBody>
      </p:sp>
      <p:sp>
        <p:nvSpPr>
          <p:cNvPr id="8"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Ch 3</a:t>
            </a:r>
          </a:p>
          <a:p>
            <a:endParaRPr lang="en-US" dirty="0"/>
          </a:p>
        </p:txBody>
      </p:sp>
      <p:pic>
        <p:nvPicPr>
          <p:cNvPr id="9218" name="Picture 2" descr="K:\Projects\USRDS\docs\ADR\2016\Chapters\ESRD\c03_ClinCare\Figures_Tables\600ppi\v2_c03_ClinCare_f1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6410" y="1124700"/>
            <a:ext cx="5943600" cy="4458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6869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23</a:t>
            </a:fld>
            <a:endParaRPr lang="en-US" dirty="0"/>
          </a:p>
        </p:txBody>
      </p:sp>
      <p:sp>
        <p:nvSpPr>
          <p:cNvPr id="6" name="Title 2"/>
          <p:cNvSpPr>
            <a:spLocks noGrp="1"/>
          </p:cNvSpPr>
          <p:nvPr>
            <p:ph type="title"/>
          </p:nvPr>
        </p:nvSpPr>
        <p:spPr>
          <a:xfrm>
            <a:off x="457200" y="241385"/>
            <a:ext cx="8229600" cy="921720"/>
          </a:xfrm>
        </p:spPr>
        <p:txBody>
          <a:bodyPr/>
          <a:lstStyle/>
          <a:p>
            <a:r>
              <a:rPr lang="en-US" sz="2800" b="1" baseline="30000" dirty="0"/>
              <a:t>Figure </a:t>
            </a:r>
            <a:r>
              <a:rPr lang="en-US" sz="2800" b="1" baseline="30000" dirty="0" smtClean="0"/>
              <a:t>3.16 </a:t>
            </a:r>
            <a:r>
              <a:rPr lang="en-US" sz="2800" b="1" baseline="30000" dirty="0"/>
              <a:t>Distribution of serum phosphorus (%) levels in adult hemodialysis patients on dialysis for at least 1 year, CROWNWeb data, </a:t>
            </a:r>
            <a:r>
              <a:rPr lang="en-US" sz="2800" b="1" baseline="30000" dirty="0" smtClean="0"/>
              <a:t/>
            </a:r>
            <a:br>
              <a:rPr lang="en-US" sz="2800" b="1" baseline="30000" dirty="0" smtClean="0"/>
            </a:br>
            <a:r>
              <a:rPr lang="en-US" sz="2800" b="1" baseline="30000" dirty="0" smtClean="0"/>
              <a:t>December 2013, 2014, </a:t>
            </a:r>
            <a:r>
              <a:rPr lang="en-US" sz="2800" b="1" baseline="30000" dirty="0"/>
              <a:t>and </a:t>
            </a:r>
            <a:r>
              <a:rPr lang="en-US" sz="2800" b="1" baseline="30000" dirty="0" smtClean="0"/>
              <a:t>2015</a:t>
            </a:r>
            <a:br>
              <a:rPr lang="en-US" sz="2800" b="1" baseline="30000" dirty="0" smtClean="0"/>
            </a:br>
            <a:endParaRPr lang="en-US" sz="2600" b="1" baseline="30000" dirty="0"/>
          </a:p>
        </p:txBody>
      </p:sp>
      <p:sp>
        <p:nvSpPr>
          <p:cNvPr id="7" name="TextBox 6"/>
          <p:cNvSpPr txBox="1"/>
          <p:nvPr/>
        </p:nvSpPr>
        <p:spPr>
          <a:xfrm>
            <a:off x="647700" y="5486400"/>
            <a:ext cx="7848600" cy="646331"/>
          </a:xfrm>
          <a:prstGeom prst="rect">
            <a:avLst/>
          </a:prstGeom>
          <a:noFill/>
        </p:spPr>
        <p:txBody>
          <a:bodyPr wrap="square" rtlCol="0">
            <a:spAutoFit/>
          </a:bodyPr>
          <a:lstStyle/>
          <a:p>
            <a:r>
              <a:rPr lang="en-US" i="1" baseline="30000" dirty="0"/>
              <a:t>Data Source: Special analyses, USRDS ESRD Database. CROWNWeb clinical extracts for December </a:t>
            </a:r>
            <a:r>
              <a:rPr lang="en-US" i="1" baseline="30000" dirty="0" smtClean="0"/>
              <a:t>2013, </a:t>
            </a:r>
            <a:r>
              <a:rPr lang="en-US" i="1" baseline="30000" dirty="0"/>
              <a:t>December </a:t>
            </a:r>
            <a:r>
              <a:rPr lang="en-US" i="1" baseline="30000" dirty="0" smtClean="0"/>
              <a:t>2014, </a:t>
            </a:r>
            <a:r>
              <a:rPr lang="en-US" i="1" baseline="30000" dirty="0"/>
              <a:t>and December </a:t>
            </a:r>
            <a:r>
              <a:rPr lang="en-US" i="1" baseline="30000" dirty="0" smtClean="0"/>
              <a:t>2015. </a:t>
            </a:r>
            <a:r>
              <a:rPr lang="en-US" i="1" baseline="30000" dirty="0"/>
              <a:t>Dialysis patients on treatment for ESRD at least 1 year at the time of measurement of serum phosphorus for that year, ≥18 years old as of December 1 of that year and who were alive through December 31 of that year.</a:t>
            </a:r>
          </a:p>
        </p:txBody>
      </p:sp>
      <p:sp>
        <p:nvSpPr>
          <p:cNvPr id="8"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Ch 3</a:t>
            </a:r>
          </a:p>
          <a:p>
            <a:endParaRPr lang="en-US" dirty="0"/>
          </a:p>
        </p:txBody>
      </p:sp>
      <p:pic>
        <p:nvPicPr>
          <p:cNvPr id="10242" name="Picture 2" descr="K:\Projects\USRDS\docs\ADR\2016\Chapters\ESRD\c03_ClinCare\Figures_Tables\600ppi\v2_c03_ClinCare_f1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0030" y="1163105"/>
            <a:ext cx="5852160" cy="4389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3592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24</a:t>
            </a:fld>
            <a:endParaRPr lang="en-US" dirty="0"/>
          </a:p>
        </p:txBody>
      </p:sp>
      <p:sp>
        <p:nvSpPr>
          <p:cNvPr id="6" name="Title 2"/>
          <p:cNvSpPr>
            <a:spLocks noGrp="1"/>
          </p:cNvSpPr>
          <p:nvPr>
            <p:ph type="title"/>
          </p:nvPr>
        </p:nvSpPr>
        <p:spPr>
          <a:xfrm>
            <a:off x="457200" y="241385"/>
            <a:ext cx="8229600" cy="883315"/>
          </a:xfrm>
        </p:spPr>
        <p:txBody>
          <a:bodyPr/>
          <a:lstStyle/>
          <a:p>
            <a:r>
              <a:rPr lang="en-US" sz="2800" b="1" baseline="30000" dirty="0"/>
              <a:t>Figure </a:t>
            </a:r>
            <a:r>
              <a:rPr lang="en-US" sz="2800" b="1" baseline="30000" dirty="0" smtClean="0"/>
              <a:t>3.17 </a:t>
            </a:r>
            <a:r>
              <a:rPr lang="en-US" sz="2800" b="1" baseline="30000" dirty="0"/>
              <a:t>Distribution of serum phosphorus (%) levels in adult peritoneal dialysis patients on dialysis for at least 1 year, </a:t>
            </a:r>
            <a:r>
              <a:rPr lang="en-US" sz="2800" b="1" baseline="30000" dirty="0" smtClean="0"/>
              <a:t>CROWNWeb </a:t>
            </a:r>
            <a:r>
              <a:rPr lang="en-US" sz="2800" b="1" baseline="30000" dirty="0"/>
              <a:t>data, </a:t>
            </a:r>
            <a:r>
              <a:rPr lang="en-US" sz="2800" b="1" baseline="30000" dirty="0" smtClean="0"/>
              <a:t/>
            </a:r>
            <a:br>
              <a:rPr lang="en-US" sz="2800" b="1" baseline="30000" dirty="0" smtClean="0"/>
            </a:br>
            <a:r>
              <a:rPr lang="en-US" sz="2800" b="1" baseline="30000" dirty="0" smtClean="0"/>
              <a:t>December 2013, 2014, </a:t>
            </a:r>
            <a:r>
              <a:rPr lang="en-US" sz="2800" b="1" baseline="30000" dirty="0"/>
              <a:t>and </a:t>
            </a:r>
            <a:r>
              <a:rPr lang="en-US" sz="2800" b="1" baseline="30000" dirty="0" smtClean="0"/>
              <a:t>2015</a:t>
            </a:r>
            <a:br>
              <a:rPr lang="en-US" sz="2800" b="1" baseline="30000" dirty="0" smtClean="0"/>
            </a:br>
            <a:endParaRPr lang="en-US" sz="2600" b="1" baseline="30000" dirty="0"/>
          </a:p>
        </p:txBody>
      </p:sp>
      <p:sp>
        <p:nvSpPr>
          <p:cNvPr id="7" name="TextBox 6"/>
          <p:cNvSpPr txBox="1"/>
          <p:nvPr/>
        </p:nvSpPr>
        <p:spPr>
          <a:xfrm>
            <a:off x="647700" y="5670129"/>
            <a:ext cx="7848600" cy="646331"/>
          </a:xfrm>
          <a:prstGeom prst="rect">
            <a:avLst/>
          </a:prstGeom>
          <a:noFill/>
        </p:spPr>
        <p:txBody>
          <a:bodyPr wrap="square" rtlCol="0">
            <a:spAutoFit/>
          </a:bodyPr>
          <a:lstStyle/>
          <a:p>
            <a:r>
              <a:rPr lang="en-US" i="1" baseline="30000" dirty="0"/>
              <a:t>Data Source: Special analyses, USRDS ESRD Database. CROWNWeb clinical extracts for December </a:t>
            </a:r>
            <a:r>
              <a:rPr lang="en-US" i="1" baseline="30000" dirty="0" smtClean="0"/>
              <a:t>2013, </a:t>
            </a:r>
            <a:r>
              <a:rPr lang="en-US" i="1" baseline="30000" dirty="0"/>
              <a:t>December </a:t>
            </a:r>
            <a:r>
              <a:rPr lang="en-US" i="1" baseline="30000" dirty="0" smtClean="0"/>
              <a:t>2014, </a:t>
            </a:r>
            <a:r>
              <a:rPr lang="en-US" i="1" baseline="30000" dirty="0"/>
              <a:t>and December </a:t>
            </a:r>
            <a:r>
              <a:rPr lang="en-US" i="1" baseline="30000" dirty="0" smtClean="0"/>
              <a:t>2015. </a:t>
            </a:r>
            <a:r>
              <a:rPr lang="en-US" i="1" baseline="30000" dirty="0"/>
              <a:t>Dialysis patients on treatment for ESRD at least 1 year at the time of measurement of serum phosphorus for that year, ≥18 years old as of December 1 of that year and who were alive through December 31 of that year.</a:t>
            </a:r>
          </a:p>
        </p:txBody>
      </p:sp>
      <p:sp>
        <p:nvSpPr>
          <p:cNvPr id="8"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Ch 3</a:t>
            </a:r>
          </a:p>
          <a:p>
            <a:endParaRPr lang="en-US" dirty="0"/>
          </a:p>
        </p:txBody>
      </p:sp>
      <p:pic>
        <p:nvPicPr>
          <p:cNvPr id="11266" name="Picture 2" descr="K:\Projects\USRDS\docs\ADR\2016\Chapters\ESRD\c03_ClinCare\Figures_Tables\600ppi\v2_c03_ClinCare_f1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4690" y="1212136"/>
            <a:ext cx="5669280" cy="4252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8535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25</a:t>
            </a:fld>
            <a:endParaRPr lang="en-US" dirty="0"/>
          </a:p>
        </p:txBody>
      </p:sp>
      <p:sp>
        <p:nvSpPr>
          <p:cNvPr id="6" name="Title 2"/>
          <p:cNvSpPr>
            <a:spLocks noGrp="1"/>
          </p:cNvSpPr>
          <p:nvPr>
            <p:ph type="title"/>
          </p:nvPr>
        </p:nvSpPr>
        <p:spPr>
          <a:xfrm>
            <a:off x="457200" y="279790"/>
            <a:ext cx="8229600" cy="1143000"/>
          </a:xfrm>
        </p:spPr>
        <p:txBody>
          <a:bodyPr/>
          <a:lstStyle/>
          <a:p>
            <a:r>
              <a:rPr lang="en-US" sz="2800" b="1" baseline="30000" dirty="0"/>
              <a:t>Figure </a:t>
            </a:r>
            <a:r>
              <a:rPr lang="en-US" sz="2800" b="1" baseline="30000" dirty="0" smtClean="0"/>
              <a:t>3.18 Diabetes-related </a:t>
            </a:r>
            <a:r>
              <a:rPr lang="en-US" sz="2800" b="1" baseline="30000" dirty="0"/>
              <a:t>care among ESRD patients with diabetes mellitus aged 18-75 years, Medicare claims, </a:t>
            </a:r>
            <a:r>
              <a:rPr lang="en-US" sz="2800" b="1" baseline="30000" dirty="0" smtClean="0"/>
              <a:t>2004-2014</a:t>
            </a:r>
            <a:br>
              <a:rPr lang="en-US" sz="2800" b="1" baseline="30000" dirty="0" smtClean="0"/>
            </a:br>
            <a:endParaRPr lang="en-US" sz="2600" b="1" baseline="30000" dirty="0"/>
          </a:p>
        </p:txBody>
      </p:sp>
      <p:sp>
        <p:nvSpPr>
          <p:cNvPr id="7" name="TextBox 6"/>
          <p:cNvSpPr txBox="1"/>
          <p:nvPr/>
        </p:nvSpPr>
        <p:spPr>
          <a:xfrm>
            <a:off x="876300" y="5670129"/>
            <a:ext cx="7391400" cy="646331"/>
          </a:xfrm>
          <a:prstGeom prst="rect">
            <a:avLst/>
          </a:prstGeom>
          <a:noFill/>
        </p:spPr>
        <p:txBody>
          <a:bodyPr wrap="square" rtlCol="0">
            <a:spAutoFit/>
          </a:bodyPr>
          <a:lstStyle/>
          <a:p>
            <a:r>
              <a:rPr lang="en-US" i="1" baseline="30000" dirty="0"/>
              <a:t>Data Source: Special analyses, USRDS ESRD Database. Point prevalent Medicare ESRD patients aged 18 to 75 years with a diagnosis claim for diabetes mellitus in the previous year; diabetes-related care in the measurement year. Abbreviations: ESRD, end-stage renal disease; HbA1C, glycosylated hemoglobin.</a:t>
            </a:r>
          </a:p>
        </p:txBody>
      </p:sp>
      <p:sp>
        <p:nvSpPr>
          <p:cNvPr id="8"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Ch 3</a:t>
            </a:r>
          </a:p>
          <a:p>
            <a:endParaRPr lang="en-US" dirty="0"/>
          </a:p>
        </p:txBody>
      </p:sp>
      <p:pic>
        <p:nvPicPr>
          <p:cNvPr id="12290" name="Picture 2" descr="K:\Projects\USRDS\docs\ADR\2016\Chapters\ESRD\c03_ClinCare\Figures_Tables\600ppi\v2_c03_ClinCare_f1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8407" y="1047890"/>
            <a:ext cx="6097588" cy="4573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0148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26</a:t>
            </a:fld>
            <a:endParaRPr lang="en-US" dirty="0"/>
          </a:p>
        </p:txBody>
      </p:sp>
      <p:sp>
        <p:nvSpPr>
          <p:cNvPr id="7" name="Title 2"/>
          <p:cNvSpPr>
            <a:spLocks noGrp="1"/>
          </p:cNvSpPr>
          <p:nvPr>
            <p:ph type="title"/>
          </p:nvPr>
        </p:nvSpPr>
        <p:spPr>
          <a:xfrm>
            <a:off x="457200" y="279790"/>
            <a:ext cx="8229600" cy="1143000"/>
          </a:xfrm>
        </p:spPr>
        <p:txBody>
          <a:bodyPr/>
          <a:lstStyle/>
          <a:p>
            <a:r>
              <a:rPr lang="en-US" sz="2800" b="1" baseline="30000" dirty="0" smtClean="0"/>
              <a:t>Figure 3.19 Percentage of ESRD patients with a claim for seasonal influenza vaccination (August 1-April 30 of subsequent year)</a:t>
            </a:r>
            <a:br>
              <a:rPr lang="en-US" sz="2800" b="1" baseline="30000" dirty="0" smtClean="0"/>
            </a:br>
            <a:r>
              <a:rPr lang="en-US" sz="2400" b="1" baseline="30000" dirty="0">
                <a:solidFill>
                  <a:prstClr val="black"/>
                </a:solidFill>
              </a:rPr>
              <a:t>(a) Overall</a:t>
            </a:r>
            <a:r>
              <a:rPr lang="en-US" sz="2800" dirty="0"/>
              <a:t/>
            </a:r>
            <a:br>
              <a:rPr lang="en-US" sz="2800" dirty="0"/>
            </a:br>
            <a:r>
              <a:rPr lang="en-US" sz="2800" b="1" baseline="30000" dirty="0" smtClean="0"/>
              <a:t> </a:t>
            </a:r>
            <a:br>
              <a:rPr lang="en-US" sz="2800" b="1" baseline="30000" dirty="0" smtClean="0"/>
            </a:br>
            <a:r>
              <a:rPr lang="en-US" sz="2800" b="1" baseline="30000" dirty="0" smtClean="0"/>
              <a:t/>
            </a:r>
            <a:br>
              <a:rPr lang="en-US" sz="2800" b="1" baseline="30000" dirty="0" smtClean="0"/>
            </a:br>
            <a:r>
              <a:rPr lang="en-US" sz="2800" b="1" baseline="30000" dirty="0" smtClean="0"/>
              <a:t/>
            </a:r>
            <a:br>
              <a:rPr lang="en-US" sz="2800" b="1" baseline="30000" dirty="0" smtClean="0"/>
            </a:br>
            <a:endParaRPr lang="en-US" sz="2600" b="1" baseline="30000" dirty="0"/>
          </a:p>
        </p:txBody>
      </p:sp>
      <p:sp>
        <p:nvSpPr>
          <p:cNvPr id="8" name="TextBox 7"/>
          <p:cNvSpPr txBox="1"/>
          <p:nvPr/>
        </p:nvSpPr>
        <p:spPr>
          <a:xfrm>
            <a:off x="876300" y="5670129"/>
            <a:ext cx="7391400" cy="646331"/>
          </a:xfrm>
          <a:prstGeom prst="rect">
            <a:avLst/>
          </a:prstGeom>
          <a:noFill/>
        </p:spPr>
        <p:txBody>
          <a:bodyPr wrap="square" rtlCol="0">
            <a:spAutoFit/>
          </a:bodyPr>
          <a:lstStyle/>
          <a:p>
            <a:r>
              <a:rPr lang="en-US" i="1" baseline="30000" dirty="0"/>
              <a:t>Data Source: Special analyses, USRDS ESRD Database. ESRD patients initiating treatment for ESRD at least 90 days before seasonal period: August 1-April 30 for influenza. Abbreviations: Af Am, African American; ESRD, end-stage renal disease; HD, hemodialysis; Nat Am, Native American; PD, peritoneal dialysis; Tx, transplant</a:t>
            </a:r>
            <a:r>
              <a:rPr lang="en-US" i="1" baseline="30000" dirty="0" smtClean="0"/>
              <a:t>.</a:t>
            </a:r>
            <a:endParaRPr lang="en-US" i="1" baseline="30000" dirty="0"/>
          </a:p>
        </p:txBody>
      </p:sp>
      <p:sp>
        <p:nvSpPr>
          <p:cNvPr id="9"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Ch 3</a:t>
            </a:r>
          </a:p>
          <a:p>
            <a:endParaRPr lang="en-US" dirty="0"/>
          </a:p>
        </p:txBody>
      </p:sp>
      <p:pic>
        <p:nvPicPr>
          <p:cNvPr id="25602" name="Picture 2" descr="\\files.kecc.sph.umich.edu\kecc\Projects\USRDS\docs\ADR\2016\Chapters\ESRD\c03_ClinCare\Figures_Tables\300ppi\v2_c03_ClinCare_f19_a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3549" y="1283150"/>
            <a:ext cx="5676903" cy="4257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0060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27</a:t>
            </a:fld>
            <a:endParaRPr lang="en-US" dirty="0"/>
          </a:p>
        </p:txBody>
      </p:sp>
      <p:sp>
        <p:nvSpPr>
          <p:cNvPr id="7" name="Title 2"/>
          <p:cNvSpPr>
            <a:spLocks noGrp="1"/>
          </p:cNvSpPr>
          <p:nvPr>
            <p:ph type="title"/>
          </p:nvPr>
        </p:nvSpPr>
        <p:spPr>
          <a:xfrm>
            <a:off x="457200" y="279790"/>
            <a:ext cx="8229600" cy="1143000"/>
          </a:xfrm>
        </p:spPr>
        <p:txBody>
          <a:bodyPr/>
          <a:lstStyle/>
          <a:p>
            <a:r>
              <a:rPr lang="en-US" sz="2800" b="1" baseline="30000" dirty="0"/>
              <a:t>Figure </a:t>
            </a:r>
            <a:r>
              <a:rPr lang="en-US" sz="2800" b="1" baseline="30000" dirty="0" smtClean="0"/>
              <a:t>3.19 Percentage </a:t>
            </a:r>
            <a:r>
              <a:rPr lang="en-US" sz="2800" b="1" baseline="30000" dirty="0"/>
              <a:t>of ESRD patients with a claim for seasonal influenza vaccination (August 1-April 30 of subsequent </a:t>
            </a:r>
            <a:r>
              <a:rPr lang="en-US" sz="2800" b="1" baseline="30000" dirty="0" smtClean="0"/>
              <a:t>year)</a:t>
            </a:r>
            <a:br>
              <a:rPr lang="en-US" sz="2800" b="1" baseline="30000" dirty="0" smtClean="0"/>
            </a:br>
            <a:r>
              <a:rPr lang="en-US" sz="2400" b="1" baseline="30000" dirty="0">
                <a:solidFill>
                  <a:prstClr val="black"/>
                </a:solidFill>
              </a:rPr>
              <a:t>(b) Age</a:t>
            </a:r>
            <a:r>
              <a:rPr lang="en-US" sz="2800" dirty="0"/>
              <a:t/>
            </a:r>
            <a:br>
              <a:rPr lang="en-US" sz="2800" dirty="0"/>
            </a:br>
            <a:r>
              <a:rPr lang="en-US" sz="2800" b="1" baseline="30000" dirty="0" smtClean="0"/>
              <a:t> </a:t>
            </a:r>
            <a:br>
              <a:rPr lang="en-US" sz="2800" b="1" baseline="30000" dirty="0" smtClean="0"/>
            </a:br>
            <a:r>
              <a:rPr lang="en-US" sz="2800" b="1" baseline="30000" dirty="0" smtClean="0"/>
              <a:t/>
            </a:r>
            <a:br>
              <a:rPr lang="en-US" sz="2800" b="1" baseline="30000" dirty="0" smtClean="0"/>
            </a:br>
            <a:endParaRPr lang="en-US" sz="2600" b="1" baseline="30000" dirty="0"/>
          </a:p>
        </p:txBody>
      </p:sp>
      <p:sp>
        <p:nvSpPr>
          <p:cNvPr id="8" name="TextBox 7"/>
          <p:cNvSpPr txBox="1"/>
          <p:nvPr/>
        </p:nvSpPr>
        <p:spPr>
          <a:xfrm>
            <a:off x="914400" y="5670129"/>
            <a:ext cx="7315200" cy="646331"/>
          </a:xfrm>
          <a:prstGeom prst="rect">
            <a:avLst/>
          </a:prstGeom>
          <a:noFill/>
        </p:spPr>
        <p:txBody>
          <a:bodyPr wrap="square" rtlCol="0">
            <a:spAutoFit/>
          </a:bodyPr>
          <a:lstStyle/>
          <a:p>
            <a:r>
              <a:rPr lang="en-US" i="1" baseline="30000" dirty="0"/>
              <a:t>Data Source: Special analyses, USRDS ESRD Database. ESRD patients initiating treatment for ESRD at least 90 days before seasonal period: August 1-April 30 for influenza. Abbreviations: Af Am, African American; ESRD, end-stage renal disease; HD, hemodialysis; Nat Am, Native American; PD, peritoneal dialysis; Tx, transplant</a:t>
            </a:r>
            <a:r>
              <a:rPr lang="en-US" i="1" baseline="30000" dirty="0" smtClean="0"/>
              <a:t>.</a:t>
            </a:r>
            <a:endParaRPr lang="en-US" i="1" baseline="30000" dirty="0"/>
          </a:p>
        </p:txBody>
      </p:sp>
      <p:sp>
        <p:nvSpPr>
          <p:cNvPr id="9"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Ch 3</a:t>
            </a:r>
          </a:p>
          <a:p>
            <a:endParaRPr lang="en-US" dirty="0"/>
          </a:p>
        </p:txBody>
      </p:sp>
      <p:pic>
        <p:nvPicPr>
          <p:cNvPr id="13314" name="Picture 2" descr="K:\Projects\USRDS\docs\ADR\2016\Chapters\ESRD\c03_ClinCare\Figures_Tables\600ppi\v2_c03_ClinCare_f19_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4690" y="1287840"/>
            <a:ext cx="5669280" cy="4253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623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28</a:t>
            </a:fld>
            <a:endParaRPr lang="en-US" dirty="0"/>
          </a:p>
        </p:txBody>
      </p:sp>
      <p:sp>
        <p:nvSpPr>
          <p:cNvPr id="7" name="Title 2"/>
          <p:cNvSpPr>
            <a:spLocks noGrp="1"/>
          </p:cNvSpPr>
          <p:nvPr>
            <p:ph type="title"/>
          </p:nvPr>
        </p:nvSpPr>
        <p:spPr>
          <a:xfrm>
            <a:off x="457200" y="279790"/>
            <a:ext cx="8229600" cy="1143000"/>
          </a:xfrm>
        </p:spPr>
        <p:txBody>
          <a:bodyPr/>
          <a:lstStyle/>
          <a:p>
            <a:r>
              <a:rPr lang="en-US" sz="2800" b="1" baseline="30000" dirty="0"/>
              <a:t>Figure </a:t>
            </a:r>
            <a:r>
              <a:rPr lang="en-US" sz="2800" b="1" baseline="30000" dirty="0" smtClean="0"/>
              <a:t>3.19 Percentage </a:t>
            </a:r>
            <a:r>
              <a:rPr lang="en-US" sz="2800" b="1" baseline="30000" dirty="0"/>
              <a:t>of ESRD patients with a claim for seasonal influenza vaccination (August 1-April 30 of subsequent </a:t>
            </a:r>
            <a:r>
              <a:rPr lang="en-US" sz="2800" b="1" baseline="30000" dirty="0" smtClean="0"/>
              <a:t>year</a:t>
            </a:r>
            <a:r>
              <a:rPr lang="en-US" sz="2800" b="1" baseline="30000" dirty="0"/>
              <a:t>)</a:t>
            </a:r>
            <a:br>
              <a:rPr lang="en-US" sz="2800" b="1" baseline="30000" dirty="0"/>
            </a:br>
            <a:r>
              <a:rPr lang="en-US" sz="2400" b="1" baseline="30000" dirty="0"/>
              <a:t>(c) Race/Ethnicity</a:t>
            </a:r>
            <a:r>
              <a:rPr lang="en-US" sz="2800" baseline="30000" dirty="0"/>
              <a:t/>
            </a:r>
            <a:br>
              <a:rPr lang="en-US" sz="2800" baseline="30000" dirty="0"/>
            </a:br>
            <a:r>
              <a:rPr lang="en-US" sz="2800" b="1" baseline="30000" dirty="0" smtClean="0"/>
              <a:t> </a:t>
            </a:r>
            <a:br>
              <a:rPr lang="en-US" sz="2800" b="1" baseline="30000" dirty="0" smtClean="0"/>
            </a:br>
            <a:r>
              <a:rPr lang="en-US" sz="2800" b="1" baseline="30000" dirty="0" smtClean="0"/>
              <a:t/>
            </a:r>
            <a:br>
              <a:rPr lang="en-US" sz="2800" b="1" baseline="30000" dirty="0" smtClean="0"/>
            </a:br>
            <a:endParaRPr lang="en-US" sz="2600" b="1" baseline="30000" dirty="0"/>
          </a:p>
        </p:txBody>
      </p:sp>
      <p:sp>
        <p:nvSpPr>
          <p:cNvPr id="8" name="TextBox 7"/>
          <p:cNvSpPr txBox="1"/>
          <p:nvPr/>
        </p:nvSpPr>
        <p:spPr>
          <a:xfrm>
            <a:off x="876300" y="5670129"/>
            <a:ext cx="7391400" cy="646331"/>
          </a:xfrm>
          <a:prstGeom prst="rect">
            <a:avLst/>
          </a:prstGeom>
          <a:noFill/>
        </p:spPr>
        <p:txBody>
          <a:bodyPr wrap="square" rtlCol="0">
            <a:spAutoFit/>
          </a:bodyPr>
          <a:lstStyle/>
          <a:p>
            <a:r>
              <a:rPr lang="en-US" i="1" baseline="30000" dirty="0"/>
              <a:t>Data Source: Special analyses, USRDS ESRD Database. ESRD patients initiating treatment for ESRD at least 90 days before seasonal period: August 1-April 30 for influenza. Abbreviations: Af Am, African American; ESRD, end-stage renal disease; HD, hemodialysis; Nat Am, Native American; PD, peritoneal dialysis; Tx, transplant</a:t>
            </a:r>
            <a:r>
              <a:rPr lang="en-US" i="1" baseline="30000" dirty="0" smtClean="0"/>
              <a:t>.</a:t>
            </a:r>
            <a:endParaRPr lang="en-US" i="1" baseline="30000" dirty="0"/>
          </a:p>
        </p:txBody>
      </p:sp>
      <p:sp>
        <p:nvSpPr>
          <p:cNvPr id="10"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Ch 3</a:t>
            </a:r>
          </a:p>
          <a:p>
            <a:endParaRPr lang="en-US" dirty="0"/>
          </a:p>
        </p:txBody>
      </p:sp>
      <p:pic>
        <p:nvPicPr>
          <p:cNvPr id="14338" name="Picture 2" descr="K:\Projects\USRDS\docs\ADR\2016\Chapters\ESRD\c03_ClinCare\Figures_Tables\600ppi\v2_c03_ClinCare_f19_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6285" y="1327351"/>
            <a:ext cx="5669280" cy="4252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9549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29</a:t>
            </a:fld>
            <a:endParaRPr lang="en-US" dirty="0"/>
          </a:p>
        </p:txBody>
      </p:sp>
      <p:sp>
        <p:nvSpPr>
          <p:cNvPr id="7" name="Title 2"/>
          <p:cNvSpPr>
            <a:spLocks noGrp="1"/>
          </p:cNvSpPr>
          <p:nvPr>
            <p:ph type="title"/>
          </p:nvPr>
        </p:nvSpPr>
        <p:spPr>
          <a:xfrm>
            <a:off x="457200" y="279790"/>
            <a:ext cx="8229600" cy="792162"/>
          </a:xfrm>
        </p:spPr>
        <p:txBody>
          <a:bodyPr/>
          <a:lstStyle/>
          <a:p>
            <a:r>
              <a:rPr lang="en-US" sz="2800" b="1" baseline="30000" dirty="0"/>
              <a:t>Figure </a:t>
            </a:r>
            <a:r>
              <a:rPr lang="en-US" sz="2800" b="1" baseline="30000" dirty="0" smtClean="0"/>
              <a:t>3.19 Percentage </a:t>
            </a:r>
            <a:r>
              <a:rPr lang="en-US" sz="2800" b="1" baseline="30000" dirty="0"/>
              <a:t>of ESRD patients with a claim for seasonal influenza vaccination (August 1-April 30 of subsequent </a:t>
            </a:r>
            <a:r>
              <a:rPr lang="en-US" sz="2800" b="1" baseline="30000" dirty="0" smtClean="0"/>
              <a:t>year</a:t>
            </a:r>
            <a:r>
              <a:rPr lang="en-US" sz="2800" b="1" baseline="30000" dirty="0"/>
              <a:t>)</a:t>
            </a:r>
            <a:br>
              <a:rPr lang="en-US" sz="2800" b="1" baseline="30000" dirty="0"/>
            </a:br>
            <a:r>
              <a:rPr lang="en-US" sz="2400" b="1" baseline="30000" dirty="0"/>
              <a:t>(d) Modality</a:t>
            </a:r>
            <a:r>
              <a:rPr lang="en-US" sz="2800" baseline="30000" dirty="0"/>
              <a:t/>
            </a:r>
            <a:br>
              <a:rPr lang="en-US" sz="2800" baseline="30000" dirty="0"/>
            </a:br>
            <a:r>
              <a:rPr lang="en-US" sz="2800" b="1" baseline="30000" dirty="0" smtClean="0"/>
              <a:t> </a:t>
            </a:r>
            <a:br>
              <a:rPr lang="en-US" sz="2800" b="1" baseline="30000" dirty="0" smtClean="0"/>
            </a:br>
            <a:r>
              <a:rPr lang="en-US" sz="2800" b="1" baseline="30000" dirty="0" smtClean="0"/>
              <a:t/>
            </a:r>
            <a:br>
              <a:rPr lang="en-US" sz="2800" b="1" baseline="30000" dirty="0" smtClean="0"/>
            </a:br>
            <a:endParaRPr lang="en-US" sz="2600" b="1" baseline="30000" dirty="0"/>
          </a:p>
        </p:txBody>
      </p:sp>
      <p:sp>
        <p:nvSpPr>
          <p:cNvPr id="8" name="TextBox 7"/>
          <p:cNvSpPr txBox="1"/>
          <p:nvPr/>
        </p:nvSpPr>
        <p:spPr>
          <a:xfrm>
            <a:off x="914400" y="5670129"/>
            <a:ext cx="7315200" cy="646331"/>
          </a:xfrm>
          <a:prstGeom prst="rect">
            <a:avLst/>
          </a:prstGeom>
          <a:noFill/>
        </p:spPr>
        <p:txBody>
          <a:bodyPr wrap="square" rtlCol="0">
            <a:spAutoFit/>
          </a:bodyPr>
          <a:lstStyle/>
          <a:p>
            <a:r>
              <a:rPr lang="en-US" i="1" baseline="30000" dirty="0"/>
              <a:t>Data Source: Special analyses, USRDS ESRD Database. ESRD patients initiating treatment for ESRD at least 90 days before seasonal period: August 1-April 30 for influenza. Abbreviations: Af Am, African American; ESRD, end-stage renal disease; HD, hemodialysis; Nat Am, Native American; PD, peritoneal dialysis; Tx, transplant</a:t>
            </a:r>
            <a:r>
              <a:rPr lang="en-US" i="1" baseline="30000" dirty="0" smtClean="0"/>
              <a:t>.</a:t>
            </a:r>
            <a:endParaRPr lang="en-US" i="1" baseline="30000" dirty="0"/>
          </a:p>
        </p:txBody>
      </p:sp>
      <p:sp>
        <p:nvSpPr>
          <p:cNvPr id="9"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Ch 3</a:t>
            </a:r>
          </a:p>
          <a:p>
            <a:endParaRPr lang="en-US" dirty="0"/>
          </a:p>
        </p:txBody>
      </p:sp>
      <p:pic>
        <p:nvPicPr>
          <p:cNvPr id="15362" name="Picture 2" descr="K:\Projects\USRDS\docs\ADR\2016\Chapters\ESRD\c03_ClinCare\Figures_Tables\600ppi\v2_c03_ClinCare_f19_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0030" y="1327351"/>
            <a:ext cx="5669280" cy="4252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500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a:t>
            </a:fld>
            <a:endParaRPr lang="en-US" dirty="0"/>
          </a:p>
        </p:txBody>
      </p:sp>
      <p:sp>
        <p:nvSpPr>
          <p:cNvPr id="3" name="Title 2"/>
          <p:cNvSpPr>
            <a:spLocks noGrp="1"/>
          </p:cNvSpPr>
          <p:nvPr>
            <p:ph type="title"/>
          </p:nvPr>
        </p:nvSpPr>
        <p:spPr>
          <a:xfrm>
            <a:off x="457200" y="241385"/>
            <a:ext cx="8229600" cy="1143000"/>
          </a:xfrm>
        </p:spPr>
        <p:txBody>
          <a:bodyPr/>
          <a:lstStyle/>
          <a:p>
            <a:r>
              <a:rPr lang="en-US" sz="2800" b="1" baseline="30000" dirty="0"/>
              <a:t>Figure </a:t>
            </a:r>
            <a:r>
              <a:rPr lang="en-US" sz="2800" b="1" baseline="30000" dirty="0" smtClean="0"/>
              <a:t>3.1 </a:t>
            </a:r>
            <a:r>
              <a:rPr lang="en-US" sz="2800" b="1" baseline="30000" dirty="0"/>
              <a:t>ESRD clinical </a:t>
            </a:r>
            <a:r>
              <a:rPr lang="en-US" sz="2800" b="1" baseline="30000" dirty="0" smtClean="0"/>
              <a:t>indicators</a:t>
            </a:r>
            <a:r>
              <a:rPr lang="en-US" sz="2800" b="1" baseline="30000" dirty="0" smtClean="0">
                <a:solidFill>
                  <a:prstClr val="black"/>
                </a:solidFill>
              </a:rPr>
              <a:t>, </a:t>
            </a:r>
            <a:r>
              <a:rPr lang="en-US" sz="2800" b="1" baseline="30000" dirty="0">
                <a:solidFill>
                  <a:prstClr val="black"/>
                </a:solidFill>
              </a:rPr>
              <a:t>CROWNWeb data, December 2015</a:t>
            </a:r>
            <a:br>
              <a:rPr lang="en-US" sz="2800" b="1" baseline="30000" dirty="0">
                <a:solidFill>
                  <a:prstClr val="black"/>
                </a:solidFill>
              </a:rPr>
            </a:br>
            <a:r>
              <a:rPr lang="en-US" sz="2400" b="1" baseline="30000" dirty="0">
                <a:solidFill>
                  <a:prstClr val="black"/>
                </a:solidFill>
              </a:rPr>
              <a:t>(b) Percentage distribution of achieved mean Hgb among prevalent hemodialysis and peritoneal dialysis patients</a:t>
            </a:r>
            <a:r>
              <a:rPr lang="en-US" sz="2800" b="1" baseline="30000" dirty="0">
                <a:solidFill>
                  <a:srgbClr val="FF0000"/>
                </a:solidFill>
              </a:rPr>
              <a:t/>
            </a:r>
            <a:br>
              <a:rPr lang="en-US" sz="2800" b="1" baseline="30000" dirty="0">
                <a:solidFill>
                  <a:srgbClr val="FF0000"/>
                </a:solidFill>
              </a:rPr>
            </a:br>
            <a:r>
              <a:rPr lang="en-US" sz="2800" b="1" baseline="30000" dirty="0" smtClean="0"/>
              <a:t> </a:t>
            </a:r>
            <a:r>
              <a:rPr lang="en-US" sz="2600" b="1" baseline="30000" dirty="0"/>
              <a:t/>
            </a:r>
            <a:br>
              <a:rPr lang="en-US" sz="2600" b="1" baseline="30000" dirty="0"/>
            </a:br>
            <a:endParaRPr lang="en-US" sz="2600" b="1" baseline="30000" dirty="0"/>
          </a:p>
        </p:txBody>
      </p:sp>
      <p:sp>
        <p:nvSpPr>
          <p:cNvPr id="6" name="TextBox 5"/>
          <p:cNvSpPr txBox="1"/>
          <p:nvPr/>
        </p:nvSpPr>
        <p:spPr>
          <a:xfrm>
            <a:off x="914400" y="5385137"/>
            <a:ext cx="7315201" cy="1015663"/>
          </a:xfrm>
          <a:prstGeom prst="rect">
            <a:avLst/>
          </a:prstGeom>
          <a:noFill/>
        </p:spPr>
        <p:txBody>
          <a:bodyPr wrap="square" rtlCol="0">
            <a:spAutoFit/>
          </a:bodyPr>
          <a:lstStyle/>
          <a:p>
            <a:r>
              <a:rPr lang="en-US" i="1" baseline="30000" dirty="0"/>
              <a:t>Data Source: Special analyses, USRDS ESRD Database. Results shown are for laboratory values reported to CROWNWeb for December </a:t>
            </a:r>
            <a:r>
              <a:rPr lang="en-US" i="1" baseline="30000" dirty="0" smtClean="0"/>
              <a:t>2015, </a:t>
            </a:r>
            <a:r>
              <a:rPr lang="en-US" i="1" baseline="30000" dirty="0"/>
              <a:t>restricted to patients as follows</a:t>
            </a:r>
            <a:r>
              <a:rPr lang="en-US" i="1" baseline="30000" dirty="0" smtClean="0"/>
              <a:t>: (b) </a:t>
            </a:r>
            <a:r>
              <a:rPr lang="en-US" i="1" baseline="30000" dirty="0"/>
              <a:t>Dialysis patients initiating treatment for </a:t>
            </a:r>
            <a:r>
              <a:rPr lang="en-US" i="1" baseline="30000" dirty="0" smtClean="0"/>
              <a:t>ESRD </a:t>
            </a:r>
            <a:r>
              <a:rPr lang="en-US" i="1" baseline="30000" dirty="0"/>
              <a:t>at least 90 days prior to December 1, </a:t>
            </a:r>
            <a:r>
              <a:rPr lang="en-US" i="1" baseline="30000" dirty="0" smtClean="0"/>
              <a:t>2015, </a:t>
            </a:r>
            <a:r>
              <a:rPr lang="en-US" i="1" baseline="30000" dirty="0"/>
              <a:t>who were ≥18 years old as of December 1, </a:t>
            </a:r>
            <a:r>
              <a:rPr lang="en-US" i="1" baseline="30000" dirty="0" smtClean="0"/>
              <a:t>2015, </a:t>
            </a:r>
            <a:r>
              <a:rPr lang="en-US" i="1" baseline="30000" dirty="0"/>
              <a:t>and who were alive through December 31, </a:t>
            </a:r>
            <a:r>
              <a:rPr lang="en-US" i="1" baseline="30000" dirty="0" smtClean="0"/>
              <a:t>2015. </a:t>
            </a:r>
            <a:r>
              <a:rPr lang="en-US" i="1" baseline="30000" dirty="0"/>
              <a:t>Abbreviations: ESRD, end-stage renal disease; HD, hemodialysis; Hgb, hemoglobin; Kt/V, see Glossary; PD, peritoneal dialysis.</a:t>
            </a:r>
          </a:p>
        </p:txBody>
      </p:sp>
      <p:sp>
        <p:nvSpPr>
          <p:cNvPr id="10"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Ch 3</a:t>
            </a:r>
          </a:p>
          <a:p>
            <a:endParaRPr lang="en-US" dirty="0"/>
          </a:p>
        </p:txBody>
      </p:sp>
      <p:pic>
        <p:nvPicPr>
          <p:cNvPr id="4" name="Picture 2" descr="K:\Projects\USRDS\docs\ADR\2016\Chapters\ESRD\c03_ClinCare\Figures_Tables\600ppi\v2_c03_ClinCare_f01_b.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04" b="6311"/>
          <a:stretch/>
        </p:blipFill>
        <p:spPr bwMode="auto">
          <a:xfrm>
            <a:off x="1600200" y="1248363"/>
            <a:ext cx="5852160" cy="400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795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a:t>
            </a:fld>
            <a:endParaRPr lang="en-US" dirty="0"/>
          </a:p>
        </p:txBody>
      </p:sp>
      <p:sp>
        <p:nvSpPr>
          <p:cNvPr id="6" name="TextBox 5"/>
          <p:cNvSpPr txBox="1"/>
          <p:nvPr/>
        </p:nvSpPr>
        <p:spPr>
          <a:xfrm>
            <a:off x="838200" y="5257800"/>
            <a:ext cx="7467600" cy="1384995"/>
          </a:xfrm>
          <a:prstGeom prst="rect">
            <a:avLst/>
          </a:prstGeom>
          <a:noFill/>
        </p:spPr>
        <p:txBody>
          <a:bodyPr wrap="square" rtlCol="0">
            <a:spAutoFit/>
          </a:bodyPr>
          <a:lstStyle/>
          <a:p>
            <a:r>
              <a:rPr lang="en-US" i="1" baseline="30000" dirty="0"/>
              <a:t>Data Source: Special analyses, USRDS ESRD Database. Results shown are for laboratory values reported to CROWNWeb for December </a:t>
            </a:r>
            <a:r>
              <a:rPr lang="en-US" i="1" baseline="30000" dirty="0" smtClean="0"/>
              <a:t>2015, </a:t>
            </a:r>
            <a:r>
              <a:rPr lang="en-US" i="1" baseline="30000" dirty="0"/>
              <a:t>restricted to patients as follows: (c) hemodialysis and peritoneal dialysis patients initiating treatment for ESRD at least 90 days prior to December 1, 2015, who were ≥18 years old as of December 1, 2015, and who were alive through December 31, 2015. Abbreviations: CROWNWeb, Consolidated Renal Operations in a Web-Enabled Network; ESRD, end-stage renal disease; HD, hemodialysis; Hgb, hemoglobin; Kt/V, see Glossary; PD, peritoneal dialysis.</a:t>
            </a:r>
          </a:p>
          <a:p>
            <a:r>
              <a:rPr lang="en-US" i="1" baseline="30000" dirty="0" smtClean="0"/>
              <a:t>.</a:t>
            </a:r>
            <a:endParaRPr lang="en-US" i="1" baseline="30000" dirty="0"/>
          </a:p>
        </p:txBody>
      </p:sp>
      <p:sp>
        <p:nvSpPr>
          <p:cNvPr id="7" name="Title 2"/>
          <p:cNvSpPr>
            <a:spLocks noGrp="1"/>
          </p:cNvSpPr>
          <p:nvPr>
            <p:ph type="title"/>
          </p:nvPr>
        </p:nvSpPr>
        <p:spPr>
          <a:xfrm>
            <a:off x="457200" y="241385"/>
            <a:ext cx="8229600" cy="761996"/>
          </a:xfrm>
        </p:spPr>
        <p:txBody>
          <a:bodyPr/>
          <a:lstStyle/>
          <a:p>
            <a:r>
              <a:rPr lang="en-US" sz="2800" b="1" baseline="30000" dirty="0"/>
              <a:t>Figure </a:t>
            </a:r>
            <a:r>
              <a:rPr lang="en-US" sz="2800" b="1" baseline="30000" dirty="0" smtClean="0"/>
              <a:t>3.1 </a:t>
            </a:r>
            <a:r>
              <a:rPr lang="en-US" sz="2800" b="1" baseline="30000" dirty="0"/>
              <a:t>ESRD clinical </a:t>
            </a:r>
            <a:r>
              <a:rPr lang="en-US" sz="2800" b="1" baseline="30000" dirty="0" smtClean="0"/>
              <a:t>indicators</a:t>
            </a:r>
            <a:r>
              <a:rPr lang="en-US" sz="2800" b="1" baseline="30000" dirty="0">
                <a:solidFill>
                  <a:prstClr val="black"/>
                </a:solidFill>
              </a:rPr>
              <a:t>, CROWNWeb data, December </a:t>
            </a:r>
            <a:r>
              <a:rPr lang="en-US" sz="2800" b="1" baseline="30000" dirty="0" smtClean="0">
                <a:solidFill>
                  <a:prstClr val="black"/>
                </a:solidFill>
              </a:rPr>
              <a:t>2015</a:t>
            </a:r>
            <a:r>
              <a:rPr lang="en-US" sz="2800" b="1" baseline="30000" dirty="0">
                <a:solidFill>
                  <a:prstClr val="black"/>
                </a:solidFill>
              </a:rPr>
              <a:t/>
            </a:r>
            <a:br>
              <a:rPr lang="en-US" sz="2800" b="1" baseline="30000" dirty="0">
                <a:solidFill>
                  <a:prstClr val="black"/>
                </a:solidFill>
              </a:rPr>
            </a:br>
            <a:r>
              <a:rPr lang="en-US" sz="2400" b="1" baseline="30000" dirty="0">
                <a:solidFill>
                  <a:prstClr val="black"/>
                </a:solidFill>
              </a:rPr>
              <a:t>(c) Percentage of dialysis patients with serum calcium &gt;10.2 mg/dL by modality</a:t>
            </a:r>
            <a:r>
              <a:rPr lang="en-US" sz="2800" b="1" baseline="30000" dirty="0" smtClean="0">
                <a:solidFill>
                  <a:prstClr val="black"/>
                </a:solidFill>
              </a:rPr>
              <a:t/>
            </a:r>
            <a:br>
              <a:rPr lang="en-US" sz="2800" b="1" baseline="30000" dirty="0" smtClean="0">
                <a:solidFill>
                  <a:prstClr val="black"/>
                </a:solidFill>
              </a:rPr>
            </a:br>
            <a:endParaRPr lang="en-US" sz="2600" b="1" baseline="30000" dirty="0"/>
          </a:p>
        </p:txBody>
      </p:sp>
      <p:sp>
        <p:nvSpPr>
          <p:cNvPr id="9"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Ch 3</a:t>
            </a:r>
          </a:p>
          <a:p>
            <a:endParaRPr lang="en-US" dirty="0"/>
          </a:p>
        </p:txBody>
      </p:sp>
      <p:pic>
        <p:nvPicPr>
          <p:cNvPr id="3075" name="Picture 3" descr="K:\Projects\USRDS\docs\ADR\2016\Chapters\ESRD\c03_ClinCare\Figures_Tables\600ppi\v2_c03_ClinCare_f01_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1240" y="983337"/>
            <a:ext cx="4480560" cy="4198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94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a:t>
            </a:fld>
            <a:endParaRPr lang="en-US" dirty="0"/>
          </a:p>
        </p:txBody>
      </p:sp>
      <p:sp>
        <p:nvSpPr>
          <p:cNvPr id="6" name="Title 2"/>
          <p:cNvSpPr>
            <a:spLocks noGrp="1"/>
          </p:cNvSpPr>
          <p:nvPr>
            <p:ph type="title"/>
          </p:nvPr>
        </p:nvSpPr>
        <p:spPr>
          <a:xfrm>
            <a:off x="457200" y="241385"/>
            <a:ext cx="8229600" cy="1143000"/>
          </a:xfrm>
        </p:spPr>
        <p:txBody>
          <a:bodyPr/>
          <a:lstStyle/>
          <a:p>
            <a:r>
              <a:rPr lang="en-US" sz="2800" b="1" baseline="30000" dirty="0"/>
              <a:t>Figure </a:t>
            </a:r>
            <a:r>
              <a:rPr lang="en-US" sz="2800" b="1" baseline="30000" dirty="0" smtClean="0"/>
              <a:t>3.2 Anemia </a:t>
            </a:r>
            <a:r>
              <a:rPr lang="en-US" sz="2800" b="1" baseline="30000" dirty="0"/>
              <a:t>measures among adult hemodialysis patients on dialysis ≥90 </a:t>
            </a:r>
            <a:r>
              <a:rPr lang="en-US" sz="2800" b="1" baseline="30000" dirty="0" smtClean="0"/>
              <a:t>days</a:t>
            </a:r>
            <a:r>
              <a:rPr lang="en-US" sz="2400" b="1" baseline="30000" dirty="0"/>
              <a:t> </a:t>
            </a:r>
            <a:r>
              <a:rPr lang="en-US" sz="2800" b="1" baseline="30000" dirty="0"/>
              <a:t>, Medicare claims, 1995-2014 </a:t>
            </a:r>
            <a:br>
              <a:rPr lang="en-US" sz="2800" b="1" baseline="30000" dirty="0"/>
            </a:br>
            <a:r>
              <a:rPr lang="en-US" sz="2400" b="1" baseline="30000" dirty="0" smtClean="0"/>
              <a:t>(a) Mean </a:t>
            </a:r>
            <a:r>
              <a:rPr lang="en-US" sz="2400" b="1" baseline="30000" dirty="0"/>
              <a:t>monthly Hgb level and mean </a:t>
            </a:r>
            <a:r>
              <a:rPr lang="en-US" sz="2400" b="1" baseline="30000" dirty="0" smtClean="0"/>
              <a:t>weekly EPO </a:t>
            </a:r>
            <a:r>
              <a:rPr lang="en-US" sz="2400" b="1" baseline="30000" dirty="0"/>
              <a:t>dose </a:t>
            </a:r>
            <a:r>
              <a:rPr lang="en-US" sz="2400" b="1" baseline="30000" dirty="0" smtClean="0"/>
              <a:t>(averaged over a month)</a:t>
            </a:r>
            <a:endParaRPr lang="en-US" sz="2400" b="1" baseline="30000" dirty="0"/>
          </a:p>
        </p:txBody>
      </p:sp>
      <p:sp>
        <p:nvSpPr>
          <p:cNvPr id="9"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Ch 3</a:t>
            </a:r>
          </a:p>
          <a:p>
            <a:endParaRPr lang="en-US" dirty="0"/>
          </a:p>
        </p:txBody>
      </p:sp>
      <p:sp>
        <p:nvSpPr>
          <p:cNvPr id="7" name="Rectangle 6"/>
          <p:cNvSpPr/>
          <p:nvPr/>
        </p:nvSpPr>
        <p:spPr>
          <a:xfrm>
            <a:off x="800100" y="4951274"/>
            <a:ext cx="7543800" cy="1754326"/>
          </a:xfrm>
          <a:prstGeom prst="rect">
            <a:avLst/>
          </a:prstGeom>
          <a:noFill/>
        </p:spPr>
        <p:txBody>
          <a:bodyPr wrap="square" rtlCol="0">
            <a:spAutoFit/>
          </a:bodyPr>
          <a:lstStyle/>
          <a:p>
            <a:r>
              <a:rPr lang="en-US" i="1" baseline="30000" dirty="0"/>
              <a:t>Data Source:  Special analyses, USRDS ESRD Database. (a) Mean monthly Hgb level among ESA-treated adult hemodialysis patients on dialysis ≥90 days (1995 through 2014) or mean monthly Hgb level among all adult hemodialysis patients (April 2012 to December 2014 only) who, within the given month had a Hgb claim (only 1st reported Hgb value in a month was used) and were on dialysis ≥90 days; analyses were restricted to patients ≥18 years old at the start of the month . Mean weekly EPO (epoetin alfa) dose is shown for hemodialysis patients within a given month who had an EPO claim, were on dialysis ≥90 days, and were ≥18 years old at the start of the month. EPO dose is expressed as mean EPO units per week averaged over all EPO claims within a given month. Abbreviations: EPO, erythropoietin; ESA, erythropoiesis-stimulating agents; Hgb, hemoglobin.</a:t>
            </a:r>
          </a:p>
          <a:p>
            <a:endParaRPr lang="en-US" i="1" baseline="30000" dirty="0"/>
          </a:p>
        </p:txBody>
      </p:sp>
      <p:pic>
        <p:nvPicPr>
          <p:cNvPr id="3" name="Picture 2" descr="K:\Projects\USRDS\docs\ADR\2016\Chapters\ESRD\c03_ClinCare\Figures_Tables\600ppi\v2_c03_ClinCare_f02_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9600" y="1239915"/>
            <a:ext cx="6126480" cy="3676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680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6</a:t>
            </a:fld>
            <a:endParaRPr lang="en-US" dirty="0"/>
          </a:p>
        </p:txBody>
      </p:sp>
      <p:sp>
        <p:nvSpPr>
          <p:cNvPr id="3" name="Title 2"/>
          <p:cNvSpPr>
            <a:spLocks noGrp="1"/>
          </p:cNvSpPr>
          <p:nvPr>
            <p:ph type="title"/>
          </p:nvPr>
        </p:nvSpPr>
        <p:spPr>
          <a:xfrm>
            <a:off x="457200" y="228600"/>
            <a:ext cx="8229600" cy="1143000"/>
          </a:xfrm>
        </p:spPr>
        <p:txBody>
          <a:bodyPr/>
          <a:lstStyle/>
          <a:p>
            <a:r>
              <a:rPr lang="en-US" sz="2800" b="1" baseline="30000" dirty="0" smtClean="0"/>
              <a:t>Figure </a:t>
            </a:r>
            <a:r>
              <a:rPr lang="en-US" sz="2800" b="1" baseline="30000" dirty="0"/>
              <a:t>3.2 Anemia measures among adult hemodialysis patients on dialysis ≥90 days</a:t>
            </a:r>
            <a:r>
              <a:rPr lang="en-US" sz="2400" b="1" baseline="30000" dirty="0"/>
              <a:t> </a:t>
            </a:r>
            <a:r>
              <a:rPr lang="en-US" sz="2800" b="1" baseline="30000" dirty="0"/>
              <a:t>, Medicare claims, 1995-2014 </a:t>
            </a:r>
            <a:br>
              <a:rPr lang="en-US" sz="2800" b="1" baseline="30000" dirty="0"/>
            </a:br>
            <a:r>
              <a:rPr lang="en-US" sz="2400" b="1" baseline="30000" dirty="0"/>
              <a:t>(b) </a:t>
            </a:r>
            <a:r>
              <a:rPr lang="en-US" sz="2400" b="1" baseline="30000" dirty="0" smtClean="0"/>
              <a:t>Percent </a:t>
            </a:r>
            <a:r>
              <a:rPr lang="en-US" sz="2400" b="1" baseline="30000" dirty="0"/>
              <a:t>ESA use </a:t>
            </a:r>
            <a:r>
              <a:rPr lang="en-US" sz="2400" b="1" baseline="30000" dirty="0" smtClean="0"/>
              <a:t>monthly</a:t>
            </a:r>
            <a:endParaRPr lang="en-US" sz="2400" b="1" baseline="30000" dirty="0"/>
          </a:p>
        </p:txBody>
      </p:sp>
      <p:sp>
        <p:nvSpPr>
          <p:cNvPr id="7"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Ch 3</a:t>
            </a:r>
          </a:p>
          <a:p>
            <a:endParaRPr lang="en-US" dirty="0"/>
          </a:p>
        </p:txBody>
      </p:sp>
      <p:sp>
        <p:nvSpPr>
          <p:cNvPr id="8" name="TextBox 7"/>
          <p:cNvSpPr txBox="1"/>
          <p:nvPr/>
        </p:nvSpPr>
        <p:spPr>
          <a:xfrm>
            <a:off x="914400" y="5257800"/>
            <a:ext cx="7315200" cy="1015663"/>
          </a:xfrm>
          <a:prstGeom prst="rect">
            <a:avLst/>
          </a:prstGeom>
          <a:noFill/>
        </p:spPr>
        <p:txBody>
          <a:bodyPr wrap="square" rtlCol="0">
            <a:spAutoFit/>
          </a:bodyPr>
          <a:lstStyle/>
          <a:p>
            <a:r>
              <a:rPr lang="en-US" i="1" baseline="30000" dirty="0"/>
              <a:t>Data Source: Special analyses, USRDS ESRD Database. (b</a:t>
            </a:r>
            <a:r>
              <a:rPr lang="en-US" i="1" baseline="30000" dirty="0" smtClean="0"/>
              <a:t>) </a:t>
            </a:r>
            <a:r>
              <a:rPr lang="en-US" i="1" baseline="30000" dirty="0"/>
              <a:t>Monthly ESA use in all hemodialysis patients who were &gt;=18 years old at the start of the month and were on dialysis &gt;=90 days. “EPO only</a:t>
            </a:r>
            <a:r>
              <a:rPr lang="en-US" i="1" baseline="30000" dirty="0" smtClean="0"/>
              <a:t>” use </a:t>
            </a:r>
            <a:r>
              <a:rPr lang="en-US" i="1" baseline="30000" dirty="0"/>
              <a:t>is defined as receiving EPO but not </a:t>
            </a:r>
            <a:r>
              <a:rPr lang="en-US" i="1" baseline="30000" dirty="0" smtClean="0"/>
              <a:t>darbepoetin</a:t>
            </a:r>
            <a:r>
              <a:rPr lang="en-US" i="1" baseline="30000" dirty="0"/>
              <a:t>; </a:t>
            </a:r>
            <a:r>
              <a:rPr lang="en-US" i="1" baseline="30000" dirty="0" smtClean="0"/>
              <a:t>“Darbepoetin </a:t>
            </a:r>
            <a:r>
              <a:rPr lang="en-US" i="1" baseline="30000" dirty="0"/>
              <a:t>Only” use is defined as receiving darbepoetin but not EPO. “Any ESA” use is defined as receiving either or both EPO and </a:t>
            </a:r>
            <a:r>
              <a:rPr lang="en-US" i="1" baseline="30000" dirty="0" smtClean="0"/>
              <a:t>darbepoetin</a:t>
            </a:r>
            <a:r>
              <a:rPr lang="en-US" i="1" baseline="30000" dirty="0"/>
              <a:t>. Abbreviations: EPO, erythropoietin; ESA, erythropoiesis-stimulating agents; Hgb, hemoglobin.</a:t>
            </a:r>
          </a:p>
        </p:txBody>
      </p:sp>
      <p:pic>
        <p:nvPicPr>
          <p:cNvPr id="5123" name="Picture 3" descr="K:\Projects\USRDS\docs\ADR\2016\Chapters\ESRD\c03_ClinCare\Figures_Tables\600ppi\v2_c03_ClinCare_f02_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2360" y="1163105"/>
            <a:ext cx="6766560" cy="4060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921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7</a:t>
            </a:fld>
            <a:endParaRPr lang="en-US" dirty="0"/>
          </a:p>
        </p:txBody>
      </p:sp>
      <p:sp>
        <p:nvSpPr>
          <p:cNvPr id="6" name="Title 2"/>
          <p:cNvSpPr>
            <a:spLocks noGrp="1"/>
          </p:cNvSpPr>
          <p:nvPr>
            <p:ph type="title"/>
          </p:nvPr>
        </p:nvSpPr>
        <p:spPr>
          <a:xfrm>
            <a:off x="457200" y="279790"/>
            <a:ext cx="8229600" cy="563562"/>
          </a:xfrm>
        </p:spPr>
        <p:txBody>
          <a:bodyPr/>
          <a:lstStyle/>
          <a:p>
            <a:r>
              <a:rPr lang="en-US" sz="2800" b="1" baseline="30000" dirty="0"/>
              <a:t>Figure </a:t>
            </a:r>
            <a:r>
              <a:rPr lang="en-US" sz="2800" b="1" baseline="30000" dirty="0" smtClean="0"/>
              <a:t>3.3 </a:t>
            </a:r>
            <a:r>
              <a:rPr lang="en-US" sz="2800" b="1" baseline="30000" dirty="0"/>
              <a:t>Distribution of monthly Hgb (g/dL) levels in ESA-treated adult hemodialysis patients on dialysis ≥90 days, Medicare claims, </a:t>
            </a:r>
            <a:r>
              <a:rPr lang="en-US" sz="2800" b="1" baseline="30000" dirty="0" smtClean="0"/>
              <a:t>1995-2014</a:t>
            </a:r>
            <a:endParaRPr lang="en-US" sz="2600" b="1" baseline="30000" dirty="0"/>
          </a:p>
        </p:txBody>
      </p:sp>
      <p:sp>
        <p:nvSpPr>
          <p:cNvPr id="7" name="TextBox 6"/>
          <p:cNvSpPr txBox="1"/>
          <p:nvPr/>
        </p:nvSpPr>
        <p:spPr>
          <a:xfrm>
            <a:off x="914400" y="5638800"/>
            <a:ext cx="7315200" cy="646331"/>
          </a:xfrm>
          <a:prstGeom prst="rect">
            <a:avLst/>
          </a:prstGeom>
          <a:noFill/>
        </p:spPr>
        <p:txBody>
          <a:bodyPr wrap="square" rtlCol="0">
            <a:spAutoFit/>
          </a:bodyPr>
          <a:lstStyle/>
          <a:p>
            <a:r>
              <a:rPr lang="en-US" i="1" baseline="30000" dirty="0"/>
              <a:t>Data Source</a:t>
            </a:r>
            <a:r>
              <a:rPr lang="en-US" i="1" baseline="30000" dirty="0" smtClean="0"/>
              <a:t>: Special </a:t>
            </a:r>
            <a:r>
              <a:rPr lang="en-US" i="1" baseline="30000" dirty="0"/>
              <a:t>analyses, USRDS ESRD Database. Distribution among hemodialysis patients within a given month who had claims for Hgb level and ESA use, were on dialysis ≥90 </a:t>
            </a:r>
            <a:r>
              <a:rPr lang="en-US" i="1" baseline="30000" dirty="0" smtClean="0"/>
              <a:t>days </a:t>
            </a:r>
            <a:r>
              <a:rPr lang="en-US" i="1" baseline="30000" dirty="0"/>
              <a:t>and </a:t>
            </a:r>
            <a:r>
              <a:rPr lang="en-US" i="1" baseline="30000" dirty="0" smtClean="0"/>
              <a:t>≥</a:t>
            </a:r>
            <a:r>
              <a:rPr lang="en-US" i="1" baseline="30000" dirty="0"/>
              <a:t>18 years old at the start of the month. Abbreviations: ESA, erythropoiesis-stimulating agents; Hgb, hemoglobin.  </a:t>
            </a:r>
            <a:r>
              <a:rPr lang="en-US" i="1" baseline="30000" dirty="0" smtClean="0"/>
              <a:t> </a:t>
            </a:r>
            <a:endParaRPr lang="en-US" i="1" baseline="30000" dirty="0"/>
          </a:p>
        </p:txBody>
      </p:sp>
      <p:sp>
        <p:nvSpPr>
          <p:cNvPr id="8"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Ch 3</a:t>
            </a:r>
          </a:p>
          <a:p>
            <a:endParaRPr lang="en-US" dirty="0"/>
          </a:p>
        </p:txBody>
      </p:sp>
      <p:pic>
        <p:nvPicPr>
          <p:cNvPr id="6147" name="Picture 3" descr="K:\Projects\USRDS\docs\ADR\2016\Chapters\ESRD\c03_ClinCare\Figures_Tables\600ppi\v2_c03_ClinCare_f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2587" y="1295400"/>
            <a:ext cx="5760720" cy="3945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601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8</a:t>
            </a:fld>
            <a:endParaRPr lang="en-US" dirty="0"/>
          </a:p>
        </p:txBody>
      </p:sp>
      <p:sp>
        <p:nvSpPr>
          <p:cNvPr id="6" name="Title 2"/>
          <p:cNvSpPr>
            <a:spLocks noGrp="1"/>
          </p:cNvSpPr>
          <p:nvPr>
            <p:ph type="title"/>
          </p:nvPr>
        </p:nvSpPr>
        <p:spPr>
          <a:xfrm>
            <a:off x="457200" y="318195"/>
            <a:ext cx="8229600" cy="1143000"/>
          </a:xfrm>
        </p:spPr>
        <p:txBody>
          <a:bodyPr/>
          <a:lstStyle/>
          <a:p>
            <a:r>
              <a:rPr lang="en-US" sz="2800" b="1" baseline="30000" dirty="0"/>
              <a:t>Figure </a:t>
            </a:r>
            <a:r>
              <a:rPr lang="en-US" sz="2800" b="1" baseline="30000" dirty="0" smtClean="0"/>
              <a:t>3.4 Monthly percent </a:t>
            </a:r>
            <a:r>
              <a:rPr lang="en-US" sz="2800" b="1" baseline="30000" dirty="0"/>
              <a:t>IV iron use and mean monthly IV iron dose in adult hemodialysis patients on dialysis ≥90 days, Medicare claims, </a:t>
            </a:r>
            <a:r>
              <a:rPr lang="en-US" sz="2800" b="1" baseline="30000" dirty="0" smtClean="0"/>
              <a:t>2005-2014</a:t>
            </a:r>
            <a:endParaRPr lang="en-US" sz="2600" b="1" baseline="30000" dirty="0"/>
          </a:p>
        </p:txBody>
      </p:sp>
      <p:sp>
        <p:nvSpPr>
          <p:cNvPr id="7" name="TextBox 6"/>
          <p:cNvSpPr txBox="1"/>
          <p:nvPr/>
        </p:nvSpPr>
        <p:spPr>
          <a:xfrm>
            <a:off x="838200" y="5670129"/>
            <a:ext cx="7467600" cy="1015663"/>
          </a:xfrm>
          <a:prstGeom prst="rect">
            <a:avLst/>
          </a:prstGeom>
          <a:noFill/>
        </p:spPr>
        <p:txBody>
          <a:bodyPr wrap="square" rtlCol="0">
            <a:spAutoFit/>
          </a:bodyPr>
          <a:lstStyle/>
          <a:p>
            <a:r>
              <a:rPr lang="en-US" i="1" baseline="30000" dirty="0" smtClean="0"/>
              <a:t>Data </a:t>
            </a:r>
            <a:r>
              <a:rPr lang="en-US" i="1" baseline="30000" dirty="0"/>
              <a:t>Source: Special analyses, USRDS ESRD Database. Monthly IV iron use is among hemodialysis patients on dialysis ≥90 days and ≥18 years old at the start of the given month. Mean IV iron dose was calculated as the average number of mg of IV iron given to all such patients during a month, among patients receiving iron during the month. Abbreviation: IV, intravenous.</a:t>
            </a:r>
          </a:p>
          <a:p>
            <a:endParaRPr lang="en-US" i="1" baseline="30000" dirty="0"/>
          </a:p>
        </p:txBody>
      </p:sp>
      <p:sp>
        <p:nvSpPr>
          <p:cNvPr id="9"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Ch 3</a:t>
            </a:r>
          </a:p>
          <a:p>
            <a:endParaRPr lang="en-US" dirty="0"/>
          </a:p>
        </p:txBody>
      </p:sp>
      <p:pic>
        <p:nvPicPr>
          <p:cNvPr id="7170" name="Picture 2" descr="K:\Projects\USRDS\docs\ADR\2016\Chapters\ESRD\c03_ClinCare\Figures_Tables\600ppi\v2_c03_ClinCare_f0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065213"/>
            <a:ext cx="5852160" cy="438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353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9</a:t>
            </a:fld>
            <a:endParaRPr lang="en-US" dirty="0"/>
          </a:p>
        </p:txBody>
      </p:sp>
      <p:sp>
        <p:nvSpPr>
          <p:cNvPr id="6" name="Title 2"/>
          <p:cNvSpPr>
            <a:spLocks noGrp="1"/>
          </p:cNvSpPr>
          <p:nvPr>
            <p:ph type="title"/>
          </p:nvPr>
        </p:nvSpPr>
        <p:spPr>
          <a:xfrm>
            <a:off x="457200" y="365760"/>
            <a:ext cx="8229600" cy="1143000"/>
          </a:xfrm>
        </p:spPr>
        <p:txBody>
          <a:bodyPr/>
          <a:lstStyle/>
          <a:p>
            <a:r>
              <a:rPr lang="en-US" sz="2800" b="1" baseline="30000" dirty="0"/>
              <a:t>Figure </a:t>
            </a:r>
            <a:r>
              <a:rPr lang="en-US" sz="2800" b="1" baseline="30000" dirty="0" smtClean="0"/>
              <a:t>3.5 </a:t>
            </a:r>
            <a:r>
              <a:rPr lang="en-US" sz="2800" b="1" baseline="30000" dirty="0"/>
              <a:t>Distribution of TSAT levels (%) in adult hemodialysis patients on dialysis for at least </a:t>
            </a:r>
            <a:r>
              <a:rPr lang="en-US" sz="2800" b="1" baseline="30000" dirty="0" smtClean="0"/>
              <a:t>90 days, </a:t>
            </a:r>
            <a:r>
              <a:rPr lang="en-US" sz="2800" b="1" baseline="30000" dirty="0"/>
              <a:t>CROWNWeb data, December </a:t>
            </a:r>
            <a:r>
              <a:rPr lang="en-US" sz="2800" b="1" baseline="30000" dirty="0" smtClean="0"/>
              <a:t>2013, 2014, and 2015</a:t>
            </a:r>
            <a:endParaRPr lang="en-US" sz="2600" b="1" baseline="30000" dirty="0"/>
          </a:p>
        </p:txBody>
      </p:sp>
      <p:sp>
        <p:nvSpPr>
          <p:cNvPr id="7" name="TextBox 6"/>
          <p:cNvSpPr txBox="1"/>
          <p:nvPr/>
        </p:nvSpPr>
        <p:spPr>
          <a:xfrm>
            <a:off x="914400" y="5410199"/>
            <a:ext cx="7315200" cy="1015663"/>
          </a:xfrm>
          <a:prstGeom prst="rect">
            <a:avLst/>
          </a:prstGeom>
          <a:noFill/>
        </p:spPr>
        <p:txBody>
          <a:bodyPr wrap="square" rtlCol="0">
            <a:spAutoFit/>
          </a:bodyPr>
          <a:lstStyle/>
          <a:p>
            <a:r>
              <a:rPr lang="en-US" i="1" baseline="30000" dirty="0" smtClean="0"/>
              <a:t>Data </a:t>
            </a:r>
            <a:r>
              <a:rPr lang="en-US" i="1" baseline="30000" dirty="0"/>
              <a:t>Source: Special analyses, USRDS ESRD Database. CROWNWeb clinical extracts for December 2013, December 2014 and December 2015. Dialysis patients on treatment for ESRD at least 90 days at the time of measurement of TSAT level for that year, ≥18 years old as of December 1 of that year and who were alive through December 31 of that year. Abbreviation: TSAT, transferrin saturation.</a:t>
            </a:r>
          </a:p>
          <a:p>
            <a:endParaRPr lang="en-US" i="1" baseline="30000" dirty="0"/>
          </a:p>
        </p:txBody>
      </p:sp>
      <p:sp>
        <p:nvSpPr>
          <p:cNvPr id="8"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Ch 3</a:t>
            </a:r>
          </a:p>
          <a:p>
            <a:endParaRPr lang="en-US" dirty="0"/>
          </a:p>
        </p:txBody>
      </p:sp>
      <p:pic>
        <p:nvPicPr>
          <p:cNvPr id="8194" name="Picture 2" descr="K:\Projects\USRDS\docs\ADR\2016\Chapters\ESRD\c03_ClinCare\Figures_Tables\600ppi\v2_c03_ClinCare_f0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952112"/>
            <a:ext cx="5943600" cy="4458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932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1994</TotalTime>
  <Words>3049</Words>
  <Application>Microsoft Office PowerPoint</Application>
  <PresentationFormat>On-screen Show (4:3)</PresentationFormat>
  <Paragraphs>116</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ADR_PPT_Template_CKD</vt:lpstr>
      <vt:lpstr>PowerPoint Presentation</vt:lpstr>
      <vt:lpstr>PowerPoint Presentation</vt:lpstr>
      <vt:lpstr>Figure 3.1 ESRD clinical indicators, CROWNWeb data, December 2015 (b) Percentage distribution of achieved mean Hgb among prevalent hemodialysis and peritoneal dialysis patients   </vt:lpstr>
      <vt:lpstr>Figure 3.1 ESRD clinical indicators, CROWNWeb data, December 2015 (c) Percentage of dialysis patients with serum calcium &gt;10.2 mg/dL by modality </vt:lpstr>
      <vt:lpstr>Figure 3.2 Anemia measures among adult hemodialysis patients on dialysis ≥90 days , Medicare claims, 1995-2014  (a) Mean monthly Hgb level and mean weekly EPO dose (averaged over a month)</vt:lpstr>
      <vt:lpstr>Figure 3.2 Anemia measures among adult hemodialysis patients on dialysis ≥90 days , Medicare claims, 1995-2014  (b) Percent ESA use monthly</vt:lpstr>
      <vt:lpstr>Figure 3.3 Distribution of monthly Hgb (g/dL) levels in ESA-treated adult hemodialysis patients on dialysis ≥90 days, Medicare claims, 1995-2014</vt:lpstr>
      <vt:lpstr>Figure 3.4 Monthly percent IV iron use and mean monthly IV iron dose in adult hemodialysis patients on dialysis ≥90 days, Medicare claims, 2005-2014</vt:lpstr>
      <vt:lpstr>Figure 3.5 Distribution of TSAT levels (%) in adult hemodialysis patients on dialysis for at least 90 days, CROWNWeb data, December 2013, 2014, and 2015</vt:lpstr>
      <vt:lpstr>Figure 3.6 Distribution of the most recent value of serum ferritin (ng/mL) level taken between October and December in adult hemodialysis patients on dialysis for at least 90 days, CROWNWeb data, 2013-2015  </vt:lpstr>
      <vt:lpstr>Figure 3.7 Percentage of all adult hemodialysis patients, from Medicare  claims data, 2010-2014 (a) Number of red blood cell transfusions received in a year   </vt:lpstr>
      <vt:lpstr>Figure 3.7 Percentage of all adult hemodialysis patients, from Medicare  claims data, 2010-2014 (b) With ≥1 claims for a red blood cell transfusion in a month   </vt:lpstr>
      <vt:lpstr>Figure 3.8 Anemia measures among adult peritoneal dialysis patients on dialysis ≥90 days, Medicare claims, 1995-2014 (a) Mean monthly Hgb level and mean weekly EPO dose (averaged over a month)</vt:lpstr>
      <vt:lpstr>Figure 3.8 Anemia measures among adult peritoneal dialysis patients on dialysis ≥90 days, Medicare claims, 1995-2014 (b) Percent ESA use monthly</vt:lpstr>
      <vt:lpstr>Figure 3.9 Distribution of monthly Hgb (g/dL) levels in ESA-treated adult peritoneal dialysis patients on dialysis ≥90 days, Medicare claims, 1995-2014</vt:lpstr>
      <vt:lpstr>Figure 3.10 Monthly percent IV iron use and mean monthly IV iron dose in adult peritoneal dialysis patients on dialysis ≥90 days, Medicare claims, 2005-2014</vt:lpstr>
      <vt:lpstr>Figure 3.11 Distribution of TSAT levels (%) in adult peritoneal dialysis patients on dialysis for at least 90 days, CROWNWeb data, December 2013, 2014, and 2015</vt:lpstr>
      <vt:lpstr>Figure 3.12 Distribution of the most recent serum ferritin (ng/mL) level taken between October and December in adult peritoneal dialysis patients on dialysis for at least 90 days, CROWNWeb data, December 2013, 2014, and 2015</vt:lpstr>
      <vt:lpstr>Figure 3.13 Percentage of all adult peritoneal dialysis patients from Medicare claims data, 2010-2013 (a) Number of red blood cell transfusions received in a year  </vt:lpstr>
      <vt:lpstr>Figure 3.13 Percentage of all adult peritoneal dialysis patients from Medicare claims data, 2010-2013 (b) With ≥1 claims for a red blood cell transfusion in a month </vt:lpstr>
      <vt:lpstr>Figure 3.14 Distribution of serum calcium levels in adult hemodialysis patients on dialysis for at least 1 year, CROWNWeb data, December 2013, 2014, and 2015  </vt:lpstr>
      <vt:lpstr>Figure 3.15 Distribution of serum calcium (levels in adult peritoneal dialysis patients on dialysis for at least 1 year, CROWNWeb data,  December 2013, 2014, and 2015 </vt:lpstr>
      <vt:lpstr>Figure 3.16 Distribution of serum phosphorus (%) levels in adult hemodialysis patients on dialysis for at least 1 year, CROWNWeb data,  December 2013, 2014, and 2015 </vt:lpstr>
      <vt:lpstr>Figure 3.17 Distribution of serum phosphorus (%) levels in adult peritoneal dialysis patients on dialysis for at least 1 year, CROWNWeb data,  December 2013, 2014, and 2015 </vt:lpstr>
      <vt:lpstr>Figure 3.18 Diabetes-related care among ESRD patients with diabetes mellitus aged 18-75 years, Medicare claims, 2004-2014 </vt:lpstr>
      <vt:lpstr>Figure 3.19 Percentage of ESRD patients with a claim for seasonal influenza vaccination (August 1-April 30 of subsequent year) (a) Overall     </vt:lpstr>
      <vt:lpstr>Figure 3.19 Percentage of ESRD patients with a claim for seasonal influenza vaccination (August 1-April 30 of subsequent year) (b) Age    </vt:lpstr>
      <vt:lpstr>Figure 3.19 Percentage of ESRD patients with a claim for seasonal influenza vaccination (August 1-April 30 of subsequent year) (c) Race/Ethnicity    </vt:lpstr>
      <vt:lpstr>Figure 3.19 Percentage of ESRD patients with a claim for seasonal influenza vaccination (August 1-April 30 of subsequent year) (d) Modality    </vt:lpstr>
    </vt:vector>
  </TitlesOfParts>
  <Company>Arbor Research Collaborative for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Charley Gaber</dc:creator>
  <cp:lastModifiedBy>Ruth Shamraj</cp:lastModifiedBy>
  <cp:revision>193</cp:revision>
  <dcterms:created xsi:type="dcterms:W3CDTF">2016-06-17T19:16:11Z</dcterms:created>
  <dcterms:modified xsi:type="dcterms:W3CDTF">2017-01-25T13:55:58Z</dcterms:modified>
</cp:coreProperties>
</file>