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7" autoAdjust="0"/>
    <p:restoredTop sz="94660"/>
  </p:normalViewPr>
  <p:slideViewPr>
    <p:cSldViewPr showGuides="1">
      <p:cViewPr varScale="1">
        <p:scale>
          <a:sx n="59" d="100"/>
          <a:sy n="59" d="100"/>
        </p:scale>
        <p:origin x="-172" y="-64"/>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F32A-2C87-427B-8169-B6092B336250}" type="slidenum">
              <a:rPr lang="en-US" smtClean="0"/>
              <a:t>14</a:t>
            </a:fld>
            <a:endParaRPr lang="en-US"/>
          </a:p>
        </p:txBody>
      </p:sp>
    </p:spTree>
    <p:extLst>
      <p:ext uri="{BB962C8B-B14F-4D97-AF65-F5344CB8AC3E}">
        <p14:creationId xmlns:p14="http://schemas.microsoft.com/office/powerpoint/2010/main" val="2166743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646331"/>
          </a:xfrm>
          <a:prstGeom prst="rect">
            <a:avLst/>
          </a:prstGeom>
          <a:noFill/>
        </p:spPr>
        <p:txBody>
          <a:bodyPr wrap="square" rtlCol="0">
            <a:spAutoFit/>
          </a:bodyPr>
          <a:lstStyle/>
          <a:p>
            <a:pPr algn="ctr"/>
            <a:r>
              <a:rPr lang="en-US" sz="3600" b="1" dirty="0" smtClean="0">
                <a:latin typeface="Candara" panose="020E0502030303020204" pitchFamily="34" charset="0"/>
              </a:rPr>
              <a:t>Chapter 4: Vascular Access</a:t>
            </a:r>
            <a:endParaRPr lang="en-US" sz="3600" b="1" dirty="0">
              <a:latin typeface="Candara" panose="020E0502030303020204" pitchFamily="34" charset="0"/>
            </a:endParaRP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2: End-Stage Renal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smtClean="0"/>
              <a:t>2016 Annual Data Report, Vol 2, ESRD, Ch 1 </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Title 3"/>
          <p:cNvSpPr>
            <a:spLocks noGrp="1"/>
          </p:cNvSpPr>
          <p:nvPr>
            <p:ph type="title"/>
          </p:nvPr>
        </p:nvSpPr>
        <p:spPr>
          <a:xfrm>
            <a:off x="0" y="198438"/>
            <a:ext cx="9144000" cy="792162"/>
          </a:xfrm>
        </p:spPr>
        <p:txBody>
          <a:bodyPr/>
          <a:lstStyle/>
          <a:p>
            <a:r>
              <a:rPr lang="en-US" sz="2800" b="1" baseline="30000" dirty="0" smtClean="0"/>
              <a:t>Figure 4.7.a </a:t>
            </a:r>
            <a:r>
              <a:rPr lang="en-US" sz="2800" b="1" baseline="30000" dirty="0"/>
              <a:t>Change in type of vascular access during the first year of dialysis among patients starting ESRD via hemodialysis in 2014 quarterly: (a) type of vascular access in use (</a:t>
            </a:r>
            <a:r>
              <a:rPr lang="en-US" sz="2800" b="1" baseline="30000" dirty="0" smtClean="0"/>
              <a:t>cross-sectional), </a:t>
            </a:r>
            <a:r>
              <a:rPr lang="en-US" sz="2800" b="1" baseline="30000" dirty="0"/>
              <a:t>ESRD Medical Evidence form (CMS 2728) and CROWNWeb, 2014-2015</a:t>
            </a:r>
            <a:r>
              <a:rPr lang="en-US" sz="2800" b="1" baseline="30000" dirty="0" smtClean="0"/>
              <a:t/>
            </a:r>
            <a:br>
              <a:rPr lang="en-US" sz="2800" b="1" baseline="30000" dirty="0" smtClean="0"/>
            </a:br>
            <a:endParaRPr lang="en-US" sz="2800" b="1" dirty="0"/>
          </a:p>
        </p:txBody>
      </p:sp>
      <p:sp>
        <p:nvSpPr>
          <p:cNvPr id="8" name="Rectangle 7"/>
          <p:cNvSpPr/>
          <p:nvPr/>
        </p:nvSpPr>
        <p:spPr>
          <a:xfrm>
            <a:off x="76200" y="5638800"/>
            <a:ext cx="9067800" cy="830997"/>
          </a:xfrm>
          <a:prstGeom prst="rect">
            <a:avLst/>
          </a:prstGeom>
        </p:spPr>
        <p:txBody>
          <a:bodyPr wrap="square">
            <a:spAutoFit/>
          </a:bodyPr>
          <a:lstStyle/>
          <a:p>
            <a:r>
              <a:rPr lang="en-US" i="1" baseline="30000" dirty="0"/>
              <a:t>Data Source: Special analyses, USRDS ESRD Database. Data from January 1, 2014 to December 31, 2014: a) Medical Evidence form (CMS 2728) at initiation and </a:t>
            </a:r>
            <a:r>
              <a:rPr lang="en-US" i="1" baseline="30000" dirty="0" err="1"/>
              <a:t>CROWNWeb</a:t>
            </a:r>
            <a:r>
              <a:rPr lang="en-US" i="1" baseline="30000" dirty="0"/>
              <a:t> for subsequent time periods. </a:t>
            </a:r>
            <a:r>
              <a:rPr lang="en-US" i="1" baseline="30000" dirty="0" smtClean="0"/>
              <a:t>Patients </a:t>
            </a:r>
            <a:r>
              <a:rPr lang="en-US" i="1" baseline="30000" dirty="0"/>
              <a:t>with a maturing AV fistula / AV graft with a catheter in place were classified as having a catheter. </a:t>
            </a:r>
            <a:r>
              <a:rPr lang="en-US" i="1" baseline="30000" dirty="0" smtClean="0"/>
              <a:t>Abbreviations</a:t>
            </a:r>
            <a:r>
              <a:rPr lang="en-US" i="1" baseline="30000" dirty="0"/>
              <a:t>: AV, arteriovenous; CMS, Centers for Medicare &amp; Medicaid; ESRD, end-stage renal disease; HD, hemodialysis; PD, peritoneal dialysis.</a:t>
            </a:r>
            <a:endParaRPr lang="en-US" i="1" baseline="30000" dirty="0">
              <a:solidFill>
                <a:srgbClr val="FF0000"/>
              </a:solidFill>
            </a:endParaRPr>
          </a:p>
        </p:txBody>
      </p:sp>
      <p:sp>
        <p:nvSpPr>
          <p:cNvPr id="9"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pic>
        <p:nvPicPr>
          <p:cNvPr id="7170" name="Picture 2" descr="K:\Projects\USRDS\docs\ADR\2016\Chapters\ESRD\c04_VascAcc\Figures_Tables\600ppi\v2_c04_VascAcc_f07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7040880" cy="435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4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11</a:t>
            </a:fld>
            <a:endParaRPr lang="en-US" dirty="0"/>
          </a:p>
        </p:txBody>
      </p:sp>
      <p:sp>
        <p:nvSpPr>
          <p:cNvPr id="6" name="Title 3"/>
          <p:cNvSpPr>
            <a:spLocks noGrp="1"/>
          </p:cNvSpPr>
          <p:nvPr>
            <p:ph type="title"/>
          </p:nvPr>
        </p:nvSpPr>
        <p:spPr>
          <a:xfrm>
            <a:off x="0" y="152400"/>
            <a:ext cx="9144000" cy="914400"/>
          </a:xfrm>
        </p:spPr>
        <p:txBody>
          <a:bodyPr/>
          <a:lstStyle/>
          <a:p>
            <a:r>
              <a:rPr lang="en-US" sz="2800" b="1" spc="-60" baseline="30000" dirty="0" smtClean="0"/>
              <a:t>Figure 4.7.b </a:t>
            </a:r>
            <a:r>
              <a:rPr lang="en-US" sz="2800" b="1" spc="-60" baseline="30000" dirty="0"/>
              <a:t>Change in type of vascular access during the first year of dialysis among patients starting ESRD via hemodialysis in 2014 quarterly: </a:t>
            </a:r>
            <a:r>
              <a:rPr lang="en-US" sz="2800" b="1" spc="-60" baseline="30000" dirty="0" smtClean="0"/>
              <a:t>(</a:t>
            </a:r>
            <a:r>
              <a:rPr lang="en-US" sz="2800" b="1" spc="-60" baseline="30000" dirty="0"/>
              <a:t>b) longitudinal changes in vascular access use and other outcomes, ESRD Medical Evidence form (CMS 2728) and CROWNWeb, 2014-2015</a:t>
            </a:r>
            <a:r>
              <a:rPr lang="en-US" sz="2800" b="1" baseline="30000" dirty="0" smtClean="0"/>
              <a:t/>
            </a:r>
            <a:br>
              <a:rPr lang="en-US" sz="2800" b="1" baseline="30000" dirty="0" smtClean="0"/>
            </a:br>
            <a:endParaRPr lang="en-US" sz="2800" b="1" dirty="0"/>
          </a:p>
        </p:txBody>
      </p:sp>
      <p:sp>
        <p:nvSpPr>
          <p:cNvPr id="8" name="Rectangle 7"/>
          <p:cNvSpPr/>
          <p:nvPr/>
        </p:nvSpPr>
        <p:spPr>
          <a:xfrm>
            <a:off x="533400" y="5410200"/>
            <a:ext cx="8077200" cy="1015663"/>
          </a:xfrm>
          <a:prstGeom prst="rect">
            <a:avLst/>
          </a:prstGeom>
        </p:spPr>
        <p:txBody>
          <a:bodyPr wrap="square">
            <a:spAutoFit/>
          </a:bodyPr>
          <a:lstStyle/>
          <a:p>
            <a:r>
              <a:rPr lang="en-US" i="1" baseline="30000" dirty="0"/>
              <a:t>Data Source: Special analyses, USRDS ESRD Database. Data from January 1, 2014 to December 31, 2014: (b) ESRD patients initiating hemodialysis (N =102,367). Patients with a maturing AV fistula / AV graft with a catheter in place were classified as having a catheter. The apparent decrease in arteriovenous fistula and arteriovenous graft use at 1 month is related to missing data due to the different data sources used for incident and prevalent patients.  </a:t>
            </a:r>
            <a:r>
              <a:rPr lang="en-US" i="1" baseline="30000" dirty="0" smtClean="0"/>
              <a:t>Abbreviations</a:t>
            </a:r>
            <a:r>
              <a:rPr lang="en-US" i="1" baseline="30000" dirty="0"/>
              <a:t>: AV, arteriovenous; CMS, Centers for Medicare &amp; Medicaid; ESRD, end-stage renal disease; HD, hemodialysis; PD, peritoneal dialysis.</a:t>
            </a:r>
            <a:endParaRPr lang="en-US" i="1" baseline="30000" dirty="0">
              <a:solidFill>
                <a:srgbClr val="FF0000"/>
              </a:solidFill>
            </a:endParaRPr>
          </a:p>
        </p:txBody>
      </p:sp>
      <p:sp>
        <p:nvSpPr>
          <p:cNvPr id="9"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pic>
        <p:nvPicPr>
          <p:cNvPr id="8194" name="Picture 2" descr="K:\Projects\USRDS\docs\ADR\2016\Chapters\ESRD\c04_VascAcc\Figures_Tables\600ppi\v2_c04_VascAcc_f07_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735"/>
          <a:stretch/>
        </p:blipFill>
        <p:spPr bwMode="auto">
          <a:xfrm>
            <a:off x="1036320" y="1228584"/>
            <a:ext cx="7132320" cy="395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4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12</a:t>
            </a:fld>
            <a:endParaRPr lang="en-US" dirty="0"/>
          </a:p>
        </p:txBody>
      </p:sp>
      <p:sp>
        <p:nvSpPr>
          <p:cNvPr id="7" name="Title 3"/>
          <p:cNvSpPr>
            <a:spLocks noGrp="1"/>
          </p:cNvSpPr>
          <p:nvPr>
            <p:ph type="title"/>
          </p:nvPr>
        </p:nvSpPr>
        <p:spPr/>
        <p:txBody>
          <a:bodyPr/>
          <a:lstStyle/>
          <a:p>
            <a:r>
              <a:rPr lang="en-US" sz="2800" b="1" baseline="30000" dirty="0"/>
              <a:t>Table 4.3  Cross-sectional distributions of vascular access use, quarterly during the first year of hemodialysis, among patients new to hemodialysis in 2014, by age group, from the ESRD Medical Evidence form (CMS 2728) and </a:t>
            </a:r>
            <a:r>
              <a:rPr lang="en-US" sz="2800" b="1" baseline="30000" dirty="0" err="1"/>
              <a:t>CROWNWeb</a:t>
            </a:r>
            <a:r>
              <a:rPr lang="en-US" sz="2800" b="1" baseline="30000" dirty="0"/>
              <a:t>, 2014-2015</a:t>
            </a:r>
            <a:r>
              <a:rPr lang="en-US" sz="2800" b="1" baseline="30000" dirty="0" smtClean="0"/>
              <a:t/>
            </a:r>
            <a:br>
              <a:rPr lang="en-US" sz="2800" b="1" baseline="30000" dirty="0" smtClean="0"/>
            </a:br>
            <a:r>
              <a:rPr lang="en-US" sz="2800" b="1" baseline="30000" dirty="0" smtClean="0"/>
              <a:t/>
            </a:r>
            <a:br>
              <a:rPr lang="en-US" sz="2800" b="1" baseline="30000" dirty="0" smtClean="0"/>
            </a:br>
            <a:endParaRPr lang="en-US" sz="2800" b="1" dirty="0"/>
          </a:p>
        </p:txBody>
      </p:sp>
      <p:sp>
        <p:nvSpPr>
          <p:cNvPr id="8" name="Rectangle 7"/>
          <p:cNvSpPr/>
          <p:nvPr/>
        </p:nvSpPr>
        <p:spPr>
          <a:xfrm>
            <a:off x="723900" y="5638800"/>
            <a:ext cx="7696200" cy="646331"/>
          </a:xfrm>
          <a:prstGeom prst="rect">
            <a:avLst/>
          </a:prstGeom>
        </p:spPr>
        <p:txBody>
          <a:bodyPr wrap="square">
            <a:spAutoFit/>
          </a:bodyPr>
          <a:lstStyle/>
          <a:p>
            <a:r>
              <a:rPr lang="en-US" i="1" baseline="30000" dirty="0"/>
              <a:t>Data Source: Special analyses, USRDS ESRD Database. Medical Evidence form (CMS 2728) at initiation and </a:t>
            </a:r>
            <a:r>
              <a:rPr lang="en-US" i="1" baseline="30000" dirty="0" err="1"/>
              <a:t>CROWNWeb</a:t>
            </a:r>
            <a:r>
              <a:rPr lang="en-US" i="1" baseline="30000" dirty="0"/>
              <a:t> for subsequent time periods. Abbreviations: AV, arteriovenous; CMS, Centers for Medicare &amp; </a:t>
            </a:r>
          </a:p>
          <a:p>
            <a:r>
              <a:rPr lang="en-US" i="1" baseline="30000" dirty="0"/>
              <a:t>Medicaid; ESRD, end-stage renal disease.</a:t>
            </a:r>
          </a:p>
        </p:txBody>
      </p:sp>
      <p:sp>
        <p:nvSpPr>
          <p:cNvPr id="9"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5794741"/>
              </p:ext>
            </p:extLst>
          </p:nvPr>
        </p:nvGraphicFramePr>
        <p:xfrm>
          <a:off x="1869123" y="1737360"/>
          <a:ext cx="5405755" cy="3383280"/>
        </p:xfrm>
        <a:graphic>
          <a:graphicData uri="http://schemas.openxmlformats.org/drawingml/2006/table">
            <a:tbl>
              <a:tblPr firstRow="1" firstCol="1" bandRow="1"/>
              <a:tblGrid>
                <a:gridCol w="764775">
                  <a:extLst>
                    <a:ext uri="{9D8B030D-6E8A-4147-A177-3AD203B41FA5}">
                      <a16:colId xmlns:a16="http://schemas.microsoft.com/office/drawing/2014/main" xmlns="" val="3909320001"/>
                    </a:ext>
                  </a:extLst>
                </a:gridCol>
                <a:gridCol w="817105">
                  <a:extLst>
                    <a:ext uri="{9D8B030D-6E8A-4147-A177-3AD203B41FA5}">
                      <a16:colId xmlns:a16="http://schemas.microsoft.com/office/drawing/2014/main" xmlns="" val="315544141"/>
                    </a:ext>
                  </a:extLst>
                </a:gridCol>
                <a:gridCol w="764775">
                  <a:extLst>
                    <a:ext uri="{9D8B030D-6E8A-4147-A177-3AD203B41FA5}">
                      <a16:colId xmlns:a16="http://schemas.microsoft.com/office/drawing/2014/main" xmlns="" val="1426780062"/>
                    </a:ext>
                  </a:extLst>
                </a:gridCol>
                <a:gridCol w="764775">
                  <a:extLst>
                    <a:ext uri="{9D8B030D-6E8A-4147-A177-3AD203B41FA5}">
                      <a16:colId xmlns:a16="http://schemas.microsoft.com/office/drawing/2014/main" xmlns="" val="2916209545"/>
                    </a:ext>
                  </a:extLst>
                </a:gridCol>
                <a:gridCol w="764775">
                  <a:extLst>
                    <a:ext uri="{9D8B030D-6E8A-4147-A177-3AD203B41FA5}">
                      <a16:colId xmlns:a16="http://schemas.microsoft.com/office/drawing/2014/main" xmlns="" val="3992534128"/>
                    </a:ext>
                  </a:extLst>
                </a:gridCol>
                <a:gridCol w="764775">
                  <a:extLst>
                    <a:ext uri="{9D8B030D-6E8A-4147-A177-3AD203B41FA5}">
                      <a16:colId xmlns:a16="http://schemas.microsoft.com/office/drawing/2014/main" xmlns="" val="1850367333"/>
                    </a:ext>
                  </a:extLst>
                </a:gridCol>
                <a:gridCol w="764775">
                  <a:extLst>
                    <a:ext uri="{9D8B030D-6E8A-4147-A177-3AD203B41FA5}">
                      <a16:colId xmlns:a16="http://schemas.microsoft.com/office/drawing/2014/main" xmlns="" val="3709892523"/>
                    </a:ext>
                  </a:extLst>
                </a:gridCol>
              </a:tblGrid>
              <a:tr h="73660">
                <a:tc rowSpan="2">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Access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01610208"/>
                  </a:ext>
                </a:extLst>
              </a:tr>
              <a:tr h="17907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At initiation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6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9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5823285"/>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896601184"/>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611625915"/>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92.6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8782683"/>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669386389"/>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522583059"/>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83817367"/>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21598608"/>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4053845080"/>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705214"/>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87253603"/>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014419862"/>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6449788"/>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429529894"/>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195549016"/>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Arial, Albany AMT, Helvetica"/>
                        </a:rPr>
                        <a:t>20.7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5720182"/>
                  </a:ext>
                </a:extLst>
              </a:tr>
            </a:tbl>
          </a:graphicData>
        </a:graphic>
      </p:graphicFrame>
    </p:spTree>
    <p:extLst>
      <p:ext uri="{BB962C8B-B14F-4D97-AF65-F5344CB8AC3E}">
        <p14:creationId xmlns:p14="http://schemas.microsoft.com/office/powerpoint/2010/main" val="267028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Title 3"/>
          <p:cNvSpPr>
            <a:spLocks noGrp="1"/>
          </p:cNvSpPr>
          <p:nvPr>
            <p:ph type="title"/>
          </p:nvPr>
        </p:nvSpPr>
        <p:spPr/>
        <p:txBody>
          <a:bodyPr/>
          <a:lstStyle/>
          <a:p>
            <a:r>
              <a:rPr lang="en-US" sz="2800" b="1" baseline="30000" dirty="0"/>
              <a:t>Table 4.4  Cross-sectional distributions of vascular access use, quarterly during the first year of hemodialysis among patients new to hemodialysis in 2014, by race, from the ESRD Medical Evidence form (CMS-2728) and </a:t>
            </a:r>
            <a:r>
              <a:rPr lang="en-US" sz="2800" b="1" baseline="30000" dirty="0" err="1"/>
              <a:t>CROWNWeb</a:t>
            </a:r>
            <a:r>
              <a:rPr lang="en-US" sz="2800" b="1" baseline="30000" dirty="0"/>
              <a:t>, </a:t>
            </a:r>
            <a:r>
              <a:rPr lang="en-US" sz="2800" b="1" baseline="30000" dirty="0" smtClean="0"/>
              <a:t/>
            </a:r>
            <a:br>
              <a:rPr lang="en-US" sz="2800" b="1" baseline="30000" dirty="0" smtClean="0"/>
            </a:br>
            <a:r>
              <a:rPr lang="en-US" sz="2800" b="1" baseline="30000" dirty="0" smtClean="0"/>
              <a:t>2014-2015</a:t>
            </a:r>
            <a:br>
              <a:rPr lang="en-US" sz="2800" b="1" baseline="30000" dirty="0" smtClean="0"/>
            </a:br>
            <a:r>
              <a:rPr lang="en-US" sz="2800" b="1" baseline="30000" dirty="0" smtClean="0"/>
              <a:t/>
            </a:r>
            <a:br>
              <a:rPr lang="en-US" sz="2800" b="1" baseline="30000" dirty="0" smtClean="0"/>
            </a:br>
            <a:endParaRPr lang="en-US" sz="2800" b="1" dirty="0"/>
          </a:p>
        </p:txBody>
      </p:sp>
      <p:sp>
        <p:nvSpPr>
          <p:cNvPr id="13" name="Rectangle 12"/>
          <p:cNvSpPr/>
          <p:nvPr/>
        </p:nvSpPr>
        <p:spPr>
          <a:xfrm>
            <a:off x="723900" y="5449669"/>
            <a:ext cx="7696200" cy="646331"/>
          </a:xfrm>
          <a:prstGeom prst="rect">
            <a:avLst/>
          </a:prstGeom>
        </p:spPr>
        <p:txBody>
          <a:bodyPr wrap="square">
            <a:spAutoFit/>
          </a:bodyPr>
          <a:lstStyle/>
          <a:p>
            <a:r>
              <a:rPr lang="en-US" i="1" baseline="30000" dirty="0"/>
              <a:t>Data Source: Special analyses, USRDS ESRD Database. Medical Evidence form (CMS 2728) at initiation and </a:t>
            </a:r>
            <a:r>
              <a:rPr lang="en-US" i="1" baseline="30000" dirty="0" err="1"/>
              <a:t>CROWNWeb</a:t>
            </a:r>
            <a:r>
              <a:rPr lang="en-US" i="1" baseline="30000" dirty="0"/>
              <a:t> for subsequent time periods. Abbreviations: AV, arteriovenous; CMS, Centers for Medicare &amp; </a:t>
            </a:r>
          </a:p>
          <a:p>
            <a:r>
              <a:rPr lang="en-US" i="1" baseline="30000" dirty="0"/>
              <a:t>Medicaid; ESRD, end-stage renal disease.</a:t>
            </a:r>
          </a:p>
        </p:txBody>
      </p:sp>
      <p:sp>
        <p:nvSpPr>
          <p:cNvPr id="14"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2395460"/>
              </p:ext>
            </p:extLst>
          </p:nvPr>
        </p:nvGraphicFramePr>
        <p:xfrm>
          <a:off x="1561147" y="1821180"/>
          <a:ext cx="6021705" cy="3215640"/>
        </p:xfrm>
        <a:graphic>
          <a:graphicData uri="http://schemas.openxmlformats.org/drawingml/2006/table">
            <a:tbl>
              <a:tblPr firstRow="1" firstCol="1" bandRow="1"/>
              <a:tblGrid>
                <a:gridCol w="1651635">
                  <a:extLst>
                    <a:ext uri="{9D8B030D-6E8A-4147-A177-3AD203B41FA5}">
                      <a16:colId xmlns:a16="http://schemas.microsoft.com/office/drawing/2014/main" xmlns="" val="1206204435"/>
                    </a:ext>
                  </a:extLst>
                </a:gridCol>
                <a:gridCol w="801370">
                  <a:extLst>
                    <a:ext uri="{9D8B030D-6E8A-4147-A177-3AD203B41FA5}">
                      <a16:colId xmlns:a16="http://schemas.microsoft.com/office/drawing/2014/main" xmlns="" val="2911970621"/>
                    </a:ext>
                  </a:extLst>
                </a:gridCol>
                <a:gridCol w="818515">
                  <a:extLst>
                    <a:ext uri="{9D8B030D-6E8A-4147-A177-3AD203B41FA5}">
                      <a16:colId xmlns:a16="http://schemas.microsoft.com/office/drawing/2014/main" xmlns="" val="4039232568"/>
                    </a:ext>
                  </a:extLst>
                </a:gridCol>
                <a:gridCol w="688340">
                  <a:extLst>
                    <a:ext uri="{9D8B030D-6E8A-4147-A177-3AD203B41FA5}">
                      <a16:colId xmlns:a16="http://schemas.microsoft.com/office/drawing/2014/main" xmlns="" val="3411439829"/>
                    </a:ext>
                  </a:extLst>
                </a:gridCol>
                <a:gridCol w="688340">
                  <a:extLst>
                    <a:ext uri="{9D8B030D-6E8A-4147-A177-3AD203B41FA5}">
                      <a16:colId xmlns:a16="http://schemas.microsoft.com/office/drawing/2014/main" xmlns="" val="2640168665"/>
                    </a:ext>
                  </a:extLst>
                </a:gridCol>
                <a:gridCol w="688340">
                  <a:extLst>
                    <a:ext uri="{9D8B030D-6E8A-4147-A177-3AD203B41FA5}">
                      <a16:colId xmlns:a16="http://schemas.microsoft.com/office/drawing/2014/main" xmlns="" val="609109512"/>
                    </a:ext>
                  </a:extLst>
                </a:gridCol>
                <a:gridCol w="685165">
                  <a:extLst>
                    <a:ext uri="{9D8B030D-6E8A-4147-A177-3AD203B41FA5}">
                      <a16:colId xmlns:a16="http://schemas.microsoft.com/office/drawing/2014/main" xmlns="" val="491324093"/>
                    </a:ext>
                  </a:extLst>
                </a:gridCol>
              </a:tblGrid>
              <a:tr h="179070">
                <a:tc rowSpan="2">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Access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18607186"/>
                  </a:ext>
                </a:extLst>
              </a:tr>
              <a:tr h="17907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At initiation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6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9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2027107"/>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Native 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57262686"/>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59232866"/>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4785545"/>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780885739"/>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825703708"/>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0894846"/>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67302187"/>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407495395"/>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566376"/>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74857813"/>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548572247"/>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7128106"/>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Other/Unknown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4557789"/>
                  </a:ext>
                </a:extLst>
              </a:tr>
              <a:tr h="190500">
                <a:tc>
                  <a:txBody>
                    <a:bodyPr/>
                    <a:lstStyle/>
                    <a:p>
                      <a:pPr marL="0" marR="0">
                        <a:lnSpc>
                          <a:spcPct val="115000"/>
                        </a:lnSpc>
                        <a:spcBef>
                          <a:spcPts val="0"/>
                        </a:spcBef>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3221288099"/>
                  </a:ext>
                </a:extLst>
              </a:tr>
              <a:tr h="190500">
                <a:tc>
                  <a:txBody>
                    <a:bodyPr/>
                    <a:lstStyle/>
                    <a:p>
                      <a:pPr marL="0" marR="0">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Arial, Albany AMT, Helvetica"/>
                        </a:rPr>
                        <a:t>23.1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7799441"/>
                  </a:ext>
                </a:extLst>
              </a:tr>
            </a:tbl>
          </a:graphicData>
        </a:graphic>
      </p:graphicFrame>
    </p:spTree>
    <p:extLst>
      <p:ext uri="{BB962C8B-B14F-4D97-AF65-F5344CB8AC3E}">
        <p14:creationId xmlns:p14="http://schemas.microsoft.com/office/powerpoint/2010/main" val="1324736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Title 3"/>
          <p:cNvSpPr>
            <a:spLocks noGrp="1"/>
          </p:cNvSpPr>
          <p:nvPr>
            <p:ph type="title"/>
          </p:nvPr>
        </p:nvSpPr>
        <p:spPr>
          <a:xfrm>
            <a:off x="457200" y="274638"/>
            <a:ext cx="8382000" cy="1143000"/>
          </a:xfrm>
        </p:spPr>
        <p:txBody>
          <a:bodyPr/>
          <a:lstStyle/>
          <a:p>
            <a:r>
              <a:rPr lang="en-US" sz="2800" b="1" baseline="30000" dirty="0"/>
              <a:t>Table 4.5  Cross-sectional distributions of vascular access use, quarterly during the first year of hemodialysis among patients new to hemodialysis in 2014, by sex, from the ESRD Medical Evidence form (CMS 2728) and </a:t>
            </a:r>
            <a:r>
              <a:rPr lang="en-US" sz="2800" b="1" baseline="30000" dirty="0" err="1"/>
              <a:t>CROWNWeb</a:t>
            </a:r>
            <a:r>
              <a:rPr lang="en-US" sz="2800" b="1" baseline="30000" dirty="0"/>
              <a:t>, 2014-2015</a:t>
            </a:r>
            <a:r>
              <a:rPr lang="en-US" sz="2800" b="1" baseline="30000" dirty="0" smtClean="0"/>
              <a:t/>
            </a:r>
            <a:br>
              <a:rPr lang="en-US" sz="2800" b="1" baseline="30000" dirty="0" smtClean="0"/>
            </a:br>
            <a:r>
              <a:rPr lang="en-US" sz="2800" b="1" baseline="30000" dirty="0" smtClean="0"/>
              <a:t/>
            </a:r>
            <a:br>
              <a:rPr lang="en-US" sz="2800" b="1" baseline="30000" dirty="0" smtClean="0"/>
            </a:br>
            <a:endParaRPr lang="en-US" sz="2800" b="1" dirty="0"/>
          </a:p>
        </p:txBody>
      </p:sp>
      <p:sp>
        <p:nvSpPr>
          <p:cNvPr id="13" name="Rectangle 12"/>
          <p:cNvSpPr/>
          <p:nvPr/>
        </p:nvSpPr>
        <p:spPr>
          <a:xfrm>
            <a:off x="762000" y="4038600"/>
            <a:ext cx="7696200" cy="646331"/>
          </a:xfrm>
          <a:prstGeom prst="rect">
            <a:avLst/>
          </a:prstGeom>
        </p:spPr>
        <p:txBody>
          <a:bodyPr wrap="square">
            <a:spAutoFit/>
          </a:bodyPr>
          <a:lstStyle/>
          <a:p>
            <a:r>
              <a:rPr lang="en-US" i="1" baseline="30000" dirty="0"/>
              <a:t>Data Source: Special analyses, USRDS ESRD Database. Medical Evidence form (CMS 2728) at initiation and </a:t>
            </a:r>
            <a:r>
              <a:rPr lang="en-US" i="1" baseline="30000" dirty="0" err="1"/>
              <a:t>CROWNWeb</a:t>
            </a:r>
            <a:r>
              <a:rPr lang="en-US" i="1" baseline="30000" dirty="0"/>
              <a:t> for subsequent time periods. Abbreviations: AV, arteriovenous; CMS, Centers for Medicare &amp; </a:t>
            </a:r>
          </a:p>
          <a:p>
            <a:r>
              <a:rPr lang="en-US" i="1" baseline="30000" dirty="0"/>
              <a:t>Medicaid; ESRD, end-stage renal disease.</a:t>
            </a:r>
          </a:p>
        </p:txBody>
      </p:sp>
      <p:sp>
        <p:nvSpPr>
          <p:cNvPr id="9"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1315695"/>
              </p:ext>
            </p:extLst>
          </p:nvPr>
        </p:nvGraphicFramePr>
        <p:xfrm>
          <a:off x="1718311" y="1828800"/>
          <a:ext cx="5707377" cy="1501140"/>
        </p:xfrm>
        <a:graphic>
          <a:graphicData uri="http://schemas.openxmlformats.org/drawingml/2006/table">
            <a:tbl>
              <a:tblPr firstRow="1" firstCol="1" bandRow="1"/>
              <a:tblGrid>
                <a:gridCol w="822161">
                  <a:extLst>
                    <a:ext uri="{9D8B030D-6E8A-4147-A177-3AD203B41FA5}">
                      <a16:colId xmlns:a16="http://schemas.microsoft.com/office/drawing/2014/main" xmlns="" val="660024147"/>
                    </a:ext>
                  </a:extLst>
                </a:gridCol>
                <a:gridCol w="774411">
                  <a:extLst>
                    <a:ext uri="{9D8B030D-6E8A-4147-A177-3AD203B41FA5}">
                      <a16:colId xmlns:a16="http://schemas.microsoft.com/office/drawing/2014/main" xmlns="" val="707287871"/>
                    </a:ext>
                  </a:extLst>
                </a:gridCol>
                <a:gridCol w="822161">
                  <a:extLst>
                    <a:ext uri="{9D8B030D-6E8A-4147-A177-3AD203B41FA5}">
                      <a16:colId xmlns:a16="http://schemas.microsoft.com/office/drawing/2014/main" xmlns="" val="3260852043"/>
                    </a:ext>
                  </a:extLst>
                </a:gridCol>
                <a:gridCol w="822161">
                  <a:extLst>
                    <a:ext uri="{9D8B030D-6E8A-4147-A177-3AD203B41FA5}">
                      <a16:colId xmlns:a16="http://schemas.microsoft.com/office/drawing/2014/main" xmlns="" val="2031377802"/>
                    </a:ext>
                  </a:extLst>
                </a:gridCol>
                <a:gridCol w="822161">
                  <a:extLst>
                    <a:ext uri="{9D8B030D-6E8A-4147-A177-3AD203B41FA5}">
                      <a16:colId xmlns:a16="http://schemas.microsoft.com/office/drawing/2014/main" xmlns="" val="4242104397"/>
                    </a:ext>
                  </a:extLst>
                </a:gridCol>
                <a:gridCol w="822161">
                  <a:extLst>
                    <a:ext uri="{9D8B030D-6E8A-4147-A177-3AD203B41FA5}">
                      <a16:colId xmlns:a16="http://schemas.microsoft.com/office/drawing/2014/main" xmlns="" val="2750222011"/>
                    </a:ext>
                  </a:extLst>
                </a:gridCol>
                <a:gridCol w="822161">
                  <a:extLst>
                    <a:ext uri="{9D8B030D-6E8A-4147-A177-3AD203B41FA5}">
                      <a16:colId xmlns:a16="http://schemas.microsoft.com/office/drawing/2014/main" xmlns="" val="2491986811"/>
                    </a:ext>
                  </a:extLst>
                </a:gridCol>
              </a:tblGrid>
              <a:tr h="179070">
                <a:tc rowSpan="2">
                  <a:txBody>
                    <a:bodyPr/>
                    <a:lstStyle/>
                    <a:p>
                      <a:pPr marL="0" marR="0">
                        <a:lnSpc>
                          <a:spcPct val="115000"/>
                        </a:lnSpc>
                        <a:spcBef>
                          <a:spcPts val="0"/>
                        </a:spcBef>
                        <a:spcAft>
                          <a:spcPts val="100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Access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100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2086683"/>
                  </a:ext>
                </a:extLst>
              </a:tr>
              <a:tr h="17907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At initiation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3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6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9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9960638"/>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178056043"/>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1208176440"/>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66.9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1470050"/>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20.2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55.9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459475659"/>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19.5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419753516"/>
                  </a:ext>
                </a:extLst>
              </a:tr>
              <a:tr h="190500">
                <a:tc>
                  <a:txBody>
                    <a:bodyPr/>
                    <a:lstStyle/>
                    <a:p>
                      <a:pPr marL="0" marR="0">
                        <a:lnSpc>
                          <a:spcPct val="115000"/>
                        </a:lnSpc>
                        <a:spcBef>
                          <a:spcPts val="0"/>
                        </a:spcBef>
                        <a:spcAft>
                          <a:spcPts val="10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81.2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71.2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49.0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Arial, Albany AMT, Helvetica"/>
                        </a:rPr>
                        <a:t>32.9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Arial, Albany AMT, Helvetica"/>
                        </a:rPr>
                        <a:t>24.6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8948320"/>
                  </a:ext>
                </a:extLst>
              </a:tr>
            </a:tbl>
          </a:graphicData>
        </a:graphic>
      </p:graphicFrame>
    </p:spTree>
    <p:extLst>
      <p:ext uri="{BB962C8B-B14F-4D97-AF65-F5344CB8AC3E}">
        <p14:creationId xmlns:p14="http://schemas.microsoft.com/office/powerpoint/2010/main" val="4082845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15</a:t>
            </a:fld>
            <a:endParaRPr lang="en-US" dirty="0"/>
          </a:p>
        </p:txBody>
      </p:sp>
      <p:sp>
        <p:nvSpPr>
          <p:cNvPr id="6" name="Title 3"/>
          <p:cNvSpPr>
            <a:spLocks noGrp="1"/>
          </p:cNvSpPr>
          <p:nvPr>
            <p:ph type="title"/>
          </p:nvPr>
        </p:nvSpPr>
        <p:spPr>
          <a:xfrm>
            <a:off x="0" y="76200"/>
            <a:ext cx="9144000" cy="1143000"/>
          </a:xfrm>
        </p:spPr>
        <p:txBody>
          <a:bodyPr/>
          <a:lstStyle/>
          <a:p>
            <a:r>
              <a:rPr lang="en-US" sz="2000" b="1" baseline="30000" dirty="0"/>
              <a:t>Table 4.6  Odds ratios and 95% confidence intervals from logistic regression models of (a) AV fistula use at hemodialysis initiation, and (b) AV fistula or graft use at hemodialysis initiation, from the ESRD Medical Evidence form (CMS 2728), 2014</a:t>
            </a:r>
            <a:r>
              <a:rPr lang="en-US" sz="2000" b="1" baseline="30000" dirty="0" smtClean="0"/>
              <a:t/>
            </a:r>
            <a:br>
              <a:rPr lang="en-US" sz="2000" b="1" baseline="30000" dirty="0" smtClean="0"/>
            </a:br>
            <a:endParaRPr lang="en-US" sz="2000" b="1" dirty="0"/>
          </a:p>
        </p:txBody>
      </p:sp>
      <p:sp>
        <p:nvSpPr>
          <p:cNvPr id="13" name="Rectangle 12"/>
          <p:cNvSpPr/>
          <p:nvPr/>
        </p:nvSpPr>
        <p:spPr>
          <a:xfrm>
            <a:off x="6477000" y="5334000"/>
            <a:ext cx="2514600" cy="1015663"/>
          </a:xfrm>
          <a:prstGeom prst="rect">
            <a:avLst/>
          </a:prstGeom>
        </p:spPr>
        <p:txBody>
          <a:bodyPr wrap="square">
            <a:spAutoFit/>
          </a:bodyPr>
          <a:lstStyle/>
          <a:p>
            <a:r>
              <a:rPr lang="en-US" i="1" baseline="30000" dirty="0"/>
              <a:t>Data Source: Special analyses, USRDS ESRD Database. Abbreviations: AV, arteriovenous; CMS, Centers for Medicare &amp; Medicaid; ESRD, end-stage renal disease.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779201"/>
              </p:ext>
            </p:extLst>
          </p:nvPr>
        </p:nvGraphicFramePr>
        <p:xfrm>
          <a:off x="2879387" y="609600"/>
          <a:ext cx="3385226" cy="5745992"/>
        </p:xfrm>
        <a:graphic>
          <a:graphicData uri="http://schemas.openxmlformats.org/drawingml/2006/table">
            <a:tbl>
              <a:tblPr firstRow="1" firstCol="1" bandRow="1"/>
              <a:tblGrid>
                <a:gridCol w="1082677">
                  <a:extLst>
                    <a:ext uri="{9D8B030D-6E8A-4147-A177-3AD203B41FA5}">
                      <a16:colId xmlns:a16="http://schemas.microsoft.com/office/drawing/2014/main" xmlns="" val="3518667533"/>
                    </a:ext>
                  </a:extLst>
                </a:gridCol>
                <a:gridCol w="391335">
                  <a:extLst>
                    <a:ext uri="{9D8B030D-6E8A-4147-A177-3AD203B41FA5}">
                      <a16:colId xmlns:a16="http://schemas.microsoft.com/office/drawing/2014/main" xmlns="" val="2282896962"/>
                    </a:ext>
                  </a:extLst>
                </a:gridCol>
                <a:gridCol w="363354">
                  <a:extLst>
                    <a:ext uri="{9D8B030D-6E8A-4147-A177-3AD203B41FA5}">
                      <a16:colId xmlns:a16="http://schemas.microsoft.com/office/drawing/2014/main" xmlns="" val="3963549845"/>
                    </a:ext>
                  </a:extLst>
                </a:gridCol>
                <a:gridCol w="363742">
                  <a:extLst>
                    <a:ext uri="{9D8B030D-6E8A-4147-A177-3AD203B41FA5}">
                      <a16:colId xmlns:a16="http://schemas.microsoft.com/office/drawing/2014/main" xmlns="" val="805215387"/>
                    </a:ext>
                  </a:extLst>
                </a:gridCol>
                <a:gridCol w="111545">
                  <a:extLst>
                    <a:ext uri="{9D8B030D-6E8A-4147-A177-3AD203B41FA5}">
                      <a16:colId xmlns:a16="http://schemas.microsoft.com/office/drawing/2014/main" xmlns="" val="1467704868"/>
                    </a:ext>
                  </a:extLst>
                </a:gridCol>
                <a:gridCol w="385894">
                  <a:extLst>
                    <a:ext uri="{9D8B030D-6E8A-4147-A177-3AD203B41FA5}">
                      <a16:colId xmlns:a16="http://schemas.microsoft.com/office/drawing/2014/main" xmlns="" val="2705784449"/>
                    </a:ext>
                  </a:extLst>
                </a:gridCol>
                <a:gridCol w="334596">
                  <a:extLst>
                    <a:ext uri="{9D8B030D-6E8A-4147-A177-3AD203B41FA5}">
                      <a16:colId xmlns:a16="http://schemas.microsoft.com/office/drawing/2014/main" xmlns="" val="3215101076"/>
                    </a:ext>
                  </a:extLst>
                </a:gridCol>
                <a:gridCol w="352083">
                  <a:extLst>
                    <a:ext uri="{9D8B030D-6E8A-4147-A177-3AD203B41FA5}">
                      <a16:colId xmlns:a16="http://schemas.microsoft.com/office/drawing/2014/main" xmlns="" val="3622933616"/>
                    </a:ext>
                  </a:extLst>
                </a:gridCol>
              </a:tblGrid>
              <a:tr h="205214">
                <a:tc>
                  <a:txBody>
                    <a:bodyPr/>
                    <a:lstStyle/>
                    <a:p>
                      <a:pPr marL="0" marR="0" algn="ctr">
                        <a:lnSpc>
                          <a:spcPct val="115000"/>
                        </a:lnSpc>
                        <a:spcBef>
                          <a:spcPts val="0"/>
                        </a:spcBef>
                        <a:spcAft>
                          <a:spcPts val="1000"/>
                        </a:spcAft>
                      </a:pPr>
                      <a:r>
                        <a:rPr lang="en-US" sz="57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AV fistula use at initiation</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1000"/>
                        </a:spcAft>
                      </a:pPr>
                      <a:r>
                        <a:rPr lang="en-US" sz="570" b="1" dirty="0">
                          <a:effectLst/>
                          <a:latin typeface="Calibri" panose="020F0502020204030204" pitchFamily="34" charset="0"/>
                          <a:ea typeface="Calibri" panose="020F0502020204030204" pitchFamily="34" charset="0"/>
                          <a:cs typeface="Times New Roman" panose="02020603050405020304" pitchFamily="18" charset="0"/>
                        </a:rPr>
                        <a:t>AV fistula or graft use at initiation</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76780106"/>
                  </a:ext>
                </a:extLst>
              </a:tr>
              <a:tr h="205214">
                <a:tc>
                  <a:txBody>
                    <a:bodyPr/>
                    <a:lstStyle/>
                    <a:p>
                      <a:pPr marL="0" marR="0">
                        <a:lnSpc>
                          <a:spcPct val="115000"/>
                        </a:lnSpc>
                        <a:spcBef>
                          <a:spcPts val="0"/>
                        </a:spcBef>
                        <a:spcAft>
                          <a:spcPts val="1000"/>
                        </a:spcAft>
                      </a:pPr>
                      <a:r>
                        <a:rPr lang="en-US" sz="57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rowSpan="2">
                  <a:txBody>
                    <a:bodyPr/>
                    <a:lstStyle/>
                    <a:p>
                      <a:pPr marL="0" marR="0" algn="ctr">
                        <a:lnSpc>
                          <a:spcPct val="115000"/>
                        </a:lnSpc>
                        <a:spcBef>
                          <a:spcPts val="0"/>
                        </a:spcBef>
                        <a:spcAft>
                          <a:spcPts val="1000"/>
                        </a:spcAft>
                      </a:pPr>
                      <a:r>
                        <a:rPr lang="en-US" sz="57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Odds ratio</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57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confidence interval</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1000"/>
                        </a:spcAft>
                      </a:pPr>
                      <a:r>
                        <a:rPr lang="en-US" sz="57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rowSpan="2">
                  <a:txBody>
                    <a:bodyPr/>
                    <a:lstStyle/>
                    <a:p>
                      <a:pPr marL="0" marR="0" algn="ctr">
                        <a:lnSpc>
                          <a:spcPct val="115000"/>
                        </a:lnSpc>
                        <a:spcBef>
                          <a:spcPts val="0"/>
                        </a:spcBef>
                        <a:spcAft>
                          <a:spcPts val="1000"/>
                        </a:spcAft>
                      </a:pPr>
                      <a:r>
                        <a:rPr lang="en-US" sz="57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Odds ratio</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57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confidence interval</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380145699"/>
                  </a:ext>
                </a:extLst>
              </a:tr>
              <a:tr h="205214">
                <a:tc>
                  <a:txBody>
                    <a:bodyPr/>
                    <a:lstStyle/>
                    <a:p>
                      <a:pPr marL="0" marR="0">
                        <a:lnSpc>
                          <a:spcPct val="115000"/>
                        </a:lnSpc>
                        <a:spcBef>
                          <a:spcPts val="0"/>
                        </a:spcBef>
                        <a:spcAft>
                          <a:spcPts val="1000"/>
                        </a:spcAft>
                      </a:pPr>
                      <a:r>
                        <a:rPr lang="en-US" sz="570" b="1" dirty="0">
                          <a:effectLst/>
                          <a:latin typeface="Calibri" panose="020F0502020204030204" pitchFamily="34" charset="0"/>
                          <a:ea typeface="Calibri" panose="020F0502020204030204" pitchFamily="34" charset="0"/>
                          <a:cs typeface="Times New Roman" panose="02020603050405020304" pitchFamily="18" charset="0"/>
                        </a:rPr>
                        <a:t>Predictors</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1000"/>
                        </a:spcAft>
                      </a:pPr>
                      <a:r>
                        <a:rPr lang="en-US" sz="57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Lower bound</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Upper bound</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1000"/>
                        </a:spcAft>
                      </a:pPr>
                      <a:r>
                        <a:rPr lang="en-US" sz="57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Lower bound</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Upper bound</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0555854"/>
                  </a:ext>
                </a:extLst>
              </a:tr>
              <a:tr h="102607">
                <a:tc>
                  <a:txBody>
                    <a:bodyPr/>
                    <a:lstStyle/>
                    <a:p>
                      <a:pPr marL="0" marR="0">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Pre-ESRD nephrology care</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4931627"/>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0 months</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0.05</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0.05</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0.06</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0.06</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0.06</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0.07</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807180860"/>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&gt;0 -&lt;6 months</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0.29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0.31</a:t>
                      </a:r>
                    </a:p>
                  </a:txBody>
                  <a:tcPr marL="38585" marR="38585" marT="0" marB="0" anchor="ctr">
                    <a:lnL>
                      <a:noFill/>
                    </a:lnL>
                    <a:lnR>
                      <a:noFill/>
                    </a:lnR>
                    <a:lnT>
                      <a:noFill/>
                    </a:lnT>
                    <a:lnB>
                      <a:noFill/>
                    </a:lnB>
                  </a:tcPr>
                </a:tc>
                <a:extLst>
                  <a:ext uri="{0D108BD9-81ED-4DB2-BD59-A6C34878D82A}">
                    <a16:rowId xmlns:a16="http://schemas.microsoft.com/office/drawing/2014/main" xmlns="" val="32759151"/>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6-12 months</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0.59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0.56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0.62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0.60</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0.57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0.62</a:t>
                      </a:r>
                    </a:p>
                  </a:txBody>
                  <a:tcPr marL="38585" marR="38585" marT="0" marB="0" anchor="ctr">
                    <a:lnL>
                      <a:noFill/>
                    </a:lnL>
                    <a:lnR>
                      <a:noFill/>
                    </a:lnR>
                    <a:lnT>
                      <a:noFill/>
                    </a:lnT>
                    <a:lnB>
                      <a:noFill/>
                    </a:lnB>
                  </a:tcPr>
                </a:tc>
                <a:extLst>
                  <a:ext uri="{0D108BD9-81ED-4DB2-BD59-A6C34878D82A}">
                    <a16:rowId xmlns:a16="http://schemas.microsoft.com/office/drawing/2014/main" xmlns="" val="4040942513"/>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&gt;12 months</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Ref.</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Ref.</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extLst>
                  <a:ext uri="{0D108BD9-81ED-4DB2-BD59-A6C34878D82A}">
                    <a16:rowId xmlns:a16="http://schemas.microsoft.com/office/drawing/2014/main" xmlns="" val="3310784189"/>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Unknown</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0.20</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0.18</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0.21</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0.20</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0.19</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0.21</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6132464"/>
                  </a:ext>
                </a:extLst>
              </a:tr>
              <a:tr h="102607">
                <a:tc>
                  <a:txBody>
                    <a:bodyPr/>
                    <a:lstStyle/>
                    <a:p>
                      <a:pPr marL="0" marR="0">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Age</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5063307"/>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0-21</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0.31</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0.23</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0.42</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0.28</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0.21</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0.38</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57652546"/>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22-44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0.96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0.90</a:t>
                      </a:r>
                    </a:p>
                  </a:txBody>
                  <a:tcPr marL="38585" marR="38585" marT="0" marB="0" anchor="ctr">
                    <a:lnL>
                      <a:noFill/>
                    </a:lnL>
                    <a:lnR>
                      <a:noFill/>
                    </a:lnR>
                    <a:lnT>
                      <a:noFill/>
                    </a:lnT>
                    <a:lnB>
                      <a:noFill/>
                    </a:lnB>
                  </a:tcPr>
                </a:tc>
                <a:extLst>
                  <a:ext uri="{0D108BD9-81ED-4DB2-BD59-A6C34878D82A}">
                    <a16:rowId xmlns:a16="http://schemas.microsoft.com/office/drawing/2014/main" xmlns="" val="653672691"/>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45-64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Ref</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Ref</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extLst>
                  <a:ext uri="{0D108BD9-81ED-4DB2-BD59-A6C34878D82A}">
                    <a16:rowId xmlns:a16="http://schemas.microsoft.com/office/drawing/2014/main" xmlns="" val="3518108074"/>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65-74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0.99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1.08</a:t>
                      </a:r>
                    </a:p>
                  </a:txBody>
                  <a:tcPr marL="38585" marR="38585" marT="0" marB="0" anchor="ctr">
                    <a:lnL>
                      <a:noFill/>
                    </a:lnL>
                    <a:lnR>
                      <a:noFill/>
                    </a:lnR>
                    <a:lnT>
                      <a:noFill/>
                    </a:lnT>
                    <a:lnB>
                      <a:noFill/>
                    </a:lnB>
                  </a:tcPr>
                </a:tc>
                <a:extLst>
                  <a:ext uri="{0D108BD9-81ED-4DB2-BD59-A6C34878D82A}">
                    <a16:rowId xmlns:a16="http://schemas.microsoft.com/office/drawing/2014/main" xmlns="" val="3934563979"/>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75+</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0.89</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0.85</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0.93</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0.95</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0.91</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0.99</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1533332"/>
                  </a:ext>
                </a:extLst>
              </a:tr>
              <a:tr h="102607">
                <a:tc>
                  <a:txBody>
                    <a:bodyPr/>
                    <a:lstStyle/>
                    <a:p>
                      <a:pPr marL="0" marR="0">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Sex</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7708891"/>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Female</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0.74</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0.72</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0.77</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57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0.85</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0.83</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0.88</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797994324"/>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Male</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Ref</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Ref</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dirty="0">
                          <a:solidFill>
                            <a:srgbClr val="000000"/>
                          </a:solidFill>
                          <a:effectLst/>
                          <a:latin typeface="Calibri" panose="020F0502020204030204" pitchFamily="34" charset="0"/>
                          <a:ea typeface="Calibri" panose="020F0502020204030204" pitchFamily="34" charset="0"/>
                          <a:cs typeface="Arial, Albany AMT, Helvetica"/>
                        </a:rPr>
                        <a:t> </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3238770"/>
                  </a:ext>
                </a:extLst>
              </a:tr>
              <a:tr h="102607">
                <a:tc>
                  <a:txBody>
                    <a:bodyPr/>
                    <a:lstStyle/>
                    <a:p>
                      <a:pPr marL="0" marR="0">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Race</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967137"/>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Hispanic</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0.77</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0.69</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0.86</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0.76</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0.69</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0.84</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873819427"/>
                  </a:ext>
                </a:extLst>
              </a:tr>
              <a:tr h="102607">
                <a:tc>
                  <a:txBody>
                    <a:bodyPr/>
                    <a:lstStyle/>
                    <a:p>
                      <a:pPr marL="182880" marR="0">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Non-Hispanic</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extLst>
                  <a:ext uri="{0D108BD9-81ED-4DB2-BD59-A6C34878D82A}">
                    <a16:rowId xmlns:a16="http://schemas.microsoft.com/office/drawing/2014/main" xmlns="" val="4099326391"/>
                  </a:ext>
                </a:extLst>
              </a:tr>
              <a:tr h="102607">
                <a:tc>
                  <a:txBody>
                    <a:bodyPr/>
                    <a:lstStyle/>
                    <a:p>
                      <a:pPr marL="292735"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White NH</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Ref</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Ref</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extLst>
                  <a:ext uri="{0D108BD9-81ED-4DB2-BD59-A6C34878D82A}">
                    <a16:rowId xmlns:a16="http://schemas.microsoft.com/office/drawing/2014/main" xmlns="" val="1889642063"/>
                  </a:ext>
                </a:extLst>
              </a:tr>
              <a:tr h="205214">
                <a:tc>
                  <a:txBody>
                    <a:bodyPr/>
                    <a:lstStyle/>
                    <a:p>
                      <a:pPr marL="292735" marR="0">
                        <a:lnSpc>
                          <a:spcPct val="115000"/>
                        </a:lnSpc>
                        <a:spcBef>
                          <a:spcPts val="0"/>
                        </a:spcBef>
                        <a:spcAft>
                          <a:spcPts val="1000"/>
                        </a:spcAft>
                      </a:pPr>
                      <a:r>
                        <a:rPr lang="en-US" sz="57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Black/African American NH</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1.13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1.18</a:t>
                      </a:r>
                    </a:p>
                  </a:txBody>
                  <a:tcPr marL="38585" marR="38585" marT="0" marB="0" anchor="ctr">
                    <a:lnL>
                      <a:noFill/>
                    </a:lnL>
                    <a:lnR>
                      <a:noFill/>
                    </a:lnR>
                    <a:lnT>
                      <a:noFill/>
                    </a:lnT>
                    <a:lnB>
                      <a:noFill/>
                    </a:lnB>
                  </a:tcPr>
                </a:tc>
                <a:extLst>
                  <a:ext uri="{0D108BD9-81ED-4DB2-BD59-A6C34878D82A}">
                    <a16:rowId xmlns:a16="http://schemas.microsoft.com/office/drawing/2014/main" xmlns="" val="2946717438"/>
                  </a:ext>
                </a:extLst>
              </a:tr>
              <a:tr h="102607">
                <a:tc>
                  <a:txBody>
                    <a:bodyPr/>
                    <a:lstStyle/>
                    <a:p>
                      <a:pPr marL="292735"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Native American NH</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0.82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0.98</a:t>
                      </a:r>
                    </a:p>
                  </a:txBody>
                  <a:tcPr marL="38585" marR="38585" marT="0" marB="0" anchor="ctr">
                    <a:lnL>
                      <a:noFill/>
                    </a:lnL>
                    <a:lnR>
                      <a:noFill/>
                    </a:lnR>
                    <a:lnT>
                      <a:noFill/>
                    </a:lnT>
                    <a:lnB>
                      <a:noFill/>
                    </a:lnB>
                  </a:tcPr>
                </a:tc>
                <a:extLst>
                  <a:ext uri="{0D108BD9-81ED-4DB2-BD59-A6C34878D82A}">
                    <a16:rowId xmlns:a16="http://schemas.microsoft.com/office/drawing/2014/main" xmlns="" val="461446516"/>
                  </a:ext>
                </a:extLst>
              </a:tr>
              <a:tr h="102607">
                <a:tc>
                  <a:txBody>
                    <a:bodyPr/>
                    <a:lstStyle/>
                    <a:p>
                      <a:pPr marL="292735"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Asian NH</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0.95</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 </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0.95</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1.11</a:t>
                      </a:r>
                    </a:p>
                  </a:txBody>
                  <a:tcPr marL="38585" marR="38585" marT="0" marB="0" anchor="ctr">
                    <a:lnL>
                      <a:noFill/>
                    </a:lnL>
                    <a:lnR>
                      <a:noFill/>
                    </a:lnR>
                    <a:lnT>
                      <a:noFill/>
                    </a:lnT>
                    <a:lnB>
                      <a:noFill/>
                    </a:lnB>
                  </a:tcPr>
                </a:tc>
                <a:extLst>
                  <a:ext uri="{0D108BD9-81ED-4DB2-BD59-A6C34878D82A}">
                    <a16:rowId xmlns:a16="http://schemas.microsoft.com/office/drawing/2014/main" xmlns="" val="4150485256"/>
                  </a:ext>
                </a:extLst>
              </a:tr>
              <a:tr h="102607">
                <a:tc>
                  <a:txBody>
                    <a:bodyPr/>
                    <a:lstStyle/>
                    <a:p>
                      <a:pPr marL="292735"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Other/Unknown NH</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0.82</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0.58</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1.15</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0.96</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0.70</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1.31</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0355625"/>
                  </a:ext>
                </a:extLst>
              </a:tr>
              <a:tr h="102607">
                <a:tc>
                  <a:txBody>
                    <a:bodyPr/>
                    <a:lstStyle/>
                    <a:p>
                      <a:pPr marL="0" marR="0">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Diabetes as cause of ESRD</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0.96</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0.93</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0.99</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0.98</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0.95</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1.01</a:t>
                      </a: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9147681"/>
                  </a:ext>
                </a:extLst>
              </a:tr>
              <a:tr h="102607">
                <a:tc>
                  <a:txBody>
                    <a:bodyPr/>
                    <a:lstStyle/>
                    <a:p>
                      <a:pPr marL="0" marR="0">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Facility census</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7397472"/>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&lt; 20</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Ref</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Ref</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solidFill>
                            <a:srgbClr val="000000"/>
                          </a:solidFill>
                          <a:effectLst/>
                          <a:latin typeface="Calibri" panose="020F0502020204030204" pitchFamily="34" charset="0"/>
                          <a:ea typeface="Calibri" panose="020F0502020204030204" pitchFamily="34" charset="0"/>
                          <a:cs typeface="Arial, Albany AMT, Helvetica"/>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017596825"/>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20-50</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0.93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0.96</a:t>
                      </a:r>
                    </a:p>
                  </a:txBody>
                  <a:tcPr marL="38585" marR="38585" marT="0" marB="0" anchor="ctr">
                    <a:lnL>
                      <a:noFill/>
                    </a:lnL>
                    <a:lnR>
                      <a:noFill/>
                    </a:lnR>
                    <a:lnT>
                      <a:noFill/>
                    </a:lnT>
                    <a:lnB>
                      <a:noFill/>
                    </a:lnB>
                  </a:tcPr>
                </a:tc>
                <a:extLst>
                  <a:ext uri="{0D108BD9-81ED-4DB2-BD59-A6C34878D82A}">
                    <a16:rowId xmlns:a16="http://schemas.microsoft.com/office/drawing/2014/main" xmlns="" val="657899742"/>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51-100</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0.75</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0.70</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0.77</a:t>
                      </a:r>
                    </a:p>
                  </a:txBody>
                  <a:tcPr marL="38585" marR="38585" marT="0" marB="0" anchor="ctr">
                    <a:lnL>
                      <a:noFill/>
                    </a:lnL>
                    <a:lnR>
                      <a:noFill/>
                    </a:lnR>
                    <a:lnT>
                      <a:noFill/>
                    </a:lnT>
                    <a:lnB>
                      <a:noFill/>
                    </a:lnB>
                  </a:tcPr>
                </a:tc>
                <a:extLst>
                  <a:ext uri="{0D108BD9-81ED-4DB2-BD59-A6C34878D82A}">
                    <a16:rowId xmlns:a16="http://schemas.microsoft.com/office/drawing/2014/main" xmlns="" val="263887617"/>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101-200</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0.36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0.24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0.54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0.47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0.34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0.66</a:t>
                      </a:r>
                    </a:p>
                  </a:txBody>
                  <a:tcPr marL="38585" marR="38585" marT="0" marB="0" anchor="ctr">
                    <a:lnL>
                      <a:noFill/>
                    </a:lnL>
                    <a:lnR>
                      <a:noFill/>
                    </a:lnR>
                    <a:lnT>
                      <a:noFill/>
                    </a:lnT>
                    <a:lnB>
                      <a:noFill/>
                    </a:lnB>
                  </a:tcPr>
                </a:tc>
                <a:extLst>
                  <a:ext uri="{0D108BD9-81ED-4DB2-BD59-A6C34878D82A}">
                    <a16:rowId xmlns:a16="http://schemas.microsoft.com/office/drawing/2014/main" xmlns="" val="1465983909"/>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&gt;200</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0.85</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1.61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1.38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1.84</a:t>
                      </a:r>
                    </a:p>
                  </a:txBody>
                  <a:tcPr marL="38585" marR="38585" marT="0" marB="0" anchor="ctr">
                    <a:lnL>
                      <a:noFill/>
                    </a:lnL>
                    <a:lnR>
                      <a:noFill/>
                    </a:lnR>
                    <a:lnT>
                      <a:noFill/>
                    </a:lnT>
                    <a:lnB>
                      <a:noFill/>
                    </a:lnB>
                  </a:tcPr>
                </a:tc>
                <a:extLst>
                  <a:ext uri="{0D108BD9-81ED-4DB2-BD59-A6C34878D82A}">
                    <a16:rowId xmlns:a16="http://schemas.microsoft.com/office/drawing/2014/main" xmlns="" val="2518647336"/>
                  </a:ext>
                </a:extLst>
              </a:tr>
              <a:tr h="102607">
                <a:tc>
                  <a:txBody>
                    <a:bodyPr/>
                    <a:lstStyle/>
                    <a:p>
                      <a:pPr marL="0" marR="0">
                        <a:lnSpc>
                          <a:spcPct val="115000"/>
                        </a:lnSpc>
                        <a:spcBef>
                          <a:spcPts val="0"/>
                        </a:spcBef>
                        <a:spcAft>
                          <a:spcPts val="1000"/>
                        </a:spcAft>
                      </a:pPr>
                      <a:r>
                        <a:rPr lang="en-US" sz="570" b="1">
                          <a:effectLst/>
                          <a:latin typeface="Calibri" panose="020F0502020204030204" pitchFamily="34" charset="0"/>
                          <a:ea typeface="Calibri" panose="020F0502020204030204" pitchFamily="34" charset="0"/>
                          <a:cs typeface="Times New Roman" panose="02020603050405020304" pitchFamily="18" charset="0"/>
                        </a:rPr>
                        <a:t>ESRD network</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dirty="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8405266"/>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 (vs. average network)</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1.13</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1.04</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1.23</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1.11</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1.02</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1.20</a:t>
                      </a:r>
                    </a:p>
                  </a:txBody>
                  <a:tcPr marL="38585" marR="38585"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154183166"/>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2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1.14</a:t>
                      </a:r>
                    </a:p>
                  </a:txBody>
                  <a:tcPr marL="38585" marR="38585" marT="0" marB="0" anchor="ctr">
                    <a:lnL>
                      <a:noFill/>
                    </a:lnL>
                    <a:lnR>
                      <a:noFill/>
                    </a:lnR>
                    <a:lnT>
                      <a:noFill/>
                    </a:lnT>
                    <a:lnB>
                      <a:noFill/>
                    </a:lnB>
                  </a:tcPr>
                </a:tc>
                <a:extLst>
                  <a:ext uri="{0D108BD9-81ED-4DB2-BD59-A6C34878D82A}">
                    <a16:rowId xmlns:a16="http://schemas.microsoft.com/office/drawing/2014/main" xmlns="" val="2724157627"/>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3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0.87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0.80</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0.94</a:t>
                      </a:r>
                    </a:p>
                  </a:txBody>
                  <a:tcPr marL="38585" marR="38585" marT="0" marB="0" anchor="ctr">
                    <a:lnL>
                      <a:noFill/>
                    </a:lnL>
                    <a:lnR>
                      <a:noFill/>
                    </a:lnR>
                    <a:lnT>
                      <a:noFill/>
                    </a:lnT>
                    <a:lnB>
                      <a:noFill/>
                    </a:lnB>
                  </a:tcPr>
                </a:tc>
                <a:extLst>
                  <a:ext uri="{0D108BD9-81ED-4DB2-BD59-A6C34878D82A}">
                    <a16:rowId xmlns:a16="http://schemas.microsoft.com/office/drawing/2014/main" xmlns="" val="951989679"/>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4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1.08</a:t>
                      </a:r>
                    </a:p>
                  </a:txBody>
                  <a:tcPr marL="38585" marR="38585" marT="0" marB="0" anchor="ctr">
                    <a:lnL>
                      <a:noFill/>
                    </a:lnL>
                    <a:lnR>
                      <a:noFill/>
                    </a:lnR>
                    <a:lnT>
                      <a:noFill/>
                    </a:lnT>
                    <a:lnB>
                      <a:noFill/>
                    </a:lnB>
                  </a:tcPr>
                </a:tc>
                <a:extLst>
                  <a:ext uri="{0D108BD9-81ED-4DB2-BD59-A6C34878D82A}">
                    <a16:rowId xmlns:a16="http://schemas.microsoft.com/office/drawing/2014/main" xmlns="" val="1801835840"/>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5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1.00</a:t>
                      </a:r>
                    </a:p>
                  </a:txBody>
                  <a:tcPr marL="38585" marR="38585" marT="0" marB="0" anchor="ctr">
                    <a:lnL>
                      <a:noFill/>
                    </a:lnL>
                    <a:lnR>
                      <a:noFill/>
                    </a:lnR>
                    <a:lnT>
                      <a:noFill/>
                    </a:lnT>
                    <a:lnB>
                      <a:noFill/>
                    </a:lnB>
                  </a:tcPr>
                </a:tc>
                <a:extLst>
                  <a:ext uri="{0D108BD9-81ED-4DB2-BD59-A6C34878D82A}">
                    <a16:rowId xmlns:a16="http://schemas.microsoft.com/office/drawing/2014/main" xmlns="" val="127846020"/>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6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1.01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1.07</a:t>
                      </a:r>
                    </a:p>
                  </a:txBody>
                  <a:tcPr marL="38585" marR="38585" marT="0" marB="0" anchor="ctr">
                    <a:lnL>
                      <a:noFill/>
                    </a:lnL>
                    <a:lnR>
                      <a:noFill/>
                    </a:lnR>
                    <a:lnT>
                      <a:noFill/>
                    </a:lnT>
                    <a:lnB>
                      <a:noFill/>
                    </a:lnB>
                  </a:tcPr>
                </a:tc>
                <a:extLst>
                  <a:ext uri="{0D108BD9-81ED-4DB2-BD59-A6C34878D82A}">
                    <a16:rowId xmlns:a16="http://schemas.microsoft.com/office/drawing/2014/main" xmlns="" val="305516641"/>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7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0.74</a:t>
                      </a:r>
                    </a:p>
                  </a:txBody>
                  <a:tcPr marL="38585" marR="38585" marT="0" marB="0" anchor="ctr">
                    <a:lnL>
                      <a:noFill/>
                    </a:lnL>
                    <a:lnR>
                      <a:noFill/>
                    </a:lnR>
                    <a:lnT>
                      <a:noFill/>
                    </a:lnT>
                    <a:lnB>
                      <a:noFill/>
                    </a:lnB>
                  </a:tcPr>
                </a:tc>
                <a:extLst>
                  <a:ext uri="{0D108BD9-81ED-4DB2-BD59-A6C34878D82A}">
                    <a16:rowId xmlns:a16="http://schemas.microsoft.com/office/drawing/2014/main" xmlns="" val="2514614081"/>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8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0.95</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1.03</a:t>
                      </a:r>
                    </a:p>
                  </a:txBody>
                  <a:tcPr marL="38585" marR="38585" marT="0" marB="0" anchor="ctr">
                    <a:lnL>
                      <a:noFill/>
                    </a:lnL>
                    <a:lnR>
                      <a:noFill/>
                    </a:lnR>
                    <a:lnT>
                      <a:noFill/>
                    </a:lnT>
                    <a:lnB>
                      <a:noFill/>
                    </a:lnB>
                  </a:tcPr>
                </a:tc>
                <a:extLst>
                  <a:ext uri="{0D108BD9-81ED-4DB2-BD59-A6C34878D82A}">
                    <a16:rowId xmlns:a16="http://schemas.microsoft.com/office/drawing/2014/main" xmlns="" val="3864889596"/>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9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0.92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1.03</a:t>
                      </a:r>
                    </a:p>
                  </a:txBody>
                  <a:tcPr marL="38585" marR="38585" marT="0" marB="0" anchor="ctr">
                    <a:lnL>
                      <a:noFill/>
                    </a:lnL>
                    <a:lnR>
                      <a:noFill/>
                    </a:lnR>
                    <a:lnT>
                      <a:noFill/>
                    </a:lnT>
                    <a:lnB>
                      <a:noFill/>
                    </a:lnB>
                  </a:tcPr>
                </a:tc>
                <a:extLst>
                  <a:ext uri="{0D108BD9-81ED-4DB2-BD59-A6C34878D82A}">
                    <a16:rowId xmlns:a16="http://schemas.microsoft.com/office/drawing/2014/main" xmlns="" val="58791730"/>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10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0.85</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1.00</a:t>
                      </a:r>
                    </a:p>
                  </a:txBody>
                  <a:tcPr marL="38585" marR="38585" marT="0" marB="0" anchor="ctr">
                    <a:lnL>
                      <a:noFill/>
                    </a:lnL>
                    <a:lnR>
                      <a:noFill/>
                    </a:lnR>
                    <a:lnT>
                      <a:noFill/>
                    </a:lnT>
                    <a:lnB>
                      <a:noFill/>
                    </a:lnB>
                  </a:tcPr>
                </a:tc>
                <a:extLst>
                  <a:ext uri="{0D108BD9-81ED-4DB2-BD59-A6C34878D82A}">
                    <a16:rowId xmlns:a16="http://schemas.microsoft.com/office/drawing/2014/main" xmlns="" val="4139920887"/>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11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1.01</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0.95</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1.04</a:t>
                      </a:r>
                    </a:p>
                  </a:txBody>
                  <a:tcPr marL="38585" marR="38585" marT="0" marB="0" anchor="ctr">
                    <a:lnL>
                      <a:noFill/>
                    </a:lnL>
                    <a:lnR>
                      <a:noFill/>
                    </a:lnR>
                    <a:lnT>
                      <a:noFill/>
                    </a:lnT>
                    <a:lnB>
                      <a:noFill/>
                    </a:lnB>
                  </a:tcPr>
                </a:tc>
                <a:extLst>
                  <a:ext uri="{0D108BD9-81ED-4DB2-BD59-A6C34878D82A}">
                    <a16:rowId xmlns:a16="http://schemas.microsoft.com/office/drawing/2014/main" xmlns="" val="2112772322"/>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12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0.86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0.79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0.94</a:t>
                      </a:r>
                    </a:p>
                  </a:txBody>
                  <a:tcPr marL="38585" marR="38585" marT="0" marB="0" anchor="ctr">
                    <a:lnL>
                      <a:noFill/>
                    </a:lnL>
                    <a:lnR>
                      <a:noFill/>
                    </a:lnR>
                    <a:lnT>
                      <a:noFill/>
                    </a:lnT>
                    <a:lnB>
                      <a:noFill/>
                    </a:lnB>
                  </a:tcPr>
                </a:tc>
                <a:extLst>
                  <a:ext uri="{0D108BD9-81ED-4DB2-BD59-A6C34878D82A}">
                    <a16:rowId xmlns:a16="http://schemas.microsoft.com/office/drawing/2014/main" xmlns="" val="580147300"/>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13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1.00</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0.95</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1.11</a:t>
                      </a:r>
                    </a:p>
                  </a:txBody>
                  <a:tcPr marL="38585" marR="38585" marT="0" marB="0" anchor="ctr">
                    <a:lnL>
                      <a:noFill/>
                    </a:lnL>
                    <a:lnR>
                      <a:noFill/>
                    </a:lnR>
                    <a:lnT>
                      <a:noFill/>
                    </a:lnT>
                    <a:lnB>
                      <a:noFill/>
                    </a:lnB>
                  </a:tcPr>
                </a:tc>
                <a:extLst>
                  <a:ext uri="{0D108BD9-81ED-4DB2-BD59-A6C34878D82A}">
                    <a16:rowId xmlns:a16="http://schemas.microsoft.com/office/drawing/2014/main" xmlns="" val="1275629567"/>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14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0.69</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0.78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0.73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0.83</a:t>
                      </a:r>
                    </a:p>
                  </a:txBody>
                  <a:tcPr marL="38585" marR="38585" marT="0" marB="0" anchor="ctr">
                    <a:lnL>
                      <a:noFill/>
                    </a:lnL>
                    <a:lnR>
                      <a:noFill/>
                    </a:lnR>
                    <a:lnT>
                      <a:noFill/>
                    </a:lnT>
                    <a:lnB>
                      <a:noFill/>
                    </a:lnB>
                  </a:tcPr>
                </a:tc>
                <a:extLst>
                  <a:ext uri="{0D108BD9-81ED-4DB2-BD59-A6C34878D82A}">
                    <a16:rowId xmlns:a16="http://schemas.microsoft.com/office/drawing/2014/main" xmlns="" val="3505209677"/>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15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1.24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1.15</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1.34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1.08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1.25</a:t>
                      </a:r>
                    </a:p>
                  </a:txBody>
                  <a:tcPr marL="38585" marR="38585" marT="0" marB="0" anchor="ctr">
                    <a:lnL>
                      <a:noFill/>
                    </a:lnL>
                    <a:lnR>
                      <a:noFill/>
                    </a:lnR>
                    <a:lnT>
                      <a:noFill/>
                    </a:lnT>
                    <a:lnB>
                      <a:noFill/>
                    </a:lnB>
                  </a:tcPr>
                </a:tc>
                <a:extLst>
                  <a:ext uri="{0D108BD9-81ED-4DB2-BD59-A6C34878D82A}">
                    <a16:rowId xmlns:a16="http://schemas.microsoft.com/office/drawing/2014/main" xmlns="" val="240815355"/>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16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1.42</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1.30</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1.54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1.44</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1.33</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1.56</a:t>
                      </a:r>
                    </a:p>
                  </a:txBody>
                  <a:tcPr marL="38585" marR="38585" marT="0" marB="0" anchor="ctr">
                    <a:lnL>
                      <a:noFill/>
                    </a:lnL>
                    <a:lnR>
                      <a:noFill/>
                    </a:lnR>
                    <a:lnT>
                      <a:noFill/>
                    </a:lnT>
                    <a:lnB>
                      <a:noFill/>
                    </a:lnB>
                  </a:tcPr>
                </a:tc>
                <a:extLst>
                  <a:ext uri="{0D108BD9-81ED-4DB2-BD59-A6C34878D82A}">
                    <a16:rowId xmlns:a16="http://schemas.microsoft.com/office/drawing/2014/main" xmlns="" val="1450124796"/>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17 (vs. average network)</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1.28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1.38</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1.36</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1.27</a:t>
                      </a:r>
                    </a:p>
                  </a:txBody>
                  <a:tcPr marL="38585" marR="38585" marT="0" marB="0" anchor="ctr">
                    <a:lnL>
                      <a:noFill/>
                    </a:lnL>
                    <a:lnR>
                      <a:noFill/>
                    </a:lnR>
                    <a:lnT>
                      <a:noFill/>
                    </a:lnT>
                    <a:lnB>
                      <a:noFill/>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1.47</a:t>
                      </a:r>
                    </a:p>
                  </a:txBody>
                  <a:tcPr marL="38585" marR="38585" marT="0" marB="0" anchor="ctr">
                    <a:lnL>
                      <a:noFill/>
                    </a:lnL>
                    <a:lnR>
                      <a:noFill/>
                    </a:lnR>
                    <a:lnT>
                      <a:noFill/>
                    </a:lnT>
                    <a:lnB>
                      <a:noFill/>
                    </a:lnB>
                  </a:tcPr>
                </a:tc>
                <a:extLst>
                  <a:ext uri="{0D108BD9-81ED-4DB2-BD59-A6C34878D82A}">
                    <a16:rowId xmlns:a16="http://schemas.microsoft.com/office/drawing/2014/main" xmlns="" val="1960641474"/>
                  </a:ext>
                </a:extLst>
              </a:tr>
              <a:tr h="102607">
                <a:tc>
                  <a:txBody>
                    <a:bodyPr/>
                    <a:lstStyle/>
                    <a:p>
                      <a:pPr marL="182880" marR="0">
                        <a:lnSpc>
                          <a:spcPct val="115000"/>
                        </a:lnSpc>
                        <a:spcBef>
                          <a:spcPts val="0"/>
                        </a:spcBef>
                        <a:spcAft>
                          <a:spcPts val="1000"/>
                        </a:spcAft>
                      </a:pPr>
                      <a:r>
                        <a:rPr lang="en-US" sz="570">
                          <a:effectLst/>
                          <a:latin typeface="Calibri" panose="020F0502020204030204" pitchFamily="34" charset="0"/>
                          <a:ea typeface="Calibri" panose="020F0502020204030204" pitchFamily="34" charset="0"/>
                          <a:cs typeface="Times New Roman" panose="02020603050405020304" pitchFamily="18" charset="0"/>
                        </a:rPr>
                        <a:t>18 (vs. average network)</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1.14</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1.06</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1.21</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57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570">
                        <a:effectLst/>
                        <a:latin typeface="Calibri" panose="020F0502020204030204" pitchFamily="34" charset="0"/>
                        <a:ea typeface="Calibri" panose="020F0502020204030204" pitchFamily="34" charset="0"/>
                        <a:cs typeface="Times New Roman" panose="02020603050405020304" pitchFamily="18" charset="0"/>
                      </a:endParaRP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1.13</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a:effectLst/>
                          <a:latin typeface="Calibri" panose="020F0502020204030204" pitchFamily="34" charset="0"/>
                          <a:ea typeface="Calibri" panose="020F0502020204030204" pitchFamily="34" charset="0"/>
                          <a:cs typeface="Times New Roman" panose="02020603050405020304" pitchFamily="18" charset="0"/>
                        </a:rPr>
                        <a:t>1.06</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570" dirty="0">
                          <a:effectLst/>
                          <a:latin typeface="Calibri" panose="020F0502020204030204" pitchFamily="34" charset="0"/>
                          <a:ea typeface="Calibri" panose="020F0502020204030204" pitchFamily="34" charset="0"/>
                          <a:cs typeface="Times New Roman" panose="02020603050405020304" pitchFamily="18" charset="0"/>
                        </a:rPr>
                        <a:t>1.20</a:t>
                      </a:r>
                    </a:p>
                  </a:txBody>
                  <a:tcPr marL="38585" marR="38585"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540880"/>
                  </a:ext>
                </a:extLst>
              </a:tr>
            </a:tbl>
          </a:graphicData>
        </a:graphic>
      </p:graphicFrame>
    </p:spTree>
    <p:extLst>
      <p:ext uri="{BB962C8B-B14F-4D97-AF65-F5344CB8AC3E}">
        <p14:creationId xmlns:p14="http://schemas.microsoft.com/office/powerpoint/2010/main" val="2103121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781300" y="6477000"/>
            <a:ext cx="3581400" cy="304800"/>
          </a:xfrm>
        </p:spPr>
        <p:txBody>
          <a:bodyPr/>
          <a:lstStyle/>
          <a:p>
            <a:r>
              <a:rPr lang="en-US" dirty="0" smtClean="0"/>
              <a:t>2016 Annual Data Report, Vol 2, ESRD, </a:t>
            </a:r>
            <a:r>
              <a:rPr lang="en-US" dirty="0" err="1" smtClean="0"/>
              <a:t>Ch</a:t>
            </a:r>
            <a:r>
              <a:rPr lang="en-US" dirty="0" smtClean="0"/>
              <a:t> 4</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Title 3"/>
          <p:cNvSpPr>
            <a:spLocks noGrp="1"/>
          </p:cNvSpPr>
          <p:nvPr>
            <p:ph type="title"/>
          </p:nvPr>
        </p:nvSpPr>
        <p:spPr>
          <a:xfrm>
            <a:off x="457200" y="76200"/>
            <a:ext cx="8229600" cy="1143000"/>
          </a:xfrm>
        </p:spPr>
        <p:txBody>
          <a:bodyPr/>
          <a:lstStyle/>
          <a:p>
            <a:r>
              <a:rPr lang="en-US" sz="2400" b="1" baseline="30000" dirty="0"/>
              <a:t>Table 4.7  Distribution of number of days between AV fistula placement and first successful use*, overall and by patient characteristics, for new AV </a:t>
            </a:r>
            <a:r>
              <a:rPr lang="en-US" sz="2400" b="1" baseline="30000" dirty="0" smtClean="0"/>
              <a:t>fistulas </a:t>
            </a:r>
            <a:r>
              <a:rPr lang="en-US" sz="2400" b="1" baseline="30000" dirty="0"/>
              <a:t>created in 2014 (excludes patients not yet ESRD when fistula was placed), from Medicare claims and </a:t>
            </a:r>
            <a:r>
              <a:rPr lang="en-US" sz="2400" b="1" baseline="30000" dirty="0" err="1"/>
              <a:t>CROWNWeb</a:t>
            </a:r>
            <a:r>
              <a:rPr lang="en-US" sz="2400" b="1" baseline="30000" dirty="0"/>
              <a:t>, 2014-20152728) and </a:t>
            </a:r>
            <a:r>
              <a:rPr lang="en-US" sz="2400" b="1" baseline="30000" dirty="0" err="1"/>
              <a:t>CROWNWeb</a:t>
            </a:r>
            <a:r>
              <a:rPr lang="en-US" sz="2400" b="1" baseline="30000" dirty="0"/>
              <a:t>, 2014-2015</a:t>
            </a:r>
            <a:r>
              <a:rPr lang="en-US" sz="2400" b="1" baseline="30000" dirty="0" smtClean="0"/>
              <a:t/>
            </a:r>
            <a:br>
              <a:rPr lang="en-US" sz="2400" b="1" baseline="30000" dirty="0" smtClean="0"/>
            </a:br>
            <a:r>
              <a:rPr lang="en-US" sz="2400" b="1" baseline="30000" dirty="0" smtClean="0"/>
              <a:t/>
            </a:r>
            <a:br>
              <a:rPr lang="en-US" sz="2400" b="1" baseline="30000" dirty="0" smtClean="0"/>
            </a:br>
            <a:endParaRPr lang="en-US" sz="2400" b="1" dirty="0"/>
          </a:p>
        </p:txBody>
      </p:sp>
      <p:sp>
        <p:nvSpPr>
          <p:cNvPr id="13" name="Rectangle 12"/>
          <p:cNvSpPr/>
          <p:nvPr/>
        </p:nvSpPr>
        <p:spPr>
          <a:xfrm>
            <a:off x="0" y="6019800"/>
            <a:ext cx="9144000" cy="461665"/>
          </a:xfrm>
          <a:prstGeom prst="rect">
            <a:avLst/>
          </a:prstGeom>
        </p:spPr>
        <p:txBody>
          <a:bodyPr wrap="square">
            <a:spAutoFit/>
          </a:bodyPr>
          <a:lstStyle/>
          <a:p>
            <a:r>
              <a:rPr lang="en-US" i="1" baseline="30000" dirty="0"/>
              <a:t>Data Source: Special analyses, USRDS ESRD Database. *With follow-up through the end of 2014; date of first use was the date the given access was first reported in </a:t>
            </a:r>
            <a:r>
              <a:rPr lang="en-US" i="1" baseline="30000" dirty="0" err="1"/>
              <a:t>CROWNWeb</a:t>
            </a:r>
            <a:r>
              <a:rPr lang="en-US" i="1" baseline="30000" dirty="0"/>
              <a:t> to be in use in a particular patient. Abbreviations: AV, arteriovenous; ESRD, end-stage renal disease.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1837444"/>
              </p:ext>
            </p:extLst>
          </p:nvPr>
        </p:nvGraphicFramePr>
        <p:xfrm>
          <a:off x="2192194" y="1195192"/>
          <a:ext cx="4759612" cy="4672208"/>
        </p:xfrm>
        <a:graphic>
          <a:graphicData uri="http://schemas.openxmlformats.org/drawingml/2006/table">
            <a:tbl>
              <a:tblPr firstRow="1" firstCol="1" bandRow="1"/>
              <a:tblGrid>
                <a:gridCol w="1489389">
                  <a:extLst>
                    <a:ext uri="{9D8B030D-6E8A-4147-A177-3AD203B41FA5}">
                      <a16:colId xmlns:a16="http://schemas.microsoft.com/office/drawing/2014/main" xmlns="" val="2991176945"/>
                    </a:ext>
                  </a:extLst>
                </a:gridCol>
                <a:gridCol w="642763">
                  <a:extLst>
                    <a:ext uri="{9D8B030D-6E8A-4147-A177-3AD203B41FA5}">
                      <a16:colId xmlns:a16="http://schemas.microsoft.com/office/drawing/2014/main" xmlns="" val="3898447373"/>
                    </a:ext>
                  </a:extLst>
                </a:gridCol>
                <a:gridCol w="601198">
                  <a:extLst>
                    <a:ext uri="{9D8B030D-6E8A-4147-A177-3AD203B41FA5}">
                      <a16:colId xmlns:a16="http://schemas.microsoft.com/office/drawing/2014/main" xmlns="" val="254335321"/>
                    </a:ext>
                  </a:extLst>
                </a:gridCol>
                <a:gridCol w="512132">
                  <a:extLst>
                    <a:ext uri="{9D8B030D-6E8A-4147-A177-3AD203B41FA5}">
                      <a16:colId xmlns:a16="http://schemas.microsoft.com/office/drawing/2014/main" xmlns="" val="115865166"/>
                    </a:ext>
                  </a:extLst>
                </a:gridCol>
                <a:gridCol w="445332">
                  <a:extLst>
                    <a:ext uri="{9D8B030D-6E8A-4147-A177-3AD203B41FA5}">
                      <a16:colId xmlns:a16="http://schemas.microsoft.com/office/drawing/2014/main" xmlns="" val="28361815"/>
                    </a:ext>
                  </a:extLst>
                </a:gridCol>
                <a:gridCol w="534399">
                  <a:extLst>
                    <a:ext uri="{9D8B030D-6E8A-4147-A177-3AD203B41FA5}">
                      <a16:colId xmlns:a16="http://schemas.microsoft.com/office/drawing/2014/main" xmlns="" val="4030289290"/>
                    </a:ext>
                  </a:extLst>
                </a:gridCol>
                <a:gridCol w="534399">
                  <a:extLst>
                    <a:ext uri="{9D8B030D-6E8A-4147-A177-3AD203B41FA5}">
                      <a16:colId xmlns:a16="http://schemas.microsoft.com/office/drawing/2014/main" xmlns="" val="1382682468"/>
                    </a:ext>
                  </a:extLst>
                </a:gridCol>
              </a:tblGrid>
              <a:tr h="273251">
                <a:tc>
                  <a:txBody>
                    <a:bodyPr/>
                    <a:lstStyle/>
                    <a:p>
                      <a:pPr>
                        <a:lnSpc>
                          <a:spcPct val="115000"/>
                        </a:lnSpc>
                      </a:pPr>
                      <a:endParaRPr lang="en-US" sz="900" dirty="0">
                        <a:effectLst/>
                        <a:latin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Total AV fistula placements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Percentage of failed placements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1000"/>
                        </a:spcAft>
                      </a:pPr>
                      <a:r>
                        <a:rPr lang="en-US" sz="800" b="1" dirty="0">
                          <a:effectLst/>
                          <a:latin typeface="Calibri" panose="020F0502020204030204" pitchFamily="34" charset="0"/>
                          <a:ea typeface="Times New Roman" panose="02020603050405020304" pitchFamily="18" charset="0"/>
                          <a:cs typeface="Times New Roman" panose="02020603050405020304" pitchFamily="18" charset="0"/>
                        </a:rPr>
                        <a:t>Number of days between AV fistula placement and first use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6345099"/>
                  </a:ext>
                </a:extLst>
              </a:tr>
              <a:tr h="273251">
                <a:tc>
                  <a:txBody>
                    <a:bodyPr/>
                    <a:lstStyle/>
                    <a:p>
                      <a:pPr marL="0" marR="0">
                        <a:lnSpc>
                          <a:spcPct val="115000"/>
                        </a:lnSpc>
                        <a:spcBef>
                          <a:spcPts val="0"/>
                        </a:spcBef>
                        <a:spcAft>
                          <a:spcPts val="10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Average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Median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25</a:t>
                      </a:r>
                      <a:r>
                        <a:rPr lang="en-US" sz="800" b="1" baseline="30000">
                          <a:effectLst/>
                          <a:latin typeface="Calibri" panose="020F0502020204030204" pitchFamily="34" charset="0"/>
                          <a:ea typeface="Times New Roman" panose="02020603050405020304" pitchFamily="18" charset="0"/>
                          <a:cs typeface="Times New Roman" panose="02020603050405020304" pitchFamily="18" charset="0"/>
                        </a:rPr>
                        <a:t>th </a:t>
                      </a:r>
                      <a:r>
                        <a:rPr lang="en-US" sz="800" b="1">
                          <a:effectLst/>
                          <a:latin typeface="Calibri" panose="020F0502020204030204" pitchFamily="34" charset="0"/>
                          <a:ea typeface="Times New Roman" panose="02020603050405020304" pitchFamily="18" charset="0"/>
                          <a:cs typeface="Times New Roman" panose="02020603050405020304" pitchFamily="18" charset="0"/>
                        </a:rPr>
                        <a:t>percentile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75</a:t>
                      </a:r>
                      <a:r>
                        <a:rPr lang="en-US" sz="800" b="1" baseline="30000">
                          <a:effectLst/>
                          <a:latin typeface="Calibri" panose="020F0502020204030204" pitchFamily="34" charset="0"/>
                          <a:ea typeface="Times New Roman" panose="02020603050405020304" pitchFamily="18" charset="0"/>
                          <a:cs typeface="Times New Roman" panose="02020603050405020304" pitchFamily="18" charset="0"/>
                        </a:rPr>
                        <a:t>th </a:t>
                      </a:r>
                      <a:r>
                        <a:rPr lang="en-US" sz="800" b="1">
                          <a:effectLst/>
                          <a:latin typeface="Calibri" panose="020F0502020204030204" pitchFamily="34" charset="0"/>
                          <a:ea typeface="Times New Roman" panose="02020603050405020304" pitchFamily="18" charset="0"/>
                          <a:cs typeface="Times New Roman" panose="02020603050405020304" pitchFamily="18" charset="0"/>
                        </a:rPr>
                        <a:t>percentile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1388268"/>
                  </a:ext>
                </a:extLst>
              </a:tr>
              <a:tr h="204443">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Overall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43,473</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35.9</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112</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167</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13621644"/>
                  </a:ext>
                </a:extLst>
              </a:tr>
              <a:tr h="148506">
                <a:tc>
                  <a:txBody>
                    <a:bodyPr/>
                    <a:lstStyle/>
                    <a:p>
                      <a:pPr marL="0" marR="0">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685388040"/>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152</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112</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a:t>
                      </a:r>
                    </a:p>
                  </a:txBody>
                  <a:tcPr marL="68580" marR="68580" marT="0" marB="0" anchor="ctr">
                    <a:lnL>
                      <a:noFill/>
                    </a:lnL>
                    <a:lnR>
                      <a:noFill/>
                    </a:lnR>
                    <a:lnT>
                      <a:noFill/>
                    </a:lnT>
                    <a:lnB>
                      <a:noFill/>
                    </a:lnB>
                  </a:tcPr>
                </a:tc>
                <a:extLst>
                  <a:ext uri="{0D108BD9-81ED-4DB2-BD59-A6C34878D82A}">
                    <a16:rowId xmlns:a16="http://schemas.microsoft.com/office/drawing/2014/main" xmlns="" val="2936797594"/>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5,018</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106</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162</a:t>
                      </a:r>
                    </a:p>
                  </a:txBody>
                  <a:tcPr marL="68580" marR="68580" marT="0" marB="0" anchor="ctr">
                    <a:lnL>
                      <a:noFill/>
                    </a:lnL>
                    <a:lnR>
                      <a:noFill/>
                    </a:lnR>
                    <a:lnT>
                      <a:noFill/>
                    </a:lnT>
                    <a:lnB>
                      <a:noFill/>
                    </a:lnB>
                  </a:tcPr>
                </a:tc>
                <a:extLst>
                  <a:ext uri="{0D108BD9-81ED-4DB2-BD59-A6C34878D82A}">
                    <a16:rowId xmlns:a16="http://schemas.microsoft.com/office/drawing/2014/main" xmlns="" val="3729749668"/>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16,458</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132</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111</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72</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167</a:t>
                      </a:r>
                    </a:p>
                  </a:txBody>
                  <a:tcPr marL="68580" marR="68580" marT="0" marB="0" anchor="ctr">
                    <a:lnL>
                      <a:noFill/>
                    </a:lnL>
                    <a:lnR>
                      <a:noFill/>
                    </a:lnR>
                    <a:lnT>
                      <a:noFill/>
                    </a:lnT>
                    <a:lnB>
                      <a:noFill/>
                    </a:lnB>
                  </a:tcPr>
                </a:tc>
                <a:extLst>
                  <a:ext uri="{0D108BD9-81ED-4DB2-BD59-A6C34878D82A}">
                    <a16:rowId xmlns:a16="http://schemas.microsoft.com/office/drawing/2014/main" xmlns="" val="3834662220"/>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12,048</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36.7</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136</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115</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170</a:t>
                      </a:r>
                    </a:p>
                  </a:txBody>
                  <a:tcPr marL="68580" marR="68580" marT="0" marB="0" anchor="ctr">
                    <a:lnL>
                      <a:noFill/>
                    </a:lnL>
                    <a:lnR>
                      <a:noFill/>
                    </a:lnR>
                    <a:lnT>
                      <a:noFill/>
                    </a:lnT>
                    <a:lnB>
                      <a:noFill/>
                    </a:lnB>
                  </a:tcPr>
                </a:tc>
                <a:extLst>
                  <a:ext uri="{0D108BD9-81ED-4DB2-BD59-A6C34878D82A}">
                    <a16:rowId xmlns:a16="http://schemas.microsoft.com/office/drawing/2014/main" xmlns="" val="3572113614"/>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9,760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40.1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3603299"/>
                  </a:ext>
                </a:extLst>
              </a:tr>
              <a:tr h="148506">
                <a:tc>
                  <a:txBody>
                    <a:bodyPr/>
                    <a:lstStyle/>
                    <a:p>
                      <a:pPr marL="0" marR="0">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882578517"/>
                  </a:ext>
                </a:extLst>
              </a:tr>
              <a:tr h="169297">
                <a:tc>
                  <a:txBody>
                    <a:bodyPr/>
                    <a:lstStyle/>
                    <a:p>
                      <a:pPr marL="18288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2,213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29.2</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155</a:t>
                      </a:r>
                    </a:p>
                  </a:txBody>
                  <a:tcPr marL="68580" marR="68580" marT="0" marB="0">
                    <a:lnL>
                      <a:noFill/>
                    </a:lnL>
                    <a:lnR>
                      <a:noFill/>
                    </a:lnR>
                    <a:lnT>
                      <a:noFill/>
                    </a:lnT>
                    <a:lnB>
                      <a:noFill/>
                    </a:lnB>
                  </a:tcPr>
                </a:tc>
                <a:extLst>
                  <a:ext uri="{0D108BD9-81ED-4DB2-BD59-A6C34878D82A}">
                    <a16:rowId xmlns:a16="http://schemas.microsoft.com/office/drawing/2014/main" xmlns="" val="2941046943"/>
                  </a:ext>
                </a:extLst>
              </a:tr>
              <a:tr h="169297">
                <a:tc>
                  <a:txBody>
                    <a:bodyPr/>
                    <a:lstStyle/>
                    <a:p>
                      <a:pPr marL="182880" marR="0">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extLst>
                  <a:ext uri="{0D108BD9-81ED-4DB2-BD59-A6C34878D82A}">
                    <a16:rowId xmlns:a16="http://schemas.microsoft.com/office/drawing/2014/main" xmlns="" val="2962700949"/>
                  </a:ext>
                </a:extLst>
              </a:tr>
              <a:tr h="169297">
                <a:tc>
                  <a:txBody>
                    <a:bodyPr/>
                    <a:lstStyle/>
                    <a:p>
                      <a:pPr marL="29972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White NH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24,528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35.7</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a:t>
                      </a:r>
                    </a:p>
                  </a:txBody>
                  <a:tcPr marL="68580" marR="68580" marT="0" marB="0">
                    <a:lnL>
                      <a:noFill/>
                    </a:lnL>
                    <a:lnR>
                      <a:noFill/>
                    </a:lnR>
                    <a:lnT>
                      <a:noFill/>
                    </a:lnT>
                    <a:lnB>
                      <a:noFill/>
                    </a:lnB>
                  </a:tcPr>
                </a:tc>
                <a:extLst>
                  <a:ext uri="{0D108BD9-81ED-4DB2-BD59-A6C34878D82A}">
                    <a16:rowId xmlns:a16="http://schemas.microsoft.com/office/drawing/2014/main" xmlns="" val="2853302682"/>
                  </a:ext>
                </a:extLst>
              </a:tr>
              <a:tr h="148506">
                <a:tc>
                  <a:txBody>
                    <a:bodyPr/>
                    <a:lstStyle/>
                    <a:p>
                      <a:pPr marL="299720" marR="0">
                        <a:lnSpc>
                          <a:spcPct val="115000"/>
                        </a:lnSpc>
                        <a:spcBef>
                          <a:spcPts val="0"/>
                        </a:spcBef>
                        <a:spcAft>
                          <a:spcPts val="100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 NH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14,139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38.2</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112</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173</a:t>
                      </a:r>
                    </a:p>
                  </a:txBody>
                  <a:tcPr marL="68580" marR="68580" marT="0" marB="0">
                    <a:lnL>
                      <a:noFill/>
                    </a:lnL>
                    <a:lnR>
                      <a:noFill/>
                    </a:lnR>
                    <a:lnT>
                      <a:noFill/>
                    </a:lnT>
                    <a:lnB>
                      <a:noFill/>
                    </a:lnB>
                  </a:tcPr>
                </a:tc>
                <a:extLst>
                  <a:ext uri="{0D108BD9-81ED-4DB2-BD59-A6C34878D82A}">
                    <a16:rowId xmlns:a16="http://schemas.microsoft.com/office/drawing/2014/main" xmlns="" val="3484176611"/>
                  </a:ext>
                </a:extLst>
              </a:tr>
              <a:tr h="148506">
                <a:tc>
                  <a:txBody>
                    <a:bodyPr/>
                    <a:lstStyle/>
                    <a:p>
                      <a:pPr marL="29972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Native American NH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121</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163</a:t>
                      </a:r>
                    </a:p>
                  </a:txBody>
                  <a:tcPr marL="68580" marR="68580" marT="0" marB="0">
                    <a:lnL>
                      <a:noFill/>
                    </a:lnL>
                    <a:lnR>
                      <a:noFill/>
                    </a:lnR>
                    <a:lnT>
                      <a:noFill/>
                    </a:lnT>
                    <a:lnB>
                      <a:noFill/>
                    </a:lnB>
                  </a:tcPr>
                </a:tc>
                <a:extLst>
                  <a:ext uri="{0D108BD9-81ED-4DB2-BD59-A6C34878D82A}">
                    <a16:rowId xmlns:a16="http://schemas.microsoft.com/office/drawing/2014/main" xmlns="" val="324443069"/>
                  </a:ext>
                </a:extLst>
              </a:tr>
              <a:tr h="148506">
                <a:tc>
                  <a:txBody>
                    <a:bodyPr/>
                    <a:lstStyle/>
                    <a:p>
                      <a:pPr marL="29972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Asian NH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1,499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107</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161</a:t>
                      </a:r>
                    </a:p>
                  </a:txBody>
                  <a:tcPr marL="68580" marR="68580" marT="0" marB="0">
                    <a:lnL>
                      <a:noFill/>
                    </a:lnL>
                    <a:lnR>
                      <a:noFill/>
                    </a:lnR>
                    <a:lnT>
                      <a:noFill/>
                    </a:lnT>
                    <a:lnB>
                      <a:noFill/>
                    </a:lnB>
                  </a:tcPr>
                </a:tc>
                <a:extLst>
                  <a:ext uri="{0D108BD9-81ED-4DB2-BD59-A6C34878D82A}">
                    <a16:rowId xmlns:a16="http://schemas.microsoft.com/office/drawing/2014/main" xmlns="" val="3656062461"/>
                  </a:ext>
                </a:extLst>
              </a:tr>
              <a:tr h="148506">
                <a:tc>
                  <a:txBody>
                    <a:bodyPr/>
                    <a:lstStyle/>
                    <a:p>
                      <a:pPr marL="29972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Other/Unknown NH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545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27.3</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7274900"/>
                  </a:ext>
                </a:extLst>
              </a:tr>
              <a:tr h="148506">
                <a:tc>
                  <a:txBody>
                    <a:bodyPr/>
                    <a:lstStyle/>
                    <a:p>
                      <a:pPr marL="0" marR="0">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266474350"/>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24,667</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31.5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127</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158</a:t>
                      </a:r>
                    </a:p>
                  </a:txBody>
                  <a:tcPr marL="68580" marR="68580" marT="0" marB="0">
                    <a:lnL>
                      <a:noFill/>
                    </a:lnL>
                    <a:lnR>
                      <a:noFill/>
                    </a:lnR>
                    <a:lnT>
                      <a:noFill/>
                    </a:lnT>
                    <a:lnB>
                      <a:noFill/>
                    </a:lnB>
                  </a:tcPr>
                </a:tc>
                <a:extLst>
                  <a:ext uri="{0D108BD9-81ED-4DB2-BD59-A6C34878D82A}">
                    <a16:rowId xmlns:a16="http://schemas.microsoft.com/office/drawing/2014/main" xmlns="" val="341943179"/>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18,806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41.6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183</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7262931"/>
                  </a:ext>
                </a:extLst>
              </a:tr>
              <a:tr h="148506">
                <a:tc>
                  <a:txBody>
                    <a:bodyPr/>
                    <a:lstStyle/>
                    <a:p>
                      <a:pPr marL="0" marR="0">
                        <a:lnSpc>
                          <a:spcPct val="115000"/>
                        </a:lnSpc>
                        <a:spcBef>
                          <a:spcPts val="0"/>
                        </a:spcBef>
                        <a:spcAft>
                          <a:spcPts val="10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Primary Cause of ESRD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740652491"/>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Diabetes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20,270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36.2</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76</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171</a:t>
                      </a:r>
                    </a:p>
                  </a:txBody>
                  <a:tcPr marL="68580" marR="68580" marT="0" marB="0">
                    <a:lnL>
                      <a:noFill/>
                    </a:lnL>
                    <a:lnR>
                      <a:noFill/>
                    </a:lnR>
                    <a:lnT>
                      <a:noFill/>
                    </a:lnT>
                    <a:lnB>
                      <a:noFill/>
                    </a:lnB>
                  </a:tcPr>
                </a:tc>
                <a:extLst>
                  <a:ext uri="{0D108BD9-81ED-4DB2-BD59-A6C34878D82A}">
                    <a16:rowId xmlns:a16="http://schemas.microsoft.com/office/drawing/2014/main" xmlns="" val="374380796"/>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Hypertension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13,104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131</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111</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164</a:t>
                      </a:r>
                    </a:p>
                  </a:txBody>
                  <a:tcPr marL="68580" marR="68580" marT="0" marB="0">
                    <a:lnL>
                      <a:noFill/>
                    </a:lnL>
                    <a:lnR>
                      <a:noFill/>
                    </a:lnR>
                    <a:lnT>
                      <a:noFill/>
                    </a:lnT>
                    <a:lnB>
                      <a:noFill/>
                    </a:lnB>
                  </a:tcPr>
                </a:tc>
                <a:extLst>
                  <a:ext uri="{0D108BD9-81ED-4DB2-BD59-A6C34878D82A}">
                    <a16:rowId xmlns:a16="http://schemas.microsoft.com/office/drawing/2014/main" xmlns="" val="987388294"/>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Glomerulonephritis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3,860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33.4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160</a:t>
                      </a:r>
                    </a:p>
                  </a:txBody>
                  <a:tcPr marL="68580" marR="68580" marT="0" marB="0">
                    <a:lnL>
                      <a:noFill/>
                    </a:lnL>
                    <a:lnR>
                      <a:noFill/>
                    </a:lnR>
                    <a:lnT>
                      <a:noFill/>
                    </a:lnT>
                    <a:lnB>
                      <a:noFill/>
                    </a:lnB>
                  </a:tcPr>
                </a:tc>
                <a:extLst>
                  <a:ext uri="{0D108BD9-81ED-4DB2-BD59-A6C34878D82A}">
                    <a16:rowId xmlns:a16="http://schemas.microsoft.com/office/drawing/2014/main" xmlns="" val="4121924336"/>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Cystic kidney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717</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30.8</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132</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112</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a:t>
                      </a:r>
                    </a:p>
                  </a:txBody>
                  <a:tcPr marL="68580" marR="68580" marT="0" marB="0">
                    <a:lnL>
                      <a:noFill/>
                    </a:lnL>
                    <a:lnR>
                      <a:noFill/>
                    </a:lnR>
                    <a:lnT>
                      <a:noFill/>
                    </a:lnT>
                    <a:lnB>
                      <a:noFill/>
                    </a:lnB>
                  </a:tcPr>
                </a:tc>
                <a:extLst>
                  <a:ext uri="{0D108BD9-81ED-4DB2-BD59-A6C34878D82A}">
                    <a16:rowId xmlns:a16="http://schemas.microsoft.com/office/drawing/2014/main" xmlns="" val="2019509720"/>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Other urologic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654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35.5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126</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109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155</a:t>
                      </a:r>
                    </a:p>
                  </a:txBody>
                  <a:tcPr marL="68580" marR="68580" marT="0" marB="0">
                    <a:lnL>
                      <a:noFill/>
                    </a:lnL>
                    <a:lnR>
                      <a:noFill/>
                    </a:lnR>
                    <a:lnT>
                      <a:noFill/>
                    </a:lnT>
                    <a:lnB>
                      <a:noFill/>
                    </a:lnB>
                  </a:tcPr>
                </a:tc>
                <a:extLst>
                  <a:ext uri="{0D108BD9-81ED-4DB2-BD59-A6C34878D82A}">
                    <a16:rowId xmlns:a16="http://schemas.microsoft.com/office/drawing/2014/main" xmlns="" val="2708569136"/>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Other cause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3,615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37.9</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132</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74</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165</a:t>
                      </a:r>
                    </a:p>
                  </a:txBody>
                  <a:tcPr marL="68580" marR="68580" marT="0" marB="0">
                    <a:lnL>
                      <a:noFill/>
                    </a:lnL>
                    <a:lnR>
                      <a:noFill/>
                    </a:lnR>
                    <a:lnT>
                      <a:noFill/>
                    </a:lnT>
                    <a:lnB>
                      <a:noFill/>
                    </a:lnB>
                  </a:tcPr>
                </a:tc>
                <a:extLst>
                  <a:ext uri="{0D108BD9-81ED-4DB2-BD59-A6C34878D82A}">
                    <a16:rowId xmlns:a16="http://schemas.microsoft.com/office/drawing/2014/main" xmlns="" val="1839716042"/>
                  </a:ext>
                </a:extLst>
              </a:tr>
              <a:tr h="148506">
                <a:tc>
                  <a:txBody>
                    <a:bodyPr/>
                    <a:lstStyle/>
                    <a:p>
                      <a:pPr marL="18288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Unknown cause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462" marR="534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1,253</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34.0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145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115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76</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182</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769575"/>
                  </a:ext>
                </a:extLst>
              </a:tr>
            </a:tbl>
          </a:graphicData>
        </a:graphic>
      </p:graphicFrame>
    </p:spTree>
    <p:extLst>
      <p:ext uri="{BB962C8B-B14F-4D97-AF65-F5344CB8AC3E}">
        <p14:creationId xmlns:p14="http://schemas.microsoft.com/office/powerpoint/2010/main" val="839527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4.1  Vascular access use at hemodialysis initiation, from the ESRD Medical Evidence form (CMS 2728), 2005-2014</a:t>
            </a:r>
            <a:endParaRPr lang="en-US" sz="2800" b="1" baseline="30000" dirty="0">
              <a:solidFill>
                <a:srgbClr val="FF0000"/>
              </a:solidFill>
            </a:endParaRP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4</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9" name="Rectangle 8"/>
          <p:cNvSpPr/>
          <p:nvPr/>
        </p:nvSpPr>
        <p:spPr>
          <a:xfrm>
            <a:off x="1257300" y="5715001"/>
            <a:ext cx="7124700" cy="461665"/>
          </a:xfrm>
          <a:prstGeom prst="rect">
            <a:avLst/>
          </a:prstGeom>
        </p:spPr>
        <p:txBody>
          <a:bodyPr wrap="square">
            <a:spAutoFit/>
          </a:bodyPr>
          <a:lstStyle/>
          <a:p>
            <a:r>
              <a:rPr lang="en-US" i="1" baseline="30000" dirty="0"/>
              <a:t>Data Source: Special analyses, USRDS ESRD Database. ESRD patients initiating hemodialysis in 2005-2014. Abbreviations: AV, arteriovenous; CMS, Centers for Medicare &amp; Medicaid; ESRD, end-stage renal disease. </a:t>
            </a:r>
            <a:endParaRPr lang="en-US" i="1" baseline="30000" dirty="0">
              <a:solidFill>
                <a:srgbClr val="FF0000"/>
              </a:solidFill>
            </a:endParaRPr>
          </a:p>
        </p:txBody>
      </p:sp>
      <p:pic>
        <p:nvPicPr>
          <p:cNvPr id="1026" name="Picture 2" descr="K:\Projects\USRDS\docs\ADR\2016\Chapters\ESRD\c04_VascAcc\Figures_Tables\600ppi\v2_c04_VascAcc_f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47725"/>
            <a:ext cx="6400800" cy="480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3</a:t>
            </a:fld>
            <a:endParaRPr lang="en-US" dirty="0"/>
          </a:p>
        </p:txBody>
      </p:sp>
      <p:sp>
        <p:nvSpPr>
          <p:cNvPr id="4" name="Title 3"/>
          <p:cNvSpPr>
            <a:spLocks noGrp="1"/>
          </p:cNvSpPr>
          <p:nvPr>
            <p:ph type="title"/>
          </p:nvPr>
        </p:nvSpPr>
        <p:spPr>
          <a:xfrm>
            <a:off x="76200" y="198438"/>
            <a:ext cx="8915400" cy="563562"/>
          </a:xfrm>
        </p:spPr>
        <p:txBody>
          <a:bodyPr/>
          <a:lstStyle/>
          <a:p>
            <a:r>
              <a:rPr lang="en-US" sz="2000" b="1" baseline="30000" dirty="0"/>
              <a:t>Table 4.1  Vascular access used at hemodialysis initiation by patient characteristics from the ESRD Medical Evidence form (CMS 2728), 2014</a:t>
            </a:r>
            <a:endParaRPr lang="en-US" sz="2000" b="1" baseline="30000" dirty="0">
              <a:solidFill>
                <a:srgbClr val="FF0000"/>
              </a:solidFill>
            </a:endParaRPr>
          </a:p>
        </p:txBody>
      </p:sp>
      <p:sp>
        <p:nvSpPr>
          <p:cNvPr id="7" name="Rectangle 6"/>
          <p:cNvSpPr/>
          <p:nvPr/>
        </p:nvSpPr>
        <p:spPr>
          <a:xfrm>
            <a:off x="152400" y="6220520"/>
            <a:ext cx="8991600" cy="256480"/>
          </a:xfrm>
          <a:prstGeom prst="rect">
            <a:avLst/>
          </a:prstGeom>
        </p:spPr>
        <p:txBody>
          <a:bodyPr wrap="square">
            <a:spAutoFit/>
          </a:bodyPr>
          <a:lstStyle/>
          <a:p>
            <a:r>
              <a:rPr lang="en-US" sz="1600" i="1" baseline="30000" dirty="0"/>
              <a:t>Data Source: Special analyses, USRDS ESRD Database. Abbreviations: AV, arteriovenous; CMS, Centers for Medicare &amp; Medicaid; ESRD, end-stage renal disease.</a:t>
            </a:r>
            <a:endParaRPr lang="en-US" sz="1600" i="1" baseline="30000"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5485146"/>
              </p:ext>
            </p:extLst>
          </p:nvPr>
        </p:nvGraphicFramePr>
        <p:xfrm>
          <a:off x="2171700" y="634313"/>
          <a:ext cx="4800600" cy="5461687"/>
        </p:xfrm>
        <a:graphic>
          <a:graphicData uri="http://schemas.openxmlformats.org/drawingml/2006/table">
            <a:tbl>
              <a:tblPr firstRow="1" firstCol="1" bandRow="1"/>
              <a:tblGrid>
                <a:gridCol w="1563653">
                  <a:extLst>
                    <a:ext uri="{9D8B030D-6E8A-4147-A177-3AD203B41FA5}">
                      <a16:colId xmlns:a16="http://schemas.microsoft.com/office/drawing/2014/main" xmlns="" val="948913198"/>
                    </a:ext>
                  </a:extLst>
                </a:gridCol>
                <a:gridCol w="520245">
                  <a:extLst>
                    <a:ext uri="{9D8B030D-6E8A-4147-A177-3AD203B41FA5}">
                      <a16:colId xmlns:a16="http://schemas.microsoft.com/office/drawing/2014/main" xmlns="" val="46166997"/>
                    </a:ext>
                  </a:extLst>
                </a:gridCol>
                <a:gridCol w="436418">
                  <a:extLst>
                    <a:ext uri="{9D8B030D-6E8A-4147-A177-3AD203B41FA5}">
                      <a16:colId xmlns:a16="http://schemas.microsoft.com/office/drawing/2014/main" xmlns="" val="1502201558"/>
                    </a:ext>
                  </a:extLst>
                </a:gridCol>
                <a:gridCol w="872836">
                  <a:extLst>
                    <a:ext uri="{9D8B030D-6E8A-4147-A177-3AD203B41FA5}">
                      <a16:colId xmlns:a16="http://schemas.microsoft.com/office/drawing/2014/main" xmlns="" val="3026957985"/>
                    </a:ext>
                  </a:extLst>
                </a:gridCol>
                <a:gridCol w="882538">
                  <a:extLst>
                    <a:ext uri="{9D8B030D-6E8A-4147-A177-3AD203B41FA5}">
                      <a16:colId xmlns:a16="http://schemas.microsoft.com/office/drawing/2014/main" xmlns="" val="3585187868"/>
                    </a:ext>
                  </a:extLst>
                </a:gridCol>
                <a:gridCol w="524910">
                  <a:extLst>
                    <a:ext uri="{9D8B030D-6E8A-4147-A177-3AD203B41FA5}">
                      <a16:colId xmlns:a16="http://schemas.microsoft.com/office/drawing/2014/main" xmlns="" val="3426640207"/>
                    </a:ext>
                  </a:extLst>
                </a:gridCol>
              </a:tblGrid>
              <a:tr h="283814">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Catheter with maturing fistula</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Catheter with maturing graft</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Catheter only</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7475575"/>
                  </a:ext>
                </a:extLst>
              </a:tr>
              <a:tr h="144142">
                <a:tc>
                  <a:txBody>
                    <a:bodyPr/>
                    <a:lstStyle/>
                    <a:p>
                      <a:pPr marL="0" marR="0">
                        <a:lnSpc>
                          <a:spcPct val="115000"/>
                        </a:lnSpc>
                        <a:spcBef>
                          <a:spcPts val="0"/>
                        </a:spcBef>
                        <a:spcAft>
                          <a:spcPts val="0"/>
                        </a:spcAft>
                      </a:pPr>
                      <a:r>
                        <a:rPr lang="en-US" sz="7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7153341"/>
                  </a:ext>
                </a:extLst>
              </a:tr>
              <a:tr h="166873">
                <a:tc>
                  <a:txBody>
                    <a:bodyPr/>
                    <a:lstStyle/>
                    <a:p>
                      <a:pPr marL="0" marR="0">
                        <a:lnSpc>
                          <a:spcPct val="115000"/>
                        </a:lnSpc>
                        <a:spcBef>
                          <a:spcPts val="0"/>
                        </a:spcBef>
                        <a:spcAft>
                          <a:spcPts val="0"/>
                        </a:spcAft>
                      </a:pPr>
                      <a:r>
                        <a:rPr lang="en-US" sz="7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944512645"/>
                  </a:ext>
                </a:extLst>
              </a:tr>
              <a:tr h="14414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10.8</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1194570961"/>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3004252560"/>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60.8</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1231894487"/>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3203977934"/>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14.8</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188471"/>
                  </a:ext>
                </a:extLst>
              </a:tr>
              <a:tr h="166873">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092201148"/>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4149753649"/>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6241573"/>
                  </a:ext>
                </a:extLst>
              </a:tr>
              <a:tr h="144142">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Race/Ethnicity</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542672841"/>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1122011138"/>
                  </a:ext>
                </a:extLst>
              </a:tr>
              <a:tr h="144142">
                <a:tc>
                  <a:txBody>
                    <a:bodyPr/>
                    <a:lstStyle/>
                    <a:p>
                      <a:pPr marL="9144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1373065072"/>
                  </a:ext>
                </a:extLst>
              </a:tr>
              <a:tr h="14414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 NH</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3983449303"/>
                  </a:ext>
                </a:extLst>
              </a:tr>
              <a:tr h="14414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Black/African American NH</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3844361438"/>
                  </a:ext>
                </a:extLst>
              </a:tr>
              <a:tr h="14414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Native American NH</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58.7</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3665070135"/>
                  </a:ext>
                </a:extLst>
              </a:tr>
              <a:tr h="144142">
                <a:tc>
                  <a:txBody>
                    <a:bodyPr/>
                    <a:lstStyle/>
                    <a:p>
                      <a:pPr marL="18288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 NH</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8478029"/>
                  </a:ext>
                </a:extLst>
              </a:tr>
              <a:tr h="166873">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Cause of ESRD</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263568516"/>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58.1</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1669080467"/>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61.9</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1901195733"/>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62.3</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1125519372"/>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Cystic Kidney</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37.3</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402361458"/>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Urologic</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67.3</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2997579699"/>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Cause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76.8</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68402793"/>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Unknown/Missing</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72.0</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7175890"/>
                  </a:ext>
                </a:extLst>
              </a:tr>
              <a:tr h="166873">
                <a:tc>
                  <a:txBody>
                    <a:bodyPr/>
                    <a:lstStyle/>
                    <a:p>
                      <a:pPr marL="0" marR="0">
                        <a:lnSpc>
                          <a:spcPct val="115000"/>
                        </a:lnSpc>
                        <a:spcBef>
                          <a:spcPts val="0"/>
                        </a:spcBef>
                        <a:spcAft>
                          <a:spcPts val="0"/>
                        </a:spcAft>
                      </a:pPr>
                      <a:r>
                        <a:rPr lang="en-US" sz="7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Comorbidities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750" dirty="0">
                        <a:effectLst/>
                        <a:latin typeface="Calibri" panose="020F0502020204030204" pitchFamily="34" charset="0"/>
                        <a:cs typeface="Times New Roman" panose="02020603050405020304" pitchFamily="18" charset="0"/>
                      </a:endParaRPr>
                    </a:p>
                  </a:txBody>
                  <a:tcPr marL="23980" marR="23980" marT="11990" marB="1199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8614418"/>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3129973736"/>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Congestive heart failure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65.0</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2476128310"/>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Atherosclerotic heart disease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18.6</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59.4</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3720195706"/>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Cerebrovascular disease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61.1</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3414626384"/>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Peripheral vascular disease</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61.2</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1783675"/>
                  </a:ext>
                </a:extLst>
              </a:tr>
              <a:tr h="144142">
                <a:tc>
                  <a:txBody>
                    <a:bodyPr/>
                    <a:lstStyle/>
                    <a:p>
                      <a:pPr marL="91440" marR="0">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17.4</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60.5</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a:noFill/>
                    </a:lnB>
                  </a:tcPr>
                </a:tc>
                <a:extLst>
                  <a:ext uri="{0D108BD9-81ED-4DB2-BD59-A6C34878D82A}">
                    <a16:rowId xmlns:a16="http://schemas.microsoft.com/office/drawing/2014/main" xmlns="" val="1502129389"/>
                  </a:ext>
                </a:extLst>
              </a:tr>
              <a:tr h="144142">
                <a:tc>
                  <a:txBody>
                    <a:bodyPr/>
                    <a:lstStyle/>
                    <a:p>
                      <a:pPr marL="91440" marR="0">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cardiac disease</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16.2</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75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65.6</a:t>
                      </a:r>
                      <a:endParaRPr lang="en-US" sz="750" dirty="0">
                        <a:effectLst/>
                        <a:latin typeface="Calibri" panose="020F0502020204030204" pitchFamily="34" charset="0"/>
                        <a:ea typeface="Calibri" panose="020F0502020204030204" pitchFamily="34" charset="0"/>
                        <a:cs typeface="Times New Roman" panose="02020603050405020304" pitchFamily="18" charset="0"/>
                      </a:endParaRPr>
                    </a:p>
                  </a:txBody>
                  <a:tcPr marL="23980" marR="23980" marT="11990" marB="1199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9432013"/>
                  </a:ext>
                </a:extLst>
              </a:tr>
            </a:tbl>
          </a:graphicData>
        </a:graphic>
      </p:graphicFrame>
    </p:spTree>
    <p:extLst>
      <p:ext uri="{BB962C8B-B14F-4D97-AF65-F5344CB8AC3E}">
        <p14:creationId xmlns:p14="http://schemas.microsoft.com/office/powerpoint/2010/main" val="1683365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4</a:t>
            </a:fld>
            <a:endParaRPr lang="en-US" dirty="0"/>
          </a:p>
        </p:txBody>
      </p:sp>
      <p:sp>
        <p:nvSpPr>
          <p:cNvPr id="4" name="Title 3"/>
          <p:cNvSpPr>
            <a:spLocks noGrp="1"/>
          </p:cNvSpPr>
          <p:nvPr>
            <p:ph type="title"/>
          </p:nvPr>
        </p:nvSpPr>
        <p:spPr>
          <a:xfrm>
            <a:off x="457200" y="274638"/>
            <a:ext cx="8229600" cy="756720"/>
          </a:xfrm>
        </p:spPr>
        <p:txBody>
          <a:bodyPr/>
          <a:lstStyle/>
          <a:p>
            <a:r>
              <a:rPr lang="en-US" sz="2800" b="1" baseline="30000" dirty="0"/>
              <a:t>Figure 4.2  Geographic variation in percentage of catheter-only use at hemodialysis initiation, from the ESRD Medical Evidence form (CMS 2728), 2014</a:t>
            </a:r>
            <a:endParaRPr lang="en-US" sz="2800" b="1" dirty="0"/>
          </a:p>
        </p:txBody>
      </p:sp>
      <p:sp>
        <p:nvSpPr>
          <p:cNvPr id="7" name="Rectangle 6"/>
          <p:cNvSpPr/>
          <p:nvPr/>
        </p:nvSpPr>
        <p:spPr>
          <a:xfrm>
            <a:off x="723900" y="5791200"/>
            <a:ext cx="7696200" cy="461665"/>
          </a:xfrm>
          <a:prstGeom prst="rect">
            <a:avLst/>
          </a:prstGeom>
        </p:spPr>
        <p:txBody>
          <a:bodyPr wrap="square">
            <a:spAutoFit/>
          </a:bodyPr>
          <a:lstStyle/>
          <a:p>
            <a:r>
              <a:rPr lang="en-US" i="1" baseline="30000" dirty="0"/>
              <a:t>Data Source: Special analyses, USRDS ESRD Database. Abbreviations: CMS, Centers for Medicare &amp; Medicaid; ESRD, end-stage renal disease.</a:t>
            </a:r>
            <a:endParaRPr lang="en-US" i="1" baseline="30000" dirty="0">
              <a:solidFill>
                <a:srgbClr val="FF0000"/>
              </a:solidFill>
            </a:endParaRPr>
          </a:p>
        </p:txBody>
      </p:sp>
      <p:sp>
        <p:nvSpPr>
          <p:cNvPr id="10"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pic>
        <p:nvPicPr>
          <p:cNvPr id="2050" name="Picture 2" descr="K:\Projects\USRDS\docs\ADR\2016\Chapters\ESRD\c04_VascAcc\Figures_Tables\600ppi\v2_c04_VascAcc_f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76400"/>
            <a:ext cx="7589520" cy="302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7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5</a:t>
            </a:fld>
            <a:endParaRPr lang="en-US" dirty="0"/>
          </a:p>
        </p:txBody>
      </p:sp>
      <p:sp>
        <p:nvSpPr>
          <p:cNvPr id="4" name="Title 3"/>
          <p:cNvSpPr>
            <a:spLocks noGrp="1"/>
          </p:cNvSpPr>
          <p:nvPr>
            <p:ph type="title"/>
          </p:nvPr>
        </p:nvSpPr>
        <p:spPr>
          <a:xfrm>
            <a:off x="457200" y="274638"/>
            <a:ext cx="8229600" cy="756720"/>
          </a:xfrm>
        </p:spPr>
        <p:txBody>
          <a:bodyPr/>
          <a:lstStyle/>
          <a:p>
            <a:r>
              <a:rPr lang="en-US" sz="2800" b="1" baseline="30000" dirty="0"/>
              <a:t>Figure 4.3  Geographic variation in percentage of AV fistula use at hemodialysis initiation, from the ESRD Medical Evidence form (CMS 2728), 2014</a:t>
            </a:r>
            <a:endParaRPr lang="en-US" sz="2800" b="1" dirty="0"/>
          </a:p>
        </p:txBody>
      </p:sp>
      <p:sp>
        <p:nvSpPr>
          <p:cNvPr id="7" name="Rectangle 6"/>
          <p:cNvSpPr/>
          <p:nvPr/>
        </p:nvSpPr>
        <p:spPr>
          <a:xfrm>
            <a:off x="723900" y="5791200"/>
            <a:ext cx="7696200" cy="461665"/>
          </a:xfrm>
          <a:prstGeom prst="rect">
            <a:avLst/>
          </a:prstGeom>
        </p:spPr>
        <p:txBody>
          <a:bodyPr wrap="square">
            <a:spAutoFit/>
          </a:bodyPr>
          <a:lstStyle/>
          <a:p>
            <a:r>
              <a:rPr lang="en-US" i="1" baseline="30000" dirty="0"/>
              <a:t>Data Source: Special analyses, USRDS ESRD Database. Abbreviations: AV, arteriovenous; CMS, Centers for Medicare &amp; Medicaid; ESRD, end-stage renal disease.</a:t>
            </a:r>
            <a:endParaRPr lang="en-US" i="1" baseline="30000" dirty="0">
              <a:solidFill>
                <a:srgbClr val="FF0000"/>
              </a:solidFill>
            </a:endParaRPr>
          </a:p>
        </p:txBody>
      </p:sp>
      <p:sp>
        <p:nvSpPr>
          <p:cNvPr id="11"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pic>
        <p:nvPicPr>
          <p:cNvPr id="3074" name="Picture 2" descr="K:\Projects\USRDS\docs\ADR\2016\Chapters\ESRD\c04_VascAcc\Figures_Tables\600ppi\v2_c04_VascAcc_f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 y="1676400"/>
            <a:ext cx="7589520" cy="341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5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6</a:t>
            </a:fld>
            <a:endParaRPr lang="en-US" dirty="0"/>
          </a:p>
        </p:txBody>
      </p:sp>
      <p:sp>
        <p:nvSpPr>
          <p:cNvPr id="7" name="Title 3"/>
          <p:cNvSpPr>
            <a:spLocks noGrp="1"/>
          </p:cNvSpPr>
          <p:nvPr>
            <p:ph type="title"/>
          </p:nvPr>
        </p:nvSpPr>
        <p:spPr>
          <a:xfrm>
            <a:off x="457200" y="274638"/>
            <a:ext cx="8229600" cy="756720"/>
          </a:xfrm>
        </p:spPr>
        <p:txBody>
          <a:bodyPr/>
          <a:lstStyle/>
          <a:p>
            <a:r>
              <a:rPr lang="en-US" sz="2800" b="1" baseline="30000" dirty="0"/>
              <a:t>Table 4.2  Distribution of type of vascular access in use among prevalent hemodialysis patients in 2014, from </a:t>
            </a:r>
            <a:r>
              <a:rPr lang="en-US" sz="2800" b="1" baseline="30000" dirty="0" err="1"/>
              <a:t>CROWNWeb</a:t>
            </a:r>
            <a:r>
              <a:rPr lang="en-US" sz="2800" b="1" baseline="30000" dirty="0"/>
              <a:t> data, December 2014</a:t>
            </a:r>
            <a:endParaRPr lang="en-US" sz="2800" b="1" dirty="0"/>
          </a:p>
        </p:txBody>
      </p:sp>
      <p:sp>
        <p:nvSpPr>
          <p:cNvPr id="8" name="Rectangle 7"/>
          <p:cNvSpPr/>
          <p:nvPr/>
        </p:nvSpPr>
        <p:spPr>
          <a:xfrm>
            <a:off x="723900" y="5791200"/>
            <a:ext cx="7696200" cy="461665"/>
          </a:xfrm>
          <a:prstGeom prst="rect">
            <a:avLst/>
          </a:prstGeom>
        </p:spPr>
        <p:txBody>
          <a:bodyPr wrap="square">
            <a:spAutoFit/>
          </a:bodyPr>
          <a:lstStyle/>
          <a:p>
            <a:r>
              <a:rPr lang="en-US" i="1" baseline="30000" dirty="0"/>
              <a:t>Data Source: Special analyses, USRDS ESRD Database. </a:t>
            </a:r>
            <a:r>
              <a:rPr lang="en-US" i="1" baseline="30000" dirty="0" err="1"/>
              <a:t>CROWNWeb</a:t>
            </a:r>
            <a:r>
              <a:rPr lang="en-US" i="1" baseline="30000" dirty="0"/>
              <a:t> data catheter=any catheter use; fistula and graft use shown are without the use of a catheter. Abbreviations: AV, arteriovenous; ESRD, end-stage renal disease.</a:t>
            </a:r>
            <a:endParaRPr lang="en-US" i="1" baseline="30000" dirty="0">
              <a:solidFill>
                <a:srgbClr val="FF0000"/>
              </a:solidFill>
            </a:endParaRPr>
          </a:p>
        </p:txBody>
      </p:sp>
      <p:sp>
        <p:nvSpPr>
          <p:cNvPr id="13"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2021149"/>
              </p:ext>
            </p:extLst>
          </p:nvPr>
        </p:nvGraphicFramePr>
        <p:xfrm>
          <a:off x="2679407" y="1030684"/>
          <a:ext cx="3785187" cy="4531916"/>
        </p:xfrm>
        <a:graphic>
          <a:graphicData uri="http://schemas.openxmlformats.org/drawingml/2006/table">
            <a:tbl>
              <a:tblPr firstRow="1" firstCol="1" bandRow="1"/>
              <a:tblGrid>
                <a:gridCol w="1500180">
                  <a:extLst>
                    <a:ext uri="{9D8B030D-6E8A-4147-A177-3AD203B41FA5}">
                      <a16:colId xmlns:a16="http://schemas.microsoft.com/office/drawing/2014/main" xmlns="" val="2623216760"/>
                    </a:ext>
                  </a:extLst>
                </a:gridCol>
                <a:gridCol w="761669">
                  <a:extLst>
                    <a:ext uri="{9D8B030D-6E8A-4147-A177-3AD203B41FA5}">
                      <a16:colId xmlns:a16="http://schemas.microsoft.com/office/drawing/2014/main" xmlns="" val="135462080"/>
                    </a:ext>
                  </a:extLst>
                </a:gridCol>
                <a:gridCol w="761669">
                  <a:extLst>
                    <a:ext uri="{9D8B030D-6E8A-4147-A177-3AD203B41FA5}">
                      <a16:colId xmlns:a16="http://schemas.microsoft.com/office/drawing/2014/main" xmlns="" val="333700114"/>
                    </a:ext>
                  </a:extLst>
                </a:gridCol>
                <a:gridCol w="761669">
                  <a:extLst>
                    <a:ext uri="{9D8B030D-6E8A-4147-A177-3AD203B41FA5}">
                      <a16:colId xmlns:a16="http://schemas.microsoft.com/office/drawing/2014/main" xmlns="" val="1798137580"/>
                    </a:ext>
                  </a:extLst>
                </a:gridCol>
              </a:tblGrid>
              <a:tr h="186094">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fistula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AV graft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Catheter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4139509"/>
                  </a:ext>
                </a:extLst>
              </a:tr>
              <a:tr h="171890">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5857148"/>
                  </a:ext>
                </a:extLst>
              </a:tr>
              <a:tr h="186094">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851409174"/>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3540991526"/>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2181569287"/>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1561221406"/>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1235582539"/>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7510079"/>
                  </a:ext>
                </a:extLst>
              </a:tr>
              <a:tr h="186094">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273371608"/>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3708464936"/>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7925214"/>
                  </a:ext>
                </a:extLst>
              </a:tr>
              <a:tr h="171890">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Race/Ethnicity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177510430"/>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112423740"/>
                  </a:ext>
                </a:extLst>
              </a:tr>
              <a:tr h="171890">
                <a:tc>
                  <a:txBody>
                    <a:bodyPr/>
                    <a:lstStyle/>
                    <a:p>
                      <a:pPr marL="9525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Non-Hispanic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2266291010"/>
                  </a:ext>
                </a:extLst>
              </a:tr>
              <a:tr h="171890">
                <a:tc>
                  <a:txBody>
                    <a:bodyPr/>
                    <a:lstStyle/>
                    <a:p>
                      <a:pPr marL="18288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 NH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1170286016"/>
                  </a:ext>
                </a:extLst>
              </a:tr>
              <a:tr h="171890">
                <a:tc>
                  <a:txBody>
                    <a:bodyPr/>
                    <a:lstStyle/>
                    <a:p>
                      <a:pPr marL="18288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 African American NH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75377065"/>
                  </a:ext>
                </a:extLst>
              </a:tr>
              <a:tr h="171890">
                <a:tc>
                  <a:txBody>
                    <a:bodyPr/>
                    <a:lstStyle/>
                    <a:p>
                      <a:pPr marL="18288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Native American NH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4153181389"/>
                  </a:ext>
                </a:extLst>
              </a:tr>
              <a:tr h="171890">
                <a:tc>
                  <a:txBody>
                    <a:bodyPr/>
                    <a:lstStyle/>
                    <a:p>
                      <a:pPr marL="18288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Asian NH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578330"/>
                  </a:ext>
                </a:extLst>
              </a:tr>
              <a:tr h="186094">
                <a:tc>
                  <a:txBody>
                    <a:bodyPr/>
                    <a:lstStyle/>
                    <a:p>
                      <a:pPr marL="0" marR="0">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Primary Cause of ESRD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effectLst/>
                        <a:latin typeface="Calibri" panose="020F0502020204030204" pitchFamily="34" charset="0"/>
                        <a:cs typeface="Times New Roman" panose="02020603050405020304" pitchFamily="18" charset="0"/>
                      </a:endParaRPr>
                    </a:p>
                  </a:txBody>
                  <a:tcPr marL="29849" marR="29849" marT="14925" marB="14925"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519455954"/>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2714055151"/>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4160370044"/>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Glomerulonephritis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1994754473"/>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Cystic Kidney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3806150790"/>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Urologic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767630333"/>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Cause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a:noFill/>
                    </a:lnB>
                  </a:tcPr>
                </a:tc>
                <a:extLst>
                  <a:ext uri="{0D108BD9-81ED-4DB2-BD59-A6C34878D82A}">
                    <a16:rowId xmlns:a16="http://schemas.microsoft.com/office/drawing/2014/main" xmlns="" val="3818448513"/>
                  </a:ext>
                </a:extLst>
              </a:tr>
              <a:tr h="171890">
                <a:tc>
                  <a:txBody>
                    <a:bodyPr/>
                    <a:lstStyle/>
                    <a:p>
                      <a:pPr marL="91440" marR="0">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Unknown/Missing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9849" marR="29849" marT="14925" marB="14925"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5531723"/>
                  </a:ext>
                </a:extLst>
              </a:tr>
            </a:tbl>
          </a:graphicData>
        </a:graphic>
      </p:graphicFrame>
    </p:spTree>
    <p:extLst>
      <p:ext uri="{BB962C8B-B14F-4D97-AF65-F5344CB8AC3E}">
        <p14:creationId xmlns:p14="http://schemas.microsoft.com/office/powerpoint/2010/main" val="218962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7</a:t>
            </a:fld>
            <a:endParaRPr lang="en-US" dirty="0"/>
          </a:p>
        </p:txBody>
      </p:sp>
      <p:sp>
        <p:nvSpPr>
          <p:cNvPr id="6" name="Title 3"/>
          <p:cNvSpPr>
            <a:spLocks noGrp="1"/>
          </p:cNvSpPr>
          <p:nvPr>
            <p:ph type="title"/>
          </p:nvPr>
        </p:nvSpPr>
        <p:spPr>
          <a:xfrm>
            <a:off x="228600" y="274638"/>
            <a:ext cx="8686800" cy="715962"/>
          </a:xfrm>
        </p:spPr>
        <p:txBody>
          <a:bodyPr/>
          <a:lstStyle/>
          <a:p>
            <a:r>
              <a:rPr lang="en-US" sz="2800" b="1" baseline="30000" dirty="0"/>
              <a:t>Figure 4.4  Geographic variation in percentage catheter use among prevalent hemodialysis patients by Health Service Area, from </a:t>
            </a:r>
            <a:r>
              <a:rPr lang="en-US" sz="2800" b="1" baseline="30000" dirty="0" err="1"/>
              <a:t>CROWNWeb</a:t>
            </a:r>
            <a:r>
              <a:rPr lang="en-US" sz="2800" b="1" baseline="30000" dirty="0"/>
              <a:t> data, December 2014</a:t>
            </a:r>
            <a:endParaRPr lang="en-US" sz="2800" b="1" dirty="0"/>
          </a:p>
        </p:txBody>
      </p:sp>
      <p:sp>
        <p:nvSpPr>
          <p:cNvPr id="8" name="Rectangle 7"/>
          <p:cNvSpPr/>
          <p:nvPr/>
        </p:nvSpPr>
        <p:spPr>
          <a:xfrm>
            <a:off x="723900" y="5791200"/>
            <a:ext cx="7696200" cy="276999"/>
          </a:xfrm>
          <a:prstGeom prst="rect">
            <a:avLst/>
          </a:prstGeom>
        </p:spPr>
        <p:txBody>
          <a:bodyPr wrap="square">
            <a:spAutoFit/>
          </a:bodyPr>
          <a:lstStyle/>
          <a:p>
            <a:r>
              <a:rPr lang="en-US" i="1" baseline="30000" dirty="0"/>
              <a:t>Data Source: Special analyses, USRDS ESRD Database. Abbreviation: ESRD, end-stage renal disease.</a:t>
            </a:r>
            <a:endParaRPr lang="en-US" i="1" baseline="30000" dirty="0">
              <a:solidFill>
                <a:srgbClr val="FF0000"/>
              </a:solidFill>
            </a:endParaRPr>
          </a:p>
        </p:txBody>
      </p:sp>
      <p:sp>
        <p:nvSpPr>
          <p:cNvPr id="9"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pic>
        <p:nvPicPr>
          <p:cNvPr id="4098" name="Picture 2" descr="K:\Projects\USRDS\docs\ADR\2016\Chapters\ESRD\c04_VascAcc\Figures_Tables\600ppi\v2_c04_VascAcc_f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 y="1676400"/>
            <a:ext cx="7589520" cy="334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85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8</a:t>
            </a:fld>
            <a:endParaRPr lang="en-US" dirty="0"/>
          </a:p>
        </p:txBody>
      </p:sp>
      <p:sp>
        <p:nvSpPr>
          <p:cNvPr id="6" name="Title 3"/>
          <p:cNvSpPr>
            <a:spLocks noGrp="1"/>
          </p:cNvSpPr>
          <p:nvPr>
            <p:ph type="title"/>
          </p:nvPr>
        </p:nvSpPr>
        <p:spPr>
          <a:xfrm>
            <a:off x="287079" y="274638"/>
            <a:ext cx="8704521" cy="792162"/>
          </a:xfrm>
        </p:spPr>
        <p:txBody>
          <a:bodyPr/>
          <a:lstStyle/>
          <a:p>
            <a:r>
              <a:rPr lang="en-US" sz="2800" b="1" baseline="30000" dirty="0"/>
              <a:t>Figure 4.5  Geographic variation in percentage AV fistula use among prevalent hemodialysis patients by Health Service Area, from </a:t>
            </a:r>
            <a:r>
              <a:rPr lang="en-US" sz="2800" b="1" baseline="30000" dirty="0" err="1"/>
              <a:t>CROWNWeb</a:t>
            </a:r>
            <a:r>
              <a:rPr lang="en-US" sz="2800" b="1" baseline="30000" dirty="0"/>
              <a:t> data, December 2014</a:t>
            </a:r>
            <a:endParaRPr lang="en-US" sz="2800" b="1" dirty="0"/>
          </a:p>
        </p:txBody>
      </p:sp>
      <p:sp>
        <p:nvSpPr>
          <p:cNvPr id="8" name="Rectangle 7"/>
          <p:cNvSpPr/>
          <p:nvPr/>
        </p:nvSpPr>
        <p:spPr>
          <a:xfrm>
            <a:off x="723900" y="5791200"/>
            <a:ext cx="7696200" cy="276999"/>
          </a:xfrm>
          <a:prstGeom prst="rect">
            <a:avLst/>
          </a:prstGeom>
        </p:spPr>
        <p:txBody>
          <a:bodyPr wrap="square">
            <a:spAutoFit/>
          </a:bodyPr>
          <a:lstStyle/>
          <a:p>
            <a:r>
              <a:rPr lang="en-US" i="1" baseline="30000" dirty="0"/>
              <a:t>Data Source: Special analyses, USRDS ESRD Database. Abbreviations: AV, arteriovenous; ESRD, end-stage renal disease.</a:t>
            </a:r>
            <a:endParaRPr lang="en-US" i="1" baseline="30000" dirty="0">
              <a:solidFill>
                <a:srgbClr val="FF0000"/>
              </a:solidFill>
            </a:endParaRPr>
          </a:p>
        </p:txBody>
      </p:sp>
      <p:sp>
        <p:nvSpPr>
          <p:cNvPr id="9"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pic>
        <p:nvPicPr>
          <p:cNvPr id="5122" name="Picture 2" descr="K:\Projects\USRDS\docs\ADR\2016\Chapters\ESRD\c04_VascAcc\Figures_Tables\600ppi\v2_c04_VascAcc_f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 y="1600200"/>
            <a:ext cx="7589520" cy="341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Title 3"/>
          <p:cNvSpPr>
            <a:spLocks noGrp="1"/>
          </p:cNvSpPr>
          <p:nvPr>
            <p:ph type="title"/>
          </p:nvPr>
        </p:nvSpPr>
        <p:spPr>
          <a:xfrm>
            <a:off x="0" y="228600"/>
            <a:ext cx="9144000" cy="457200"/>
          </a:xfrm>
        </p:spPr>
        <p:txBody>
          <a:bodyPr/>
          <a:lstStyle/>
          <a:p>
            <a:r>
              <a:rPr lang="en-US" sz="2800" b="1" baseline="30000" dirty="0"/>
              <a:t>Figure 4.6  Trends in vascular access type use among ESRD prevalent patients, </a:t>
            </a:r>
            <a:r>
              <a:rPr lang="en-US" sz="2800" b="1" baseline="30000" dirty="0" smtClean="0"/>
              <a:t>2003-2014</a:t>
            </a:r>
            <a:endParaRPr lang="en-US" sz="2800" b="1" dirty="0"/>
          </a:p>
        </p:txBody>
      </p:sp>
      <p:sp>
        <p:nvSpPr>
          <p:cNvPr id="8" name="Rectangle 7"/>
          <p:cNvSpPr/>
          <p:nvPr/>
        </p:nvSpPr>
        <p:spPr>
          <a:xfrm>
            <a:off x="723900" y="5791200"/>
            <a:ext cx="7696200" cy="646331"/>
          </a:xfrm>
          <a:prstGeom prst="rect">
            <a:avLst/>
          </a:prstGeom>
        </p:spPr>
        <p:txBody>
          <a:bodyPr wrap="square">
            <a:spAutoFit/>
          </a:bodyPr>
          <a:lstStyle/>
          <a:p>
            <a:r>
              <a:rPr lang="en-US" i="1" baseline="30000" dirty="0"/>
              <a:t>Data Source: Special analyses, USRDS ESRD Database, and Fistula First data. Fistula First data reported from July 2003 through April 2012, </a:t>
            </a:r>
            <a:r>
              <a:rPr lang="en-US" i="1" baseline="30000" dirty="0" err="1"/>
              <a:t>CROWNWeb</a:t>
            </a:r>
            <a:r>
              <a:rPr lang="en-US" i="1" baseline="30000" dirty="0"/>
              <a:t> data are reported from June 2012 through December 2014. Abbreviations: AV, arteriovenous; ESRD, end-stage renal disease.</a:t>
            </a:r>
            <a:endParaRPr lang="en-US" i="1" baseline="30000" dirty="0">
              <a:solidFill>
                <a:srgbClr val="FF0000"/>
              </a:solidFill>
            </a:endParaRPr>
          </a:p>
        </p:txBody>
      </p:sp>
      <p:sp>
        <p:nvSpPr>
          <p:cNvPr id="9" name="Footer Placeholder 1"/>
          <p:cNvSpPr>
            <a:spLocks noGrp="1"/>
          </p:cNvSpPr>
          <p:nvPr>
            <p:ph type="ftr" sz="quarter" idx="10"/>
          </p:nvPr>
        </p:nvSpPr>
        <p:spPr>
          <a:xfrm>
            <a:off x="2819400" y="6477000"/>
            <a:ext cx="3505200" cy="304800"/>
          </a:xfrm>
        </p:spPr>
        <p:txBody>
          <a:bodyPr/>
          <a:lstStyle/>
          <a:p>
            <a:r>
              <a:rPr lang="en-US" dirty="0" smtClean="0"/>
              <a:t>2016 Annual Data Report, Vol 2, ESRD, </a:t>
            </a:r>
            <a:r>
              <a:rPr lang="en-US" dirty="0" err="1" smtClean="0"/>
              <a:t>Ch</a:t>
            </a:r>
            <a:r>
              <a:rPr lang="en-US" dirty="0" smtClean="0"/>
              <a:t> 4 </a:t>
            </a:r>
            <a:endParaRPr lang="en-US" dirty="0"/>
          </a:p>
        </p:txBody>
      </p:sp>
      <p:pic>
        <p:nvPicPr>
          <p:cNvPr id="6146" name="Picture 2" descr="K:\Projects\USRDS\docs\ADR\2016\Chapters\ESRD\c04_VascAcc\Figures_Tables\600ppi\v2_c04_VascAcc_f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217920" cy="467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40887"/>
      </p:ext>
    </p:extLst>
  </p:cSld>
  <p:clrMapOvr>
    <a:masterClrMapping/>
  </p:clrMapOvr>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487</TotalTime>
  <Words>2620</Words>
  <Application>Microsoft Office PowerPoint</Application>
  <PresentationFormat>On-screen Show (4:3)</PresentationFormat>
  <Paragraphs>1215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ADR_PPT_Template_CKD</vt:lpstr>
      <vt:lpstr>PowerPoint Presentation</vt:lpstr>
      <vt:lpstr>PowerPoint Presentation</vt:lpstr>
      <vt:lpstr>Table 4.1  Vascular access used at hemodialysis initiation by patient characteristics from the ESRD Medical Evidence form (CMS 2728), 2014</vt:lpstr>
      <vt:lpstr>Figure 4.2  Geographic variation in percentage of catheter-only use at hemodialysis initiation, from the ESRD Medical Evidence form (CMS 2728), 2014</vt:lpstr>
      <vt:lpstr>Figure 4.3  Geographic variation in percentage of AV fistula use at hemodialysis initiation, from the ESRD Medical Evidence form (CMS 2728), 2014</vt:lpstr>
      <vt:lpstr>Table 4.2  Distribution of type of vascular access in use among prevalent hemodialysis patients in 2014, from CROWNWeb data, December 2014</vt:lpstr>
      <vt:lpstr>Figure 4.4  Geographic variation in percentage catheter use among prevalent hemodialysis patients by Health Service Area, from CROWNWeb data, December 2014</vt:lpstr>
      <vt:lpstr>Figure 4.5  Geographic variation in percentage AV fistula use among prevalent hemodialysis patients by Health Service Area, from CROWNWeb data, December 2014</vt:lpstr>
      <vt:lpstr>Figure 4.6  Trends in vascular access type use among ESRD prevalent patients, 2003-2014</vt:lpstr>
      <vt:lpstr>Figure 4.7.a Change in type of vascular access during the first year of dialysis among patients starting ESRD via hemodialysis in 2014 quarterly: (a) type of vascular access in use (cross-sectional), ESRD Medical Evidence form (CMS 2728) and CROWNWeb, 2014-2015 </vt:lpstr>
      <vt:lpstr>Figure 4.7.b Change in type of vascular access during the first year of dialysis among patients starting ESRD via hemodialysis in 2014 quarterly: (b) longitudinal changes in vascular access use and other outcomes, ESRD Medical Evidence form (CMS 2728) and CROWNWeb, 2014-2015 </vt:lpstr>
      <vt:lpstr>Table 4.3  Cross-sectional distributions of vascular access use, quarterly during the first year of hemodialysis, among patients new to hemodialysis in 2014, by age group, from the ESRD Medical Evidence form (CMS 2728) and CROWNWeb, 2014-2015  </vt:lpstr>
      <vt:lpstr>Table 4.4  Cross-sectional distributions of vascular access use, quarterly during the first year of hemodialysis among patients new to hemodialysis in 2014, by race, from the ESRD Medical Evidence form (CMS-2728) and CROWNWeb,  2014-2015  </vt:lpstr>
      <vt:lpstr>Table 4.5  Cross-sectional distributions of vascular access use, quarterly during the first year of hemodialysis among patients new to hemodialysis in 2014, by sex, from the ESRD Medical Evidence form (CMS 2728) and CROWNWeb, 2014-2015  </vt:lpstr>
      <vt:lpstr>Table 4.6  Odds ratios and 95% confidence intervals from logistic regression models of (a) AV fistula use at hemodialysis initiation, and (b) AV fistula or graft use at hemodialysis initiation, from the ESRD Medical Evidence form (CMS 2728), 2014 </vt:lpstr>
      <vt:lpstr>Table 4.7  Distribution of number of days between AV fistula placement and first successful use*, overall and by patient characteristics, for new AV fistulas created in 2014 (excludes patients not yet ESRD when fistula was placed), from Medicare claims and CROWNWeb, 2014-20152728) and CROWNWeb, 2014-2015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120</cp:revision>
  <dcterms:created xsi:type="dcterms:W3CDTF">2014-11-10T19:37:45Z</dcterms:created>
  <dcterms:modified xsi:type="dcterms:W3CDTF">2017-01-25T14:03:54Z</dcterms:modified>
</cp:coreProperties>
</file>