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72" r:id="rId9"/>
    <p:sldId id="260" r:id="rId10"/>
    <p:sldId id="261" r:id="rId11"/>
    <p:sldId id="262" r:id="rId12"/>
    <p:sldId id="274" r:id="rId13"/>
    <p:sldId id="263" r:id="rId14"/>
    <p:sldId id="264" r:id="rId15"/>
    <p:sldId id="276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E62"/>
    <a:srgbClr val="367CA8"/>
    <a:srgbClr val="0E5480"/>
    <a:srgbClr val="002966"/>
    <a:srgbClr val="48070E"/>
    <a:srgbClr val="7A2F36"/>
    <a:srgbClr val="AC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111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19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11" y="620237"/>
            <a:ext cx="3149378" cy="105616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14400" y="3427274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ndara" panose="020E0502030303020204" pitchFamily="34" charset="0"/>
              </a:rPr>
              <a:t>Chapter 5: Hospitalization</a:t>
            </a:r>
            <a:endParaRPr lang="en-US" sz="3600" b="1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14374" y="2133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C6E62"/>
                </a:solidFill>
                <a:latin typeface="Constantia" panose="02030602050306030303" pitchFamily="18" charset="0"/>
              </a:rPr>
              <a:t>2016 </a:t>
            </a:r>
            <a:r>
              <a:rPr lang="en-US" sz="2400" b="1" cap="small" baseline="0" dirty="0" smtClean="0">
                <a:solidFill>
                  <a:srgbClr val="1C6E62"/>
                </a:solidFill>
                <a:latin typeface="Constantia" panose="02030602050306030303" pitchFamily="18" charset="0"/>
              </a:rPr>
              <a:t>Annual Data Report</a:t>
            </a:r>
          </a:p>
          <a:p>
            <a:pPr algn="ctr"/>
            <a:r>
              <a:rPr lang="en-US" sz="2400" b="1" cap="small" baseline="0" dirty="0" smtClean="0">
                <a:solidFill>
                  <a:srgbClr val="1C6E62"/>
                </a:solidFill>
                <a:latin typeface="Constantia" panose="02030602050306030303" pitchFamily="18" charset="0"/>
              </a:rPr>
              <a:t>Volume 2: End-Stage Renal Disease</a:t>
            </a:r>
            <a:endParaRPr lang="en-US" sz="2400" b="1" cap="small" baseline="0" dirty="0">
              <a:solidFill>
                <a:srgbClr val="1C6E6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76600" y="6477000"/>
            <a:ext cx="2590800" cy="304800"/>
          </a:xfrm>
        </p:spPr>
        <p:txBody>
          <a:bodyPr/>
          <a:lstStyle/>
          <a:p>
            <a:r>
              <a:rPr lang="en-US" smtClean="0"/>
              <a:t>2016 Annual Data Report, Vol 2, ESRD, Ch 1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76600" y="6477000"/>
            <a:ext cx="2590800" cy="304800"/>
          </a:xfrm>
        </p:spPr>
        <p:txBody>
          <a:bodyPr/>
          <a:lstStyle/>
          <a:p>
            <a:r>
              <a:rPr lang="en-US" smtClean="0"/>
              <a:t>2016 Annual Data Report, Vol 2, ESRD, Ch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76600" y="6477000"/>
            <a:ext cx="2590800" cy="304800"/>
          </a:xfrm>
        </p:spPr>
        <p:txBody>
          <a:bodyPr/>
          <a:lstStyle/>
          <a:p>
            <a:r>
              <a:rPr lang="en-US" smtClean="0"/>
              <a:t>2016 Annual Data Report, Vol 2, ESRD, Ch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76600" y="6477000"/>
            <a:ext cx="2590800" cy="304800"/>
          </a:xfrm>
        </p:spPr>
        <p:txBody>
          <a:bodyPr/>
          <a:lstStyle/>
          <a:p>
            <a:r>
              <a:rPr lang="en-US" smtClean="0"/>
              <a:t>2016 Annual Data Report, Vol 2, ESRD, Ch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96200" y="6507480"/>
            <a:ext cx="914400" cy="274320"/>
          </a:xfrm>
        </p:spPr>
        <p:txBody>
          <a:bodyPr/>
          <a:lstStyle>
            <a:lvl1pPr>
              <a:defRPr b="1"/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76600" y="6477000"/>
            <a:ext cx="2590800" cy="304800"/>
          </a:xfrm>
        </p:spPr>
        <p:txBody>
          <a:bodyPr/>
          <a:lstStyle/>
          <a:p>
            <a:r>
              <a:rPr lang="en-US" smtClean="0"/>
              <a:t>2016 Annual Data Report, Vol 2, ESRD, Ch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1C6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0208" y="6477000"/>
            <a:ext cx="2438400" cy="3048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2016 Annual Data Report, Vol 2, ESRD, Ch 1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7"/>
          <a:stretch/>
        </p:blipFill>
        <p:spPr>
          <a:xfrm>
            <a:off x="0" y="6409944"/>
            <a:ext cx="1316207" cy="457200"/>
          </a:xfrm>
          <a:prstGeom prst="rect">
            <a:avLst/>
          </a:prstGeom>
          <a:effectLst>
            <a:outerShdw blurRad="50800" dist="38100" dir="162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4" r:id="rId3"/>
    <p:sldLayoutId id="2147483661" r:id="rId4"/>
    <p:sldLayoutId id="2147483662" r:id="rId5"/>
    <p:sldLayoutId id="214748366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5.4 </a:t>
            </a:r>
            <a:r>
              <a:rPr lang="en-US" sz="2800" b="1" baseline="30000" dirty="0"/>
              <a:t>Adjusted hospital days for ESRD patients, by treatment modality, 2005-2014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715001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G.1, G.3, G.4, G.5, G.6, G.8, G.9, G.10, and special analyses, USRDS ESRD Database. Period prevalent ESRD patients; adjusted for age, sex, race, primary cause of kidney failure &amp; their two-way interactions. Reference group: ESRD patients, 2011. Abbreviation: ESRD, end-stage renal disease.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14" y="808808"/>
            <a:ext cx="5426971" cy="47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5.5 Adjusted hospital days for infection &amp; cardiovascular causes, for ESRD patients by their treatment modality, </a:t>
            </a:r>
            <a:r>
              <a:rPr lang="en-US" sz="2800" b="1" baseline="30000" dirty="0" smtClean="0"/>
              <a:t>2005-2014</a:t>
            </a:r>
          </a:p>
          <a:p>
            <a:pPr algn="ctr"/>
            <a:r>
              <a:rPr lang="en-US" sz="2800" b="1" baseline="30000" dirty="0"/>
              <a:t>(</a:t>
            </a:r>
            <a:r>
              <a:rPr lang="en-US" sz="2800" b="1" baseline="30000" dirty="0" smtClean="0"/>
              <a:t>a)</a:t>
            </a:r>
            <a:r>
              <a:rPr lang="en-US" sz="2800" b="1" dirty="0" smtClean="0"/>
              <a:t> </a:t>
            </a:r>
            <a:r>
              <a:rPr lang="en-US" sz="2800" b="1" baseline="30000" dirty="0" smtClean="0"/>
              <a:t>Infection </a:t>
            </a:r>
            <a:endParaRPr lang="en-US" sz="28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5715001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Period prevalent ESRD patients, adjusted for age, sex, race, primary cause of kidney failure &amp; their two-way interactions; reference group: ESRD patients, 2011. Abbreviation: ESRD, end-stage renal disease.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58353"/>
            <a:ext cx="4812798" cy="41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5.5 Adjusted hospital days for infection &amp; cardiovascular causes, for ESRD patients by their treatment modality, </a:t>
            </a:r>
            <a:r>
              <a:rPr lang="en-US" sz="2800" b="1" baseline="30000" dirty="0" smtClean="0"/>
              <a:t>2005-2014</a:t>
            </a:r>
          </a:p>
          <a:p>
            <a:pPr algn="ctr"/>
            <a:r>
              <a:rPr lang="en-US" sz="2800" b="1" baseline="30000" dirty="0"/>
              <a:t>(b) Cardiovascular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5715001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Period prevalent ESRD patients, adjusted for age, sex, race, primary cause of kidney failure &amp; their two-way interactions; reference group: ESRD patients, 2011. Abbreviation: ESRD, end-stage renal disease.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23" y="1307544"/>
            <a:ext cx="5146554" cy="44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5.6 Proportion of patients aged 66 &amp; older discharged alive from the hospital who were either </a:t>
            </a:r>
            <a:r>
              <a:rPr lang="en-US" sz="2800" b="1" baseline="30000" dirty="0" err="1"/>
              <a:t>rehospitalized</a:t>
            </a:r>
            <a:r>
              <a:rPr lang="en-US" sz="2800" b="1" baseline="30000" dirty="0"/>
              <a:t> or died within 30 days of discharge, by kidney disease status, </a:t>
            </a:r>
            <a:r>
              <a:rPr lang="en-US" sz="2800" b="1" baseline="30000" dirty="0" smtClean="0"/>
              <a:t>2014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56388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 and Medicare 5 percent sample. January 1, 2014 point prevalent Medicare patients aged 66 &amp; older on December 31, 2013. For general Medicare: January 1, 2014 point prevalent, Medicare patients aged 66 &amp; older, discharged alive from an all-cause index hospitalization between January 1, 2014, and December 1, 2014, unadjusted. CKD determined using claims for 2013. Abbreviations: CKD, chronic kidney disease; ESRD, end-stage renal disease; </a:t>
            </a:r>
            <a:r>
              <a:rPr lang="en-US" i="1" baseline="30000" dirty="0" err="1"/>
              <a:t>rehosp</a:t>
            </a:r>
            <a:r>
              <a:rPr lang="en-US" i="1" baseline="30000" dirty="0"/>
              <a:t>, </a:t>
            </a:r>
            <a:r>
              <a:rPr lang="en-US" i="1" baseline="30000" dirty="0" err="1"/>
              <a:t>rehospitalization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4" y="1353308"/>
            <a:ext cx="7382271" cy="41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5.7 Proportion </a:t>
            </a:r>
            <a:r>
              <a:rPr lang="en-US" sz="2800" b="1" baseline="30000" dirty="0"/>
              <a:t>of hemodialysis patients discharged alive from the hospital who either were </a:t>
            </a:r>
            <a:r>
              <a:rPr lang="en-US" sz="2800" b="1" baseline="30000" dirty="0" err="1"/>
              <a:t>rehospitalized</a:t>
            </a:r>
            <a:r>
              <a:rPr lang="en-US" sz="2800" b="1" baseline="30000" dirty="0"/>
              <a:t> or died within 30 days of discharge, by demographic characteristics, </a:t>
            </a:r>
            <a:r>
              <a:rPr lang="en-US" sz="2800" b="1" baseline="30000" dirty="0" smtClean="0"/>
              <a:t>2014</a:t>
            </a:r>
          </a:p>
          <a:p>
            <a:pPr algn="ctr"/>
            <a:r>
              <a:rPr lang="en-US" sz="2800" b="1" baseline="30000" dirty="0"/>
              <a:t>(a) By age</a:t>
            </a:r>
          </a:p>
          <a:p>
            <a:pPr algn="ctr"/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5461337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Data Source: Special analyses, USRDS ESRD Database. Period prevalent hemodialysis patients, all ages, 2014; unadjusted. Includes live hospital discharges from January 1 to December 1, 2014. Cause-specific hospitalizations are defined by principal ICD-9-CM codes. See Vol. 2, ESRD Analytical Methods for principal ICD-9-CM diagnosis codes included in each cause of hospitalization category. Abbreviations: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ESRD, end-stage renal disease; Nat Am, Native American; Other, other or unidentified race; </a:t>
            </a:r>
            <a:r>
              <a:rPr lang="en-US" i="1" baseline="30000" dirty="0" err="1"/>
              <a:t>rehosp</a:t>
            </a:r>
            <a:r>
              <a:rPr lang="en-US" i="1" baseline="30000" dirty="0"/>
              <a:t>, </a:t>
            </a:r>
            <a:r>
              <a:rPr lang="en-US" i="1" baseline="30000" dirty="0" err="1"/>
              <a:t>rehospitalization</a:t>
            </a:r>
            <a:r>
              <a:rPr lang="en-US" i="1" baseline="30000" dirty="0"/>
              <a:t>..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6129535" cy="34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5.7 Proportion </a:t>
            </a:r>
            <a:r>
              <a:rPr lang="en-US" sz="2800" b="1" baseline="30000" dirty="0"/>
              <a:t>of hemodialysis patients discharged alive from the hospital who either were </a:t>
            </a:r>
            <a:r>
              <a:rPr lang="en-US" sz="2800" b="1" baseline="30000" dirty="0" err="1"/>
              <a:t>rehospitalized</a:t>
            </a:r>
            <a:r>
              <a:rPr lang="en-US" sz="2800" b="1" baseline="30000" dirty="0"/>
              <a:t> or died within 30 days of discharge, by demographic characteristics, </a:t>
            </a:r>
            <a:r>
              <a:rPr lang="en-US" sz="2800" b="1" baseline="30000" dirty="0" smtClean="0"/>
              <a:t>2014</a:t>
            </a:r>
          </a:p>
          <a:p>
            <a:pPr algn="ctr"/>
            <a:r>
              <a:rPr lang="en-US" sz="2800" b="1" baseline="30000" dirty="0"/>
              <a:t>(b) By race/ethnicity</a:t>
            </a:r>
          </a:p>
          <a:p>
            <a:pPr algn="ctr"/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5461337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Data Source: Special analyses, USRDS ESRD Database. Period prevalent hemodialysis patients, all ages, 2014; unadjusted. Includes live hospital discharges from January 1 to December 1, 2014. Cause-specific hospitalizations are defined by principal ICD-9-CM codes. See Vol. 2, ESRD Analytical Methods for principal ICD-9-CM diagnosis codes included in each cause of hospitalization category. Abbreviations: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ESRD, end-stage renal disease; Nat Am, Native American; Other, other or unidentified race; </a:t>
            </a:r>
            <a:r>
              <a:rPr lang="en-US" i="1" baseline="30000" dirty="0" err="1"/>
              <a:t>rehosp</a:t>
            </a:r>
            <a:r>
              <a:rPr lang="en-US" i="1" baseline="30000" dirty="0"/>
              <a:t>, </a:t>
            </a:r>
            <a:r>
              <a:rPr lang="en-US" i="1" baseline="30000" dirty="0" err="1"/>
              <a:t>rehospitalization</a:t>
            </a:r>
            <a:r>
              <a:rPr lang="en-US" i="1" baseline="30000" dirty="0"/>
              <a:t>..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98636"/>
            <a:ext cx="6518155" cy="36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5.8 Proportion </a:t>
            </a:r>
            <a:r>
              <a:rPr lang="en-US" sz="2800" b="1" baseline="30000" dirty="0"/>
              <a:t>of hemodialysis patients discharged alive that either were </a:t>
            </a:r>
            <a:r>
              <a:rPr lang="en-US" sz="2800" b="1" baseline="30000" dirty="0" err="1"/>
              <a:t>rehospitalized</a:t>
            </a:r>
            <a:r>
              <a:rPr lang="en-US" sz="2800" b="1" baseline="30000" dirty="0"/>
              <a:t> or died within 30 days of discharge, by cause of index hospitalization, 2014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5638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Data Source: Special analyses, USRDS ESRD Database. Period prevalent hemodialysis patients, all ages, 2014, unadjusted. Includes live hospital discharges from January 1 to December 1, 2014. Cause-specific hospitalizations are defined by principal ICD-9-CM codes. See Vol. 2, ESRD Analytical Methods for principal ICD-9-CM diagnosis codes included in each cause of hospitalization category. Abbreviations: CVD, cardiovascular disease; ESRD, end-stage renal disease; </a:t>
            </a:r>
            <a:r>
              <a:rPr lang="en-US" i="1" baseline="30000" dirty="0" err="1"/>
              <a:t>rehosp</a:t>
            </a:r>
            <a:r>
              <a:rPr lang="en-US" i="1" baseline="30000" dirty="0"/>
              <a:t>, </a:t>
            </a:r>
            <a:r>
              <a:rPr lang="en-US" i="1" baseline="30000" dirty="0" err="1"/>
              <a:t>rehospitalization</a:t>
            </a:r>
            <a:r>
              <a:rPr lang="en-US" i="1" baseline="30000" dirty="0"/>
              <a:t>; VA, vascular access.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44" y="1353308"/>
            <a:ext cx="7397511" cy="41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5.9 Proportion of hemodialysis patients with cause-specific </a:t>
            </a:r>
            <a:r>
              <a:rPr lang="en-US" sz="2800" b="1" baseline="30000" dirty="0" err="1"/>
              <a:t>rehospitalizations</a:t>
            </a:r>
            <a:r>
              <a:rPr lang="en-US" sz="2800" b="1" baseline="30000" dirty="0"/>
              <a:t> within 30 days of discharge, by cause of index hospitalization, 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6388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Data Source: Special analyses, USRDS ESRD Database. Period prevalent hemodialysis patients, all ages, 2014, unadjusted. Includes live hospital discharges from January 1 to December 1, 2014. Cause-specific hospitalizations are defined by principal ICD-9-CM codes. See Vol. 2, ESRD Analytical Methods for principal ICD-9-CM diagnosis codes included in each cause of hospitalization category. Abbreviations: CVD, cardiovascular disease; ESRD, end-stage renal disease; </a:t>
            </a:r>
            <a:r>
              <a:rPr lang="en-US" i="1" baseline="30000" dirty="0" err="1"/>
              <a:t>rehosp</a:t>
            </a:r>
            <a:r>
              <a:rPr lang="en-US" i="1" baseline="30000" dirty="0"/>
              <a:t>, </a:t>
            </a:r>
            <a:r>
              <a:rPr lang="en-US" i="1" baseline="30000" dirty="0" err="1"/>
              <a:t>rehospitalization</a:t>
            </a:r>
            <a:r>
              <a:rPr lang="en-US" i="1" baseline="30000" dirty="0"/>
              <a:t>; VA, vascular access..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6" y="1353308"/>
            <a:ext cx="7723648" cy="41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5.10 Proportion of hemodialysis patients discharged alive that either were </a:t>
            </a:r>
            <a:r>
              <a:rPr lang="en-US" sz="2800" b="1" baseline="30000" dirty="0" err="1"/>
              <a:t>rehospitalized</a:t>
            </a:r>
            <a:r>
              <a:rPr lang="en-US" sz="2800" b="1" baseline="30000" dirty="0"/>
              <a:t> or died within 30 days of discharge for cardiovascular index hospitalization, by age, 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4864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Period prevalent hemodialysis patients, all ages, 2014, unadjusted. Patients less than age 22 are not represented as a group due to insufficient sample size. Includes live hospital discharges from January 1 to December 1, 2014. Cause-specific hospitalizations are defined by principal ICD-9-CM codes. See Vol. 2, ESRD Analytical Methods for principal ICD-9-CM diagnosis codes included in each cause of hospitalization category. Abbreviations: CVD, cardiovascular disease; ESRD, end-stage renal disease; </a:t>
            </a:r>
            <a:r>
              <a:rPr lang="en-US" i="1" baseline="30000" dirty="0" err="1"/>
              <a:t>rehosp</a:t>
            </a:r>
            <a:r>
              <a:rPr lang="en-US" i="1" baseline="30000" dirty="0"/>
              <a:t>, </a:t>
            </a:r>
            <a:r>
              <a:rPr lang="en-US" i="1" baseline="30000" dirty="0" err="1"/>
              <a:t>rehospitalization</a:t>
            </a:r>
            <a:r>
              <a:rPr lang="en-US" i="1" baseline="30000" dirty="0"/>
              <a:t>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4" y="1085759"/>
            <a:ext cx="7397511" cy="41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5.11 Proportion of hemodialysis patients discharged alive that either were </a:t>
            </a:r>
            <a:r>
              <a:rPr lang="en-US" sz="2800" b="1" baseline="30000" dirty="0" err="1"/>
              <a:t>rehospitalized</a:t>
            </a:r>
            <a:r>
              <a:rPr lang="en-US" sz="2800" b="1" baseline="30000" dirty="0"/>
              <a:t> or died within 30 days of discharge for cardiovascular index hospitalization, by cause-specific cardiovascular index hospitalization, 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5638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Period prevalent hemodialysis patients, all ages, 2014, unadjusted. Includes live hospital discharges from January 1 to December 1, 2014. Cause-specific hospitalizations are defined by principal ICD-9-CM codes. See Vol. 2, ESRD Analytical Methods for principal ICD-9-CM diagnosis codes included in each cause of hospitalization category. Abbreviations: AMI, acute myocardial infarction; CHF, congestive heart failure; ESRD, end-stage renal disease; </a:t>
            </a:r>
            <a:r>
              <a:rPr lang="en-US" i="1" baseline="30000" dirty="0" err="1"/>
              <a:t>rehosp</a:t>
            </a:r>
            <a:r>
              <a:rPr lang="en-US" i="1" baseline="30000" dirty="0"/>
              <a:t>, </a:t>
            </a:r>
            <a:r>
              <a:rPr lang="en-US" i="1" baseline="30000" dirty="0" err="1"/>
              <a:t>rehospitalization</a:t>
            </a:r>
            <a:r>
              <a:rPr lang="en-US" i="1" baseline="30000" dirty="0"/>
              <a:t>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16" y="1353308"/>
            <a:ext cx="7312167" cy="41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5.1 </a:t>
            </a:r>
            <a:r>
              <a:rPr lang="en-US" sz="2800" b="1" baseline="30000" dirty="0"/>
              <a:t>Adjusted hospitalization rates for ESRD patients, by treatment modality, 2005-2014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5715001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</a:t>
            </a:r>
            <a:r>
              <a:rPr lang="en-US" i="1" baseline="30000" dirty="0" smtClean="0"/>
              <a:t>: Reference </a:t>
            </a:r>
            <a:r>
              <a:rPr lang="en-US" i="1" baseline="30000" dirty="0"/>
              <a:t>Tables G.1, G.3, G.4, G.5, G.6, G.8, G.9, G.10, and special analyses, USRDS ESRD Database. Period prevalent ESRD patients; adjusted for age, sex, race, primary cause of kidney failure &amp; their two-way interactions; reference group, ESRD patients, 2011.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86" y="1202861"/>
            <a:ext cx="4960627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5.2 Adjusted all-cause &amp; cause-specific hospitalization rates for ESRD patients, by treatment modality, </a:t>
            </a:r>
            <a:r>
              <a:rPr lang="en-US" sz="2800" b="1" baseline="30000" dirty="0" smtClean="0"/>
              <a:t>2005-2014</a:t>
            </a:r>
          </a:p>
          <a:p>
            <a:pPr algn="ctr"/>
            <a:r>
              <a:rPr lang="en-US" sz="2800" b="1" baseline="30000" dirty="0"/>
              <a:t>(a) All ESRD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5715001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G.1, G.3, G.4, G.5, and special analyses, USRDS ESRD Database. Period prevalent ESRD patients; adjusted for age, sex, race, primary cause of kidney failure &amp; their two-way interactions; </a:t>
            </a:r>
            <a:r>
              <a:rPr lang="en-US" i="1" baseline="30000" dirty="0"/>
              <a:t>reference group : </a:t>
            </a:r>
            <a:r>
              <a:rPr lang="en-US" i="1" baseline="30000" dirty="0"/>
              <a:t>ESRD patients, 2011.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6396"/>
            <a:ext cx="6177037" cy="39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5.2 Adjusted all-cause &amp; cause-specific hospitalization rates for ESRD patients, by treatment modality, </a:t>
            </a:r>
            <a:r>
              <a:rPr lang="en-US" sz="2800" b="1" baseline="30000" dirty="0" smtClean="0"/>
              <a:t>2005-2014</a:t>
            </a:r>
          </a:p>
          <a:p>
            <a:pPr algn="ctr"/>
            <a:r>
              <a:rPr lang="en-US" sz="2800" b="1" baseline="30000" dirty="0"/>
              <a:t>(b) Hemodialysis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5715001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G.1, G.3, G.4, G.5, and special analyses, USRDS ESRD Database. Period prevalent ESRD patients; adjusted for age, sex, race, primary cause of kidney failure &amp; their two-way interactions; </a:t>
            </a:r>
            <a:r>
              <a:rPr lang="en-US" i="1" baseline="30000" dirty="0"/>
              <a:t>reference group : </a:t>
            </a:r>
            <a:r>
              <a:rPr lang="en-US" i="1" baseline="30000" dirty="0"/>
              <a:t>ESRD patients, 2011.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8" y="1295730"/>
            <a:ext cx="5715004" cy="396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5.2 Adjusted all-cause &amp; cause-specific hospitalization rates for ESRD patients, by treatment modality, </a:t>
            </a:r>
            <a:r>
              <a:rPr lang="en-US" sz="2800" b="1" baseline="30000" dirty="0" smtClean="0"/>
              <a:t>2005-2014</a:t>
            </a:r>
          </a:p>
          <a:p>
            <a:pPr algn="ctr"/>
            <a:r>
              <a:rPr lang="en-US" sz="2800" b="1" baseline="30000" dirty="0"/>
              <a:t>(c) Peritoneal dialysis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5715001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G.1, G.3, G.4, G.5, and special analyses, USRDS ESRD Database. Period prevalent ESRD patients; adjusted for age, sex, race, primary cause of kidney failure &amp; their two-way interactions; </a:t>
            </a:r>
            <a:r>
              <a:rPr lang="en-US" i="1" baseline="30000" dirty="0"/>
              <a:t>reference group : </a:t>
            </a:r>
            <a:r>
              <a:rPr lang="en-US" i="1" baseline="30000" dirty="0"/>
              <a:t>ESRD patients, 2011.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6" y="1267656"/>
            <a:ext cx="5715007" cy="39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5.2 Adjusted all-cause &amp; cause-specific hospitalization rates for ESRD patients, by treatment modality, </a:t>
            </a:r>
            <a:r>
              <a:rPr lang="en-US" sz="2800" b="1" baseline="30000" dirty="0" smtClean="0"/>
              <a:t>2005-2014</a:t>
            </a:r>
          </a:p>
          <a:p>
            <a:pPr algn="ctr"/>
            <a:r>
              <a:rPr lang="en-US" sz="2800" b="1" baseline="30000" dirty="0"/>
              <a:t> (d) Transplant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5715001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G.1, G.3, G.4, G.5, and special analyses, USRDS ESRD Database. Period prevalent ESRD patients; adjusted for age, sex, race, primary cause of kidney failure &amp; their two-way interactions; </a:t>
            </a:r>
            <a:r>
              <a:rPr lang="en-US" i="1" baseline="30000" dirty="0"/>
              <a:t>reference group : </a:t>
            </a:r>
            <a:r>
              <a:rPr lang="en-US" i="1" baseline="30000" dirty="0"/>
              <a:t>ESRD patients, 2011.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90251"/>
            <a:ext cx="6019800" cy="386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5.3 Map of the </a:t>
            </a:r>
            <a:r>
              <a:rPr lang="en-US" sz="2800" b="1" baseline="30000" dirty="0" smtClean="0"/>
              <a:t>hospitalization </a:t>
            </a:r>
            <a:r>
              <a:rPr lang="en-US" sz="2800" b="1" baseline="30000" dirty="0"/>
              <a:t>rate </a:t>
            </a:r>
            <a:r>
              <a:rPr lang="en-US" sz="2800" b="1" baseline="30000" dirty="0" smtClean="0"/>
              <a:t>of </a:t>
            </a:r>
            <a:r>
              <a:rPr lang="en-US" sz="2800" b="1" baseline="30000" dirty="0"/>
              <a:t>ESRD, by Health Service Area, in the U.S. population, </a:t>
            </a:r>
            <a:r>
              <a:rPr lang="en-US" sz="2800" b="1" baseline="30000" dirty="0" smtClean="0"/>
              <a:t>2014</a:t>
            </a:r>
          </a:p>
          <a:p>
            <a:pPr algn="ctr"/>
            <a:r>
              <a:rPr lang="en-US" sz="2800" b="1" baseline="30000" dirty="0"/>
              <a:t>(</a:t>
            </a:r>
            <a:r>
              <a:rPr lang="en-US" sz="2800" b="1" baseline="30000" dirty="0" smtClean="0"/>
              <a:t>a) Unadjusted </a:t>
            </a:r>
            <a:endParaRPr lang="en-US" sz="28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5715001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G.1, G.3, G.4, G.5, and special analyses, USRDS ESRD Database. Period prevalent ESRD patients; adjusted for age, sex, race, &amp; primary cause of kidney failure; </a:t>
            </a:r>
            <a:r>
              <a:rPr lang="en-US" i="1" baseline="30000" dirty="0"/>
              <a:t>reference group </a:t>
            </a:r>
            <a:r>
              <a:rPr lang="en-US" i="1" baseline="30000" dirty="0"/>
              <a:t>ESRD patients, 2011.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4" y="1816301"/>
            <a:ext cx="6780952" cy="32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5.3 Map of the </a:t>
            </a:r>
            <a:r>
              <a:rPr lang="en-US" sz="2800" b="1" baseline="30000" dirty="0" smtClean="0"/>
              <a:t>hospitalization </a:t>
            </a:r>
            <a:r>
              <a:rPr lang="en-US" sz="2800" b="1" baseline="30000" dirty="0"/>
              <a:t>rate </a:t>
            </a:r>
            <a:r>
              <a:rPr lang="en-US" sz="2800" b="1" baseline="30000" dirty="0" smtClean="0"/>
              <a:t>of </a:t>
            </a:r>
            <a:r>
              <a:rPr lang="en-US" sz="2800" b="1" baseline="30000" dirty="0"/>
              <a:t>ESRD, by Health Service Area, in the U.S. population, </a:t>
            </a:r>
            <a:r>
              <a:rPr lang="en-US" sz="2800" b="1" baseline="30000" dirty="0" smtClean="0"/>
              <a:t>2014</a:t>
            </a:r>
          </a:p>
          <a:p>
            <a:pPr algn="ctr"/>
            <a:r>
              <a:rPr lang="en-US" sz="2800" b="1" baseline="30000" dirty="0" smtClean="0"/>
              <a:t>(</a:t>
            </a:r>
            <a:r>
              <a:rPr lang="en-US" sz="2800" b="1" baseline="30000" dirty="0"/>
              <a:t>b</a:t>
            </a:r>
            <a:r>
              <a:rPr lang="en-US" sz="2800" b="1" baseline="30000" dirty="0" smtClean="0"/>
              <a:t>) </a:t>
            </a:r>
            <a:r>
              <a:rPr lang="en-US" sz="2800" b="1" baseline="30000" dirty="0" smtClean="0"/>
              <a:t>Adjusted </a:t>
            </a:r>
            <a:endParaRPr lang="en-US" sz="28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89" y="1819652"/>
            <a:ext cx="6769622" cy="32186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867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G.1, G.3, G.4, G.5, and special analyses, USRDS ESRD Database. Period prevalent ESRD patients; adjusted for age, sex, race, &amp; primary cause of kidney failure; </a:t>
            </a:r>
            <a:r>
              <a:rPr lang="en-US" i="1" baseline="30000" dirty="0"/>
              <a:t>reference group </a:t>
            </a:r>
            <a:r>
              <a:rPr lang="en-US" i="1" baseline="30000" dirty="0"/>
              <a:t>ESRD patients, 2011.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Table 5.1 Rates of all-cause &amp; cause-specific hospitalization per patient year for adult hemodialysis patients, 2005-2014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5638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</a:t>
            </a:r>
            <a:r>
              <a:rPr lang="en-US" i="1" baseline="30000" dirty="0" smtClean="0"/>
              <a:t>Reference </a:t>
            </a:r>
            <a:r>
              <a:rPr lang="en-US" i="1" baseline="30000" dirty="0"/>
              <a:t>Tables G.3, G.13, and special analyses, USRDS ESRD Database. Period prevalent hemodialysis patients aged 22 &amp; older; adjusted for age, sex, race, ethnicity, primary cause of kidney failure &amp; their two-way interactions. Rates by one factor adjusted for the remaining three; reference group, hemodialysis patients, 2011. See Vol. 2, ESRD Analytical Methods for principal ICD-9-CM diagnosis codes included in each cause of hospitalization category.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6411"/>
              </p:ext>
            </p:extLst>
          </p:nvPr>
        </p:nvGraphicFramePr>
        <p:xfrm>
          <a:off x="2258802" y="807488"/>
          <a:ext cx="5063031" cy="4678912"/>
        </p:xfrm>
        <a:graphic>
          <a:graphicData uri="http://schemas.openxmlformats.org/drawingml/2006/table">
            <a:tbl>
              <a:tblPr firstRow="1" firstCol="1" bandRow="1"/>
              <a:tblGrid>
                <a:gridCol w="922953">
                  <a:extLst>
                    <a:ext uri="{9D8B030D-6E8A-4147-A177-3AD203B41FA5}">
                      <a16:colId xmlns:a16="http://schemas.microsoft.com/office/drawing/2014/main" val="611393648"/>
                    </a:ext>
                  </a:extLst>
                </a:gridCol>
                <a:gridCol w="33027">
                  <a:extLst>
                    <a:ext uri="{9D8B030D-6E8A-4147-A177-3AD203B41FA5}">
                      <a16:colId xmlns:a16="http://schemas.microsoft.com/office/drawing/2014/main" val="1393648211"/>
                    </a:ext>
                  </a:extLst>
                </a:gridCol>
                <a:gridCol w="466615">
                  <a:extLst>
                    <a:ext uri="{9D8B030D-6E8A-4147-A177-3AD203B41FA5}">
                      <a16:colId xmlns:a16="http://schemas.microsoft.com/office/drawing/2014/main" val="739476669"/>
                    </a:ext>
                  </a:extLst>
                </a:gridCol>
                <a:gridCol w="437189">
                  <a:extLst>
                    <a:ext uri="{9D8B030D-6E8A-4147-A177-3AD203B41FA5}">
                      <a16:colId xmlns:a16="http://schemas.microsoft.com/office/drawing/2014/main" val="4082908246"/>
                    </a:ext>
                  </a:extLst>
                </a:gridCol>
                <a:gridCol w="126112">
                  <a:extLst>
                    <a:ext uri="{9D8B030D-6E8A-4147-A177-3AD203B41FA5}">
                      <a16:colId xmlns:a16="http://schemas.microsoft.com/office/drawing/2014/main" val="1974116645"/>
                    </a:ext>
                  </a:extLst>
                </a:gridCol>
                <a:gridCol w="504448">
                  <a:extLst>
                    <a:ext uri="{9D8B030D-6E8A-4147-A177-3AD203B41FA5}">
                      <a16:colId xmlns:a16="http://schemas.microsoft.com/office/drawing/2014/main" val="3609293402"/>
                    </a:ext>
                  </a:extLst>
                </a:gridCol>
                <a:gridCol w="437189">
                  <a:extLst>
                    <a:ext uri="{9D8B030D-6E8A-4147-A177-3AD203B41FA5}">
                      <a16:colId xmlns:a16="http://schemas.microsoft.com/office/drawing/2014/main" val="2464107817"/>
                    </a:ext>
                  </a:extLst>
                </a:gridCol>
                <a:gridCol w="126112">
                  <a:extLst>
                    <a:ext uri="{9D8B030D-6E8A-4147-A177-3AD203B41FA5}">
                      <a16:colId xmlns:a16="http://schemas.microsoft.com/office/drawing/2014/main" val="2701879128"/>
                    </a:ext>
                  </a:extLst>
                </a:gridCol>
                <a:gridCol w="504448">
                  <a:extLst>
                    <a:ext uri="{9D8B030D-6E8A-4147-A177-3AD203B41FA5}">
                      <a16:colId xmlns:a16="http://schemas.microsoft.com/office/drawing/2014/main" val="3533023446"/>
                    </a:ext>
                  </a:extLst>
                </a:gridCol>
                <a:gridCol w="437189">
                  <a:extLst>
                    <a:ext uri="{9D8B030D-6E8A-4147-A177-3AD203B41FA5}">
                      <a16:colId xmlns:a16="http://schemas.microsoft.com/office/drawing/2014/main" val="2815016824"/>
                    </a:ext>
                  </a:extLst>
                </a:gridCol>
                <a:gridCol w="126112">
                  <a:extLst>
                    <a:ext uri="{9D8B030D-6E8A-4147-A177-3AD203B41FA5}">
                      <a16:colId xmlns:a16="http://schemas.microsoft.com/office/drawing/2014/main" val="1999969901"/>
                    </a:ext>
                  </a:extLst>
                </a:gridCol>
                <a:gridCol w="504448">
                  <a:extLst>
                    <a:ext uri="{9D8B030D-6E8A-4147-A177-3AD203B41FA5}">
                      <a16:colId xmlns:a16="http://schemas.microsoft.com/office/drawing/2014/main" val="3936149172"/>
                    </a:ext>
                  </a:extLst>
                </a:gridCol>
                <a:gridCol w="437189">
                  <a:extLst>
                    <a:ext uri="{9D8B030D-6E8A-4147-A177-3AD203B41FA5}">
                      <a16:colId xmlns:a16="http://schemas.microsoft.com/office/drawing/2014/main" val="993510468"/>
                    </a:ext>
                  </a:extLst>
                </a:gridCol>
              </a:tblGrid>
              <a:tr h="29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Cardiovascular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Infection (any)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Vascular access infection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71423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Unadjusted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Adjusted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Unadjusted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Adjusted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Unadjusted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Adjusted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Unadjusted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Adjusted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26190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2005-2006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08668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2007-2008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664808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2009-2000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315097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887562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2013-2014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188564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643455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2013-2014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694332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767201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22-44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912769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45-64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098303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65-74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265960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75+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595387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91781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826078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82451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699644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179299"/>
                  </a:ext>
                </a:extLst>
              </a:tr>
              <a:tr h="292432">
                <a:tc gridSpan="2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Black/African American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660715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race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270554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Ethnicity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06316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30150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Non-Hispanic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862010"/>
                  </a:ext>
                </a:extLst>
              </a:tr>
              <a:tr h="29243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Cause of Renal Failure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217762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Diabetes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538717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Hypertension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146454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Glomerulonephritis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685848"/>
                  </a:ext>
                </a:extLst>
              </a:tr>
              <a:tr h="146216">
                <a:tc gridSpan="2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9" marR="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575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9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190</TotalTime>
  <Words>2231</Words>
  <Application>Microsoft Office PowerPoint</Application>
  <PresentationFormat>On-screen Show (4:3)</PresentationFormat>
  <Paragraphs>407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Candara</vt:lpstr>
      <vt:lpstr>Constantia</vt:lpstr>
      <vt:lpstr>Times New Roman</vt:lpstr>
      <vt:lpstr>ADR_PPT_Template_CKD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Monica Moon Shieu</cp:lastModifiedBy>
  <cp:revision>84</cp:revision>
  <dcterms:created xsi:type="dcterms:W3CDTF">2014-11-10T19:37:45Z</dcterms:created>
  <dcterms:modified xsi:type="dcterms:W3CDTF">2016-10-18T14:40:35Z</dcterms:modified>
</cp:coreProperties>
</file>