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2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311" y="620237"/>
            <a:ext cx="3149378" cy="105616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14400" y="3427274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11: Medicare Expenditures for Persons With ESRD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2016 </a:t>
            </a:r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Volume 2: End-Stage Renal Disease</a:t>
            </a:r>
            <a:endParaRPr lang="en-US" sz="2400" b="1" cap="small" baseline="0" dirty="0">
              <a:solidFill>
                <a:srgbClr val="1C6E6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1C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0208" y="6477000"/>
            <a:ext cx="24384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2016 Annual Data Report, Vol 2, ESRD, Ch 1 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7"/>
          <a:stretch/>
        </p:blipFill>
        <p:spPr>
          <a:xfrm>
            <a:off x="0" y="6409944"/>
            <a:ext cx="1316207" cy="457200"/>
          </a:xfrm>
          <a:prstGeom prst="rect">
            <a:avLst/>
          </a:prstGeom>
          <a:effectLst>
            <a:outerShdw blurRad="50800" dist="38100" dir="162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cms.gov/Research-Statistics-Data-and-Systems/Statistics-Trends-and-Reports/ReportsTrustFunds/TrusteesReport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Figure 11.1 Trends in ESRD expenditures, 2004-2014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9028" y="5715001"/>
            <a:ext cx="7805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USRDS ESRD Database; “Medicare paid” data were obtained from Reference Table K.1 and “Medicare patient obligation” data from special analyses. </a:t>
            </a:r>
            <a:r>
              <a:rPr lang="en-US" sz="1400" i="1"/>
              <a:t>Abbreviation: ESRD, end-stage renal disease.</a:t>
            </a:r>
          </a:p>
        </p:txBody>
      </p:sp>
      <p:pic>
        <p:nvPicPr>
          <p:cNvPr id="1026" name="Picture 2" descr="K:\Projects\USRDS\Analysis\ADR\2016\Chapter\ESRD\c11_MedExp\Figures_Tables\Most_Current\300ppi Powerpoint\v1_c11_MedExp_f1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28" y="1523996"/>
            <a:ext cx="7805944" cy="381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aseline="30000" dirty="0"/>
              <a:t>  </a:t>
            </a:r>
            <a:r>
              <a:rPr lang="en-US" sz="2800" b="1" baseline="30000" dirty="0"/>
              <a:t>Figure 11.2 Trends in costs of the Medicare &amp; ESRD programs, 2004-2014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9028" y="5446693"/>
            <a:ext cx="7805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Total ESRD costs obtained from USRDS ESRD Database; Reference Table K.1. Total Medicare expenditures obtained from Trustees Report, Table II.B1 </a:t>
            </a:r>
            <a:r>
              <a:rPr lang="en-US" sz="1400" i="1" u="sng" dirty="0">
                <a:hlinkClick r:id="rId2"/>
              </a:rPr>
              <a:t>https://www.cms.gov/Research-Statistics-Data-and-Systems/Statistics-Trends-and-Reports/ReportsTrustFunds/TrusteesReports.html</a:t>
            </a:r>
            <a:r>
              <a:rPr lang="en-US" sz="1400" i="1" dirty="0"/>
              <a:t>. Abbreviation: ESRD, end-stage renal disease.</a:t>
            </a:r>
          </a:p>
        </p:txBody>
      </p:sp>
      <p:pic>
        <p:nvPicPr>
          <p:cNvPr id="2050" name="Picture 2" descr="K:\Projects\USRDS\Analysis\ADR\2016\Chapter\ESRD\c11_MedExp\Figures_Tables\Most_Current\300ppi Powerpoint\v1_c11_MedExp_f2_3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7" y="954019"/>
            <a:ext cx="6248407" cy="450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40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11.3 Trends in numbers of point prevalent ESRD patients, 2004-2014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9028" y="5446693"/>
            <a:ext cx="7805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USRDS ESRD Database. December 31 point prevalent ESRD patients. Abbreviation: ESRD, end-stage renal disease.</a:t>
            </a:r>
          </a:p>
        </p:txBody>
      </p:sp>
      <p:pic>
        <p:nvPicPr>
          <p:cNvPr id="3074" name="Picture 2" descr="K:\Projects\USRDS\Analysis\ADR\2016\Chapter\ESRD\c11_MedExp\Figures_Tables\Most_Current\300ppi Powerpoint\v1_c11_MedExp_f3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00" y="1523996"/>
            <a:ext cx="7873000" cy="381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99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11.4 Annual percent change in Medicare ESRD spending, 2004-2014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06648" y="5446693"/>
            <a:ext cx="63307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USRDS ESRD Database; Reference Table K.4. Total Medicare ESRD costs from claims data; includes all claims with Medicare as primary payer only. Abbreviation: ESRD, end-stage renal disease.</a:t>
            </a:r>
          </a:p>
        </p:txBody>
      </p:sp>
      <p:pic>
        <p:nvPicPr>
          <p:cNvPr id="4098" name="Picture 2" descr="K:\Projects\USRDS\Analysis\ADR\2016\Chapter\ESRD\c11_MedExp\Figures_Tables\Most_Current\300ppi Powerpoint\v1_c11_MedExp_f4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48" y="643122"/>
            <a:ext cx="6330704" cy="462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4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11.5 Trends in total Medicare fee-for-service spending for ESRD, by type of service, 2004-2014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2848" y="5446693"/>
            <a:ext cx="7638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USRDS ESRD Database; Reference Table K.1. Total Medicare costs from claims data. Abbreviation: ESRD, end-stage renal disease.</a:t>
            </a:r>
          </a:p>
        </p:txBody>
      </p:sp>
      <p:pic>
        <p:nvPicPr>
          <p:cNvPr id="5122" name="Picture 2" descr="K:\Projects\USRDS\Analysis\ADR\2016\Chapter\ESRD\c11_MedExp\Figures_Tables\Most_Current\300ppi Powerpoint\v1_c11_MedExp_f5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48" y="1523996"/>
            <a:ext cx="7638304" cy="381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5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11.6 Total Medicare fee-for-service inpatient spending by cause of hospitalization, 2004-2014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2848" y="5446693"/>
            <a:ext cx="7638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USRDS ESRD Database. Total Medicare costs from claims data. Abbreviation: ESRD, end-stage renal disease. Unknown hospitalization cost (&lt;0.01%) was combined with ‘Other’.</a:t>
            </a:r>
          </a:p>
        </p:txBody>
      </p:sp>
      <p:pic>
        <p:nvPicPr>
          <p:cNvPr id="6146" name="Picture 2" descr="K:\Projects\USRDS\Analysis\ADR\2016\Chapter\ESRD\c11_MedExp\Figures_Tables\Most_Current\300ppi Powerpoint\v1_c11_MedExp_f6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20" y="1523996"/>
            <a:ext cx="7400559" cy="381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8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2848" y="5446693"/>
            <a:ext cx="7638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Data Source: USRDS ESRD Database. Total Medicare costs from claims data for period prevalent ESRD patients. Abbreviation: ESRD, end-stage renal disease.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11.7 Total Medicare ESRD expenditures, by modality, 2004-2014</a:t>
            </a:r>
          </a:p>
        </p:txBody>
      </p:sp>
      <p:pic>
        <p:nvPicPr>
          <p:cNvPr id="7170" name="Picture 2" descr="K:\Projects\USRDS\Analysis\ADR\2016\Chapter\ESRD\c11_MedExp\Figures_Tables\Most_Current\300ppi Powerpoint\v1_c11_MedExp_f7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56" y="1523996"/>
            <a:ext cx="7510287" cy="381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53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44422" y="5725180"/>
            <a:ext cx="60551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Data Source: USRDS ESRD Database; Reference Tables K.7, K.8, &amp; K.9.Period prevalent ESRD patients; includes all claims with Medicare as primary payer only. Abbreviation: ESRD, end-stage renal disease.</a:t>
            </a:r>
            <a:endParaRPr lang="en-US" sz="1400" i="1" dirty="0"/>
          </a:p>
        </p:txBody>
      </p:sp>
      <p:sp>
        <p:nvSpPr>
          <p:cNvPr id="8" name="Rectangle 7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Figure 11.8 Total Medicare ESRD expenditures per person per year, by modality, 2004-2014</a:t>
            </a:r>
          </a:p>
        </p:txBody>
      </p:sp>
      <p:pic>
        <p:nvPicPr>
          <p:cNvPr id="8194" name="Picture 2" descr="K:\Projects\USRDS\Analysis\ADR\2016\Chapter\ESRD\c11_MedExp\Figures_Tables\Most_Current\300ppi Powerpoint\v1_c11_MedExp_f8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422" y="643123"/>
            <a:ext cx="6055157" cy="491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1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236</TotalTime>
  <Words>464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Mia Wang</cp:lastModifiedBy>
  <cp:revision>89</cp:revision>
  <dcterms:created xsi:type="dcterms:W3CDTF">2014-11-10T19:37:45Z</dcterms:created>
  <dcterms:modified xsi:type="dcterms:W3CDTF">2016-11-10T16:54:47Z</dcterms:modified>
</cp:coreProperties>
</file>