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 id="271" r:id="rId16"/>
    <p:sldId id="273" r:id="rId17"/>
    <p:sldId id="274" r:id="rId18"/>
    <p:sldId id="275" r:id="rId19"/>
    <p:sldId id="276" r:id="rId20"/>
    <p:sldId id="277" r:id="rId21"/>
    <p:sldId id="278" r:id="rId22"/>
    <p:sldId id="279" r:id="rId23"/>
    <p:sldId id="281" r:id="rId24"/>
    <p:sldId id="280" r:id="rId25"/>
    <p:sldId id="282"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C12"/>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2" autoAdjust="0"/>
    <p:restoredTop sz="94660"/>
  </p:normalViewPr>
  <p:slideViewPr>
    <p:cSldViewPr showGuides="1">
      <p:cViewPr varScale="1">
        <p:scale>
          <a:sx n="104" d="100"/>
          <a:sy n="104" d="100"/>
        </p:scale>
        <p:origin x="360" y="72"/>
      </p:cViewPr>
      <p:guideLst>
        <p:guide orient="horz" pos="2160"/>
        <p:guide pos="2904"/>
      </p:guideLst>
    </p:cSldViewPr>
  </p:slideViewPr>
  <p:notesTextViewPr>
    <p:cViewPr>
      <p:scale>
        <a:sx n="1" d="1"/>
        <a:sy n="1" d="1"/>
      </p:scale>
      <p:origin x="0" y="0"/>
    </p:cViewPr>
  </p:notesTextViewPr>
  <p:notesViewPr>
    <p:cSldViewPr showGuides="1">
      <p:cViewPr varScale="1">
        <p:scale>
          <a:sx n="97" d="100"/>
          <a:sy n="97" d="100"/>
        </p:scale>
        <p:origin x="2682" y="78"/>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10/27/2017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5813" y="685800"/>
            <a:ext cx="4395987" cy="1440183"/>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txBox="1">
            <a:spLocks/>
          </p:cNvSpPr>
          <p:nvPr userDrawn="1"/>
        </p:nvSpPr>
        <p:spPr>
          <a:xfrm>
            <a:off x="3276600" y="6362700"/>
            <a:ext cx="2590800" cy="495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1 CKD, Chapter 1</a:t>
            </a:r>
            <a:endParaRPr lang="en-US" sz="1400" b="1" dirty="0">
              <a:solidFill>
                <a:schemeClr val="bg1"/>
              </a:solidFill>
            </a:endParaRP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A63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[Footer goes here]</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300" y="6286500"/>
            <a:ext cx="1348103" cy="441656"/>
          </a:xfrm>
          <a:prstGeom prst="rect">
            <a:avLst/>
          </a:prstGeom>
          <a:solidFill>
            <a:schemeClr val="bg1"/>
          </a:solidFill>
          <a:ln w="3175" cap="rnd">
            <a:solidFill>
              <a:schemeClr val="bg2">
                <a:lumMod val="50000"/>
              </a:schemeClr>
            </a:solidFill>
          </a:ln>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2026" y="4019371"/>
            <a:ext cx="7315200" cy="1200329"/>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1:</a:t>
            </a:r>
            <a:br>
              <a:rPr lang="en-US" sz="3600" b="1" dirty="0" smtClean="0">
                <a:solidFill>
                  <a:schemeClr val="tx1"/>
                </a:solidFill>
                <a:latin typeface="Candara" panose="020E0502030303020204" pitchFamily="34" charset="0"/>
              </a:rPr>
            </a:br>
            <a:r>
              <a:rPr lang="en-US" sz="3600" b="1" dirty="0" smtClean="0">
                <a:solidFill>
                  <a:schemeClr val="tx1"/>
                </a:solidFill>
                <a:latin typeface="Candara" panose="020E0502030303020204" pitchFamily="34" charset="0"/>
              </a:rPr>
              <a:t>CKD in the General Population</a:t>
            </a:r>
          </a:p>
        </p:txBody>
      </p:sp>
      <p:sp>
        <p:nvSpPr>
          <p:cNvPr id="4" name="TextBox 3"/>
          <p:cNvSpPr txBox="1"/>
          <p:nvPr/>
        </p:nvSpPr>
        <p:spPr>
          <a:xfrm>
            <a:off x="876300" y="2725697"/>
            <a:ext cx="7429500" cy="830997"/>
          </a:xfrm>
          <a:prstGeom prst="rect">
            <a:avLst/>
          </a:prstGeom>
          <a:noFill/>
        </p:spPr>
        <p:txBody>
          <a:bodyPr wrap="square" rtlCol="0">
            <a:spAutoFit/>
          </a:bodyPr>
          <a:lstStyle/>
          <a:p>
            <a:pPr algn="ctr"/>
            <a:r>
              <a:rPr lang="en-US" sz="2400" b="1" dirty="0" smtClean="0">
                <a:solidFill>
                  <a:srgbClr val="A63C12"/>
                </a:solidFill>
                <a:latin typeface="Constantia" panose="02030602050306030303" pitchFamily="18" charset="0"/>
              </a:rPr>
              <a:t>2017 </a:t>
            </a:r>
            <a:r>
              <a:rPr lang="en-US" sz="2400" b="1" cap="small" baseline="0" dirty="0" smtClean="0">
                <a:solidFill>
                  <a:srgbClr val="A63C12"/>
                </a:solidFill>
                <a:latin typeface="Constantia" panose="02030602050306030303" pitchFamily="18" charset="0"/>
              </a:rPr>
              <a:t>Annual Data Report</a:t>
            </a:r>
          </a:p>
          <a:p>
            <a:pPr algn="ctr"/>
            <a:r>
              <a:rPr lang="en-US" sz="2400" b="1" cap="small" baseline="0" dirty="0" smtClean="0">
                <a:solidFill>
                  <a:srgbClr val="A63C12"/>
                </a:solidFill>
                <a:latin typeface="Constantia" panose="02030602050306030303" pitchFamily="18" charset="0"/>
              </a:rPr>
              <a:t>Volume 1: Chronic Kidney Disease</a:t>
            </a:r>
            <a:endParaRPr lang="en-US" sz="2400" b="1" cap="small" baseline="0" dirty="0">
              <a:solidFill>
                <a:srgbClr val="A63C12"/>
              </a:solidFill>
              <a:latin typeface="Constantia" panose="02030602050306030303" pitchFamily="18" charset="0"/>
            </a:endParaRP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0" y="0"/>
            <a:ext cx="9144000" cy="762000"/>
          </a:xfrm>
        </p:spPr>
        <p:txBody>
          <a:bodyPr/>
          <a:lstStyle/>
          <a:p>
            <a:pPr marL="0" marR="0">
              <a:spcBef>
                <a:spcPts val="2400"/>
              </a:spcBef>
              <a:spcAft>
                <a:spcPts val="600"/>
              </a:spcAft>
            </a:pPr>
            <a:r>
              <a:rPr lang="en-US" sz="2000" b="1" dirty="0">
                <a:latin typeface="Calibri" panose="020F0502020204030204" pitchFamily="34" charset="0"/>
                <a:ea typeface="Times New Roman" panose="02020603050405020304" pitchFamily="18" charset="0"/>
                <a:cs typeface="Times New Roman" panose="02020603050405020304" pitchFamily="18" charset="0"/>
              </a:rPr>
              <a:t>vol 1 Table 1.2 Prevalence (%) of CKD in NHANES population within age, sex, race/ethnicity, &amp; risk factor categories, 1999-2014</a:t>
            </a:r>
            <a:br>
              <a:rPr lang="en-US" sz="2000" b="1"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8515016"/>
              </p:ext>
            </p:extLst>
          </p:nvPr>
        </p:nvGraphicFramePr>
        <p:xfrm>
          <a:off x="503170" y="762000"/>
          <a:ext cx="8137660" cy="4537905"/>
        </p:xfrm>
        <a:graphic>
          <a:graphicData uri="http://schemas.openxmlformats.org/drawingml/2006/table">
            <a:tbl>
              <a:tblPr firstRow="1" firstCol="1" bandRow="1"/>
              <a:tblGrid>
                <a:gridCol w="2216673">
                  <a:extLst>
                    <a:ext uri="{9D8B030D-6E8A-4147-A177-3AD203B41FA5}">
                      <a16:colId xmlns:a16="http://schemas.microsoft.com/office/drawing/2014/main" val="846542899"/>
                    </a:ext>
                  </a:extLst>
                </a:gridCol>
                <a:gridCol w="441617">
                  <a:extLst>
                    <a:ext uri="{9D8B030D-6E8A-4147-A177-3AD203B41FA5}">
                      <a16:colId xmlns:a16="http://schemas.microsoft.com/office/drawing/2014/main" val="2641248491"/>
                    </a:ext>
                  </a:extLst>
                </a:gridCol>
                <a:gridCol w="441617">
                  <a:extLst>
                    <a:ext uri="{9D8B030D-6E8A-4147-A177-3AD203B41FA5}">
                      <a16:colId xmlns:a16="http://schemas.microsoft.com/office/drawing/2014/main" val="1741946080"/>
                    </a:ext>
                  </a:extLst>
                </a:gridCol>
                <a:gridCol w="441617">
                  <a:extLst>
                    <a:ext uri="{9D8B030D-6E8A-4147-A177-3AD203B41FA5}">
                      <a16:colId xmlns:a16="http://schemas.microsoft.com/office/drawing/2014/main" val="3748088828"/>
                    </a:ext>
                  </a:extLst>
                </a:gridCol>
                <a:gridCol w="441617">
                  <a:extLst>
                    <a:ext uri="{9D8B030D-6E8A-4147-A177-3AD203B41FA5}">
                      <a16:colId xmlns:a16="http://schemas.microsoft.com/office/drawing/2014/main" val="1919397410"/>
                    </a:ext>
                  </a:extLst>
                </a:gridCol>
                <a:gridCol w="264970">
                  <a:extLst>
                    <a:ext uri="{9D8B030D-6E8A-4147-A177-3AD203B41FA5}">
                      <a16:colId xmlns:a16="http://schemas.microsoft.com/office/drawing/2014/main" val="2732848397"/>
                    </a:ext>
                  </a:extLst>
                </a:gridCol>
                <a:gridCol w="441617">
                  <a:extLst>
                    <a:ext uri="{9D8B030D-6E8A-4147-A177-3AD203B41FA5}">
                      <a16:colId xmlns:a16="http://schemas.microsoft.com/office/drawing/2014/main" val="2748596077"/>
                    </a:ext>
                  </a:extLst>
                </a:gridCol>
                <a:gridCol w="441617">
                  <a:extLst>
                    <a:ext uri="{9D8B030D-6E8A-4147-A177-3AD203B41FA5}">
                      <a16:colId xmlns:a16="http://schemas.microsoft.com/office/drawing/2014/main" val="1256183758"/>
                    </a:ext>
                  </a:extLst>
                </a:gridCol>
                <a:gridCol w="441617">
                  <a:extLst>
                    <a:ext uri="{9D8B030D-6E8A-4147-A177-3AD203B41FA5}">
                      <a16:colId xmlns:a16="http://schemas.microsoft.com/office/drawing/2014/main" val="2055927878"/>
                    </a:ext>
                  </a:extLst>
                </a:gridCol>
                <a:gridCol w="441617">
                  <a:extLst>
                    <a:ext uri="{9D8B030D-6E8A-4147-A177-3AD203B41FA5}">
                      <a16:colId xmlns:a16="http://schemas.microsoft.com/office/drawing/2014/main" val="808969914"/>
                    </a:ext>
                  </a:extLst>
                </a:gridCol>
                <a:gridCol w="264970">
                  <a:extLst>
                    <a:ext uri="{9D8B030D-6E8A-4147-A177-3AD203B41FA5}">
                      <a16:colId xmlns:a16="http://schemas.microsoft.com/office/drawing/2014/main" val="4127994601"/>
                    </a:ext>
                  </a:extLst>
                </a:gridCol>
                <a:gridCol w="441617">
                  <a:extLst>
                    <a:ext uri="{9D8B030D-6E8A-4147-A177-3AD203B41FA5}">
                      <a16:colId xmlns:a16="http://schemas.microsoft.com/office/drawing/2014/main" val="2343768831"/>
                    </a:ext>
                  </a:extLst>
                </a:gridCol>
                <a:gridCol w="441617">
                  <a:extLst>
                    <a:ext uri="{9D8B030D-6E8A-4147-A177-3AD203B41FA5}">
                      <a16:colId xmlns:a16="http://schemas.microsoft.com/office/drawing/2014/main" val="976291362"/>
                    </a:ext>
                  </a:extLst>
                </a:gridCol>
                <a:gridCol w="441617">
                  <a:extLst>
                    <a:ext uri="{9D8B030D-6E8A-4147-A177-3AD203B41FA5}">
                      <a16:colId xmlns:a16="http://schemas.microsoft.com/office/drawing/2014/main" val="1896981621"/>
                    </a:ext>
                  </a:extLst>
                </a:gridCol>
                <a:gridCol w="441617">
                  <a:extLst>
                    <a:ext uri="{9D8B030D-6E8A-4147-A177-3AD203B41FA5}">
                      <a16:colId xmlns:a16="http://schemas.microsoft.com/office/drawing/2014/main" val="3117842617"/>
                    </a:ext>
                  </a:extLst>
                </a:gridCol>
                <a:gridCol w="91643">
                  <a:extLst>
                    <a:ext uri="{9D8B030D-6E8A-4147-A177-3AD203B41FA5}">
                      <a16:colId xmlns:a16="http://schemas.microsoft.com/office/drawing/2014/main" val="731663723"/>
                    </a:ext>
                  </a:extLst>
                </a:gridCol>
              </a:tblGrid>
              <a:tr h="193208">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gridSpan="4">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All CKD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a:noFill/>
                    </a:lnT>
                    <a:lnB>
                      <a:noFill/>
                    </a:lnB>
                  </a:tcPr>
                </a:tc>
                <a:tc gridSpan="4">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eGFR &lt;60 ml/min/1.73m</a:t>
                      </a:r>
                      <a:r>
                        <a:rPr lang="en-US" sz="1000" b="1" baseline="30000">
                          <a:effectLst/>
                          <a:latin typeface="Calibri" panose="020F0502020204030204" pitchFamily="34" charset="0"/>
                          <a:ea typeface="Times New Roman" panose="02020603050405020304" pitchFamily="18"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gridSpan="5">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ACR ≥30 mg/g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243" marR="6624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5161254"/>
                  </a:ext>
                </a:extLst>
              </a:tr>
              <a:tr h="338573">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1999-2002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8323" marR="8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2003-2006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8323" marR="8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2007-2010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8323" marR="8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2011-2014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8323" marR="8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8323" marR="8587" marT="0" marB="0">
                    <a:lnL>
                      <a:noFill/>
                    </a:lnL>
                    <a:lnR>
                      <a:noFill/>
                    </a:lnR>
                    <a:lnT>
                      <a:noFill/>
                    </a:lnT>
                    <a:lnB>
                      <a:noFill/>
                    </a:lnB>
                  </a:tcPr>
                </a:tc>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1999-2002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8323" marR="8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2003-2006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8323" marR="8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2007-2010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8323" marR="8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2011-2014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8323" marR="8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8323" marR="8587" marT="0" marB="0">
                    <a:lnL>
                      <a:noFill/>
                    </a:lnL>
                    <a:lnR>
                      <a:noFill/>
                    </a:lnR>
                    <a:lnT>
                      <a:noFill/>
                    </a:lnT>
                    <a:lnB>
                      <a:noFill/>
                    </a:lnB>
                  </a:tcPr>
                </a:tc>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1999-2002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8323" marR="8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2003-2006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8323" marR="8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2007-2010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8323" marR="8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2011-2014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8323" marR="8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0750707"/>
                  </a:ext>
                </a:extLst>
              </a:tr>
              <a:tr h="186215">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a:noFill/>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a:noFill/>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659768741"/>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20-39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6.6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8587" marR="8587" marT="0" marB="0" anchor="ctr">
                    <a:lnL>
                      <a:noFill/>
                    </a:lnL>
                    <a:lnR>
                      <a:noFill/>
                    </a:lnR>
                    <a:lnT>
                      <a:noFill/>
                    </a:lnT>
                    <a:lnB>
                      <a:noFill/>
                    </a:lnB>
                  </a:tcPr>
                </a:tc>
                <a:tc>
                  <a:txBody>
                    <a:bodyPr/>
                    <a:lstStyle/>
                    <a:p>
                      <a:pPr marL="0" marR="0" indent="-7683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8587" marR="8587" marT="0" marB="0" anchor="ctr">
                    <a:lnL>
                      <a:noFill/>
                    </a:lnL>
                    <a:lnR>
                      <a:noFill/>
                    </a:lnR>
                    <a:lnT>
                      <a:noFill/>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509443999"/>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40-59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5.9</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5.8</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5.3</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6.4</a:t>
                      </a:r>
                    </a:p>
                  </a:txBody>
                  <a:tcPr marL="8587" marR="106111" marT="0" marB="0" anchor="ctr">
                    <a:lnL>
                      <a:noFill/>
                    </a:lnL>
                    <a:lnR>
                      <a:noFill/>
                    </a:lnR>
                    <a:lnT>
                      <a:noFill/>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846093583"/>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24.0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8.6</a:t>
                      </a: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8.2</a:t>
                      </a: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7.0</a:t>
                      </a: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8.5</a:t>
                      </a:r>
                    </a:p>
                  </a:txBody>
                  <a:tcPr marL="8587" marR="1061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250264418"/>
                  </a:ext>
                </a:extLst>
              </a:tr>
              <a:tr h="186215">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061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650099152"/>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4.8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6.4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9.1</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8.9</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8.4</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8.8</a:t>
                      </a:r>
                    </a:p>
                  </a:txBody>
                  <a:tcPr marL="8587" marR="106111" marT="0" marB="0" anchor="ctr">
                    <a:lnL>
                      <a:noFill/>
                    </a:lnL>
                    <a:lnR>
                      <a:noFill/>
                    </a:lnR>
                    <a:lnT>
                      <a:noFill/>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557043320"/>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10.9</a:t>
                      </a: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10.2</a:t>
                      </a: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9.4</a:t>
                      </a: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10.9</a:t>
                      </a:r>
                    </a:p>
                  </a:txBody>
                  <a:tcPr marL="8587" marR="1061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088958551"/>
                  </a:ext>
                </a:extLst>
              </a:tr>
              <a:tr h="186215">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Race/Ethnicity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061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995614550"/>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Non-Hispanic White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7.9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9.3</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8.5</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8.4</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9.0</a:t>
                      </a:r>
                    </a:p>
                  </a:txBody>
                  <a:tcPr marL="8587" marR="106111" marT="0" marB="0" anchor="ctr">
                    <a:lnL>
                      <a:noFill/>
                    </a:lnL>
                    <a:lnR>
                      <a:noFill/>
                    </a:lnR>
                    <a:lnT>
                      <a:noFill/>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834885340"/>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Non-Hispanic Black/African American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12.7</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13.0</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11.2</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13.5</a:t>
                      </a:r>
                    </a:p>
                  </a:txBody>
                  <a:tcPr marL="8587" marR="106111" marT="0" marB="0" anchor="ctr">
                    <a:lnL>
                      <a:noFill/>
                    </a:lnL>
                    <a:lnR>
                      <a:noFill/>
                    </a:lnR>
                    <a:lnT>
                      <a:noFill/>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674597455"/>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Mexican American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10.4</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10.9</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10.5</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11.2</a:t>
                      </a:r>
                    </a:p>
                  </a:txBody>
                  <a:tcPr marL="8587" marR="106111" marT="0" marB="0" anchor="ctr">
                    <a:lnL>
                      <a:noFill/>
                    </a:lnL>
                    <a:lnR>
                      <a:noFill/>
                    </a:lnR>
                    <a:lnT>
                      <a:noFill/>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847681497"/>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Other Hispanic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11.7</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13.3</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9.5</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10.5</a:t>
                      </a:r>
                    </a:p>
                  </a:txBody>
                  <a:tcPr marL="8587" marR="106111" marT="0" marB="0" anchor="ctr">
                    <a:lnL>
                      <a:noFill/>
                    </a:lnL>
                    <a:lnR>
                      <a:noFill/>
                    </a:lnR>
                    <a:lnT>
                      <a:noFill/>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848216345"/>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Other Non-Hispanic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12.1</a:t>
                      </a: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13.5</a:t>
                      </a: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9.1</a:t>
                      </a: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10.3</a:t>
                      </a:r>
                    </a:p>
                  </a:txBody>
                  <a:tcPr marL="8587" marR="1061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96468967"/>
                  </a:ext>
                </a:extLst>
              </a:tr>
              <a:tr h="186215">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Risk Factor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061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455016238"/>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34.8</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30.9</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28.4</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28.7</a:t>
                      </a:r>
                    </a:p>
                  </a:txBody>
                  <a:tcPr marL="8587" marR="106111" marT="0" marB="0" anchor="ctr">
                    <a:lnL>
                      <a:noFill/>
                    </a:lnL>
                    <a:lnR>
                      <a:noFill/>
                    </a:lnR>
                    <a:lnT>
                      <a:noFill/>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2907337"/>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Self-reported diabetes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22.3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33.5</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31.7</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29.5</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29.5</a:t>
                      </a:r>
                    </a:p>
                  </a:txBody>
                  <a:tcPr marL="8587" marR="106111" marT="0" marB="0" anchor="ctr">
                    <a:lnL>
                      <a:noFill/>
                    </a:lnL>
                    <a:lnR>
                      <a:noFill/>
                    </a:lnR>
                    <a:lnT>
                      <a:noFill/>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839012821"/>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23.0</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19.6</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19.1</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20.6</a:t>
                      </a:r>
                    </a:p>
                  </a:txBody>
                  <a:tcPr marL="8587" marR="106111" marT="0" marB="0" anchor="ctr">
                    <a:lnL>
                      <a:noFill/>
                    </a:lnL>
                    <a:lnR>
                      <a:noFill/>
                    </a:lnR>
                    <a:lnT>
                      <a:noFill/>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941806439"/>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Self-reported hypertension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17.7</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16.5</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15.7</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16.6</a:t>
                      </a:r>
                    </a:p>
                  </a:txBody>
                  <a:tcPr marL="8587" marR="106111" marT="0" marB="0" anchor="ctr">
                    <a:lnL>
                      <a:noFill/>
                    </a:lnL>
                    <a:lnR>
                      <a:noFill/>
                    </a:lnR>
                    <a:lnT>
                      <a:noFill/>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058378596"/>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Self-reported cardiovascular disease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22.7</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24.8</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22.3</a:t>
                      </a:r>
                    </a:p>
                  </a:txBody>
                  <a:tcPr marL="8587" marR="1588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25.5</a:t>
                      </a:r>
                    </a:p>
                  </a:txBody>
                  <a:tcPr marL="8587" marR="106111" marT="0" marB="0" anchor="ctr">
                    <a:lnL>
                      <a:noFill/>
                    </a:lnL>
                    <a:lnR>
                      <a:noFill/>
                    </a:lnR>
                    <a:lnT>
                      <a:noFill/>
                    </a:lnT>
                    <a:lnB>
                      <a:noFill/>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9772800"/>
                  </a:ext>
                </a:extLst>
              </a:tr>
              <a:tr h="18621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Obesity (BMI &gt;30)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13.2</a:t>
                      </a: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9116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11.9</a:t>
                      </a: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11.1</a:t>
                      </a:r>
                    </a:p>
                  </a:txBody>
                  <a:tcPr marL="8587" marR="1588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12.5</a:t>
                      </a:r>
                    </a:p>
                  </a:txBody>
                  <a:tcPr marL="8587" marR="1061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4108696576"/>
                  </a:ext>
                </a:extLst>
              </a:tr>
              <a:tr h="269877">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All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6.4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1588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87" marR="858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10.1</a:t>
                      </a:r>
                    </a:p>
                  </a:txBody>
                  <a:tcPr marL="8587" marR="1588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9116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9.6</a:t>
                      </a:r>
                    </a:p>
                  </a:txBody>
                  <a:tcPr marL="8587" marR="1588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8.9</a:t>
                      </a:r>
                    </a:p>
                  </a:txBody>
                  <a:tcPr marL="8587" marR="1588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9.9</a:t>
                      </a:r>
                    </a:p>
                  </a:txBody>
                  <a:tcPr marL="8587" marR="1061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904765316"/>
                  </a:ext>
                </a:extLst>
              </a:tr>
            </a:tbl>
          </a:graphicData>
        </a:graphic>
      </p:graphicFrame>
      <p:sp>
        <p:nvSpPr>
          <p:cNvPr id="6" name="Rectangle 5"/>
          <p:cNvSpPr/>
          <p:nvPr/>
        </p:nvSpPr>
        <p:spPr>
          <a:xfrm>
            <a:off x="0" y="5277448"/>
            <a:ext cx="9144000" cy="1015663"/>
          </a:xfrm>
          <a:prstGeom prst="rect">
            <a:avLst/>
          </a:prstGeom>
        </p:spPr>
        <p:txBody>
          <a:bodyPr wrap="square">
            <a:spAutoFit/>
          </a:bodyPr>
          <a:lstStyle/>
          <a:p>
            <a:pPr>
              <a:spcBef>
                <a:spcPts val="1000"/>
              </a:spcBef>
              <a:spcAft>
                <a:spcPts val="1000"/>
              </a:spcAft>
            </a:pPr>
            <a:r>
              <a:rPr lang="en-US" sz="10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 20 &amp; older. Single-sample estimates of </a:t>
            </a:r>
            <a:r>
              <a:rPr lang="en-US" sz="10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0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&amp; ACR; </a:t>
            </a:r>
            <a:r>
              <a:rPr lang="en-US" sz="10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0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calculated using the CKD-EPI equation. Diabetes defined as HbA1c &gt;7 percent, self-reported (SR), or currently taking glucose-lowering medications. Hypertension defined as BP ≥130/≥80 for those with diabetes or CKD, otherwise BP ≥140/≥90, or taking medication for hypertension. Values in Figure 1.12 cannot be directly compared to those in Table 1.3 due to different survey cohorts. The table represents NHANES participants who are classified as hypertensive (measured/treated) but some of those are at target blood pressure. Abbreviations: ACR, urine albumin/creatinine ratio; BMI, body mass index; BP, blood pressure, CKD, chronic kidney disease; </a:t>
            </a:r>
            <a:r>
              <a:rPr lang="en-US" sz="10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0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estimated glomerular filtration rate.</a:t>
            </a:r>
            <a:endPar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912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1314" y="152400"/>
            <a:ext cx="9144000" cy="1143000"/>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1.5 Distribution of markers of CKD in NHANES participants with diabetes, hypertension, self-reported cardiovascular disease, &amp; obesity, 2011–2014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16" y="1714500"/>
            <a:ext cx="7547168" cy="3624385"/>
          </a:xfrm>
        </p:spPr>
      </p:pic>
      <p:sp>
        <p:nvSpPr>
          <p:cNvPr id="6" name="Rectangle 5"/>
          <p:cNvSpPr/>
          <p:nvPr/>
        </p:nvSpPr>
        <p:spPr>
          <a:xfrm>
            <a:off x="657" y="5486400"/>
            <a:ext cx="9142686" cy="646331"/>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National Health and Nutrition Examination Survey (NHANES), 2011–2014 participants age 20 &amp; older. Single-sample estimates of </a:t>
            </a:r>
            <a:r>
              <a:rPr lang="en-US" sz="1200" i="1" dirty="0" err="1">
                <a:latin typeface="Calibri" panose="020F0502020204030204" pitchFamily="34" charset="0"/>
                <a:ea typeface="Calibri" panose="020F0502020204030204" pitchFamily="34" charset="0"/>
                <a:cs typeface="Times New Roman" panose="02020603050405020304" pitchFamily="18" charset="0"/>
              </a:rPr>
              <a:t>eGFR</a:t>
            </a:r>
            <a:r>
              <a:rPr lang="en-US" sz="1200" i="1" dirty="0">
                <a:latin typeface="Calibri" panose="020F0502020204030204" pitchFamily="34" charset="0"/>
                <a:ea typeface="Calibri" panose="020F0502020204030204" pitchFamily="34" charset="0"/>
                <a:cs typeface="Times New Roman" panose="02020603050405020304" pitchFamily="18" charset="0"/>
              </a:rPr>
              <a:t> &amp; ACR; </a:t>
            </a:r>
            <a:r>
              <a:rPr lang="en-US" sz="1200" i="1" dirty="0" err="1">
                <a:latin typeface="Calibri" panose="020F0502020204030204" pitchFamily="34" charset="0"/>
                <a:ea typeface="Calibri" panose="020F0502020204030204" pitchFamily="34" charset="0"/>
                <a:cs typeface="Times New Roman" panose="02020603050405020304" pitchFamily="18" charset="0"/>
              </a:rPr>
              <a:t>eGFR</a:t>
            </a:r>
            <a:r>
              <a:rPr lang="en-US" sz="1200" i="1" dirty="0">
                <a:latin typeface="Calibri" panose="020F0502020204030204" pitchFamily="34" charset="0"/>
                <a:ea typeface="Calibri" panose="020F0502020204030204" pitchFamily="34" charset="0"/>
                <a:cs typeface="Times New Roman" panose="02020603050405020304" pitchFamily="18" charset="0"/>
              </a:rPr>
              <a:t> calculated using the CKD-EPI equation. Abbreviations: ACR, urine albumin/creatinine ratio; BMI, body mass index; CKD, chronic kidney disease; SR CVD, self-reported cardiovascular disease; </a:t>
            </a:r>
            <a:r>
              <a:rPr lang="en-US" sz="1200" i="1" dirty="0" err="1">
                <a:latin typeface="Calibri" panose="020F0502020204030204" pitchFamily="34" charset="0"/>
                <a:ea typeface="Calibri" panose="020F0502020204030204" pitchFamily="34" charset="0"/>
                <a:cs typeface="Times New Roman" panose="02020603050405020304" pitchFamily="18" charset="0"/>
              </a:rPr>
              <a:t>eGFR</a:t>
            </a:r>
            <a:r>
              <a:rPr lang="en-US" sz="1200" i="1" dirty="0">
                <a:latin typeface="Calibri" panose="020F0502020204030204" pitchFamily="34" charset="0"/>
                <a:ea typeface="Calibri" panose="020F0502020204030204" pitchFamily="34" charset="0"/>
                <a:cs typeface="Times New Roman" panose="02020603050405020304" pitchFamily="18" charset="0"/>
              </a:rPr>
              <a:t>, estimated glomerular filtration rate; HTN, hypertension</a:t>
            </a:r>
            <a:endParaRPr lang="en-US" sz="1200" i="1" dirty="0"/>
          </a:p>
        </p:txBody>
      </p:sp>
    </p:spTree>
    <p:extLst>
      <p:ext uri="{BB962C8B-B14F-4D97-AF65-F5344CB8AC3E}">
        <p14:creationId xmlns:p14="http://schemas.microsoft.com/office/powerpoint/2010/main" val="3543612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0" y="190500"/>
            <a:ext cx="9144000" cy="1143000"/>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1.6 Adjusted odds ratios of CKD in NHANES participants, by risk factor, 1999-2014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16" y="1333500"/>
            <a:ext cx="7547168" cy="3778613"/>
          </a:xfrm>
        </p:spPr>
      </p:pic>
      <p:sp>
        <p:nvSpPr>
          <p:cNvPr id="6" name="Rectangle 5"/>
          <p:cNvSpPr/>
          <p:nvPr/>
        </p:nvSpPr>
        <p:spPr>
          <a:xfrm>
            <a:off x="0" y="5334000"/>
            <a:ext cx="9144000" cy="830997"/>
          </a:xfrm>
          <a:prstGeom prst="rect">
            <a:avLst/>
          </a:prstGeom>
        </p:spPr>
        <p:txBody>
          <a:bodyPr wrap="square">
            <a:spAutoFit/>
          </a:bodyPr>
          <a:lstStyle/>
          <a:p>
            <a:r>
              <a:rPr lang="en-US" sz="1200" i="1" dirty="0">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 20 &amp; older; single-sample estimates of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&amp; ACR. </a:t>
            </a:r>
            <a:r>
              <a:rPr lang="en-US" sz="1200" i="1" dirty="0" err="1">
                <a:latin typeface="Calibri" panose="020F0502020204030204" pitchFamily="34" charset="0"/>
                <a:ea typeface="SimSun" panose="02010600030101010101" pitchFamily="2" charset="-122"/>
                <a:cs typeface="Times New Roman" panose="02020603050405020304" pitchFamily="18" charset="0"/>
              </a:rPr>
              <a:t>Adj</a:t>
            </a:r>
            <a:r>
              <a:rPr lang="en-US" sz="1200" i="1" dirty="0">
                <a:latin typeface="Calibri" panose="020F0502020204030204" pitchFamily="34" charset="0"/>
                <a:ea typeface="SimSun" panose="02010600030101010101" pitchFamily="2" charset="-122"/>
                <a:cs typeface="Times New Roman" panose="02020603050405020304" pitchFamily="18" charset="0"/>
              </a:rPr>
              <a:t>: age, sex, &amp; race;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calculated using the CKD-EPI equation. Whisker lines indicate 95% confidence intervals. Abbreviations: ACR, urine albumin/creatinine ratio; BMI, body mass index; CKD, chronic kidney disease; CVD, cardiovascular disease; DM, diabetes mellitus;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estimated glomerular filtration rate; HTN, hypertension; SR, self-report.</a:t>
            </a:r>
            <a:endParaRPr lang="en-US" sz="1200" i="1" dirty="0"/>
          </a:p>
        </p:txBody>
      </p:sp>
    </p:spTree>
    <p:extLst>
      <p:ext uri="{BB962C8B-B14F-4D97-AF65-F5344CB8AC3E}">
        <p14:creationId xmlns:p14="http://schemas.microsoft.com/office/powerpoint/2010/main" val="2980486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0" y="190500"/>
            <a:ext cx="9144000" cy="1143000"/>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1.7 Adjusted odds ratios of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&lt;60 ml/min/1.73m</a:t>
            </a:r>
            <a:r>
              <a:rPr lang="en-US" sz="2400" b="1" spc="30" baseline="30000" dirty="0">
                <a:latin typeface="Calibri" panose="020F0502020204030204" pitchFamily="34" charset="0"/>
                <a:ea typeface="Times New Roman" panose="02020603050405020304" pitchFamily="18" charset="0"/>
                <a:cs typeface="Times New Roman" panose="02020603050405020304" pitchFamily="18" charset="0"/>
              </a:rPr>
              <a:t>2</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in NHANES participants, by age &amp; risk factor, 1999-2014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6049" y="76200"/>
            <a:ext cx="5831903" cy="4743764"/>
          </a:xfrm>
        </p:spPr>
      </p:pic>
      <p:sp>
        <p:nvSpPr>
          <p:cNvPr id="6" name="Rectangle 5"/>
          <p:cNvSpPr/>
          <p:nvPr/>
        </p:nvSpPr>
        <p:spPr>
          <a:xfrm>
            <a:off x="3674606" y="1421130"/>
            <a:ext cx="1794787" cy="338554"/>
          </a:xfrm>
          <a:prstGeom prst="rect">
            <a:avLst/>
          </a:prstGeom>
        </p:spPr>
        <p:txBody>
          <a:bodyPr wrap="none">
            <a:spAutoFit/>
          </a:bodyPr>
          <a:lstStyle/>
          <a:p>
            <a:pPr marL="457200" marR="0" indent="-228600" algn="ctr">
              <a:spcBef>
                <a:spcPts val="150"/>
              </a:spcBef>
              <a:spcAft>
                <a:spcPts val="375"/>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Age </a:t>
            </a:r>
            <a:r>
              <a:rPr lang="en-US" sz="1600" b="1" dirty="0">
                <a:latin typeface="Calibri" panose="020F0502020204030204" pitchFamily="34" charset="0"/>
                <a:ea typeface="Times New Roman" panose="02020603050405020304" pitchFamily="18" charset="0"/>
                <a:cs typeface="Segoe UI" panose="020B0502040204020203" pitchFamily="34" charset="0"/>
              </a:rPr>
              <a:t>category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0" y="5333779"/>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 20 &amp; older; single-sample estimates of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&amp; ACR. </a:t>
            </a:r>
            <a:r>
              <a:rPr lang="en-US" sz="1200" i="1" dirty="0" err="1">
                <a:latin typeface="Calibri" panose="020F0502020204030204" pitchFamily="34" charset="0"/>
                <a:ea typeface="SimSun" panose="02010600030101010101" pitchFamily="2" charset="-122"/>
                <a:cs typeface="Times New Roman" panose="02020603050405020304" pitchFamily="18" charset="0"/>
              </a:rPr>
              <a:t>Adj</a:t>
            </a:r>
            <a:r>
              <a:rPr lang="en-US" sz="1200" i="1" dirty="0">
                <a:latin typeface="Calibri" panose="020F0502020204030204" pitchFamily="34" charset="0"/>
                <a:ea typeface="SimSun" panose="02010600030101010101" pitchFamily="2" charset="-122"/>
                <a:cs typeface="Times New Roman" panose="02020603050405020304" pitchFamily="18" charset="0"/>
              </a:rPr>
              <a:t>: age, sex, &amp; race;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calculated using the CKD-EPI equation. Whisker lines indicate 95% confidence intervals. Abbreviations: ACR, urine albumin/creatinine ratio; BMI, body mass index; CKD, chronic kidney disease; CVD, cardiovascular disease; DM, diabetes mellitus;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estimated glomerular filtration rate; HTN, hypertension; SR, self-report.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253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0" y="190500"/>
            <a:ext cx="9144000" cy="1143000"/>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1.7 Adjusted odds ratios of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&lt;60 ml/min/1.73m</a:t>
            </a:r>
            <a:r>
              <a:rPr lang="en-US" sz="2400" b="1" spc="30" baseline="30000" dirty="0">
                <a:latin typeface="Calibri" panose="020F0502020204030204" pitchFamily="34" charset="0"/>
                <a:ea typeface="Times New Roman" panose="02020603050405020304" pitchFamily="18" charset="0"/>
                <a:cs typeface="Times New Roman" panose="02020603050405020304" pitchFamily="18" charset="0"/>
              </a:rPr>
              <a:t>2</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in NHANES participants, by age &amp; risk factor, 1999-2014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b="1" dirty="0"/>
          </a:p>
        </p:txBody>
      </p:sp>
      <p:sp>
        <p:nvSpPr>
          <p:cNvPr id="6" name="Rectangle 5"/>
          <p:cNvSpPr/>
          <p:nvPr/>
        </p:nvSpPr>
        <p:spPr>
          <a:xfrm>
            <a:off x="3562558" y="1167797"/>
            <a:ext cx="2018887" cy="338554"/>
          </a:xfrm>
          <a:prstGeom prst="rect">
            <a:avLst/>
          </a:prstGeom>
        </p:spPr>
        <p:txBody>
          <a:bodyPr wrap="none">
            <a:spAutoFit/>
          </a:bodyPr>
          <a:lstStyle/>
          <a:p>
            <a:pPr marL="457200" marR="0" indent="-228600" algn="ctr">
              <a:spcBef>
                <a:spcPts val="150"/>
              </a:spcBef>
              <a:spcAft>
                <a:spcPts val="375"/>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CKD Risk Factor</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0" y="5333779"/>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 20 &amp; older; single-sample estimates of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&amp; ACR. </a:t>
            </a:r>
            <a:r>
              <a:rPr lang="en-US" sz="1200" i="1" dirty="0" err="1">
                <a:latin typeface="Calibri" panose="020F0502020204030204" pitchFamily="34" charset="0"/>
                <a:ea typeface="SimSun" panose="02010600030101010101" pitchFamily="2" charset="-122"/>
                <a:cs typeface="Times New Roman" panose="02020603050405020304" pitchFamily="18" charset="0"/>
              </a:rPr>
              <a:t>Adj</a:t>
            </a:r>
            <a:r>
              <a:rPr lang="en-US" sz="1200" i="1" dirty="0">
                <a:latin typeface="Calibri" panose="020F0502020204030204" pitchFamily="34" charset="0"/>
                <a:ea typeface="SimSun" panose="02010600030101010101" pitchFamily="2" charset="-122"/>
                <a:cs typeface="Times New Roman" panose="02020603050405020304" pitchFamily="18" charset="0"/>
              </a:rPr>
              <a:t>: age, sex, &amp; race;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calculated using the CKD-EPI equation. Whisker lines indicate 95% confidence intervals. Abbreviations: ACR, urine albumin/creatinine ratio; BMI, body mass index; CKD, chronic kidney disease; CVD, cardiovascular disease; DM, diabetes mellitus;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estimated glomerular filtration rate; HTN, hypertension; SR, self-report.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9943" y="1568131"/>
            <a:ext cx="7204115" cy="3606858"/>
          </a:xfrm>
        </p:spPr>
      </p:pic>
    </p:spTree>
    <p:extLst>
      <p:ext uri="{BB962C8B-B14F-4D97-AF65-F5344CB8AC3E}">
        <p14:creationId xmlns:p14="http://schemas.microsoft.com/office/powerpoint/2010/main" val="2706412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57150" y="114246"/>
            <a:ext cx="9258300" cy="800154"/>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1.8 Adjusted odds ratios of urine albumin/creatinine ratio ≥30 mg/g in NHANES participants, by age &amp; risk factor, 1999-2014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16" y="1219200"/>
            <a:ext cx="7547168" cy="3778613"/>
          </a:xfrm>
        </p:spPr>
      </p:pic>
      <p:sp>
        <p:nvSpPr>
          <p:cNvPr id="6" name="Rectangle 5"/>
          <p:cNvSpPr/>
          <p:nvPr/>
        </p:nvSpPr>
        <p:spPr>
          <a:xfrm>
            <a:off x="0" y="5284220"/>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 20 &amp; older; single-sample estimates of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&amp; ACR. Adjusted: age, sex, &amp; race;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calculated using the CKD-EPI equation. Whisker lines indicate 95% confidence intervals. Abbreviations: ACR, urine albumin/creatinine ratio; BMI, body mass index; CKD, chronic kidney disease; CVD, cardiovascular disease; DM, diabetes mellitus;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estimated glomerular filtration rate; HTN, hypertension; SR, self-report.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846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0"/>
            <a:ext cx="9144000" cy="723900"/>
          </a:xfrm>
        </p:spPr>
        <p:txBody>
          <a:bodyPr/>
          <a:lstStyle/>
          <a:p>
            <a:pPr marL="0" marR="0">
              <a:spcBef>
                <a:spcPts val="2400"/>
              </a:spcBef>
              <a:spcAft>
                <a:spcPts val="600"/>
              </a:spcAft>
            </a:pPr>
            <a:r>
              <a:rPr lang="en-US" sz="2000" b="1" dirty="0">
                <a:latin typeface="Calibri" panose="020F0502020204030204" pitchFamily="34" charset="0"/>
                <a:ea typeface="Times New Roman" panose="02020603050405020304" pitchFamily="18" charset="0"/>
                <a:cs typeface="Times New Roman" panose="02020603050405020304" pitchFamily="18" charset="0"/>
              </a:rPr>
              <a:t>vol 1 Table 1.3 Socioeconomic factors among individuals with CKD, percent of NHANES participants, 1999-2014</a:t>
            </a:r>
            <a:br>
              <a:rPr lang="en-US" sz="2000" b="1"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197473"/>
              </p:ext>
            </p:extLst>
          </p:nvPr>
        </p:nvGraphicFramePr>
        <p:xfrm>
          <a:off x="277982" y="774614"/>
          <a:ext cx="8588035" cy="4864186"/>
        </p:xfrm>
        <a:graphic>
          <a:graphicData uri="http://schemas.openxmlformats.org/drawingml/2006/table">
            <a:tbl>
              <a:tblPr firstRow="1" firstCol="1" bandRow="1"/>
              <a:tblGrid>
                <a:gridCol w="1669378">
                  <a:extLst>
                    <a:ext uri="{9D8B030D-6E8A-4147-A177-3AD203B41FA5}">
                      <a16:colId xmlns:a16="http://schemas.microsoft.com/office/drawing/2014/main" val="3634537452"/>
                    </a:ext>
                  </a:extLst>
                </a:gridCol>
                <a:gridCol w="220308">
                  <a:extLst>
                    <a:ext uri="{9D8B030D-6E8A-4147-A177-3AD203B41FA5}">
                      <a16:colId xmlns:a16="http://schemas.microsoft.com/office/drawing/2014/main" val="4193847172"/>
                    </a:ext>
                  </a:extLst>
                </a:gridCol>
                <a:gridCol w="459112">
                  <a:extLst>
                    <a:ext uri="{9D8B030D-6E8A-4147-A177-3AD203B41FA5}">
                      <a16:colId xmlns:a16="http://schemas.microsoft.com/office/drawing/2014/main" val="1927235051"/>
                    </a:ext>
                  </a:extLst>
                </a:gridCol>
                <a:gridCol w="90170">
                  <a:extLst>
                    <a:ext uri="{9D8B030D-6E8A-4147-A177-3AD203B41FA5}">
                      <a16:colId xmlns:a16="http://schemas.microsoft.com/office/drawing/2014/main" val="1445906700"/>
                    </a:ext>
                  </a:extLst>
                </a:gridCol>
                <a:gridCol w="590946">
                  <a:extLst>
                    <a:ext uri="{9D8B030D-6E8A-4147-A177-3AD203B41FA5}">
                      <a16:colId xmlns:a16="http://schemas.microsoft.com/office/drawing/2014/main" val="40909540"/>
                    </a:ext>
                  </a:extLst>
                </a:gridCol>
                <a:gridCol w="90170">
                  <a:extLst>
                    <a:ext uri="{9D8B030D-6E8A-4147-A177-3AD203B41FA5}">
                      <a16:colId xmlns:a16="http://schemas.microsoft.com/office/drawing/2014/main" val="3228462429"/>
                    </a:ext>
                  </a:extLst>
                </a:gridCol>
                <a:gridCol w="489123">
                  <a:extLst>
                    <a:ext uri="{9D8B030D-6E8A-4147-A177-3AD203B41FA5}">
                      <a16:colId xmlns:a16="http://schemas.microsoft.com/office/drawing/2014/main" val="3178301630"/>
                    </a:ext>
                  </a:extLst>
                </a:gridCol>
                <a:gridCol w="90170">
                  <a:extLst>
                    <a:ext uri="{9D8B030D-6E8A-4147-A177-3AD203B41FA5}">
                      <a16:colId xmlns:a16="http://schemas.microsoft.com/office/drawing/2014/main" val="2647796168"/>
                    </a:ext>
                  </a:extLst>
                </a:gridCol>
                <a:gridCol w="489123">
                  <a:extLst>
                    <a:ext uri="{9D8B030D-6E8A-4147-A177-3AD203B41FA5}">
                      <a16:colId xmlns:a16="http://schemas.microsoft.com/office/drawing/2014/main" val="3254871868"/>
                    </a:ext>
                  </a:extLst>
                </a:gridCol>
                <a:gridCol w="153753">
                  <a:extLst>
                    <a:ext uri="{9D8B030D-6E8A-4147-A177-3AD203B41FA5}">
                      <a16:colId xmlns:a16="http://schemas.microsoft.com/office/drawing/2014/main" val="449734534"/>
                    </a:ext>
                  </a:extLst>
                </a:gridCol>
                <a:gridCol w="232410">
                  <a:extLst>
                    <a:ext uri="{9D8B030D-6E8A-4147-A177-3AD203B41FA5}">
                      <a16:colId xmlns:a16="http://schemas.microsoft.com/office/drawing/2014/main" val="3682777462"/>
                    </a:ext>
                  </a:extLst>
                </a:gridCol>
                <a:gridCol w="283814">
                  <a:extLst>
                    <a:ext uri="{9D8B030D-6E8A-4147-A177-3AD203B41FA5}">
                      <a16:colId xmlns:a16="http://schemas.microsoft.com/office/drawing/2014/main" val="22443108"/>
                    </a:ext>
                  </a:extLst>
                </a:gridCol>
                <a:gridCol w="90170">
                  <a:extLst>
                    <a:ext uri="{9D8B030D-6E8A-4147-A177-3AD203B41FA5}">
                      <a16:colId xmlns:a16="http://schemas.microsoft.com/office/drawing/2014/main" val="1054394593"/>
                    </a:ext>
                  </a:extLst>
                </a:gridCol>
                <a:gridCol w="427751">
                  <a:extLst>
                    <a:ext uri="{9D8B030D-6E8A-4147-A177-3AD203B41FA5}">
                      <a16:colId xmlns:a16="http://schemas.microsoft.com/office/drawing/2014/main" val="4125500933"/>
                    </a:ext>
                  </a:extLst>
                </a:gridCol>
                <a:gridCol w="90170">
                  <a:extLst>
                    <a:ext uri="{9D8B030D-6E8A-4147-A177-3AD203B41FA5}">
                      <a16:colId xmlns:a16="http://schemas.microsoft.com/office/drawing/2014/main" val="3045843825"/>
                    </a:ext>
                  </a:extLst>
                </a:gridCol>
                <a:gridCol w="427751">
                  <a:extLst>
                    <a:ext uri="{9D8B030D-6E8A-4147-A177-3AD203B41FA5}">
                      <a16:colId xmlns:a16="http://schemas.microsoft.com/office/drawing/2014/main" val="1711992632"/>
                    </a:ext>
                  </a:extLst>
                </a:gridCol>
                <a:gridCol w="90170">
                  <a:extLst>
                    <a:ext uri="{9D8B030D-6E8A-4147-A177-3AD203B41FA5}">
                      <a16:colId xmlns:a16="http://schemas.microsoft.com/office/drawing/2014/main" val="3699859199"/>
                    </a:ext>
                  </a:extLst>
                </a:gridCol>
                <a:gridCol w="427751">
                  <a:extLst>
                    <a:ext uri="{9D8B030D-6E8A-4147-A177-3AD203B41FA5}">
                      <a16:colId xmlns:a16="http://schemas.microsoft.com/office/drawing/2014/main" val="1596753778"/>
                    </a:ext>
                  </a:extLst>
                </a:gridCol>
                <a:gridCol w="99756">
                  <a:extLst>
                    <a:ext uri="{9D8B030D-6E8A-4147-A177-3AD203B41FA5}">
                      <a16:colId xmlns:a16="http://schemas.microsoft.com/office/drawing/2014/main" val="3349032432"/>
                    </a:ext>
                  </a:extLst>
                </a:gridCol>
                <a:gridCol w="220308">
                  <a:extLst>
                    <a:ext uri="{9D8B030D-6E8A-4147-A177-3AD203B41FA5}">
                      <a16:colId xmlns:a16="http://schemas.microsoft.com/office/drawing/2014/main" val="4071428017"/>
                    </a:ext>
                  </a:extLst>
                </a:gridCol>
                <a:gridCol w="30642">
                  <a:extLst>
                    <a:ext uri="{9D8B030D-6E8A-4147-A177-3AD203B41FA5}">
                      <a16:colId xmlns:a16="http://schemas.microsoft.com/office/drawing/2014/main" val="2655385543"/>
                    </a:ext>
                  </a:extLst>
                </a:gridCol>
                <a:gridCol w="266787">
                  <a:extLst>
                    <a:ext uri="{9D8B030D-6E8A-4147-A177-3AD203B41FA5}">
                      <a16:colId xmlns:a16="http://schemas.microsoft.com/office/drawing/2014/main" val="763276546"/>
                    </a:ext>
                  </a:extLst>
                </a:gridCol>
                <a:gridCol w="90170">
                  <a:extLst>
                    <a:ext uri="{9D8B030D-6E8A-4147-A177-3AD203B41FA5}">
                      <a16:colId xmlns:a16="http://schemas.microsoft.com/office/drawing/2014/main" val="617907461"/>
                    </a:ext>
                  </a:extLst>
                </a:gridCol>
                <a:gridCol w="30642">
                  <a:extLst>
                    <a:ext uri="{9D8B030D-6E8A-4147-A177-3AD203B41FA5}">
                      <a16:colId xmlns:a16="http://schemas.microsoft.com/office/drawing/2014/main" val="3896837962"/>
                    </a:ext>
                  </a:extLst>
                </a:gridCol>
                <a:gridCol w="398622">
                  <a:extLst>
                    <a:ext uri="{9D8B030D-6E8A-4147-A177-3AD203B41FA5}">
                      <a16:colId xmlns:a16="http://schemas.microsoft.com/office/drawing/2014/main" val="3520561079"/>
                    </a:ext>
                  </a:extLst>
                </a:gridCol>
                <a:gridCol w="90170">
                  <a:extLst>
                    <a:ext uri="{9D8B030D-6E8A-4147-A177-3AD203B41FA5}">
                      <a16:colId xmlns:a16="http://schemas.microsoft.com/office/drawing/2014/main" val="4123318997"/>
                    </a:ext>
                  </a:extLst>
                </a:gridCol>
                <a:gridCol w="30642">
                  <a:extLst>
                    <a:ext uri="{9D8B030D-6E8A-4147-A177-3AD203B41FA5}">
                      <a16:colId xmlns:a16="http://schemas.microsoft.com/office/drawing/2014/main" val="484489660"/>
                    </a:ext>
                  </a:extLst>
                </a:gridCol>
                <a:gridCol w="398622">
                  <a:extLst>
                    <a:ext uri="{9D8B030D-6E8A-4147-A177-3AD203B41FA5}">
                      <a16:colId xmlns:a16="http://schemas.microsoft.com/office/drawing/2014/main" val="1097472572"/>
                    </a:ext>
                  </a:extLst>
                </a:gridCol>
                <a:gridCol w="90170">
                  <a:extLst>
                    <a:ext uri="{9D8B030D-6E8A-4147-A177-3AD203B41FA5}">
                      <a16:colId xmlns:a16="http://schemas.microsoft.com/office/drawing/2014/main" val="2584139635"/>
                    </a:ext>
                  </a:extLst>
                </a:gridCol>
                <a:gridCol w="30642">
                  <a:extLst>
                    <a:ext uri="{9D8B030D-6E8A-4147-A177-3AD203B41FA5}">
                      <a16:colId xmlns:a16="http://schemas.microsoft.com/office/drawing/2014/main" val="1372044498"/>
                    </a:ext>
                  </a:extLst>
                </a:gridCol>
                <a:gridCol w="398622">
                  <a:extLst>
                    <a:ext uri="{9D8B030D-6E8A-4147-A177-3AD203B41FA5}">
                      <a16:colId xmlns:a16="http://schemas.microsoft.com/office/drawing/2014/main" val="156064245"/>
                    </a:ext>
                  </a:extLst>
                </a:gridCol>
              </a:tblGrid>
              <a:tr h="246975">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8">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All CKD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a:noFill/>
                    </a:lnB>
                  </a:tcPr>
                </a:tc>
                <a:tc gridSpan="8">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eGFR &lt;60 ml/min/1.73m</a:t>
                      </a:r>
                      <a:r>
                        <a:rPr lang="en-US" sz="1100" b="1" baseline="30000">
                          <a:effectLst/>
                          <a:latin typeface="Calibri" panose="020F050202020403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a:noFill/>
                    </a:lnB>
                  </a:tcPr>
                </a:tc>
                <a:tc gridSpan="12">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ACR ≥30 mg/g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2251364"/>
                  </a:ext>
                </a:extLst>
              </a:tr>
              <a:tr h="459756">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1999-2002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5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2003-2006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5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2007-2010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5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2011-2014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5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770" marR="5242" marT="0" marB="0">
                    <a:lnL>
                      <a:noFill/>
                    </a:lnL>
                    <a:lnR>
                      <a:noFill/>
                    </a:lnR>
                    <a:lnT>
                      <a:noFill/>
                    </a:lnT>
                    <a:lnB>
                      <a:noFill/>
                    </a:lnB>
                  </a:tcPr>
                </a:tc>
                <a:tc gridSpan="2">
                  <a:txBody>
                    <a:bodyPr/>
                    <a:lstStyle/>
                    <a:p>
                      <a:pPr marL="0" marR="0">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1999-2002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770" marR="5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2003-2006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770" marR="5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2007-2010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770" marR="5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2011-2014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770" marR="5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770" marR="5242" marT="0" marB="0">
                    <a:lnL>
                      <a:noFill/>
                    </a:lnL>
                    <a:lnR>
                      <a:noFill/>
                    </a:lnR>
                    <a:lnT>
                      <a:noFill/>
                    </a:lnT>
                    <a:lnB>
                      <a:noFill/>
                    </a:lnB>
                  </a:tcPr>
                </a:tc>
                <a:tc gridSpan="3">
                  <a:txBody>
                    <a:bodyPr/>
                    <a:lstStyle/>
                    <a:p>
                      <a:pPr marL="0" marR="0">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1999-2002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770" marR="5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2003-2006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770" marR="5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2007-2010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770" marR="5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2011-2014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770" marR="5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4643707"/>
                  </a:ext>
                </a:extLst>
              </a:tr>
              <a:tr h="152324">
                <a:tc gridSpan="8">
                  <a:txBody>
                    <a:bodyPr/>
                    <a:lstStyle/>
                    <a:p>
                      <a:pPr marL="0" marR="0">
                        <a:lnSpc>
                          <a:spcPct val="115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Health Insurance Status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a:noFill/>
                    </a:lnB>
                  </a:tcPr>
                </a:tc>
                <a:tc>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a:noFill/>
                    </a:lnB>
                  </a:tcPr>
                </a:tc>
                <a:tc gridSpan="2">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3">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25110978"/>
                  </a:ext>
                </a:extLst>
              </a:tr>
              <a:tr h="2245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Not Insured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11.4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dirty="0">
                          <a:effectLst/>
                          <a:latin typeface="Calibri" panose="020F0502020204030204" pitchFamily="34" charset="0"/>
                          <a:ea typeface="SimSun" panose="02010600030101010101" pitchFamily="2" charset="-122"/>
                          <a:cs typeface="Times New Roman" panose="02020603050405020304" pitchFamily="18" charset="0"/>
                        </a:rPr>
                        <a:t>13.8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3.9</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1731282"/>
                  </a:ext>
                </a:extLst>
              </a:tr>
              <a:tr h="2245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Insured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88.6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89.9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88.6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86.2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96.1</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96.7</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95.8</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96.1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85.3</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86.8</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85.2</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81.1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8313211"/>
                  </a:ext>
                </a:extLst>
              </a:tr>
              <a:tr h="2245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Private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37.2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30.6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30.8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22.5</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16.8</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18.7</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42.2</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36.2</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35.9</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33.4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5238975"/>
                  </a:ext>
                </a:extLst>
              </a:tr>
              <a:tr h="2245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Medicare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23.8</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23.9</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20.9</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16.2</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14.4</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13.3</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3036288"/>
                  </a:ext>
                </a:extLst>
              </a:tr>
              <a:tr h="1523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Other Government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2.6</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5.8</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7.8</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6.2</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4951693"/>
                  </a:ext>
                </a:extLst>
              </a:tr>
              <a:tr h="2245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Private and any Government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36.6</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41.1</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44.0</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34.2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14.6</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19.3</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21.1</a:t>
                      </a: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1388470"/>
                  </a:ext>
                </a:extLst>
              </a:tr>
              <a:tr h="2245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Other/Unknown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10.6</a:t>
                      </a: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12.6</a:t>
                      </a: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9.2</a:t>
                      </a: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10.5</a:t>
                      </a: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5977632"/>
                  </a:ext>
                </a:extLst>
              </a:tr>
              <a:tr h="152324">
                <a:tc>
                  <a:txBody>
                    <a:bodyPr/>
                    <a:lstStyle/>
                    <a:p>
                      <a:pPr marL="0" marR="0">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Income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771870786"/>
                  </a:ext>
                </a:extLst>
              </a:tr>
              <a:tr h="1523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Less than $10,000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dirty="0">
                          <a:effectLst/>
                          <a:latin typeface="Calibri" panose="020F0502020204030204" pitchFamily="34" charset="0"/>
                          <a:ea typeface="SimSun" panose="02010600030101010101" pitchFamily="2" charset="-122"/>
                          <a:cs typeface="Times New Roman" panose="02020603050405020304" pitchFamily="18" charset="0"/>
                        </a:rPr>
                        <a:t>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902956"/>
                  </a:ext>
                </a:extLst>
              </a:tr>
              <a:tr h="2245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$10,000 – $24,999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31.8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31.8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dirty="0">
                          <a:effectLst/>
                          <a:latin typeface="Calibri" panose="020F0502020204030204" pitchFamily="34" charset="0"/>
                          <a:ea typeface="SimSun" panose="02010600030101010101" pitchFamily="2" charset="-122"/>
                          <a:cs typeface="Times New Roman" panose="02020603050405020304" pitchFamily="18" charset="0"/>
                        </a:rPr>
                        <a:t>26.0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0225994"/>
                  </a:ext>
                </a:extLst>
              </a:tr>
              <a:tr h="2245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$25,000 – $44,999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dirty="0">
                          <a:effectLst/>
                          <a:latin typeface="Calibri" panose="020F0502020204030204" pitchFamily="34" charset="0"/>
                          <a:ea typeface="SimSun" panose="02010600030101010101" pitchFamily="2" charset="-122"/>
                          <a:cs typeface="Times New Roman" panose="02020603050405020304" pitchFamily="18" charset="0"/>
                        </a:rPr>
                        <a:t>24.3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4521326"/>
                  </a:ext>
                </a:extLst>
              </a:tr>
              <a:tr h="2245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$45,000 – $74,999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dirty="0">
                          <a:effectLst/>
                          <a:latin typeface="Calibri" panose="020F0502020204030204" pitchFamily="34" charset="0"/>
                          <a:ea typeface="SimSun" panose="02010600030101010101" pitchFamily="2" charset="-122"/>
                          <a:cs typeface="Times New Roman" panose="02020603050405020304" pitchFamily="18" charset="0"/>
                        </a:rPr>
                        <a:t>19.7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5647737"/>
                  </a:ext>
                </a:extLst>
              </a:tr>
              <a:tr h="2245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$75,000 or more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dirty="0">
                          <a:effectLst/>
                          <a:latin typeface="Calibri" panose="020F0502020204030204" pitchFamily="34" charset="0"/>
                          <a:ea typeface="SimSun" panose="02010600030101010101" pitchFamily="2" charset="-122"/>
                          <a:cs typeface="Times New Roman" panose="02020603050405020304" pitchFamily="18" charset="0"/>
                        </a:rPr>
                        <a:t>22.2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dirty="0">
                          <a:effectLst/>
                          <a:latin typeface="Calibri" panose="020F0502020204030204" pitchFamily="34" charset="0"/>
                          <a:ea typeface="SimSun" panose="02010600030101010101" pitchFamily="2" charset="-122"/>
                          <a:cs typeface="Times New Roman" panose="02020603050405020304" pitchFamily="18" charset="0"/>
                        </a:rPr>
                        <a:t>11.5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3830442"/>
                  </a:ext>
                </a:extLst>
              </a:tr>
              <a:tr h="1523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Missing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dirty="0">
                          <a:effectLst/>
                          <a:latin typeface="Calibri" panose="020F0502020204030204" pitchFamily="34" charset="0"/>
                          <a:ea typeface="SimSun" panose="02010600030101010101" pitchFamily="2" charset="-122"/>
                          <a:cs typeface="Times New Roman" panose="02020603050405020304" pitchFamily="18" charset="0"/>
                        </a:rPr>
                        <a:t>10.2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0814024"/>
                  </a:ext>
                </a:extLst>
              </a:tr>
              <a:tr h="152324">
                <a:tc>
                  <a:txBody>
                    <a:bodyPr/>
                    <a:lstStyle/>
                    <a:p>
                      <a:pPr marL="0" marR="0">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Education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59585651"/>
                  </a:ext>
                </a:extLst>
              </a:tr>
              <a:tr h="2245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&lt; High School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33.4</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37.0</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27.8</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26.6</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32.8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26.3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3262539"/>
                  </a:ext>
                </a:extLst>
              </a:tr>
              <a:tr h="2245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High School Graduate/GED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26.1</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30.6</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27.5</a:t>
                      </a:r>
                    </a:p>
                  </a:txBody>
                  <a:tcPr marL="5242" marR="5242"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26.3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23.5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274622"/>
                  </a:ext>
                </a:extLst>
              </a:tr>
              <a:tr h="224524">
                <a:tc>
                  <a:txBody>
                    <a:bodyPr/>
                    <a:lstStyle/>
                    <a:p>
                      <a:pPr marL="91440" marR="0">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At least some College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41.0</a:t>
                      </a: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46.0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55.3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36.9</a:t>
                      </a: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41.4</a:t>
                      </a: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45.9</a:t>
                      </a: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56.5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40.9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48.6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44.5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latin typeface="Calibri" panose="020F0502020204030204" pitchFamily="34" charset="0"/>
                          <a:ea typeface="SimSun" panose="02010600030101010101" pitchFamily="2" charset="-122"/>
                          <a:cs typeface="Times New Roman" panose="02020603050405020304" pitchFamily="18" charset="0"/>
                        </a:rPr>
                        <a:t>52.7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2" marR="524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869786"/>
                  </a:ext>
                </a:extLst>
              </a:tr>
            </a:tbl>
          </a:graphicData>
        </a:graphic>
      </p:graphicFrame>
      <p:sp>
        <p:nvSpPr>
          <p:cNvPr id="6" name="Rectangle 5"/>
          <p:cNvSpPr/>
          <p:nvPr/>
        </p:nvSpPr>
        <p:spPr>
          <a:xfrm>
            <a:off x="0" y="5689514"/>
            <a:ext cx="9144000" cy="577081"/>
          </a:xfrm>
          <a:prstGeom prst="rect">
            <a:avLst/>
          </a:prstGeom>
        </p:spPr>
        <p:txBody>
          <a:bodyPr wrap="square">
            <a:spAutoFit/>
          </a:bodyPr>
          <a:lstStyle/>
          <a:p>
            <a:pPr>
              <a:spcBef>
                <a:spcPts val="1000"/>
              </a:spcBef>
              <a:spcAft>
                <a:spcPts val="1000"/>
              </a:spcAft>
            </a:pPr>
            <a:r>
              <a:rPr lang="en-US" sz="105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 20 &amp; older. Single-sample estimates of </a:t>
            </a:r>
            <a:r>
              <a:rPr lang="en-US" sz="105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05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&amp; ACR; </a:t>
            </a:r>
            <a:r>
              <a:rPr lang="en-US" sz="105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05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calculated using the CKD-EPI equation. Abbreviations: ACR, urine albumin/creatinine ratio; CKD, chronic kidney disease; </a:t>
            </a:r>
            <a:r>
              <a:rPr lang="en-US" sz="105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05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estimated glomerular filtration rate.</a:t>
            </a:r>
            <a:endParaRPr lang="en-US" sz="105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708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0" y="152400"/>
            <a:ext cx="9144000" cy="1143000"/>
          </a:xfrm>
        </p:spPr>
        <p:txBody>
          <a:bodyPr/>
          <a:lstStyle/>
          <a:p>
            <a:pPr marL="0" marR="0">
              <a:spcBef>
                <a:spcPts val="2400"/>
              </a:spcBef>
              <a:spcAft>
                <a:spcPts val="600"/>
              </a:spcAft>
            </a:pPr>
            <a:r>
              <a:rPr lang="en-US" sz="2200" b="1" dirty="0">
                <a:latin typeface="Calibri" panose="020F0502020204030204" pitchFamily="34" charset="0"/>
                <a:ea typeface="Times New Roman" panose="02020603050405020304" pitchFamily="18" charset="0"/>
                <a:cs typeface="Times New Roman" panose="02020603050405020304" pitchFamily="18" charset="0"/>
              </a:rPr>
              <a:t>vol 1 Table 1.4 Health Risk Behaviors among individuals with CKD, percent of NHANES participants, 1999-2014</a:t>
            </a:r>
            <a:br>
              <a:rPr lang="en-US" sz="2200" b="1"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1263492"/>
              </p:ext>
            </p:extLst>
          </p:nvPr>
        </p:nvGraphicFramePr>
        <p:xfrm>
          <a:off x="419104" y="914400"/>
          <a:ext cx="8497513" cy="4352081"/>
        </p:xfrm>
        <a:graphic>
          <a:graphicData uri="http://schemas.openxmlformats.org/drawingml/2006/table">
            <a:tbl>
              <a:tblPr firstRow="1" firstCol="1" bandRow="1"/>
              <a:tblGrid>
                <a:gridCol w="1411301">
                  <a:extLst>
                    <a:ext uri="{9D8B030D-6E8A-4147-A177-3AD203B41FA5}">
                      <a16:colId xmlns:a16="http://schemas.microsoft.com/office/drawing/2014/main" val="2229280091"/>
                    </a:ext>
                  </a:extLst>
                </a:gridCol>
                <a:gridCol w="291758">
                  <a:extLst>
                    <a:ext uri="{9D8B030D-6E8A-4147-A177-3AD203B41FA5}">
                      <a16:colId xmlns:a16="http://schemas.microsoft.com/office/drawing/2014/main" val="963568808"/>
                    </a:ext>
                  </a:extLst>
                </a:gridCol>
                <a:gridCol w="277427">
                  <a:extLst>
                    <a:ext uri="{9D8B030D-6E8A-4147-A177-3AD203B41FA5}">
                      <a16:colId xmlns:a16="http://schemas.microsoft.com/office/drawing/2014/main" val="3231706785"/>
                    </a:ext>
                  </a:extLst>
                </a:gridCol>
                <a:gridCol w="117168">
                  <a:extLst>
                    <a:ext uri="{9D8B030D-6E8A-4147-A177-3AD203B41FA5}">
                      <a16:colId xmlns:a16="http://schemas.microsoft.com/office/drawing/2014/main" val="3549157531"/>
                    </a:ext>
                  </a:extLst>
                </a:gridCol>
                <a:gridCol w="452018">
                  <a:extLst>
                    <a:ext uri="{9D8B030D-6E8A-4147-A177-3AD203B41FA5}">
                      <a16:colId xmlns:a16="http://schemas.microsoft.com/office/drawing/2014/main" val="1356400186"/>
                    </a:ext>
                  </a:extLst>
                </a:gridCol>
                <a:gridCol w="117168">
                  <a:extLst>
                    <a:ext uri="{9D8B030D-6E8A-4147-A177-3AD203B41FA5}">
                      <a16:colId xmlns:a16="http://schemas.microsoft.com/office/drawing/2014/main" val="2495987215"/>
                    </a:ext>
                  </a:extLst>
                </a:gridCol>
                <a:gridCol w="452018">
                  <a:extLst>
                    <a:ext uri="{9D8B030D-6E8A-4147-A177-3AD203B41FA5}">
                      <a16:colId xmlns:a16="http://schemas.microsoft.com/office/drawing/2014/main" val="1919117546"/>
                    </a:ext>
                  </a:extLst>
                </a:gridCol>
                <a:gridCol w="117168">
                  <a:extLst>
                    <a:ext uri="{9D8B030D-6E8A-4147-A177-3AD203B41FA5}">
                      <a16:colId xmlns:a16="http://schemas.microsoft.com/office/drawing/2014/main" val="588893343"/>
                    </a:ext>
                  </a:extLst>
                </a:gridCol>
                <a:gridCol w="452018">
                  <a:extLst>
                    <a:ext uri="{9D8B030D-6E8A-4147-A177-3AD203B41FA5}">
                      <a16:colId xmlns:a16="http://schemas.microsoft.com/office/drawing/2014/main" val="3422241633"/>
                    </a:ext>
                  </a:extLst>
                </a:gridCol>
                <a:gridCol w="129571">
                  <a:extLst>
                    <a:ext uri="{9D8B030D-6E8A-4147-A177-3AD203B41FA5}">
                      <a16:colId xmlns:a16="http://schemas.microsoft.com/office/drawing/2014/main" val="414477417"/>
                    </a:ext>
                  </a:extLst>
                </a:gridCol>
                <a:gridCol w="307785">
                  <a:extLst>
                    <a:ext uri="{9D8B030D-6E8A-4147-A177-3AD203B41FA5}">
                      <a16:colId xmlns:a16="http://schemas.microsoft.com/office/drawing/2014/main" val="629563615"/>
                    </a:ext>
                  </a:extLst>
                </a:gridCol>
                <a:gridCol w="261402">
                  <a:extLst>
                    <a:ext uri="{9D8B030D-6E8A-4147-A177-3AD203B41FA5}">
                      <a16:colId xmlns:a16="http://schemas.microsoft.com/office/drawing/2014/main" val="2234238767"/>
                    </a:ext>
                  </a:extLst>
                </a:gridCol>
                <a:gridCol w="117168">
                  <a:extLst>
                    <a:ext uri="{9D8B030D-6E8A-4147-A177-3AD203B41FA5}">
                      <a16:colId xmlns:a16="http://schemas.microsoft.com/office/drawing/2014/main" val="572345962"/>
                    </a:ext>
                  </a:extLst>
                </a:gridCol>
                <a:gridCol w="452018">
                  <a:extLst>
                    <a:ext uri="{9D8B030D-6E8A-4147-A177-3AD203B41FA5}">
                      <a16:colId xmlns:a16="http://schemas.microsoft.com/office/drawing/2014/main" val="3196640518"/>
                    </a:ext>
                  </a:extLst>
                </a:gridCol>
                <a:gridCol w="117168">
                  <a:extLst>
                    <a:ext uri="{9D8B030D-6E8A-4147-A177-3AD203B41FA5}">
                      <a16:colId xmlns:a16="http://schemas.microsoft.com/office/drawing/2014/main" val="4237215812"/>
                    </a:ext>
                  </a:extLst>
                </a:gridCol>
                <a:gridCol w="452018">
                  <a:extLst>
                    <a:ext uri="{9D8B030D-6E8A-4147-A177-3AD203B41FA5}">
                      <a16:colId xmlns:a16="http://schemas.microsoft.com/office/drawing/2014/main" val="1333739035"/>
                    </a:ext>
                  </a:extLst>
                </a:gridCol>
                <a:gridCol w="117168">
                  <a:extLst>
                    <a:ext uri="{9D8B030D-6E8A-4147-A177-3AD203B41FA5}">
                      <a16:colId xmlns:a16="http://schemas.microsoft.com/office/drawing/2014/main" val="266764242"/>
                    </a:ext>
                  </a:extLst>
                </a:gridCol>
                <a:gridCol w="452018">
                  <a:extLst>
                    <a:ext uri="{9D8B030D-6E8A-4147-A177-3AD203B41FA5}">
                      <a16:colId xmlns:a16="http://schemas.microsoft.com/office/drawing/2014/main" val="3658390318"/>
                    </a:ext>
                  </a:extLst>
                </a:gridCol>
                <a:gridCol w="126416">
                  <a:extLst>
                    <a:ext uri="{9D8B030D-6E8A-4147-A177-3AD203B41FA5}">
                      <a16:colId xmlns:a16="http://schemas.microsoft.com/office/drawing/2014/main" val="1109339340"/>
                    </a:ext>
                  </a:extLst>
                </a:gridCol>
                <a:gridCol w="291758">
                  <a:extLst>
                    <a:ext uri="{9D8B030D-6E8A-4147-A177-3AD203B41FA5}">
                      <a16:colId xmlns:a16="http://schemas.microsoft.com/office/drawing/2014/main" val="2337171444"/>
                    </a:ext>
                  </a:extLst>
                </a:gridCol>
                <a:gridCol w="36729">
                  <a:extLst>
                    <a:ext uri="{9D8B030D-6E8A-4147-A177-3AD203B41FA5}">
                      <a16:colId xmlns:a16="http://schemas.microsoft.com/office/drawing/2014/main" val="984203680"/>
                    </a:ext>
                  </a:extLst>
                </a:gridCol>
                <a:gridCol w="240698">
                  <a:extLst>
                    <a:ext uri="{9D8B030D-6E8A-4147-A177-3AD203B41FA5}">
                      <a16:colId xmlns:a16="http://schemas.microsoft.com/office/drawing/2014/main" val="3662691020"/>
                    </a:ext>
                  </a:extLst>
                </a:gridCol>
                <a:gridCol w="117168">
                  <a:extLst>
                    <a:ext uri="{9D8B030D-6E8A-4147-A177-3AD203B41FA5}">
                      <a16:colId xmlns:a16="http://schemas.microsoft.com/office/drawing/2014/main" val="3968550901"/>
                    </a:ext>
                  </a:extLst>
                </a:gridCol>
                <a:gridCol w="36729">
                  <a:extLst>
                    <a:ext uri="{9D8B030D-6E8A-4147-A177-3AD203B41FA5}">
                      <a16:colId xmlns:a16="http://schemas.microsoft.com/office/drawing/2014/main" val="3455913678"/>
                    </a:ext>
                  </a:extLst>
                </a:gridCol>
                <a:gridCol w="415287">
                  <a:extLst>
                    <a:ext uri="{9D8B030D-6E8A-4147-A177-3AD203B41FA5}">
                      <a16:colId xmlns:a16="http://schemas.microsoft.com/office/drawing/2014/main" val="3934787986"/>
                    </a:ext>
                  </a:extLst>
                </a:gridCol>
                <a:gridCol w="117168">
                  <a:extLst>
                    <a:ext uri="{9D8B030D-6E8A-4147-A177-3AD203B41FA5}">
                      <a16:colId xmlns:a16="http://schemas.microsoft.com/office/drawing/2014/main" val="2135574609"/>
                    </a:ext>
                  </a:extLst>
                </a:gridCol>
                <a:gridCol w="36729">
                  <a:extLst>
                    <a:ext uri="{9D8B030D-6E8A-4147-A177-3AD203B41FA5}">
                      <a16:colId xmlns:a16="http://schemas.microsoft.com/office/drawing/2014/main" val="2886946110"/>
                    </a:ext>
                  </a:extLst>
                </a:gridCol>
                <a:gridCol w="415287">
                  <a:extLst>
                    <a:ext uri="{9D8B030D-6E8A-4147-A177-3AD203B41FA5}">
                      <a16:colId xmlns:a16="http://schemas.microsoft.com/office/drawing/2014/main" val="2192407704"/>
                    </a:ext>
                  </a:extLst>
                </a:gridCol>
                <a:gridCol w="117168">
                  <a:extLst>
                    <a:ext uri="{9D8B030D-6E8A-4147-A177-3AD203B41FA5}">
                      <a16:colId xmlns:a16="http://schemas.microsoft.com/office/drawing/2014/main" val="2480256177"/>
                    </a:ext>
                  </a:extLst>
                </a:gridCol>
                <a:gridCol w="36729">
                  <a:extLst>
                    <a:ext uri="{9D8B030D-6E8A-4147-A177-3AD203B41FA5}">
                      <a16:colId xmlns:a16="http://schemas.microsoft.com/office/drawing/2014/main" val="3156298959"/>
                    </a:ext>
                  </a:extLst>
                </a:gridCol>
                <a:gridCol w="415287">
                  <a:extLst>
                    <a:ext uri="{9D8B030D-6E8A-4147-A177-3AD203B41FA5}">
                      <a16:colId xmlns:a16="http://schemas.microsoft.com/office/drawing/2014/main" val="3902084548"/>
                    </a:ext>
                  </a:extLst>
                </a:gridCol>
              </a:tblGrid>
              <a:tr h="241258">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gridSpan="8">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All CKD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8">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eGFR &lt;60 ml/min/1.73m</a:t>
                      </a:r>
                      <a:r>
                        <a:rPr lang="en-US" sz="1000" b="1" baseline="30000">
                          <a:effectLst/>
                          <a:latin typeface="Calibri" panose="020F0502020204030204" pitchFamily="34" charset="0"/>
                          <a:ea typeface="Times New Roman" panose="02020603050405020304" pitchFamily="18"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12">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ACR ≥30 mg/g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125191"/>
                  </a:ext>
                </a:extLst>
              </a:tr>
              <a:tr h="281935">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1999-2002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738" marR="55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2003-2006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738" marR="55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2007-2010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738" marR="55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2011-2014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738" marR="55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738" marR="5563" marT="0" marB="0">
                    <a:lnL>
                      <a:noFill/>
                    </a:lnL>
                    <a:lnR>
                      <a:noFill/>
                    </a:lnR>
                    <a:lnT>
                      <a:noFill/>
                    </a:lnT>
                    <a:lnB>
                      <a:noFill/>
                    </a:lnB>
                  </a:tcPr>
                </a:tc>
                <a:tc gridSpan="2">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1999-2002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738" marR="55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2003-2006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738" marR="55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2007-2010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738" marR="55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2011-2014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738" marR="55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738" marR="5563" marT="0" marB="0">
                    <a:lnL>
                      <a:noFill/>
                    </a:lnL>
                    <a:lnR>
                      <a:noFill/>
                    </a:lnR>
                    <a:lnT>
                      <a:noFill/>
                    </a:lnT>
                    <a:lnB>
                      <a:noFill/>
                    </a:lnB>
                  </a:tcPr>
                </a:tc>
                <a:tc gridSpan="3">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1999-2002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738" marR="55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2003-2006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738" marR="55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2007-2010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738" marR="55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2011-2014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738" marR="55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5325461"/>
                  </a:ext>
                </a:extLst>
              </a:tr>
              <a:tr h="120629">
                <a:tc gridSpan="8">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Physical Activity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a:txBody>
                    <a:bodyPr/>
                    <a:lstStyle/>
                    <a:p>
                      <a:pPr marL="0" marR="0">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3">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92873104"/>
                  </a:ext>
                </a:extLst>
              </a:tr>
              <a:tr h="21932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Vigorous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b">
                    <a:lnL>
                      <a:noFill/>
                    </a:lnL>
                    <a:lnR>
                      <a:noFill/>
                    </a:lnR>
                    <a:lnT>
                      <a:noFill/>
                    </a:lnT>
                    <a:lnB>
                      <a:noFill/>
                    </a:lnB>
                  </a:tcPr>
                </a:tc>
                <a:tc gridSpan="2">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22.4</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20.8</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20.6</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23.3</a:t>
                      </a:r>
                    </a:p>
                  </a:txBody>
                  <a:tcPr marL="5563" marR="57215"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14.0</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14.8</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13.0</a:t>
                      </a:r>
                    </a:p>
                  </a:txBody>
                  <a:tcPr marL="5563" marR="5563" marT="0" marB="0">
                    <a:lnL>
                      <a:noFill/>
                    </a:lnL>
                    <a:lnR>
                      <a:noFill/>
                    </a:lnR>
                    <a:lnT>
                      <a:noFill/>
                    </a:lnT>
                    <a:lnB>
                      <a:noFill/>
                    </a:lnB>
                  </a:tcPr>
                </a:tc>
                <a:tc hMerge="1">
                  <a:txBody>
                    <a:bodyPr/>
                    <a:lstStyle/>
                    <a:p>
                      <a:endParaRPr lang="en-US"/>
                    </a:p>
                  </a:txBody>
                  <a:tcPr/>
                </a:tc>
                <a:tc gridSpan="2">
                  <a:txBody>
                    <a:bodyPr/>
                    <a:lstStyle/>
                    <a:p>
                      <a:pPr marL="0" marR="0" indent="-17145"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16.9</a:t>
                      </a:r>
                    </a:p>
                  </a:txBody>
                  <a:tcPr marL="5563" marR="5563"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24.2</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22.9</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23.5</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indent="-7175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24.7</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0139806"/>
                  </a:ext>
                </a:extLst>
              </a:tr>
              <a:tr h="21932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Moderate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b">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31.5</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35.7</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34.6</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33.1</a:t>
                      </a:r>
                    </a:p>
                  </a:txBody>
                  <a:tcPr marL="5563" marR="57215"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32.0</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39.0</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35.0</a:t>
                      </a:r>
                    </a:p>
                  </a:txBody>
                  <a:tcPr marL="5563" marR="5563" marT="0" marB="0">
                    <a:lnL>
                      <a:noFill/>
                    </a:lnL>
                    <a:lnR>
                      <a:noFill/>
                    </a:lnR>
                    <a:lnT>
                      <a:noFill/>
                    </a:lnT>
                    <a:lnB>
                      <a:noFill/>
                    </a:lnB>
                  </a:tcPr>
                </a:tc>
                <a:tc hMerge="1">
                  <a:txBody>
                    <a:bodyPr/>
                    <a:lstStyle/>
                    <a:p>
                      <a:endParaRPr lang="en-US"/>
                    </a:p>
                  </a:txBody>
                  <a:tcPr/>
                </a:tc>
                <a:tc gridSpan="2">
                  <a:txBody>
                    <a:bodyPr/>
                    <a:lstStyle/>
                    <a:p>
                      <a:pPr marL="0" marR="0" indent="-17145"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33.9</a:t>
                      </a:r>
                    </a:p>
                  </a:txBody>
                  <a:tcPr marL="5563" marR="5563"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30.5</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33.6</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32.9</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indent="-7175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31.6</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45950"/>
                  </a:ext>
                </a:extLst>
              </a:tr>
              <a:tr h="21932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Sedentary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46.1</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43.5</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44.8</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43.6</a:t>
                      </a:r>
                    </a:p>
                  </a:txBody>
                  <a:tcPr marL="5563" marR="5721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53.9</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46.2</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52.0</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indent="-17145"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49.2</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45.3</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43.5</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43.6</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7175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43.7</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5196119"/>
                  </a:ext>
                </a:extLst>
              </a:tr>
              <a:tr h="120629">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Smoking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721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721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2775255248"/>
                  </a:ext>
                </a:extLst>
              </a:tr>
              <a:tr h="21932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Current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gridSpan="2">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16.6</a:t>
                      </a:r>
                    </a:p>
                  </a:txBody>
                  <a:tcPr marL="5563" marR="5563" marT="0" marB="0">
                    <a:lnL>
                      <a:noFill/>
                    </a:lnL>
                    <a:lnR>
                      <a:noFill/>
                    </a:lnR>
                    <a:lnT>
                      <a:noFill/>
                    </a:lnT>
                    <a:lnB>
                      <a:noFill/>
                    </a:lnB>
                  </a:tcPr>
                </a:tc>
                <a:tc hMerge="1">
                  <a:txBody>
                    <a:bodyPr/>
                    <a:lstStyle/>
                    <a:p>
                      <a:endParaRPr lang="en-US"/>
                    </a:p>
                  </a:txBody>
                  <a:tcPr/>
                </a:tc>
                <a:tc gridSpan="2">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16.2</a:t>
                      </a:r>
                    </a:p>
                  </a:txBody>
                  <a:tcPr marL="5563" marR="5563" marT="0" marB="0">
                    <a:lnL>
                      <a:noFill/>
                    </a:lnL>
                    <a:lnR>
                      <a:noFill/>
                    </a:lnR>
                    <a:lnT>
                      <a:noFill/>
                    </a:lnT>
                    <a:lnB>
                      <a:noFill/>
                    </a:lnB>
                  </a:tcPr>
                </a:tc>
                <a:tc hMerge="1">
                  <a:txBody>
                    <a:bodyPr/>
                    <a:lstStyle/>
                    <a:p>
                      <a:endParaRPr lang="en-US"/>
                    </a:p>
                  </a:txBody>
                  <a:tcPr/>
                </a:tc>
                <a:tc gridSpan="2">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15.0</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15.0</a:t>
                      </a:r>
                    </a:p>
                  </a:txBody>
                  <a:tcPr marL="5563" marR="57215"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7.4</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8.7</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8.4</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9.1</a:t>
                      </a:r>
                    </a:p>
                  </a:txBody>
                  <a:tcPr marL="5563" marR="5563"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3">
                  <a:txBody>
                    <a:bodyPr/>
                    <a:lstStyle/>
                    <a:p>
                      <a:pPr marL="55245" marR="0" indent="-55245"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20.4</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20.1</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18.7</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18.6</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9458406"/>
                  </a:ext>
                </a:extLst>
              </a:tr>
              <a:tr h="21932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Former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gridSpan="2">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31.6</a:t>
                      </a:r>
                    </a:p>
                  </a:txBody>
                  <a:tcPr marL="5563" marR="5563" marT="0" marB="0">
                    <a:lnL>
                      <a:noFill/>
                    </a:lnL>
                    <a:lnR>
                      <a:noFill/>
                    </a:lnR>
                    <a:lnT>
                      <a:noFill/>
                    </a:lnT>
                    <a:lnB>
                      <a:noFill/>
                    </a:lnB>
                  </a:tcPr>
                </a:tc>
                <a:tc hMerge="1">
                  <a:txBody>
                    <a:bodyPr/>
                    <a:lstStyle/>
                    <a:p>
                      <a:endParaRPr lang="en-US"/>
                    </a:p>
                  </a:txBody>
                  <a:tcPr/>
                </a:tc>
                <a:tc gridSpan="2">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31.8</a:t>
                      </a:r>
                    </a:p>
                  </a:txBody>
                  <a:tcPr marL="5563" marR="5563" marT="0" marB="0">
                    <a:lnL>
                      <a:noFill/>
                    </a:lnL>
                    <a:lnR>
                      <a:noFill/>
                    </a:lnR>
                    <a:lnT>
                      <a:noFill/>
                    </a:lnT>
                    <a:lnB>
                      <a:noFill/>
                    </a:lnB>
                  </a:tcPr>
                </a:tc>
                <a:tc hMerge="1">
                  <a:txBody>
                    <a:bodyPr/>
                    <a:lstStyle/>
                    <a:p>
                      <a:endParaRPr lang="en-US"/>
                    </a:p>
                  </a:txBody>
                  <a:tcPr/>
                </a:tc>
                <a:tc gridSpan="2">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31.6</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33.3</a:t>
                      </a:r>
                    </a:p>
                  </a:txBody>
                  <a:tcPr marL="5563" marR="57215"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39.2</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38.1</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39.0</a:t>
                      </a: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39.8</a:t>
                      </a:r>
                    </a:p>
                  </a:txBody>
                  <a:tcPr marL="5563" marR="5563"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3">
                  <a:txBody>
                    <a:bodyPr/>
                    <a:lstStyle/>
                    <a:p>
                      <a:pPr marL="55245" marR="0" indent="-55245"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28.7</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29.3</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28.9</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30.6</a:t>
                      </a: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6725655"/>
                  </a:ext>
                </a:extLst>
              </a:tr>
              <a:tr h="21932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Never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51.8</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52.0</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53.4</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51.7</a:t>
                      </a:r>
                    </a:p>
                  </a:txBody>
                  <a:tcPr marL="5563" marR="5721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53.4</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53.2</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52.6</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51.1</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3">
                  <a:txBody>
                    <a:bodyPr/>
                    <a:lstStyle/>
                    <a:p>
                      <a:pPr marL="55245" marR="0" indent="-55245"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50.9</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50.6</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55245" marR="0" indent="-552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52.5</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50.8</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4540478"/>
                  </a:ext>
                </a:extLst>
              </a:tr>
              <a:tr h="120629">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Amount of Sleep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78167342"/>
                  </a:ext>
                </a:extLst>
              </a:tr>
              <a:tr h="21932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Less than 6 hours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15.2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15.5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13.5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12.6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12.4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18.8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17.6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14.6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53978"/>
                  </a:ext>
                </a:extLst>
              </a:tr>
              <a:tr h="21932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6 hours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21.9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21.5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20.5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21.5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19.2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18.1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23.7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22.8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22.3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6443108"/>
                  </a:ext>
                </a:extLst>
              </a:tr>
              <a:tr h="21932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7-8 hours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55.4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53.2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54.9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60.8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55.4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53.0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51.3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51.2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54.8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9961001"/>
                  </a:ext>
                </a:extLst>
              </a:tr>
              <a:tr h="219325">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9 hours or more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11.1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12.8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16.5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2626573"/>
                  </a:ext>
                </a:extLst>
              </a:tr>
              <a:tr h="120629">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Self-Reported Special Diet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76621018"/>
                  </a:ext>
                </a:extLst>
              </a:tr>
              <a:tr h="120629">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Low Fat/Low Cholesterol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3.8</a:t>
                      </a: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3.3</a:t>
                      </a: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3311013"/>
                  </a:ext>
                </a:extLst>
              </a:tr>
              <a:tr h="120629">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Low Salt/Low Sodium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a:t>
                      </a: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4.7</a:t>
                      </a: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3.6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2437279"/>
                  </a:ext>
                </a:extLst>
              </a:tr>
              <a:tr h="120629">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Sugar Free/Low Sugar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a:t>
                      </a: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a:t>
                      </a: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8636624"/>
                  </a:ext>
                </a:extLst>
              </a:tr>
              <a:tr h="120629">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Diabetic Diet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6.8</a:t>
                      </a: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5.4</a:t>
                      </a:r>
                    </a:p>
                  </a:txBody>
                  <a:tcPr marL="5563" marR="5563" marT="0" marB="0" anchor="ctr">
                    <a:lnL>
                      <a:noFill/>
                    </a:lnL>
                    <a:lnR>
                      <a:noFill/>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5.5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5871846"/>
                  </a:ext>
                </a:extLst>
              </a:tr>
              <a:tr h="139462">
                <a:tc>
                  <a:txBody>
                    <a:bodyPr/>
                    <a:lstStyle/>
                    <a:p>
                      <a:pPr marL="9144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Renal Diet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0.7</a:t>
                      </a: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0.8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3" marR="556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4331713"/>
                  </a:ext>
                </a:extLst>
              </a:tr>
            </a:tbl>
          </a:graphicData>
        </a:graphic>
      </p:graphicFrame>
      <p:sp>
        <p:nvSpPr>
          <p:cNvPr id="6" name="Rectangle 5"/>
          <p:cNvSpPr/>
          <p:nvPr/>
        </p:nvSpPr>
        <p:spPr>
          <a:xfrm>
            <a:off x="0" y="5524500"/>
            <a:ext cx="9144000" cy="646331"/>
          </a:xfrm>
          <a:prstGeom prst="rect">
            <a:avLst/>
          </a:prstGeom>
        </p:spPr>
        <p:txBody>
          <a:bodyPr wrap="square">
            <a:spAutoFit/>
          </a:bodyPr>
          <a:lstStyle/>
          <a:p>
            <a:pPr>
              <a:spcBef>
                <a:spcPts val="1000"/>
              </a:spcBef>
              <a:spcAft>
                <a:spcPts val="1000"/>
              </a:spcAft>
            </a:pP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 20 &amp; older. Single-sample estimates of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&amp; ACR;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calculated using the CKD-EPI equation. Abbreviations: ACR, urine albumin/creatinine ratio; CKD, chronic kidney disease;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estimated glomerular filtration rate.</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229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0" y="152400"/>
            <a:ext cx="9144000" cy="495300"/>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Figure 1.9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NHANES participants physically active, 1999-2014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16" y="1219200"/>
            <a:ext cx="7547168" cy="3778613"/>
          </a:xfrm>
        </p:spPr>
      </p:pic>
      <p:sp>
        <p:nvSpPr>
          <p:cNvPr id="6" name="Rectangle 5"/>
          <p:cNvSpPr/>
          <p:nvPr/>
        </p:nvSpPr>
        <p:spPr>
          <a:xfrm>
            <a:off x="0" y="5414241"/>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aged 20 &amp; older. Single-sample estimates of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&amp; ACR;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calculated using the CKD-EPI equation. Abbreviations: ACR, urine albumin/creatinine ratio; CKD, chronic kidney disease;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estimated glomerular filtration rate.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764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0" y="139286"/>
            <a:ext cx="9144000" cy="754062"/>
          </a:xfrm>
        </p:spPr>
        <p:txBody>
          <a:bodyPr/>
          <a:lstStyle/>
          <a:p>
            <a:pPr marL="0" marR="0">
              <a:spcBef>
                <a:spcPts val="2400"/>
              </a:spcBef>
              <a:spcAft>
                <a:spcPts val="600"/>
              </a:spcAft>
            </a:pPr>
            <a:r>
              <a:rPr lang="en-US" sz="2200" b="1" dirty="0">
                <a:latin typeface="Calibri" panose="020F0502020204030204" pitchFamily="34" charset="0"/>
                <a:ea typeface="Times New Roman" panose="02020603050405020304" pitchFamily="18" charset="0"/>
                <a:cs typeface="Times New Roman" panose="02020603050405020304" pitchFamily="18" charset="0"/>
              </a:rPr>
              <a:t>vol 1 Table 1.5 Awareness, treatment, &amp; measures of control of CKD risk factors, percentage of NHANES participants, 1999-2014</a:t>
            </a:r>
            <a:br>
              <a:rPr lang="en-US" sz="2200" b="1"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81232223"/>
              </p:ext>
            </p:extLst>
          </p:nvPr>
        </p:nvGraphicFramePr>
        <p:xfrm>
          <a:off x="457199" y="1034159"/>
          <a:ext cx="8229603" cy="4131618"/>
        </p:xfrm>
        <a:graphic>
          <a:graphicData uri="http://schemas.openxmlformats.org/drawingml/2006/table">
            <a:tbl>
              <a:tblPr firstRow="1" firstCol="1" bandRow="1"/>
              <a:tblGrid>
                <a:gridCol w="1884314">
                  <a:extLst>
                    <a:ext uri="{9D8B030D-6E8A-4147-A177-3AD203B41FA5}">
                      <a16:colId xmlns:a16="http://schemas.microsoft.com/office/drawing/2014/main" val="1982366409"/>
                    </a:ext>
                  </a:extLst>
                </a:gridCol>
                <a:gridCol w="368179">
                  <a:extLst>
                    <a:ext uri="{9D8B030D-6E8A-4147-A177-3AD203B41FA5}">
                      <a16:colId xmlns:a16="http://schemas.microsoft.com/office/drawing/2014/main" val="3958760725"/>
                    </a:ext>
                  </a:extLst>
                </a:gridCol>
                <a:gridCol w="368179">
                  <a:extLst>
                    <a:ext uri="{9D8B030D-6E8A-4147-A177-3AD203B41FA5}">
                      <a16:colId xmlns:a16="http://schemas.microsoft.com/office/drawing/2014/main" val="2528370701"/>
                    </a:ext>
                  </a:extLst>
                </a:gridCol>
                <a:gridCol w="368179">
                  <a:extLst>
                    <a:ext uri="{9D8B030D-6E8A-4147-A177-3AD203B41FA5}">
                      <a16:colId xmlns:a16="http://schemas.microsoft.com/office/drawing/2014/main" val="2130929444"/>
                    </a:ext>
                  </a:extLst>
                </a:gridCol>
                <a:gridCol w="368179">
                  <a:extLst>
                    <a:ext uri="{9D8B030D-6E8A-4147-A177-3AD203B41FA5}">
                      <a16:colId xmlns:a16="http://schemas.microsoft.com/office/drawing/2014/main" val="1633807146"/>
                    </a:ext>
                  </a:extLst>
                </a:gridCol>
                <a:gridCol w="471079">
                  <a:extLst>
                    <a:ext uri="{9D8B030D-6E8A-4147-A177-3AD203B41FA5}">
                      <a16:colId xmlns:a16="http://schemas.microsoft.com/office/drawing/2014/main" val="1494712487"/>
                    </a:ext>
                  </a:extLst>
                </a:gridCol>
                <a:gridCol w="256952">
                  <a:extLst>
                    <a:ext uri="{9D8B030D-6E8A-4147-A177-3AD203B41FA5}">
                      <a16:colId xmlns:a16="http://schemas.microsoft.com/office/drawing/2014/main" val="4090939663"/>
                    </a:ext>
                  </a:extLst>
                </a:gridCol>
                <a:gridCol w="368179">
                  <a:extLst>
                    <a:ext uri="{9D8B030D-6E8A-4147-A177-3AD203B41FA5}">
                      <a16:colId xmlns:a16="http://schemas.microsoft.com/office/drawing/2014/main" val="1257745290"/>
                    </a:ext>
                  </a:extLst>
                </a:gridCol>
                <a:gridCol w="368179">
                  <a:extLst>
                    <a:ext uri="{9D8B030D-6E8A-4147-A177-3AD203B41FA5}">
                      <a16:colId xmlns:a16="http://schemas.microsoft.com/office/drawing/2014/main" val="359621411"/>
                    </a:ext>
                  </a:extLst>
                </a:gridCol>
                <a:gridCol w="368179">
                  <a:extLst>
                    <a:ext uri="{9D8B030D-6E8A-4147-A177-3AD203B41FA5}">
                      <a16:colId xmlns:a16="http://schemas.microsoft.com/office/drawing/2014/main" val="599328289"/>
                    </a:ext>
                  </a:extLst>
                </a:gridCol>
                <a:gridCol w="368179">
                  <a:extLst>
                    <a:ext uri="{9D8B030D-6E8A-4147-A177-3AD203B41FA5}">
                      <a16:colId xmlns:a16="http://schemas.microsoft.com/office/drawing/2014/main" val="314538201"/>
                    </a:ext>
                  </a:extLst>
                </a:gridCol>
                <a:gridCol w="471079">
                  <a:extLst>
                    <a:ext uri="{9D8B030D-6E8A-4147-A177-3AD203B41FA5}">
                      <a16:colId xmlns:a16="http://schemas.microsoft.com/office/drawing/2014/main" val="1510669916"/>
                    </a:ext>
                  </a:extLst>
                </a:gridCol>
                <a:gridCol w="256952">
                  <a:extLst>
                    <a:ext uri="{9D8B030D-6E8A-4147-A177-3AD203B41FA5}">
                      <a16:colId xmlns:a16="http://schemas.microsoft.com/office/drawing/2014/main" val="2374913986"/>
                    </a:ext>
                  </a:extLst>
                </a:gridCol>
                <a:gridCol w="368179">
                  <a:extLst>
                    <a:ext uri="{9D8B030D-6E8A-4147-A177-3AD203B41FA5}">
                      <a16:colId xmlns:a16="http://schemas.microsoft.com/office/drawing/2014/main" val="979174718"/>
                    </a:ext>
                  </a:extLst>
                </a:gridCol>
                <a:gridCol w="368179">
                  <a:extLst>
                    <a:ext uri="{9D8B030D-6E8A-4147-A177-3AD203B41FA5}">
                      <a16:colId xmlns:a16="http://schemas.microsoft.com/office/drawing/2014/main" val="1326128491"/>
                    </a:ext>
                  </a:extLst>
                </a:gridCol>
                <a:gridCol w="368179">
                  <a:extLst>
                    <a:ext uri="{9D8B030D-6E8A-4147-A177-3AD203B41FA5}">
                      <a16:colId xmlns:a16="http://schemas.microsoft.com/office/drawing/2014/main" val="659031564"/>
                    </a:ext>
                  </a:extLst>
                </a:gridCol>
                <a:gridCol w="368179">
                  <a:extLst>
                    <a:ext uri="{9D8B030D-6E8A-4147-A177-3AD203B41FA5}">
                      <a16:colId xmlns:a16="http://schemas.microsoft.com/office/drawing/2014/main" val="1834679526"/>
                    </a:ext>
                  </a:extLst>
                </a:gridCol>
                <a:gridCol w="471079">
                  <a:extLst>
                    <a:ext uri="{9D8B030D-6E8A-4147-A177-3AD203B41FA5}">
                      <a16:colId xmlns:a16="http://schemas.microsoft.com/office/drawing/2014/main" val="889829859"/>
                    </a:ext>
                  </a:extLst>
                </a:gridCol>
              </a:tblGrid>
              <a:tr h="240892">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gridSpan="5">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All CKD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gridSpan="5">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eGFR &lt;60 ml/min/1.73m</a:t>
                      </a:r>
                      <a:r>
                        <a:rPr lang="en-US" sz="1050" b="1" baseline="30000">
                          <a:effectLst/>
                          <a:latin typeface="Calibri" panose="020F0502020204030204" pitchFamily="34" charset="0"/>
                          <a:ea typeface="Times New Roman" panose="02020603050405020304" pitchFamily="18" charset="0"/>
                          <a:cs typeface="Times New Roman" panose="02020603050405020304" pitchFamily="18" charset="0"/>
                        </a:rPr>
                        <a:t>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gridSpan="5">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ACR ≥30 mg/g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9083599"/>
                  </a:ext>
                </a:extLst>
              </a:tr>
              <a:tr h="328327">
                <a:tc>
                  <a:txBody>
                    <a:bodyPr/>
                    <a:lstStyle/>
                    <a:p>
                      <a:pPr marL="0" marR="0" algn="ctr">
                        <a:lnSpc>
                          <a:spcPct val="115000"/>
                        </a:lnSpc>
                        <a:spcBef>
                          <a:spcPts val="0"/>
                        </a:spcBef>
                        <a:spcAft>
                          <a:spcPts val="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1999-2002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2003-2006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2007-2010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2011-2014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Trend</a:t>
                      </a:r>
                      <a:br>
                        <a:rPr lang="en-US" sz="1000" b="1">
                          <a:effectLst/>
                          <a:latin typeface="Calibri" panose="020F0502020204030204" pitchFamily="34" charset="0"/>
                          <a:ea typeface="Times New Roman" panose="02020603050405020304" pitchFamily="18" charset="0"/>
                          <a:cs typeface="Times New Roman" panose="02020603050405020304" pitchFamily="18" charset="0"/>
                        </a:rPr>
                      </a:br>
                      <a:r>
                        <a:rPr lang="en-US" sz="1000" b="1">
                          <a:effectLst/>
                          <a:latin typeface="Calibri" panose="020F0502020204030204" pitchFamily="34" charset="0"/>
                          <a:ea typeface="Times New Roman" panose="02020603050405020304" pitchFamily="18" charset="0"/>
                          <a:cs typeface="Times New Roman" panose="02020603050405020304" pitchFamily="18" charset="0"/>
                        </a:rPr>
                        <a:t>p-value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1999-2002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2003-2006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2007-2010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2011-2014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Trend</a:t>
                      </a:r>
                      <a:br>
                        <a:rPr lang="en-US" sz="1000" b="1">
                          <a:effectLst/>
                          <a:latin typeface="Calibri" panose="020F0502020204030204" pitchFamily="34" charset="0"/>
                          <a:ea typeface="Times New Roman" panose="02020603050405020304" pitchFamily="18" charset="0"/>
                          <a:cs typeface="Times New Roman" panose="02020603050405020304" pitchFamily="18" charset="0"/>
                        </a:rPr>
                      </a:br>
                      <a:r>
                        <a:rPr lang="en-US" sz="1000" b="1">
                          <a:effectLst/>
                          <a:latin typeface="Calibri" panose="020F0502020204030204" pitchFamily="34" charset="0"/>
                          <a:ea typeface="Times New Roman" panose="02020603050405020304" pitchFamily="18" charset="0"/>
                          <a:cs typeface="Times New Roman" panose="02020603050405020304" pitchFamily="18" charset="0"/>
                        </a:rPr>
                        <a:t>p-value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1999-2002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2003-2006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2007-2010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2011-2014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Trend</a:t>
                      </a:r>
                      <a:br>
                        <a:rPr lang="en-US" sz="1000" b="1">
                          <a:effectLst/>
                          <a:latin typeface="Calibri" panose="020F0502020204030204" pitchFamily="34" charset="0"/>
                          <a:ea typeface="Times New Roman" panose="02020603050405020304" pitchFamily="18" charset="0"/>
                          <a:cs typeface="Times New Roman" panose="02020603050405020304" pitchFamily="18" charset="0"/>
                        </a:rPr>
                      </a:br>
                      <a:r>
                        <a:rPr lang="en-US" sz="1000" b="1">
                          <a:effectLst/>
                          <a:latin typeface="Calibri" panose="020F0502020204030204" pitchFamily="34" charset="0"/>
                          <a:ea typeface="Times New Roman" panose="02020603050405020304" pitchFamily="18" charset="0"/>
                          <a:cs typeface="Times New Roman" panose="02020603050405020304" pitchFamily="18" charset="0"/>
                        </a:rPr>
                        <a:t>p-value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257801"/>
                  </a:ext>
                </a:extLst>
              </a:tr>
              <a:tr h="188550">
                <a:tc gridSpan="5">
                  <a:txBody>
                    <a:bodyPr/>
                    <a:lstStyle/>
                    <a:p>
                      <a:pPr marL="0" marR="0">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Hypertension, by current hypertensive </a:t>
                      </a:r>
                      <a:r>
                        <a:rPr lang="en-US" sz="1050" b="1" dirty="0" err="1">
                          <a:effectLst/>
                          <a:latin typeface="Calibri" panose="020F0502020204030204" pitchFamily="34" charset="0"/>
                          <a:ea typeface="Times New Roman" panose="02020603050405020304" pitchFamily="18" charset="0"/>
                          <a:cs typeface="Times New Roman" panose="02020603050405020304" pitchFamily="18" charset="0"/>
                        </a:rPr>
                        <a:t>status</a:t>
                      </a:r>
                      <a:r>
                        <a:rPr lang="en-US" sz="1050" b="1" baseline="30000" dirty="0" err="1">
                          <a:effectLst/>
                          <a:latin typeface="Calibri" panose="020F0502020204030204" pitchFamily="34" charset="0"/>
                          <a:ea typeface="Times New Roman" panose="02020603050405020304" pitchFamily="18" charset="0"/>
                          <a:cs typeface="Times New Roman" panose="02020603050405020304" pitchFamily="18" charset="0"/>
                        </a:rPr>
                        <a:t>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5623619"/>
                  </a:ext>
                </a:extLst>
              </a:tr>
              <a:tr h="188550">
                <a:tc>
                  <a:txBody>
                    <a:bodyPr/>
                    <a:lstStyle/>
                    <a:p>
                      <a:pPr marL="18288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Non-hypertensive status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26.9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25.8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26.8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26.1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rowSpan="2">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0.87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indent="-171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row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0.20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30.3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indent="-7683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row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0.75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696360"/>
                  </a:ext>
                </a:extLst>
              </a:tr>
              <a:tr h="361160">
                <a:tc>
                  <a:txBody>
                    <a:bodyPr/>
                    <a:lstStyle/>
                    <a:p>
                      <a:pPr marL="18288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Hypertensive (measured/treated)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73.1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74.2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73.2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73.9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85.2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85.4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84.4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171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83.0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70.3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69.7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68.9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7683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71.5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143952054"/>
                  </a:ext>
                </a:extLst>
              </a:tr>
              <a:tr h="188550">
                <a:tc gridSpan="4">
                  <a:txBody>
                    <a:bodyPr/>
                    <a:lstStyle/>
                    <a:p>
                      <a:pPr marL="0" marR="0">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Control of hypertension among hypertensive patients</a:t>
                      </a:r>
                      <a:r>
                        <a:rPr lang="en-US" sz="1050" b="1" baseline="30000">
                          <a:effectLst/>
                          <a:latin typeface="Calibri" panose="020F0502020204030204" pitchFamily="34" charset="0"/>
                          <a:ea typeface="Times New Roman" panose="02020603050405020304" pitchFamily="18" charset="0"/>
                          <a:cs typeface="Times New Roman" panose="02020603050405020304" pitchFamily="18" charset="0"/>
                        </a:rPr>
                        <a:t>b</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76966160"/>
                  </a:ext>
                </a:extLst>
              </a:tr>
              <a:tr h="188550">
                <a:tc>
                  <a:txBody>
                    <a:bodyPr/>
                    <a:lstStyle/>
                    <a:p>
                      <a:pPr marL="18288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Unaware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64.3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rowSpan="4">
                  <a:txBody>
                    <a:bodyPr/>
                    <a:lstStyle/>
                    <a:p>
                      <a:pPr marL="0" marR="0" algn="ctr">
                        <a:lnSpc>
                          <a:spcPct val="115000"/>
                        </a:lnSpc>
                        <a:spcBef>
                          <a:spcPts val="0"/>
                        </a:spcBef>
                        <a:spcAft>
                          <a:spcPts val="0"/>
                        </a:spcAft>
                      </a:pPr>
                      <a:r>
                        <a:rPr lang="en-US" sz="1000" b="1" i="1">
                          <a:effectLst/>
                          <a:latin typeface="Calibri" panose="020F0502020204030204" pitchFamily="34" charset="0"/>
                          <a:ea typeface="Times New Roman" panose="02020603050405020304" pitchFamily="18" charset="0"/>
                          <a:cs typeface="Times New Roman" panose="02020603050405020304" pitchFamily="18" charset="0"/>
                        </a:rPr>
                        <a:t>&lt;0.001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58.1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indent="-171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rowSpan="4">
                  <a:txBody>
                    <a:bodyPr/>
                    <a:lstStyle/>
                    <a:p>
                      <a:pPr marL="0" marR="0" algn="ctr">
                        <a:lnSpc>
                          <a:spcPct val="115000"/>
                        </a:lnSpc>
                        <a:spcBef>
                          <a:spcPts val="0"/>
                        </a:spcBef>
                        <a:spcAft>
                          <a:spcPts val="0"/>
                        </a:spcAft>
                      </a:pPr>
                      <a:r>
                        <a:rPr lang="en-US" sz="1000" b="1" i="1" dirty="0">
                          <a:effectLst/>
                          <a:latin typeface="Calibri" panose="020F0502020204030204" pitchFamily="34" charset="0"/>
                          <a:ea typeface="Times New Roman" panose="02020603050405020304" pitchFamily="18" charset="0"/>
                          <a:cs typeface="Times New Roman" panose="02020603050405020304" pitchFamily="18" charset="0"/>
                        </a:rPr>
                        <a:t>&lt;0.001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67.7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rowSpan="4">
                  <a:txBody>
                    <a:bodyPr/>
                    <a:lstStyle/>
                    <a:p>
                      <a:pPr marL="0" marR="0" algn="ctr">
                        <a:lnSpc>
                          <a:spcPct val="115000"/>
                        </a:lnSpc>
                        <a:spcBef>
                          <a:spcPts val="0"/>
                        </a:spcBef>
                        <a:spcAft>
                          <a:spcPts val="0"/>
                        </a:spcAft>
                      </a:pPr>
                      <a:r>
                        <a:rPr lang="en-US" sz="1000" b="1" i="1">
                          <a:effectLst/>
                          <a:latin typeface="Calibri" panose="020F0502020204030204" pitchFamily="34" charset="0"/>
                          <a:ea typeface="Times New Roman" panose="02020603050405020304" pitchFamily="18" charset="0"/>
                          <a:cs typeface="Times New Roman" panose="02020603050405020304" pitchFamily="18" charset="0"/>
                        </a:rPr>
                        <a:t>&lt;0.001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661631"/>
                  </a:ext>
                </a:extLst>
              </a:tr>
              <a:tr h="188550">
                <a:tc>
                  <a:txBody>
                    <a:bodyPr/>
                    <a:lstStyle/>
                    <a:p>
                      <a:pPr marL="18288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Aware, not treated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v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indent="-17145"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v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1465803357"/>
                  </a:ext>
                </a:extLst>
              </a:tr>
              <a:tr h="188550">
                <a:tc>
                  <a:txBody>
                    <a:bodyPr/>
                    <a:lstStyle/>
                    <a:p>
                      <a:pPr marL="18288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Aware, treated, uncontrolled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v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51.4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indent="-17145"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45.8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v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21.1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44.9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2632295074"/>
                  </a:ext>
                </a:extLst>
              </a:tr>
              <a:tr h="188550">
                <a:tc>
                  <a:txBody>
                    <a:bodyPr/>
                    <a:lstStyle/>
                    <a:p>
                      <a:pPr marL="18288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Aware, treated, controlled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17145"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36.8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896048679"/>
                  </a:ext>
                </a:extLst>
              </a:tr>
              <a:tr h="150071">
                <a:tc>
                  <a:txBody>
                    <a:bodyPr/>
                    <a:lstStyle/>
                    <a:p>
                      <a:pPr marL="0" marR="0">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Total cholesterol</a:t>
                      </a:r>
                      <a:r>
                        <a:rPr lang="en-US" sz="1050" b="1" baseline="30000">
                          <a:effectLst/>
                          <a:latin typeface="Calibri" panose="020F0502020204030204" pitchFamily="34" charset="0"/>
                          <a:ea typeface="Times New Roman" panose="02020603050405020304" pitchFamily="18" charset="0"/>
                          <a:cs typeface="Times New Roman" panose="02020603050405020304" pitchFamily="18" charset="0"/>
                        </a:rPr>
                        <a:t>c</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64380318"/>
                  </a:ext>
                </a:extLst>
              </a:tr>
              <a:tr h="188550">
                <a:tc>
                  <a:txBody>
                    <a:bodyPr/>
                    <a:lstStyle/>
                    <a:p>
                      <a:pPr marL="18288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&lt;200 (desirable)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43.2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53.1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59.2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61.6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rowSpan="3">
                  <a:txBody>
                    <a:bodyPr/>
                    <a:lstStyle/>
                    <a:p>
                      <a:pPr marL="0" marR="0" algn="ctr">
                        <a:lnSpc>
                          <a:spcPct val="115000"/>
                        </a:lnSpc>
                        <a:spcBef>
                          <a:spcPts val="0"/>
                        </a:spcBef>
                        <a:spcAft>
                          <a:spcPts val="0"/>
                        </a:spcAft>
                      </a:pPr>
                      <a:r>
                        <a:rPr lang="en-US" sz="1000" b="1" i="1">
                          <a:effectLst/>
                          <a:latin typeface="Calibri" panose="020F0502020204030204" pitchFamily="34" charset="0"/>
                          <a:ea typeface="Times New Roman" panose="02020603050405020304" pitchFamily="18" charset="0"/>
                          <a:cs typeface="Times New Roman" panose="02020603050405020304" pitchFamily="18" charset="0"/>
                        </a:rPr>
                        <a:t>&lt;0.001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40.7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56.6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62.6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indent="-171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64.3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rowSpan="3">
                  <a:txBody>
                    <a:bodyPr/>
                    <a:lstStyle/>
                    <a:p>
                      <a:pPr marL="0" marR="0" algn="ctr">
                        <a:lnSpc>
                          <a:spcPct val="115000"/>
                        </a:lnSpc>
                        <a:spcBef>
                          <a:spcPts val="0"/>
                        </a:spcBef>
                        <a:spcAft>
                          <a:spcPts val="0"/>
                        </a:spcAft>
                      </a:pPr>
                      <a:r>
                        <a:rPr lang="en-US" sz="1000" b="1" i="1">
                          <a:effectLst/>
                          <a:latin typeface="Calibri" panose="020F0502020204030204" pitchFamily="34" charset="0"/>
                          <a:ea typeface="Times New Roman" panose="02020603050405020304" pitchFamily="18" charset="0"/>
                          <a:cs typeface="Times New Roman" panose="02020603050405020304" pitchFamily="18" charset="0"/>
                        </a:rPr>
                        <a:t>&lt;0.001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44.9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52.8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58.2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indent="-7175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61.3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rowSpan="3">
                  <a:txBody>
                    <a:bodyPr/>
                    <a:lstStyle/>
                    <a:p>
                      <a:pPr marL="0" marR="0" algn="ctr">
                        <a:lnSpc>
                          <a:spcPct val="115000"/>
                        </a:lnSpc>
                        <a:spcBef>
                          <a:spcPts val="0"/>
                        </a:spcBef>
                        <a:spcAft>
                          <a:spcPts val="0"/>
                        </a:spcAft>
                      </a:pPr>
                      <a:r>
                        <a:rPr lang="en-US" sz="1000" b="1" i="1">
                          <a:effectLst/>
                          <a:latin typeface="Calibri" panose="020F0502020204030204" pitchFamily="34" charset="0"/>
                          <a:ea typeface="Times New Roman" panose="02020603050405020304" pitchFamily="18" charset="0"/>
                          <a:cs typeface="Times New Roman" panose="02020603050405020304" pitchFamily="18" charset="0"/>
                        </a:rPr>
                        <a:t>&lt;0.001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454723"/>
                  </a:ext>
                </a:extLst>
              </a:tr>
              <a:tr h="188550">
                <a:tc>
                  <a:txBody>
                    <a:bodyPr/>
                    <a:lstStyle/>
                    <a:p>
                      <a:pPr marL="18288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200–239 (borderline high)</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v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37.0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indent="-17145"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v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34.2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indent="-7175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3540263464"/>
                  </a:ext>
                </a:extLst>
              </a:tr>
              <a:tr h="188550">
                <a:tc>
                  <a:txBody>
                    <a:bodyPr/>
                    <a:lstStyle/>
                    <a:p>
                      <a:pPr marL="18288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240+ (high)</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21.5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171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7175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929941933"/>
                  </a:ext>
                </a:extLst>
              </a:tr>
              <a:tr h="188550">
                <a:tc gridSpan="4">
                  <a:txBody>
                    <a:bodyPr/>
                    <a:lstStyle/>
                    <a:p>
                      <a:pPr marL="0" marR="0">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Control of diabetes among patients with diabetes</a:t>
                      </a:r>
                      <a:r>
                        <a:rPr lang="en-US" sz="1050" b="1" baseline="30000">
                          <a:effectLst/>
                          <a:latin typeface="Calibri" panose="020F0502020204030204" pitchFamily="34" charset="0"/>
                          <a:ea typeface="Times New Roman" panose="02020603050405020304" pitchFamily="18" charset="0"/>
                          <a:cs typeface="Times New Roman" panose="02020603050405020304" pitchFamily="18" charset="0"/>
                        </a:rPr>
                        <a:t>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0" marR="0">
                        <a:lnSpc>
                          <a:spcPct val="115000"/>
                        </a:lnSpc>
                        <a:spcBef>
                          <a:spcPts val="0"/>
                        </a:spcBef>
                        <a:spcAft>
                          <a:spcPts val="0"/>
                        </a:spcAft>
                      </a:pPr>
                      <a:r>
                        <a:rPr lang="en-US" sz="10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68173478"/>
                  </a:ext>
                </a:extLst>
              </a:tr>
              <a:tr h="361160">
                <a:tc>
                  <a:txBody>
                    <a:bodyPr/>
                    <a:lstStyle/>
                    <a:p>
                      <a:pPr marL="18288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Glycohemoglobin &lt;7% (controlled)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55245"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32.8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55245"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51.1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55245"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42.9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row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0.20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55245"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55245"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55245"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55.9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indent="-171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49.3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row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0.57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a:noFill/>
                    </a:lnB>
                  </a:tcPr>
                </a:tc>
                <a:tc>
                  <a:txBody>
                    <a:bodyPr/>
                    <a:lstStyle/>
                    <a:p>
                      <a:pPr marL="55245"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28.8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55245"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45.3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55245"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40.1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36.8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a:noFill/>
                    </a:lnB>
                  </a:tcPr>
                </a:tc>
                <a:tc rowSpan="2">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0.37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258631"/>
                  </a:ext>
                </a:extLst>
              </a:tr>
              <a:tr h="412194">
                <a:tc>
                  <a:txBody>
                    <a:bodyPr/>
                    <a:lstStyle/>
                    <a:p>
                      <a:pPr marL="18288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Glycohemoglobin 7% or higher (uncontrolled)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67.2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48.9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53.1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57.1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54.4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37.5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44.1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17145"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50.7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000">
                          <a:effectLst/>
                          <a:latin typeface="Calibri" panose="020F0502020204030204" pitchFamily="34" charset="0"/>
                          <a:ea typeface="SimSun" panose="02010600030101010101" pitchFamily="2" charset="-122"/>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71.2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54.7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59.9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63.2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327" marR="8327"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92275403"/>
                  </a:ext>
                </a:extLst>
              </a:tr>
            </a:tbl>
          </a:graphicData>
        </a:graphic>
      </p:graphicFrame>
      <p:sp>
        <p:nvSpPr>
          <p:cNvPr id="6" name="Rectangle 5"/>
          <p:cNvSpPr/>
          <p:nvPr/>
        </p:nvSpPr>
        <p:spPr>
          <a:xfrm>
            <a:off x="0" y="5182905"/>
            <a:ext cx="9144000" cy="1061829"/>
          </a:xfrm>
          <a:prstGeom prst="rect">
            <a:avLst/>
          </a:prstGeom>
        </p:spPr>
        <p:txBody>
          <a:bodyPr wrap="square">
            <a:spAutoFit/>
          </a:bodyPr>
          <a:lstStyle/>
          <a:p>
            <a:pPr>
              <a:spcBef>
                <a:spcPts val="1000"/>
              </a:spcBef>
              <a:spcAft>
                <a:spcPts val="1000"/>
              </a:spcAft>
            </a:pPr>
            <a:r>
              <a:rPr lang="en-US" sz="105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 20 &amp; older. Single-sample estimates of </a:t>
            </a:r>
            <a:r>
              <a:rPr lang="en-US" sz="105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05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&amp; ACR; </a:t>
            </a:r>
            <a:r>
              <a:rPr lang="en-US" sz="105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05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calculated using the CKD-EPI equation. Abbreviations: ACR, urine albumin/creatinine ratio; CKD, chronic kidney disease; </a:t>
            </a:r>
            <a:r>
              <a:rPr lang="en-US" sz="105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05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estimated glomerular filtration rate. a. Hypertension defined as blood pressure ≥130/≥80 for those with CKD and diabetes; otherwise ≥140/≥90, or self- reported treatment for hypertension. </a:t>
            </a:r>
            <a:r>
              <a:rPr lang="en-US" sz="1050" i="1"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b</a:t>
            </a:r>
            <a:r>
              <a:rPr lang="en-US" sz="105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Awareness and treatment are self-reported. Control defined as &lt;130/&lt;80 for those with CKD and diabetes; otherwise &lt;140/&lt;90. </a:t>
            </a:r>
            <a:r>
              <a:rPr lang="en-US" sz="1050" i="1"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c. Total </a:t>
            </a:r>
            <a:r>
              <a:rPr lang="en-US" sz="105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cholesterol classified according to Adult Treatment Panel III blood cholesterol guidelines (ATP III). d. </a:t>
            </a:r>
            <a:r>
              <a:rPr lang="en-US" sz="105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Glycohemoglobin</a:t>
            </a:r>
            <a:r>
              <a:rPr lang="en-US" sz="105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classified according to American Diabetes Association guidelines.</a:t>
            </a:r>
            <a:endParaRPr lang="en-US" sz="105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130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13" name="Title 12"/>
          <p:cNvSpPr>
            <a:spLocks noGrp="1"/>
          </p:cNvSpPr>
          <p:nvPr>
            <p:ph type="title"/>
          </p:nvPr>
        </p:nvSpPr>
        <p:spPr>
          <a:xfrm>
            <a:off x="457200" y="762000"/>
            <a:ext cx="8229600" cy="838200"/>
          </a:xfrm>
        </p:spPr>
        <p:txBody>
          <a:bodyPr/>
          <a:lstStyle/>
          <a:p>
            <a:pPr marL="0" marR="0">
              <a:spcBef>
                <a:spcPts val="600"/>
              </a:spcBef>
              <a:spcAft>
                <a:spcPts val="600"/>
              </a:spcAft>
            </a:pPr>
            <a:r>
              <a:rPr lang="en-US" sz="2400" b="1" dirty="0" smtClean="0">
                <a:latin typeface="Calibri" panose="020F0502020204030204" pitchFamily="34" charset="0"/>
                <a:ea typeface="Times New Roman" panose="02020603050405020304" pitchFamily="18" charset="0"/>
                <a:cs typeface="Times New Roman" panose="02020603050405020304" pitchFamily="18" charset="0"/>
              </a:rPr>
              <a:t>Table </a:t>
            </a:r>
            <a:r>
              <a:rPr lang="en-US" sz="2400" b="1" dirty="0">
                <a:latin typeface="Calibri" panose="020F0502020204030204" pitchFamily="34" charset="0"/>
                <a:ea typeface="Times New Roman" panose="02020603050405020304" pitchFamily="18" charset="0"/>
                <a:cs typeface="Times New Roman" panose="02020603050405020304" pitchFamily="18" charset="0"/>
              </a:rPr>
              <a:t>A Kidney Disease Outcomes and Quality Improvement (KDOQI) CKD Staging Guidelines</a:t>
            </a:r>
            <a:r>
              <a:rPr lang="en-US" b="1" dirty="0">
                <a:latin typeface="Calibri" panose="020F0502020204030204" pitchFamily="34" charset="0"/>
                <a:ea typeface="Times New Roman" panose="02020603050405020304" pitchFamily="18" charset="0"/>
                <a:cs typeface="Times New Roman" panose="02020603050405020304" pitchFamily="18" charset="0"/>
              </a:rPr>
              <a:t/>
            </a:r>
            <a:br>
              <a:rPr lang="en-US" b="1"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21333157"/>
              </p:ext>
            </p:extLst>
          </p:nvPr>
        </p:nvGraphicFramePr>
        <p:xfrm>
          <a:off x="1643063" y="2034920"/>
          <a:ext cx="5857875" cy="1756029"/>
        </p:xfrm>
        <a:graphic>
          <a:graphicData uri="http://schemas.openxmlformats.org/drawingml/2006/table">
            <a:tbl>
              <a:tblPr firstRow="1" firstCol="1" bandRow="1"/>
              <a:tblGrid>
                <a:gridCol w="1314450">
                  <a:extLst>
                    <a:ext uri="{9D8B030D-6E8A-4147-A177-3AD203B41FA5}">
                      <a16:colId xmlns:a16="http://schemas.microsoft.com/office/drawing/2014/main" val="4283811531"/>
                    </a:ext>
                  </a:extLst>
                </a:gridCol>
                <a:gridCol w="2428875">
                  <a:extLst>
                    <a:ext uri="{9D8B030D-6E8A-4147-A177-3AD203B41FA5}">
                      <a16:colId xmlns:a16="http://schemas.microsoft.com/office/drawing/2014/main" val="2006671534"/>
                    </a:ext>
                  </a:extLst>
                </a:gridCol>
                <a:gridCol w="2114550">
                  <a:extLst>
                    <a:ext uri="{9D8B030D-6E8A-4147-A177-3AD203B41FA5}">
                      <a16:colId xmlns:a16="http://schemas.microsoft.com/office/drawing/2014/main" val="3290700860"/>
                    </a:ext>
                  </a:extLst>
                </a:gridCol>
              </a:tblGrid>
              <a:tr h="262255">
                <a:tc>
                  <a:txBody>
                    <a:bodyPr/>
                    <a:lstStyle/>
                    <a:p>
                      <a:pPr marL="0" marR="0" indent="0" algn="ctr">
                        <a:lnSpc>
                          <a:spcPct val="9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CKD Stage</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9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Description</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182880" algn="ctr">
                        <a:lnSpc>
                          <a:spcPct val="90000"/>
                        </a:lnSpc>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GFR</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p>
                      <a:pPr marL="0" marR="0" indent="182880" algn="ctr">
                        <a:lnSpc>
                          <a:spcPct val="90000"/>
                        </a:lnSpc>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(ml/min/1.73 m</a:t>
                      </a:r>
                      <a:r>
                        <a:rPr lang="en-US" sz="1400" b="1" baseline="30000">
                          <a:effectLst/>
                          <a:latin typeface="Calibri" panose="020F0502020204030204" pitchFamily="34" charset="0"/>
                          <a:ea typeface="Times New Roman" panose="02020603050405020304" pitchFamily="18" charset="0"/>
                          <a:cs typeface="Times New Roman" panose="02020603050405020304" pitchFamily="18" charset="0"/>
                        </a:rPr>
                        <a:t>2</a:t>
                      </a:r>
                      <a:r>
                        <a:rPr lang="en-US" sz="14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707055"/>
                  </a:ext>
                </a:extLst>
              </a:tr>
              <a:tr h="201295">
                <a:tc>
                  <a:txBody>
                    <a:bodyPr/>
                    <a:lstStyle/>
                    <a:p>
                      <a:pPr marL="0" marR="0" indent="0" algn="ctr">
                        <a:lnSpc>
                          <a:spcPct val="90000"/>
                        </a:lnSpc>
                        <a:spcBef>
                          <a:spcPts val="0"/>
                        </a:spcBef>
                        <a:spcAft>
                          <a:spcPts val="0"/>
                        </a:spcAf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1</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nSpc>
                          <a:spcPct val="9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Kidney damage with normal or ↑ GFR</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9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&gt; 90</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73025" marR="54864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9525886"/>
                  </a:ext>
                </a:extLst>
              </a:tr>
              <a:tr h="201295">
                <a:tc>
                  <a:txBody>
                    <a:bodyPr/>
                    <a:lstStyle/>
                    <a:p>
                      <a:pPr marL="0" marR="0" indent="0" algn="ctr">
                        <a:lnSpc>
                          <a:spcPct val="90000"/>
                        </a:lnSpc>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2</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0">
                        <a:lnSpc>
                          <a:spcPct val="90000"/>
                        </a:lnSpc>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Kidney damage with mild ↓ in GFR</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0" algn="r">
                        <a:lnSpc>
                          <a:spcPct val="9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60-89</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73025" marR="548640" marT="0" marB="0" anchor="ctr">
                    <a:lnL>
                      <a:noFill/>
                    </a:lnL>
                    <a:lnR>
                      <a:noFill/>
                    </a:lnR>
                    <a:lnT>
                      <a:noFill/>
                    </a:lnT>
                    <a:lnB>
                      <a:noFill/>
                    </a:lnB>
                  </a:tcPr>
                </a:tc>
                <a:extLst>
                  <a:ext uri="{0D108BD9-81ED-4DB2-BD59-A6C34878D82A}">
                    <a16:rowId xmlns:a16="http://schemas.microsoft.com/office/drawing/2014/main" val="2893893834"/>
                  </a:ext>
                </a:extLst>
              </a:tr>
              <a:tr h="201295">
                <a:tc>
                  <a:txBody>
                    <a:bodyPr/>
                    <a:lstStyle/>
                    <a:p>
                      <a:pPr marL="0" marR="0" indent="0" algn="ctr">
                        <a:lnSpc>
                          <a:spcPct val="90000"/>
                        </a:lnSpc>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3</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0">
                        <a:lnSpc>
                          <a:spcPct val="90000"/>
                        </a:lnSpc>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Moderate ↓ in GFR</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0" algn="r">
                        <a:lnSpc>
                          <a:spcPct val="90000"/>
                        </a:lnSpc>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30-59</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73025" marR="548640" marT="0" marB="0" anchor="ctr">
                    <a:lnL>
                      <a:noFill/>
                    </a:lnL>
                    <a:lnR>
                      <a:noFill/>
                    </a:lnR>
                    <a:lnT>
                      <a:noFill/>
                    </a:lnT>
                    <a:lnB>
                      <a:noFill/>
                    </a:lnB>
                  </a:tcPr>
                </a:tc>
                <a:extLst>
                  <a:ext uri="{0D108BD9-81ED-4DB2-BD59-A6C34878D82A}">
                    <a16:rowId xmlns:a16="http://schemas.microsoft.com/office/drawing/2014/main" val="992056751"/>
                  </a:ext>
                </a:extLst>
              </a:tr>
              <a:tr h="201295">
                <a:tc>
                  <a:txBody>
                    <a:bodyPr/>
                    <a:lstStyle/>
                    <a:p>
                      <a:pPr marL="0" marR="0" indent="0" algn="ctr">
                        <a:lnSpc>
                          <a:spcPct val="90000"/>
                        </a:lnSpc>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4</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0">
                        <a:lnSpc>
                          <a:spcPct val="90000"/>
                        </a:lnSpc>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Severe ↓ in GFR</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0" algn="r">
                        <a:lnSpc>
                          <a:spcPct val="90000"/>
                        </a:lnSpc>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15-29</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73025" marR="548640" marT="0" marB="0" anchor="ctr">
                    <a:lnL>
                      <a:noFill/>
                    </a:lnL>
                    <a:lnR>
                      <a:noFill/>
                    </a:lnR>
                    <a:lnT>
                      <a:noFill/>
                    </a:lnT>
                    <a:lnB>
                      <a:noFill/>
                    </a:lnB>
                  </a:tcPr>
                </a:tc>
                <a:extLst>
                  <a:ext uri="{0D108BD9-81ED-4DB2-BD59-A6C34878D82A}">
                    <a16:rowId xmlns:a16="http://schemas.microsoft.com/office/drawing/2014/main" val="1793085519"/>
                  </a:ext>
                </a:extLst>
              </a:tr>
              <a:tr h="201295">
                <a:tc>
                  <a:txBody>
                    <a:bodyPr/>
                    <a:lstStyle/>
                    <a:p>
                      <a:pPr marL="0" marR="0" indent="0" algn="ctr">
                        <a:lnSpc>
                          <a:spcPct val="90000"/>
                        </a:lnSpc>
                        <a:spcBef>
                          <a:spcPts val="0"/>
                        </a:spcBef>
                        <a:spcAft>
                          <a:spcPts val="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5</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90000"/>
                        </a:lnSpc>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Kidney failure</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182880" algn="r">
                        <a:lnSpc>
                          <a:spcPct val="9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&lt; 15 (or dialysis)</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73025" marR="54864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988777"/>
                  </a:ext>
                </a:extLst>
              </a:tr>
            </a:tbl>
          </a:graphicData>
        </a:graphic>
      </p:graphicFrame>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a:xfrm>
            <a:off x="0" y="114299"/>
            <a:ext cx="9144000" cy="800101"/>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1.10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NHANES participants at target blood pressure, 1999-2014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16" y="1208519"/>
            <a:ext cx="7547168" cy="3778613"/>
          </a:xfrm>
        </p:spPr>
      </p:pic>
      <p:sp>
        <p:nvSpPr>
          <p:cNvPr id="6" name="Rectangle 5"/>
          <p:cNvSpPr/>
          <p:nvPr/>
        </p:nvSpPr>
        <p:spPr>
          <a:xfrm>
            <a:off x="0" y="5268114"/>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aged 20 &amp; older. Single-sample estimates of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&amp; ACR;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calculated using the CKD-EPI equation. Figure represents all hypertensive participants including those who were at target blood pressure, probably due to medication. Abbreviations: ACR, urine albumin/creatinine ratio; CKD, chronic kidney disease;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estimated glomerular filtration rate.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250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a:xfrm>
            <a:off x="0" y="106363"/>
            <a:ext cx="9144000" cy="769937"/>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1.11 NHANES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participants within cholesterol normal range, 1999-2014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16" y="1447800"/>
            <a:ext cx="7547168" cy="3778613"/>
          </a:xfrm>
        </p:spPr>
      </p:pic>
      <p:sp>
        <p:nvSpPr>
          <p:cNvPr id="6" name="Rectangle 5"/>
          <p:cNvSpPr/>
          <p:nvPr/>
        </p:nvSpPr>
        <p:spPr>
          <a:xfrm>
            <a:off x="0" y="5485230"/>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aged 20 &amp; older. Single-sample estimates of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&amp; ACR;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calculated using the CKD-EPI equation. Abbreviations: ACR, urine albumin/creatinine ratio; CKD, chronic kidney disease;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estimated glomerular filtration rate.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048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a:xfrm>
            <a:off x="0" y="190500"/>
            <a:ext cx="9144000" cy="800100"/>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1.12 Diabetic NHANES participants with glycosylated hemoglobin &lt;7%, 1999-2014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16" y="1371600"/>
            <a:ext cx="7547168" cy="3778613"/>
          </a:xfrm>
        </p:spPr>
      </p:pic>
      <p:sp>
        <p:nvSpPr>
          <p:cNvPr id="6" name="Rectangle 5"/>
          <p:cNvSpPr/>
          <p:nvPr/>
        </p:nvSpPr>
        <p:spPr>
          <a:xfrm>
            <a:off x="0" y="5474675"/>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aged 20 &amp; older. Single-sample estimates of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&amp; ACR;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calculated using the CKD-EPI equation. Abbreviations: ACR, urine albumin/creatinine ratio; CKD, chronic kidney disease;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estimated glomerular filtration rate.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092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3" name="Title 2"/>
          <p:cNvSpPr>
            <a:spLocks noGrp="1"/>
          </p:cNvSpPr>
          <p:nvPr>
            <p:ph type="title"/>
          </p:nvPr>
        </p:nvSpPr>
        <p:spPr>
          <a:xfrm>
            <a:off x="0" y="190500"/>
            <a:ext cx="9144000" cy="800100"/>
          </a:xfrm>
        </p:spPr>
        <p:txBody>
          <a:bodyPr/>
          <a:lstStyle/>
          <a:p>
            <a:pPr marL="0" marR="0">
              <a:spcBef>
                <a:spcPts val="1800"/>
              </a:spcBef>
              <a:spcAft>
                <a:spcPts val="1200"/>
              </a:spcAft>
            </a:pP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vol 1 Figure 1.13 NHANES participants with CKD aware of their kidney disease, 1999-2014</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16" y="1616503"/>
            <a:ext cx="7547168" cy="3396393"/>
          </a:xfrm>
        </p:spPr>
      </p:pic>
      <p:sp>
        <p:nvSpPr>
          <p:cNvPr id="5" name="Rectangle 4"/>
          <p:cNvSpPr/>
          <p:nvPr/>
        </p:nvSpPr>
        <p:spPr>
          <a:xfrm>
            <a:off x="0" y="5638800"/>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2001-2012 participants aged 20 &amp; older. Abbreviations: CKD, chronic kidney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873956" y="1371600"/>
            <a:ext cx="1396088" cy="338554"/>
          </a:xfrm>
          <a:prstGeom prst="rect">
            <a:avLst/>
          </a:prstGeom>
        </p:spPr>
        <p:txBody>
          <a:bodyPr wrap="none">
            <a:spAutoFit/>
          </a:bodyPr>
          <a:lstStyle/>
          <a:p>
            <a:pPr marL="457200" marR="0" indent="-228600" algn="ctr">
              <a:spcBef>
                <a:spcPts val="150"/>
              </a:spcBef>
              <a:spcAft>
                <a:spcPts val="375"/>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By </a:t>
            </a:r>
            <a:r>
              <a:rPr lang="en-US" sz="1600" b="1" dirty="0">
                <a:latin typeface="Calibri" panose="020F0502020204030204" pitchFamily="34" charset="0"/>
                <a:ea typeface="Times New Roman" panose="02020603050405020304" pitchFamily="18" charset="0"/>
                <a:cs typeface="Segoe UI" panose="020B0502040204020203" pitchFamily="34" charset="0"/>
              </a:rPr>
              <a:t>stage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876012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0" y="190500"/>
            <a:ext cx="9144000" cy="800100"/>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1.13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NHANES participants with CKD aware of their kidney disease, 1999-2014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16" y="1637534"/>
            <a:ext cx="7547168" cy="3396393"/>
          </a:xfrm>
        </p:spPr>
      </p:pic>
      <p:sp>
        <p:nvSpPr>
          <p:cNvPr id="5" name="Rectangle 4"/>
          <p:cNvSpPr/>
          <p:nvPr/>
        </p:nvSpPr>
        <p:spPr>
          <a:xfrm>
            <a:off x="0" y="5638800"/>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National Health and Nutrition Examination Survey (NHANES), 2001-2012 participants aged 20 &amp; older. Abbreviations: CKD, chronic kidney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688601" y="1260999"/>
            <a:ext cx="3766800" cy="338554"/>
          </a:xfrm>
          <a:prstGeom prst="rect">
            <a:avLst/>
          </a:prstGeom>
        </p:spPr>
        <p:txBody>
          <a:bodyPr wrap="none">
            <a:spAutoFit/>
          </a:bodyPr>
          <a:lstStyle/>
          <a:p>
            <a:pPr marL="457200" marR="0" indent="-228600" algn="ctr">
              <a:spcBef>
                <a:spcPts val="150"/>
              </a:spcBef>
              <a:spcAft>
                <a:spcPts val="375"/>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By </a:t>
            </a:r>
            <a:r>
              <a:rPr lang="en-US" sz="1600" b="1" dirty="0">
                <a:latin typeface="Calibri" panose="020F0502020204030204" pitchFamily="34" charset="0"/>
                <a:ea typeface="Times New Roman" panose="02020603050405020304" pitchFamily="18" charset="0"/>
                <a:cs typeface="Segoe UI" panose="020B0502040204020203" pitchFamily="34" charset="0"/>
              </a:rPr>
              <a:t>low </a:t>
            </a:r>
            <a:r>
              <a:rPr lang="en-US" sz="1600" b="1" dirty="0" err="1">
                <a:latin typeface="Calibri" panose="020F0502020204030204" pitchFamily="34" charset="0"/>
                <a:ea typeface="Times New Roman" panose="02020603050405020304" pitchFamily="18" charset="0"/>
                <a:cs typeface="Segoe UI" panose="020B0502040204020203" pitchFamily="34" charset="0"/>
              </a:rPr>
              <a:t>eGFR</a:t>
            </a:r>
            <a:r>
              <a:rPr lang="en-US" sz="1600" b="1" dirty="0">
                <a:latin typeface="Calibri" panose="020F0502020204030204" pitchFamily="34" charset="0"/>
                <a:ea typeface="Times New Roman" panose="02020603050405020304" pitchFamily="18" charset="0"/>
                <a:cs typeface="Segoe UI" panose="020B0502040204020203" pitchFamily="34" charset="0"/>
              </a:rPr>
              <a:t> and albuminuria status</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499009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a:xfrm>
            <a:off x="3941" y="106363"/>
            <a:ext cx="9144000" cy="1143000"/>
          </a:xfrm>
        </p:spPr>
        <p:txBody>
          <a:bodyPr/>
          <a:lstStyle/>
          <a:p>
            <a:pPr marL="0" marR="0">
              <a:spcBef>
                <a:spcPts val="1800"/>
              </a:spcBef>
              <a:spcAft>
                <a:spcPts val="1200"/>
              </a:spcAft>
            </a:pPr>
            <a:r>
              <a:rPr lang="en-US" sz="2400" b="1" spc="30" dirty="0">
                <a:latin typeface="Calibri" panose="020F0502020204030204" pitchFamily="34" charset="0"/>
                <a:ea typeface="Calibri" panose="020F0502020204030204" pitchFamily="34" charset="0"/>
                <a:cs typeface="Times New Roman" panose="02020603050405020304" pitchFamily="18" charset="0"/>
              </a:rPr>
              <a:t>vol 1 Figure 1.14 Estimated prevalence of self-reported kidney disease by state, BRFSS participants ages 18 and</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older</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5589" y="1601358"/>
            <a:ext cx="7372823" cy="3128169"/>
          </a:xfrm>
        </p:spPr>
      </p:pic>
      <p:sp>
        <p:nvSpPr>
          <p:cNvPr id="5" name="Rectangle 4"/>
          <p:cNvSpPr/>
          <p:nvPr/>
        </p:nvSpPr>
        <p:spPr>
          <a:xfrm>
            <a:off x="118241" y="5625334"/>
            <a:ext cx="9029700" cy="98488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Behavioral Risk Factors Surveillance System (BRFSS), 2012 participants aged 18 &amp; older. 2012 (N=471,107), 2013 (N=491,777), 2014 (N=464,617), and 2015 (N=441,460).</a:t>
            </a:r>
          </a:p>
          <a:p>
            <a:r>
              <a:rPr lang="en-US" sz="1200" i="1" dirty="0">
                <a:latin typeface="Calibri" panose="020F0502020204030204" pitchFamily="34" charset="0"/>
                <a:ea typeface="Times New Roman" panose="02020603050405020304" pitchFamily="18" charset="0"/>
                <a:cs typeface="Times New Roman" panose="02020603050405020304" pitchFamily="18" charset="0"/>
              </a:rPr>
              <a:t/>
            </a:r>
            <a:br>
              <a:rPr lang="en-US" sz="1200" i="1" dirty="0">
                <a:latin typeface="Calibri" panose="020F0502020204030204" pitchFamily="34" charset="0"/>
                <a:ea typeface="Times New Roman" panose="02020603050405020304" pitchFamily="18" charset="0"/>
                <a:cs typeface="Times New Roman" panose="02020603050405020304" pitchFamily="18" charset="0"/>
              </a:rPr>
            </a:br>
            <a:endParaRPr lang="en-US" sz="1200" dirty="0"/>
          </a:p>
        </p:txBody>
      </p:sp>
      <p:sp>
        <p:nvSpPr>
          <p:cNvPr id="7" name="Rectangle 6"/>
          <p:cNvSpPr/>
          <p:nvPr/>
        </p:nvSpPr>
        <p:spPr>
          <a:xfrm>
            <a:off x="4242423" y="1470553"/>
            <a:ext cx="877163"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(a) 2012</a:t>
            </a:r>
            <a:endParaRPr lang="en-US" sz="2800" b="1" dirty="0"/>
          </a:p>
        </p:txBody>
      </p:sp>
    </p:spTree>
    <p:extLst>
      <p:ext uri="{BB962C8B-B14F-4D97-AF65-F5344CB8AC3E}">
        <p14:creationId xmlns:p14="http://schemas.microsoft.com/office/powerpoint/2010/main" val="1634767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3" name="Title 2"/>
          <p:cNvSpPr>
            <a:spLocks noGrp="1"/>
          </p:cNvSpPr>
          <p:nvPr>
            <p:ph type="title"/>
          </p:nvPr>
        </p:nvSpPr>
        <p:spPr>
          <a:xfrm>
            <a:off x="3941" y="106363"/>
            <a:ext cx="9144000" cy="1143000"/>
          </a:xfrm>
        </p:spPr>
        <p:txBody>
          <a:bodyPr/>
          <a:lstStyle/>
          <a:p>
            <a:pPr marL="0" marR="0">
              <a:spcBef>
                <a:spcPts val="1800"/>
              </a:spcBef>
              <a:spcAft>
                <a:spcPts val="1200"/>
              </a:spcAft>
            </a:pPr>
            <a:r>
              <a:rPr lang="en-US" sz="2400" b="1" spc="30" dirty="0">
                <a:latin typeface="Calibri" panose="020F0502020204030204" pitchFamily="34" charset="0"/>
                <a:ea typeface="Calibri" panose="020F0502020204030204" pitchFamily="34" charset="0"/>
                <a:cs typeface="Times New Roman" panose="02020603050405020304" pitchFamily="18" charset="0"/>
              </a:rPr>
              <a:t>vol 1 Figure 1.14 Estimated prevalence of self-reported kidney disease by state, BRFSS participants ages 18 and</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older</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5589" y="1676400"/>
            <a:ext cx="7372823" cy="3128169"/>
          </a:xfrm>
        </p:spPr>
      </p:pic>
      <p:sp>
        <p:nvSpPr>
          <p:cNvPr id="5" name="Rectangle 4"/>
          <p:cNvSpPr/>
          <p:nvPr/>
        </p:nvSpPr>
        <p:spPr>
          <a:xfrm>
            <a:off x="118241" y="5625334"/>
            <a:ext cx="9029700" cy="98488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Behavioral Risk Factors Surveillance System (BRFSS), 2012 participants aged 18 &amp; older. 2012 (N=471,107), 2013 (N=491,777), 2014 (N=464,617), and 2015 (N=441,460).</a:t>
            </a:r>
          </a:p>
          <a:p>
            <a:r>
              <a:rPr lang="en-US" sz="1200" i="1" dirty="0">
                <a:latin typeface="Calibri" panose="020F0502020204030204" pitchFamily="34" charset="0"/>
                <a:ea typeface="Times New Roman" panose="02020603050405020304" pitchFamily="18" charset="0"/>
                <a:cs typeface="Times New Roman" panose="02020603050405020304" pitchFamily="18" charset="0"/>
              </a:rPr>
              <a:t/>
            </a:r>
            <a:br>
              <a:rPr lang="en-US" sz="1200" i="1" dirty="0">
                <a:latin typeface="Calibri" panose="020F0502020204030204" pitchFamily="34" charset="0"/>
                <a:ea typeface="Times New Roman" panose="02020603050405020304" pitchFamily="18" charset="0"/>
                <a:cs typeface="Times New Roman" panose="02020603050405020304" pitchFamily="18" charset="0"/>
              </a:rPr>
            </a:br>
            <a:endParaRPr lang="en-US" sz="1200" dirty="0"/>
          </a:p>
        </p:txBody>
      </p:sp>
      <p:sp>
        <p:nvSpPr>
          <p:cNvPr id="7" name="Rectangle 6"/>
          <p:cNvSpPr/>
          <p:nvPr/>
        </p:nvSpPr>
        <p:spPr>
          <a:xfrm>
            <a:off x="4239217" y="1359391"/>
            <a:ext cx="886781"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(b) 2013</a:t>
            </a:r>
            <a:endParaRPr lang="en-US" sz="2800" b="1" dirty="0"/>
          </a:p>
        </p:txBody>
      </p:sp>
    </p:spTree>
    <p:extLst>
      <p:ext uri="{BB962C8B-B14F-4D97-AF65-F5344CB8AC3E}">
        <p14:creationId xmlns:p14="http://schemas.microsoft.com/office/powerpoint/2010/main" val="2786861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3" name="Title 2"/>
          <p:cNvSpPr>
            <a:spLocks noGrp="1"/>
          </p:cNvSpPr>
          <p:nvPr>
            <p:ph type="title"/>
          </p:nvPr>
        </p:nvSpPr>
        <p:spPr>
          <a:xfrm>
            <a:off x="3941" y="106363"/>
            <a:ext cx="9144000" cy="1143000"/>
          </a:xfrm>
        </p:spPr>
        <p:txBody>
          <a:bodyPr/>
          <a:lstStyle/>
          <a:p>
            <a:pPr marL="0" marR="0">
              <a:spcBef>
                <a:spcPts val="1800"/>
              </a:spcBef>
              <a:spcAft>
                <a:spcPts val="1200"/>
              </a:spcAft>
            </a:pPr>
            <a:r>
              <a:rPr lang="en-US" sz="2400" b="1" spc="30" dirty="0">
                <a:latin typeface="Calibri" panose="020F0502020204030204" pitchFamily="34" charset="0"/>
                <a:ea typeface="Calibri" panose="020F0502020204030204" pitchFamily="34" charset="0"/>
                <a:cs typeface="Times New Roman" panose="02020603050405020304" pitchFamily="18" charset="0"/>
              </a:rPr>
              <a:t>vol 1 Figure 1.14 Estimated prevalence of self-reported kidney disease by state, BRFSS participants ages 18 and</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older</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5589" y="1524000"/>
            <a:ext cx="7372823" cy="3128169"/>
          </a:xfrm>
        </p:spPr>
      </p:pic>
      <p:sp>
        <p:nvSpPr>
          <p:cNvPr id="5" name="Rectangle 4"/>
          <p:cNvSpPr/>
          <p:nvPr/>
        </p:nvSpPr>
        <p:spPr>
          <a:xfrm>
            <a:off x="118241" y="5625334"/>
            <a:ext cx="9029700" cy="98488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Behavioral Risk Factors Surveillance System (BRFSS), 2012 participants aged 18 &amp; older. 2012 (N=471,107), 2013 (N=491,777), 2014 (N=464,617), and 2015 (N=441,460).</a:t>
            </a:r>
          </a:p>
          <a:p>
            <a:r>
              <a:rPr lang="en-US" sz="1200" i="1" dirty="0">
                <a:latin typeface="Calibri" panose="020F0502020204030204" pitchFamily="34" charset="0"/>
                <a:ea typeface="Times New Roman" panose="02020603050405020304" pitchFamily="18" charset="0"/>
                <a:cs typeface="Times New Roman" panose="02020603050405020304" pitchFamily="18" charset="0"/>
              </a:rPr>
              <a:t/>
            </a:r>
            <a:br>
              <a:rPr lang="en-US" sz="1200" i="1" dirty="0">
                <a:latin typeface="Calibri" panose="020F0502020204030204" pitchFamily="34" charset="0"/>
                <a:ea typeface="Times New Roman" panose="02020603050405020304" pitchFamily="18" charset="0"/>
                <a:cs typeface="Times New Roman" panose="02020603050405020304" pitchFamily="18" charset="0"/>
              </a:rPr>
            </a:br>
            <a:endParaRPr lang="en-US" sz="1200" dirty="0"/>
          </a:p>
        </p:txBody>
      </p:sp>
      <p:sp>
        <p:nvSpPr>
          <p:cNvPr id="7" name="Rectangle 6"/>
          <p:cNvSpPr/>
          <p:nvPr/>
        </p:nvSpPr>
        <p:spPr>
          <a:xfrm>
            <a:off x="4246430" y="1394449"/>
            <a:ext cx="862737"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(c) 2014</a:t>
            </a:r>
            <a:endParaRPr lang="en-US" sz="2800" b="1" dirty="0"/>
          </a:p>
        </p:txBody>
      </p:sp>
    </p:spTree>
    <p:extLst>
      <p:ext uri="{BB962C8B-B14F-4D97-AF65-F5344CB8AC3E}">
        <p14:creationId xmlns:p14="http://schemas.microsoft.com/office/powerpoint/2010/main" val="3020433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3" name="Title 2"/>
          <p:cNvSpPr>
            <a:spLocks noGrp="1"/>
          </p:cNvSpPr>
          <p:nvPr>
            <p:ph type="title"/>
          </p:nvPr>
        </p:nvSpPr>
        <p:spPr>
          <a:xfrm>
            <a:off x="3941" y="106363"/>
            <a:ext cx="9144000" cy="1143000"/>
          </a:xfrm>
        </p:spPr>
        <p:txBody>
          <a:bodyPr/>
          <a:lstStyle/>
          <a:p>
            <a:pPr marL="0" marR="0">
              <a:spcBef>
                <a:spcPts val="1800"/>
              </a:spcBef>
              <a:spcAft>
                <a:spcPts val="1200"/>
              </a:spcAft>
            </a:pPr>
            <a:r>
              <a:rPr lang="en-US" sz="2400" b="1" spc="30" dirty="0">
                <a:latin typeface="Calibri" panose="020F0502020204030204" pitchFamily="34" charset="0"/>
                <a:ea typeface="Calibri" panose="020F0502020204030204" pitchFamily="34" charset="0"/>
                <a:cs typeface="Times New Roman" panose="02020603050405020304" pitchFamily="18" charset="0"/>
              </a:rPr>
              <a:t>vol 1 Figure 1.14 Estimated prevalence of self-reported kidney disease by state, BRFSS participants ages 18 and</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older</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5589" y="1638300"/>
            <a:ext cx="7372823" cy="3128169"/>
          </a:xfrm>
        </p:spPr>
      </p:pic>
      <p:sp>
        <p:nvSpPr>
          <p:cNvPr id="5" name="Rectangle 4"/>
          <p:cNvSpPr/>
          <p:nvPr/>
        </p:nvSpPr>
        <p:spPr>
          <a:xfrm>
            <a:off x="118241" y="5625334"/>
            <a:ext cx="9029700" cy="98488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Behavioral Risk Factors Surveillance System (BRFSS), 2012 participants aged 18 &amp; older. 2012 (N=471,107), 2013 (N=491,777), 2014 (N=464,617), and 2015 (N=441,460).</a:t>
            </a:r>
          </a:p>
          <a:p>
            <a:r>
              <a:rPr lang="en-US" sz="1200" i="1" dirty="0">
                <a:latin typeface="Calibri" panose="020F0502020204030204" pitchFamily="34" charset="0"/>
                <a:ea typeface="Times New Roman" panose="02020603050405020304" pitchFamily="18" charset="0"/>
                <a:cs typeface="Times New Roman" panose="02020603050405020304" pitchFamily="18" charset="0"/>
              </a:rPr>
              <a:t/>
            </a:r>
            <a:br>
              <a:rPr lang="en-US" sz="1200" i="1" dirty="0">
                <a:latin typeface="Calibri" panose="020F0502020204030204" pitchFamily="34" charset="0"/>
                <a:ea typeface="Times New Roman" panose="02020603050405020304" pitchFamily="18" charset="0"/>
                <a:cs typeface="Times New Roman" panose="02020603050405020304" pitchFamily="18" charset="0"/>
              </a:rPr>
            </a:br>
            <a:endParaRPr lang="en-US" sz="1200" dirty="0"/>
          </a:p>
        </p:txBody>
      </p:sp>
      <p:sp>
        <p:nvSpPr>
          <p:cNvPr id="7" name="Rectangle 6"/>
          <p:cNvSpPr/>
          <p:nvPr/>
        </p:nvSpPr>
        <p:spPr>
          <a:xfrm>
            <a:off x="4239217" y="1376690"/>
            <a:ext cx="886781"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(d) 2015</a:t>
            </a:r>
            <a:endParaRPr lang="en-US" sz="2800" b="1" dirty="0"/>
          </a:p>
        </p:txBody>
      </p:sp>
    </p:spTree>
    <p:extLst>
      <p:ext uri="{BB962C8B-B14F-4D97-AF65-F5344CB8AC3E}">
        <p14:creationId xmlns:p14="http://schemas.microsoft.com/office/powerpoint/2010/main" val="4054494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0" y="76318"/>
            <a:ext cx="9144000" cy="799982"/>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1.1 Prevalence of CKD by stage among NHANES participants, 1999-2014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16" y="1426635"/>
            <a:ext cx="7547168" cy="3778613"/>
          </a:xfrm>
        </p:spPr>
      </p:pic>
      <p:sp>
        <p:nvSpPr>
          <p:cNvPr id="6" name="Rectangle 5"/>
          <p:cNvSpPr/>
          <p:nvPr/>
        </p:nvSpPr>
        <p:spPr>
          <a:xfrm>
            <a:off x="381000" y="5595282"/>
            <a:ext cx="8115300" cy="461665"/>
          </a:xfrm>
          <a:prstGeom prst="rect">
            <a:avLst/>
          </a:prstGeom>
        </p:spPr>
        <p:txBody>
          <a:bodyPr wrap="square">
            <a:spAutoFit/>
          </a:bodyPr>
          <a:lstStyle/>
          <a:p>
            <a:pPr>
              <a:spcBef>
                <a:spcPts val="600"/>
              </a:spcBef>
              <a:spcAft>
                <a:spcPts val="18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aged 20 &amp; older. Whisker lines indicate 95% confidence intervals. Abbreviation: CKD, chronic kidney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28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a:xfrm>
            <a:off x="57150" y="106363"/>
            <a:ext cx="9029700" cy="1143000"/>
          </a:xfrm>
        </p:spPr>
        <p:txBody>
          <a:bodyPr/>
          <a:lstStyle/>
          <a:p>
            <a:pPr marL="0" marR="0">
              <a:spcBef>
                <a:spcPts val="1800"/>
              </a:spcBef>
              <a:spcAft>
                <a:spcPts val="1200"/>
              </a:spcAft>
            </a:pP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vol 1 Figure 1.2 </a:t>
            </a:r>
            <a:r>
              <a:rPr lang="en-US" sz="2400" b="1" spc="30" dirty="0" err="1" smtClean="0">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 distribution among NHANES participants, 1999-2014</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b="1"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9610" y="1840210"/>
            <a:ext cx="6604780" cy="3311119"/>
          </a:xfrm>
        </p:spPr>
      </p:pic>
      <p:sp>
        <p:nvSpPr>
          <p:cNvPr id="5" name="Rectangle 4"/>
          <p:cNvSpPr/>
          <p:nvPr/>
        </p:nvSpPr>
        <p:spPr>
          <a:xfrm>
            <a:off x="0" y="5486400"/>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1999-2014 participants aged 20 &amp; older. Single-sample estimates of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calculated using the CKD-EPI equation. Abbreviations: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estimated glomerular filtration rate; SE, standard error. Accounts for change in serum creatinine assays.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627671" y="1411065"/>
            <a:ext cx="1888659" cy="338554"/>
          </a:xfrm>
          <a:prstGeom prst="rect">
            <a:avLst/>
          </a:prstGeom>
        </p:spPr>
        <p:txBody>
          <a:bodyPr wrap="none">
            <a:spAutoFit/>
          </a:bodyPr>
          <a:lstStyle/>
          <a:p>
            <a:pPr marL="457200" marR="0" indent="-228600" algn="ctr">
              <a:spcBef>
                <a:spcPts val="150"/>
              </a:spcBef>
              <a:spcAft>
                <a:spcPts val="375"/>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All </a:t>
            </a:r>
            <a:r>
              <a:rPr lang="en-US" sz="1600" b="1" dirty="0">
                <a:latin typeface="Calibri" panose="020F0502020204030204" pitchFamily="34" charset="0"/>
                <a:ea typeface="Times New Roman" panose="02020603050405020304" pitchFamily="18" charset="0"/>
                <a:cs typeface="Segoe UI" panose="020B0502040204020203" pitchFamily="34" charset="0"/>
              </a:rPr>
              <a:t>Individuals</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2788491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a:xfrm>
            <a:off x="57150" y="106363"/>
            <a:ext cx="9029700" cy="780715"/>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1.2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distribution among NHANES participants, 1999-2014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b="1"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9610" y="1812619"/>
            <a:ext cx="6604780" cy="3311119"/>
          </a:xfrm>
        </p:spPr>
      </p:pic>
      <p:sp>
        <p:nvSpPr>
          <p:cNvPr id="5" name="Rectangle 4"/>
          <p:cNvSpPr/>
          <p:nvPr/>
        </p:nvSpPr>
        <p:spPr>
          <a:xfrm>
            <a:off x="0" y="5486400"/>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1999-2014 participants aged 20 &amp; older. Single-sample estimates of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calculated using the CKD-EPI equation. Abbreviations: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estimated glomerular filtration rate; SE, standard error. Accounts for change in serum creatinine assays.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330315" y="1350037"/>
            <a:ext cx="2483372" cy="338554"/>
          </a:xfrm>
          <a:prstGeom prst="rect">
            <a:avLst/>
          </a:prstGeom>
        </p:spPr>
        <p:txBody>
          <a:bodyPr wrap="none">
            <a:spAutoFit/>
          </a:bodyPr>
          <a:lstStyle/>
          <a:p>
            <a:pPr marL="457200" marR="0" indent="-228600" algn="ctr">
              <a:spcBef>
                <a:spcPts val="150"/>
              </a:spcBef>
              <a:spcAft>
                <a:spcPts val="375"/>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Individuals </a:t>
            </a:r>
            <a:r>
              <a:rPr lang="en-US" sz="1600" b="1" dirty="0">
                <a:latin typeface="Calibri" panose="020F0502020204030204" pitchFamily="34" charset="0"/>
                <a:ea typeface="Times New Roman" panose="02020603050405020304" pitchFamily="18" charset="0"/>
                <a:cs typeface="Segoe UI" panose="020B0502040204020203" pitchFamily="34" charset="0"/>
              </a:rPr>
              <a:t>60+ years</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630664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0" y="152400"/>
            <a:ext cx="9144000" cy="800100"/>
          </a:xfrm>
        </p:spPr>
        <p:txBody>
          <a:bodyPr/>
          <a:lstStyle/>
          <a:p>
            <a:pPr marL="0" marR="0">
              <a:spcBef>
                <a:spcPts val="18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1.3 Urine albumin/creatinine ratio (ACR) distribution among NHANES participants,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1999-2014</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16" y="1502941"/>
            <a:ext cx="7547168" cy="3624385"/>
          </a:xfrm>
        </p:spPr>
      </p:pic>
      <p:sp>
        <p:nvSpPr>
          <p:cNvPr id="6" name="Rectangle 5"/>
          <p:cNvSpPr/>
          <p:nvPr/>
        </p:nvSpPr>
        <p:spPr>
          <a:xfrm>
            <a:off x="0" y="5651491"/>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1999-2014 participants aged 20 &amp; older. Single-sample estimates of ACR. Abbreviation: ACR, urine albumin (mg)/creatinine (g) ratio.</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873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0" y="190500"/>
            <a:ext cx="9144000" cy="876300"/>
          </a:xfrm>
        </p:spPr>
        <p:txBody>
          <a:bodyPr/>
          <a:lstStyle/>
          <a:p>
            <a:pPr marL="0" marR="0">
              <a:spcBef>
                <a:spcPts val="1800"/>
              </a:spcBef>
              <a:spcAft>
                <a:spcPts val="1200"/>
              </a:spcAft>
            </a:pP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vol 1 Figure 1.4 Percentage of NHANES (1999-2014)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participants with ACR &gt;30 mg/g, by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category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16" y="1485900"/>
            <a:ext cx="7547168" cy="3778613"/>
          </a:xfrm>
        </p:spPr>
      </p:pic>
      <p:sp>
        <p:nvSpPr>
          <p:cNvPr id="6" name="Rectangle 5"/>
          <p:cNvSpPr/>
          <p:nvPr/>
        </p:nvSpPr>
        <p:spPr>
          <a:xfrm>
            <a:off x="0" y="5683613"/>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1999-2014 participants aged 20 &amp; older. Single-sample estimates of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Abbreviation: ACR, urine albumin (mg)/creatinine (g) ratio; </a:t>
            </a:r>
            <a:r>
              <a:rPr lang="en-US" sz="1200" i="1" dirty="0" err="1">
                <a:latin typeface="Calibri" panose="020F0502020204030204" pitchFamily="34" charset="0"/>
                <a:ea typeface="SimSun" panose="02010600030101010101" pitchFamily="2" charset="-122"/>
                <a:cs typeface="Times New Roman" panose="02020603050405020304" pitchFamily="18" charset="0"/>
              </a:rPr>
              <a:t>eGFR</a:t>
            </a:r>
            <a:r>
              <a:rPr lang="en-US" sz="1200" i="1" dirty="0">
                <a:latin typeface="Calibri" panose="020F0502020204030204" pitchFamily="34" charset="0"/>
                <a:ea typeface="SimSun" panose="02010600030101010101" pitchFamily="2" charset="-122"/>
                <a:cs typeface="Times New Roman" panose="02020603050405020304" pitchFamily="18" charset="0"/>
              </a:rPr>
              <a:t>, estimated glomerular filtration rate.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991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106363"/>
            <a:ext cx="9144000" cy="1143000"/>
          </a:xfrm>
        </p:spPr>
        <p:txBody>
          <a:bodyPr/>
          <a:lstStyle/>
          <a:p>
            <a:pPr marL="0" marR="0">
              <a:spcBef>
                <a:spcPts val="2400"/>
              </a:spcBef>
              <a:spcAft>
                <a:spcPts val="600"/>
              </a:spcAft>
            </a:pPr>
            <a:r>
              <a:rPr lang="en-US" sz="2400" b="1" dirty="0">
                <a:latin typeface="Calibri" panose="020F0502020204030204" pitchFamily="34" charset="0"/>
                <a:ea typeface="Times New Roman" panose="02020603050405020304" pitchFamily="18" charset="0"/>
                <a:cs typeface="Times New Roman" panose="02020603050405020304" pitchFamily="18" charset="0"/>
              </a:rPr>
              <a:t>vol 1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Table 1.</a:t>
            </a:r>
            <a:r>
              <a:rPr lang="en-US" sz="2400" b="1" dirty="0">
                <a:latin typeface="Calibri" panose="020F0502020204030204" pitchFamily="34" charset="0"/>
                <a:ea typeface="Times New Roman" panose="02020603050405020304" pitchFamily="18" charset="0"/>
                <a:cs typeface="Times New Roman" panose="02020603050405020304" pitchFamily="18" charset="0"/>
              </a:rPr>
              <a:t>1 Percentage of NHANES 2011-2014 participants, in the various CKD (</a:t>
            </a:r>
            <a:r>
              <a:rPr lang="en-US" sz="2400" b="1"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dirty="0">
                <a:latin typeface="Calibri" panose="020F0502020204030204" pitchFamily="34" charset="0"/>
                <a:ea typeface="Times New Roman" panose="02020603050405020304" pitchFamily="18" charset="0"/>
                <a:cs typeface="Times New Roman" panose="02020603050405020304" pitchFamily="18" charset="0"/>
              </a:rPr>
              <a:t> and albuminuria) risk categories (KDIGO 2012)</a:t>
            </a:r>
            <a:br>
              <a:rPr lang="en-US" sz="2400" b="1" dirty="0">
                <a:latin typeface="Calibri" panose="020F0502020204030204" pitchFamily="34" charset="0"/>
                <a:ea typeface="Times New Roman" panose="02020603050405020304" pitchFamily="18" charset="0"/>
                <a:cs typeface="Times New Roman" panose="02020603050405020304" pitchFamily="18" charset="0"/>
              </a:rPr>
            </a:b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3887433"/>
              </p:ext>
            </p:extLst>
          </p:nvPr>
        </p:nvGraphicFramePr>
        <p:xfrm>
          <a:off x="1480185" y="1369238"/>
          <a:ext cx="6183630" cy="3317494"/>
        </p:xfrm>
        <a:graphic>
          <a:graphicData uri="http://schemas.openxmlformats.org/drawingml/2006/table">
            <a:tbl>
              <a:tblPr firstRow="1" firstCol="1" bandRow="1"/>
              <a:tblGrid>
                <a:gridCol w="740294">
                  <a:extLst>
                    <a:ext uri="{9D8B030D-6E8A-4147-A177-3AD203B41FA5}">
                      <a16:colId xmlns:a16="http://schemas.microsoft.com/office/drawing/2014/main" val="3906593766"/>
                    </a:ext>
                  </a:extLst>
                </a:gridCol>
                <a:gridCol w="1132214">
                  <a:extLst>
                    <a:ext uri="{9D8B030D-6E8A-4147-A177-3AD203B41FA5}">
                      <a16:colId xmlns:a16="http://schemas.microsoft.com/office/drawing/2014/main" val="2892992344"/>
                    </a:ext>
                  </a:extLst>
                </a:gridCol>
                <a:gridCol w="1132214">
                  <a:extLst>
                    <a:ext uri="{9D8B030D-6E8A-4147-A177-3AD203B41FA5}">
                      <a16:colId xmlns:a16="http://schemas.microsoft.com/office/drawing/2014/main" val="1919736531"/>
                    </a:ext>
                  </a:extLst>
                </a:gridCol>
                <a:gridCol w="740294">
                  <a:extLst>
                    <a:ext uri="{9D8B030D-6E8A-4147-A177-3AD203B41FA5}">
                      <a16:colId xmlns:a16="http://schemas.microsoft.com/office/drawing/2014/main" val="754302859"/>
                    </a:ext>
                  </a:extLst>
                </a:gridCol>
                <a:gridCol w="827387">
                  <a:extLst>
                    <a:ext uri="{9D8B030D-6E8A-4147-A177-3AD203B41FA5}">
                      <a16:colId xmlns:a16="http://schemas.microsoft.com/office/drawing/2014/main" val="1333203283"/>
                    </a:ext>
                  </a:extLst>
                </a:gridCol>
                <a:gridCol w="827387">
                  <a:extLst>
                    <a:ext uri="{9D8B030D-6E8A-4147-A177-3AD203B41FA5}">
                      <a16:colId xmlns:a16="http://schemas.microsoft.com/office/drawing/2014/main" val="2617211648"/>
                    </a:ext>
                  </a:extLst>
                </a:gridCol>
                <a:gridCol w="783840">
                  <a:extLst>
                    <a:ext uri="{9D8B030D-6E8A-4147-A177-3AD203B41FA5}">
                      <a16:colId xmlns:a16="http://schemas.microsoft.com/office/drawing/2014/main" val="4026884876"/>
                    </a:ext>
                  </a:extLst>
                </a:gridCol>
              </a:tblGrid>
              <a:tr h="267970">
                <a:tc rowSpan="4" gridSpan="4">
                  <a:txBody>
                    <a:bodyPr/>
                    <a:lstStyle/>
                    <a:p>
                      <a:pPr marL="0" marR="0">
                        <a:lnSpc>
                          <a:spcPct val="115000"/>
                        </a:lnSpc>
                        <a:spcBef>
                          <a:spcPts val="0"/>
                        </a:spcBef>
                        <a:spcAft>
                          <a:spcPts val="1000"/>
                        </a:spcAft>
                      </a:pPr>
                      <a:r>
                        <a:rPr lang="en-US" sz="1200" b="1"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gridSpan="3">
                  <a:txBody>
                    <a:bodyPr/>
                    <a:lstStyle/>
                    <a:p>
                      <a:pPr marL="0" marR="0" algn="ctr">
                        <a:lnSpc>
                          <a:spcPct val="115000"/>
                        </a:lnSpc>
                        <a:spcBef>
                          <a:spcPts val="0"/>
                        </a:spcBef>
                        <a:spcAft>
                          <a:spcPts val="100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Albuminuria categories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5584260"/>
                  </a:ext>
                </a:extLst>
              </a:tr>
              <a:tr h="64135">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A1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A2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A3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637509"/>
                  </a:ext>
                </a:extLst>
              </a:tr>
              <a:tr h="63500">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Normal to mildly increased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Moderately increased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Severely increased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10750"/>
                  </a:ext>
                </a:extLst>
              </a:tr>
              <a:tr h="433705">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&lt;30 mg/g &lt;3 mg/mmol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30-300 mg/g 3-30 mg/</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mmol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&gt;300 mg/g &gt;30 mg/mmol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999261"/>
                  </a:ext>
                </a:extLst>
              </a:tr>
              <a:tr h="0">
                <a:tc rowSpan="6">
                  <a:txBody>
                    <a:bodyPr/>
                    <a:lstStyle/>
                    <a:p>
                      <a:pPr marL="71755" marR="71755" algn="ctr">
                        <a:lnSpc>
                          <a:spcPct val="115000"/>
                        </a:lnSpc>
                        <a:spcBef>
                          <a:spcPts val="0"/>
                        </a:spcBef>
                        <a:spcAft>
                          <a:spcPts val="100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GFR categories (ml/min/1.73 m</a:t>
                      </a:r>
                      <a:r>
                        <a:rPr lang="en-US" sz="1200" b="1" baseline="30000">
                          <a:effectLst/>
                          <a:latin typeface="Calibri" panose="020F0502020204030204" pitchFamily="34" charset="0"/>
                          <a:ea typeface="Times New Roman" panose="02020603050405020304" pitchFamily="18" charset="0"/>
                          <a:cs typeface="Times New Roman" panose="02020603050405020304" pitchFamily="18" charset="0"/>
                        </a:rPr>
                        <a:t>2</a:t>
                      </a:r>
                      <a:r>
                        <a:rPr lang="en-US" sz="12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G1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Normal to 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54.7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969851061"/>
                  </a:ext>
                </a:extLst>
              </a:tr>
              <a:tr h="0">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G2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Mildly decreased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60-89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2478704971"/>
                  </a:ext>
                </a:extLst>
              </a:tr>
              <a:tr h="0">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G3a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Mildly to moderately decreased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45-59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10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20999452"/>
                  </a:ext>
                </a:extLst>
              </a:tr>
              <a:tr h="0">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G3b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Moderately to severely decreased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30-44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25346911"/>
                  </a:ext>
                </a:extLst>
              </a:tr>
              <a:tr h="0">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G4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Severely decreased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15-29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306655726"/>
                  </a:ext>
                </a:extLst>
              </a:tr>
              <a:tr h="0">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G5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Kidney failure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&lt;15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&lt;0.001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3390248"/>
                  </a:ext>
                </a:extLst>
              </a:tr>
            </a:tbl>
          </a:graphicData>
        </a:graphic>
      </p:graphicFrame>
      <p:sp>
        <p:nvSpPr>
          <p:cNvPr id="6" name="Rectangle 5"/>
          <p:cNvSpPr/>
          <p:nvPr/>
        </p:nvSpPr>
        <p:spPr>
          <a:xfrm>
            <a:off x="2715883" y="973678"/>
            <a:ext cx="3712235" cy="307777"/>
          </a:xfrm>
          <a:prstGeom prst="rect">
            <a:avLst/>
          </a:prstGeom>
        </p:spPr>
        <p:txBody>
          <a:bodyPr wrap="none">
            <a:spAutoFit/>
          </a:bodyPr>
          <a:lstStyle/>
          <a:p>
            <a:pPr marL="342900" marR="0" lvl="0" indent="-342900" algn="ctr" fontAlgn="base">
              <a:spcBef>
                <a:spcPts val="600"/>
              </a:spcBef>
              <a:spcAft>
                <a:spcPts val="600"/>
              </a:spcAft>
              <a:buFont typeface="+mj-lt"/>
              <a:buAutoNum type="alphaLcParenBoth"/>
            </a:pPr>
            <a:r>
              <a:rPr lang="en-US" sz="1400" b="1" kern="0" spc="30" dirty="0">
                <a:latin typeface="Calibri" panose="020F0502020204030204" pitchFamily="34" charset="0"/>
                <a:ea typeface="Calibri" panose="020F0502020204030204" pitchFamily="34" charset="0"/>
                <a:cs typeface="Times New Roman" panose="02020603050405020304" pitchFamily="18" charset="0"/>
              </a:rPr>
              <a:t>Percentage in each category (2011-2014)</a:t>
            </a:r>
            <a:endParaRPr lang="en-US" sz="12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0" y="4838700"/>
            <a:ext cx="9144000" cy="1384995"/>
          </a:xfrm>
          <a:prstGeom prst="rect">
            <a:avLst/>
          </a:prstGeom>
        </p:spPr>
        <p:txBody>
          <a:bodyPr wrap="square">
            <a:spAutoFit/>
          </a:bodyPr>
          <a:lstStyle/>
          <a:p>
            <a:pPr>
              <a:spcBef>
                <a:spcPts val="1000"/>
              </a:spcBef>
              <a:spcAft>
                <a:spcPts val="1000"/>
              </a:spcAft>
            </a:pP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aged 20 and older. Single-sample estimates of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and ACR;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calculated using the CKD-EPI equation. Abbreviations: ACR, urine albumin/creatinine ratio; CKD, chronic kidney disease;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estimated glomerular filtration rate; GFR, glomerular filtration rate; KDIGO, Kidney Disease: Improving Global Outcomes CKD Work Group. Low risk: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≥60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 </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and ACR &lt;30 mg/g; moderately high risk: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45-59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or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≥60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and ACR 30-300 mg/g; high risk: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30-44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or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45-59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and ACR 30-300 mg/g or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≥60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and ACR &gt;300 mg/g; very high risk: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&lt;30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or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30-44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and ACR 30-300 mg/g or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≥60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 </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and ACR &gt;300 mg/g.</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702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0" y="106363"/>
            <a:ext cx="9144000" cy="1143000"/>
          </a:xfrm>
        </p:spPr>
        <p:txBody>
          <a:bodyPr/>
          <a:lstStyle/>
          <a:p>
            <a:pPr marL="0" marR="0">
              <a:spcBef>
                <a:spcPts val="2400"/>
              </a:spcBef>
              <a:spcAft>
                <a:spcPts val="600"/>
              </a:spcAft>
            </a:pPr>
            <a:r>
              <a:rPr lang="en-US" sz="2400" b="1" dirty="0">
                <a:latin typeface="Calibri" panose="020F0502020204030204" pitchFamily="34" charset="0"/>
                <a:ea typeface="Times New Roman" panose="02020603050405020304" pitchFamily="18" charset="0"/>
                <a:cs typeface="Times New Roman" panose="02020603050405020304" pitchFamily="18" charset="0"/>
              </a:rPr>
              <a:t>vol 1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Table 1.</a:t>
            </a:r>
            <a:r>
              <a:rPr lang="en-US" sz="2400" b="1" dirty="0">
                <a:latin typeface="Calibri" panose="020F0502020204030204" pitchFamily="34" charset="0"/>
                <a:ea typeface="Times New Roman" panose="02020603050405020304" pitchFamily="18" charset="0"/>
                <a:cs typeface="Times New Roman" panose="02020603050405020304" pitchFamily="18" charset="0"/>
              </a:rPr>
              <a:t>1 Percentage of NHANES 2011-2014 participants, in the various CKD (</a:t>
            </a:r>
            <a:r>
              <a:rPr lang="en-US" sz="2400" b="1"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dirty="0">
                <a:latin typeface="Calibri" panose="020F0502020204030204" pitchFamily="34" charset="0"/>
                <a:ea typeface="Times New Roman" panose="02020603050405020304" pitchFamily="18" charset="0"/>
                <a:cs typeface="Times New Roman" panose="02020603050405020304" pitchFamily="18" charset="0"/>
              </a:rPr>
              <a:t> and albuminuria) risk categories (KDIGO 2012)</a:t>
            </a:r>
            <a:br>
              <a:rPr lang="en-US" sz="2400" b="1" dirty="0">
                <a:latin typeface="Calibri" panose="020F0502020204030204" pitchFamily="34" charset="0"/>
                <a:ea typeface="Times New Roman" panose="02020603050405020304" pitchFamily="18" charset="0"/>
                <a:cs typeface="Times New Roman" panose="02020603050405020304" pitchFamily="18" charset="0"/>
              </a:rPr>
            </a:br>
            <a:endParaRPr lang="en-US" sz="2400" b="1" dirty="0"/>
          </a:p>
        </p:txBody>
      </p:sp>
      <p:sp>
        <p:nvSpPr>
          <p:cNvPr id="7" name="Rectangle 6"/>
          <p:cNvSpPr/>
          <p:nvPr/>
        </p:nvSpPr>
        <p:spPr>
          <a:xfrm>
            <a:off x="0" y="4838700"/>
            <a:ext cx="9144000" cy="1384995"/>
          </a:xfrm>
          <a:prstGeom prst="rect">
            <a:avLst/>
          </a:prstGeom>
        </p:spPr>
        <p:txBody>
          <a:bodyPr wrap="square">
            <a:spAutoFit/>
          </a:bodyPr>
          <a:lstStyle/>
          <a:p>
            <a:pPr>
              <a:spcBef>
                <a:spcPts val="1000"/>
              </a:spcBef>
              <a:spcAft>
                <a:spcPts val="1000"/>
              </a:spcAft>
            </a:pP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Data source: National Health and Nutrition Examination Survey (NHANES), 1999-2002, 2003-2006, 2007-2010 &amp; 2011–2014 participants aged 20 and older. Single-sample estimates of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and ACR;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calculated using the CKD-EPI equation. Abbreviations: ACR, urine albumin/creatinine ratio; CKD, chronic kidney disease;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estimated glomerular filtration rate; GFR, glomerular filtration rate; KDIGO, Kidney Disease: Improving Global Outcomes CKD Work Group. Low risk: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≥60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 </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and ACR &lt;30 mg/g; moderately high risk: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45-59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or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≥60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and ACR 30-300 mg/g; high risk: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30-44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or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45-59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and ACR 30-300 mg/g or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≥60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and ACR &gt;300 mg/g; very high risk: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&lt;30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or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30-44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and ACR 30-300 mg/g or </a:t>
            </a:r>
            <a:r>
              <a:rPr lang="en-US" sz="1200" i="1"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eGFR</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 ≥60 ml/min/1.73 m</a:t>
            </a:r>
            <a:r>
              <a:rPr lang="en-US" sz="1200" i="1" baseline="300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 </a:t>
            </a: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and ACR &gt;300 mg/g.</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7" name="Content Placeholder 12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541" y="1171471"/>
            <a:ext cx="8508918" cy="3017941"/>
          </a:xfrm>
        </p:spPr>
      </p:pic>
    </p:spTree>
    <p:extLst>
      <p:ext uri="{BB962C8B-B14F-4D97-AF65-F5344CB8AC3E}">
        <p14:creationId xmlns:p14="http://schemas.microsoft.com/office/powerpoint/2010/main" val="270904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305</TotalTime>
  <Words>3664</Words>
  <Application>Microsoft Office PowerPoint</Application>
  <PresentationFormat>On-screen Show (4:3)</PresentationFormat>
  <Paragraphs>1411</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SimSun</vt:lpstr>
      <vt:lpstr>Arial</vt:lpstr>
      <vt:lpstr>Calibri</vt:lpstr>
      <vt:lpstr>Candara</vt:lpstr>
      <vt:lpstr>Constantia</vt:lpstr>
      <vt:lpstr>Segoe UI</vt:lpstr>
      <vt:lpstr>Times New Roman</vt:lpstr>
      <vt:lpstr>ADR_PPT_Template_CKD</vt:lpstr>
      <vt:lpstr>PowerPoint Presentation</vt:lpstr>
      <vt:lpstr>Table A Kidney Disease Outcomes and Quality Improvement (KDOQI) CKD Staging Guidelines </vt:lpstr>
      <vt:lpstr>vol 1 Figure 1.1 Prevalence of CKD by stage among NHANES participants, 1999-2014 </vt:lpstr>
      <vt:lpstr>vol 1 Figure 1.2 eGFR distribution among NHANES participants, 1999-2014 </vt:lpstr>
      <vt:lpstr>vol 1 Figure 1.2 eGFR distribution among NHANES participants, 1999-2014 </vt:lpstr>
      <vt:lpstr>vol 1 Figure 1.3 Urine albumin/creatinine ratio (ACR) distribution among NHANES participants, 1999-2014 </vt:lpstr>
      <vt:lpstr>vol 1 Figure 1.4 Percentage of NHANES (1999-2014) participants with ACR &gt;30 mg/g, by eGFR category  </vt:lpstr>
      <vt:lpstr>vol 1 Table 1.1 Percentage of NHANES 2011-2014 participants, in the various CKD (eGFR and albuminuria) risk categories (KDIGO 2012) </vt:lpstr>
      <vt:lpstr>vol 1 Table 1.1 Percentage of NHANES 2011-2014 participants, in the various CKD (eGFR and albuminuria) risk categories (KDIGO 2012) </vt:lpstr>
      <vt:lpstr>vol 1 Table 1.2 Prevalence (%) of CKD in NHANES population within age, sex, race/ethnicity, &amp; risk factor categories, 1999-2014 </vt:lpstr>
      <vt:lpstr>vol 1 Figure 1.5 Distribution of markers of CKD in NHANES participants with diabetes, hypertension, self-reported cardiovascular disease, &amp; obesity, 2011–2014 </vt:lpstr>
      <vt:lpstr>vol 1 Figure 1.6 Adjusted odds ratios of CKD in NHANES participants, by risk factor, 1999-2014 </vt:lpstr>
      <vt:lpstr>vol 1 Figure 1.7 Adjusted odds ratios of eGFR &lt;60 ml/min/1.73m2 in NHANES participants, by age &amp; risk factor, 1999-2014 </vt:lpstr>
      <vt:lpstr>vol 1 Figure 1.7 Adjusted odds ratios of eGFR &lt;60 ml/min/1.73m2 in NHANES participants, by age &amp; risk factor, 1999-2014 </vt:lpstr>
      <vt:lpstr>vol 1 Figure 1.8 Adjusted odds ratios of urine albumin/creatinine ratio ≥30 mg/g in NHANES participants, by age &amp; risk factor, 1999-2014 </vt:lpstr>
      <vt:lpstr>vol 1 Table 1.3 Socioeconomic factors among individuals with CKD, percent of NHANES participants, 1999-2014 </vt:lpstr>
      <vt:lpstr>vol 1 Table 1.4 Health Risk Behaviors among individuals with CKD, percent of NHANES participants, 1999-2014 </vt:lpstr>
      <vt:lpstr>vol 1 Figure 1.9 NHANES participants physically active, 1999-2014 </vt:lpstr>
      <vt:lpstr>vol 1 Table 1.5 Awareness, treatment, &amp; measures of control of CKD risk factors, percentage of NHANES participants, 1999-2014 </vt:lpstr>
      <vt:lpstr>vol 1 Figure 1.10 NHANES participants at target blood pressure, 1999-2014 </vt:lpstr>
      <vt:lpstr>vol 1 Figure 1.11 NHANES participants within cholesterol normal range, 1999-2014 </vt:lpstr>
      <vt:lpstr>vol 1 Figure 1.12 Diabetic NHANES participants with glycosylated hemoglobin &lt;7%, 1999-2014 </vt:lpstr>
      <vt:lpstr>vol 1 Figure 1.13 NHANES participants with CKD aware of their kidney disease, 1999-2014 </vt:lpstr>
      <vt:lpstr>vol 1 Figure 1.13 NHANES participants with CKD aware of their kidney disease, 1999-2014 </vt:lpstr>
      <vt:lpstr>vol 1 Figure 1.14 Estimated prevalence of self-reported kidney disease by state, BRFSS participants ages 18 and older </vt:lpstr>
      <vt:lpstr>vol 1 Figure 1.14 Estimated prevalence of self-reported kidney disease by state, BRFSS participants ages 18 and older </vt:lpstr>
      <vt:lpstr>vol 1 Figure 1.14 Estimated prevalence of self-reported kidney disease by state, BRFSS participants ages 18 and older </vt:lpstr>
      <vt:lpstr>vol 1 Figure 1.14 Estimated prevalence of self-reported kidney disease by state, BRFSS participants ages 18 and older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Vivian Kurtz</cp:lastModifiedBy>
  <cp:revision>60</cp:revision>
  <dcterms:created xsi:type="dcterms:W3CDTF">2014-11-10T19:37:45Z</dcterms:created>
  <dcterms:modified xsi:type="dcterms:W3CDTF">2017-10-27T16:27:33Z</dcterms:modified>
</cp:coreProperties>
</file>