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8" r:id="rId3"/>
    <p:sldId id="260" r:id="rId4"/>
    <p:sldId id="264" r:id="rId5"/>
    <p:sldId id="276" r:id="rId6"/>
    <p:sldId id="265" r:id="rId7"/>
    <p:sldId id="266" r:id="rId8"/>
    <p:sldId id="267" r:id="rId9"/>
    <p:sldId id="27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3C12"/>
    <a:srgbClr val="1C6E62"/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2" autoAdjust="0"/>
    <p:restoredTop sz="94660"/>
  </p:normalViewPr>
  <p:slideViewPr>
    <p:cSldViewPr showGuides="1">
      <p:cViewPr varScale="1">
        <p:scale>
          <a:sx n="90" d="100"/>
          <a:sy n="90" d="100"/>
        </p:scale>
        <p:origin x="1302" y="54"/>
      </p:cViewPr>
      <p:guideLst>
        <p:guide orient="horz" pos="2160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2682" y="78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6/8/2018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13" y="685800"/>
            <a:ext cx="4395987" cy="144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276600" y="6362700"/>
            <a:ext cx="2590800" cy="495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2017 Annual Data Report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Volume 1 CKD, Chapter 2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A63C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[Footer goes here]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286500"/>
            <a:ext cx="1348103" cy="441656"/>
          </a:xfrm>
          <a:prstGeom prst="rect">
            <a:avLst/>
          </a:prstGeom>
          <a:solidFill>
            <a:schemeClr val="bg1"/>
          </a:solidFill>
          <a:ln w="3175" cap="rnd"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62" r:id="rId4"/>
    <p:sldLayoutId id="214748366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40005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</a:br>
            <a:endParaRPr lang="en-US" sz="3600" b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50" y="2725697"/>
            <a:ext cx="742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A63C12"/>
                </a:solidFill>
                <a:latin typeface="Constantia" panose="02030602050306030303" pitchFamily="18" charset="0"/>
              </a:rPr>
              <a:t>2017 </a:t>
            </a:r>
            <a:r>
              <a:rPr lang="en-US" sz="2400" b="1" cap="small" baseline="0" dirty="0" smtClean="0">
                <a:solidFill>
                  <a:srgbClr val="A63C12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A63C12"/>
                </a:solidFill>
                <a:latin typeface="Constantia" panose="02030602050306030303" pitchFamily="18" charset="0"/>
              </a:rPr>
              <a:t>Volume 1: Chronic Kidney Disease</a:t>
            </a:r>
            <a:endParaRPr lang="en-US" sz="2400" b="1" cap="small" baseline="0" dirty="0">
              <a:solidFill>
                <a:srgbClr val="A63C12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4000499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Chapter 2: Identification and Care of Patients With CKD</a:t>
            </a:r>
          </a:p>
        </p:txBody>
      </p:sp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1936" y="274638"/>
            <a:ext cx="8580129" cy="1143000"/>
          </a:xfrm>
        </p:spPr>
        <p:txBody>
          <a:bodyPr/>
          <a:lstStyle/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 1 Figure 2.2 Trends in prevalence of recognized CKD, overall and by CKD stage, among Medicare patients (aged 65+ years), 2000-2015</a:t>
            </a:r>
            <a:endParaRPr lang="en-US" sz="24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1" y="1714494"/>
            <a:ext cx="9014478" cy="3570130"/>
          </a:xfrm>
        </p:spPr>
      </p:pic>
      <p:sp>
        <p:nvSpPr>
          <p:cNvPr id="6" name="Rectangle 5"/>
          <p:cNvSpPr/>
          <p:nvPr/>
        </p:nvSpPr>
        <p:spPr>
          <a:xfrm>
            <a:off x="300987" y="5235669"/>
            <a:ext cx="85420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sample. Known CKD stages presented as bars; curve showing “All codes” includes known CKD stages (ICD-9 codes 585.1-585.5 or ICD-10 codes N18.1-N18.5) and the CKD-stage unspecified codes (ICD-9 code 585.9, ICD-10 code N18.9 and remaining non-stage specific CKD codes). For years 2000-2015, ICD-9 codes are used to identify CKD; additionally, starting October 1, 2015, ICD-10 codes are used to identify CKD. Note: In previous years, this graph reported 585.9 codes as a component of the stacked bars. Abbreviation: CKD, chronic kidney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83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47649" y="274638"/>
            <a:ext cx="86487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2.5 Change in CKD status from 2010 to 2015, among Medicare patients (aged 65+ years) alive and without ESRD in 2010 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247649" y="5219700"/>
            <a:ext cx="8648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Medicare 5% sample. Patients alive &amp; eligible for all of 2009.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Death and ESRD status were examined yearly between 2010-2015, and were carried forward if present.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Among patients without death or ESRD by 2015, the last CKD diagnosis claim was used; if not available, then the last CKD diagnosis claim from 2014 was used.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Lost to follow-up represents the patients who were not enrolled in Medicare Part A and Part B in 2014 or 2015.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Abbreviations: CKD, chronic kidney disease; ESRD, end-stage renal disease</a:t>
            </a:r>
            <a:endParaRPr lang="en-US" sz="1200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061153"/>
              </p:ext>
            </p:extLst>
          </p:nvPr>
        </p:nvGraphicFramePr>
        <p:xfrm>
          <a:off x="157300" y="1257301"/>
          <a:ext cx="8829399" cy="3536097"/>
        </p:xfrm>
        <a:graphic>
          <a:graphicData uri="http://schemas.openxmlformats.org/drawingml/2006/table">
            <a:tbl>
              <a:tblPr firstRow="1" firstCol="1" bandRow="1"/>
              <a:tblGrid>
                <a:gridCol w="356292">
                  <a:extLst>
                    <a:ext uri="{9D8B030D-6E8A-4147-A177-3AD203B41FA5}">
                      <a16:colId xmlns:a16="http://schemas.microsoft.com/office/drawing/2014/main" val="213237932"/>
                    </a:ext>
                  </a:extLst>
                </a:gridCol>
                <a:gridCol w="1082029">
                  <a:extLst>
                    <a:ext uri="{9D8B030D-6E8A-4147-A177-3AD203B41FA5}">
                      <a16:colId xmlns:a16="http://schemas.microsoft.com/office/drawing/2014/main" val="83386106"/>
                    </a:ext>
                  </a:extLst>
                </a:gridCol>
                <a:gridCol w="617649">
                  <a:extLst>
                    <a:ext uri="{9D8B030D-6E8A-4147-A177-3AD203B41FA5}">
                      <a16:colId xmlns:a16="http://schemas.microsoft.com/office/drawing/2014/main" val="1619153356"/>
                    </a:ext>
                  </a:extLst>
                </a:gridCol>
                <a:gridCol w="514136">
                  <a:extLst>
                    <a:ext uri="{9D8B030D-6E8A-4147-A177-3AD203B41FA5}">
                      <a16:colId xmlns:a16="http://schemas.microsoft.com/office/drawing/2014/main" val="2235397024"/>
                    </a:ext>
                  </a:extLst>
                </a:gridCol>
                <a:gridCol w="565606">
                  <a:extLst>
                    <a:ext uri="{9D8B030D-6E8A-4147-A177-3AD203B41FA5}">
                      <a16:colId xmlns:a16="http://schemas.microsoft.com/office/drawing/2014/main" val="3972814989"/>
                    </a:ext>
                  </a:extLst>
                </a:gridCol>
                <a:gridCol w="566178">
                  <a:extLst>
                    <a:ext uri="{9D8B030D-6E8A-4147-A177-3AD203B41FA5}">
                      <a16:colId xmlns:a16="http://schemas.microsoft.com/office/drawing/2014/main" val="3570914870"/>
                    </a:ext>
                  </a:extLst>
                </a:gridCol>
                <a:gridCol w="565606">
                  <a:extLst>
                    <a:ext uri="{9D8B030D-6E8A-4147-A177-3AD203B41FA5}">
                      <a16:colId xmlns:a16="http://schemas.microsoft.com/office/drawing/2014/main" val="980841566"/>
                    </a:ext>
                  </a:extLst>
                </a:gridCol>
                <a:gridCol w="566178">
                  <a:extLst>
                    <a:ext uri="{9D8B030D-6E8A-4147-A177-3AD203B41FA5}">
                      <a16:colId xmlns:a16="http://schemas.microsoft.com/office/drawing/2014/main" val="1764724387"/>
                    </a:ext>
                  </a:extLst>
                </a:gridCol>
                <a:gridCol w="719125">
                  <a:extLst>
                    <a:ext uri="{9D8B030D-6E8A-4147-A177-3AD203B41FA5}">
                      <a16:colId xmlns:a16="http://schemas.microsoft.com/office/drawing/2014/main" val="8295911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52376577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8390794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2169631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92992348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771941816"/>
                    </a:ext>
                  </a:extLst>
                </a:gridCol>
              </a:tblGrid>
              <a:tr h="3457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2014-2015 Status (row 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447272"/>
                  </a:ext>
                </a:extLst>
              </a:tr>
              <a:tr h="6466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CKD Diagnosis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1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2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3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5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Stage-unspecified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ESRD alive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ESRD death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Death without ESRD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Lost to follow-up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N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65" marR="617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556539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CKD Diagnosis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55.6</a:t>
                      </a:r>
                    </a:p>
                  </a:txBody>
                  <a:tcPr marL="65768" marR="1978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4.1 </a:t>
                      </a:r>
                    </a:p>
                  </a:txBody>
                  <a:tcPr marL="65768" marR="2470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1,110,468</a:t>
                      </a:r>
                    </a:p>
                  </a:txBody>
                  <a:tcPr marL="16585" marR="989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930077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CKD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12.7</a:t>
                      </a:r>
                    </a:p>
                  </a:txBody>
                  <a:tcPr marL="65768" marR="1978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16.9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7.9 </a:t>
                      </a:r>
                    </a:p>
                  </a:txBody>
                  <a:tcPr marL="65768" marR="247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42.7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8.6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112,830</a:t>
                      </a:r>
                    </a:p>
                  </a:txBody>
                  <a:tcPr marL="16585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966335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65768" marR="1978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7.4 </a:t>
                      </a:r>
                    </a:p>
                  </a:txBody>
                  <a:tcPr marL="65768" marR="247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36.8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9.6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2,603</a:t>
                      </a:r>
                    </a:p>
                  </a:txBody>
                  <a:tcPr marL="16585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190248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2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15.2</a:t>
                      </a:r>
                    </a:p>
                  </a:txBody>
                  <a:tcPr marL="65768" marR="1978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18.8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7.2 </a:t>
                      </a:r>
                    </a:p>
                  </a:txBody>
                  <a:tcPr marL="65768" marR="247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34.6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7,186</a:t>
                      </a:r>
                    </a:p>
                  </a:txBody>
                  <a:tcPr marL="16585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6660395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</a:t>
                      </a:r>
                    </a:p>
                  </a:txBody>
                  <a:tcPr marL="65768" marR="1978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26.6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5.1 </a:t>
                      </a:r>
                    </a:p>
                  </a:txBody>
                  <a:tcPr marL="65768" marR="247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40.3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43,530</a:t>
                      </a:r>
                    </a:p>
                  </a:txBody>
                  <a:tcPr marL="16585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41880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</a:p>
                  </a:txBody>
                  <a:tcPr marL="65768" marR="1978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7.8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11.6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2.4 </a:t>
                      </a:r>
                    </a:p>
                  </a:txBody>
                  <a:tcPr marL="65768" marR="247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8.9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50.9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10,257</a:t>
                      </a:r>
                    </a:p>
                  </a:txBody>
                  <a:tcPr marL="16585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765173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 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</a:p>
                  </a:txBody>
                  <a:tcPr marL="65768" marR="1978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6.6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3.6 </a:t>
                      </a:r>
                    </a:p>
                  </a:txBody>
                  <a:tcPr marL="65768" marR="247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53.3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2,594</a:t>
                      </a:r>
                    </a:p>
                  </a:txBody>
                  <a:tcPr marL="16585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371503"/>
                  </a:ext>
                </a:extLst>
              </a:tr>
              <a:tr h="4311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Stage-unspecified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19.1</a:t>
                      </a:r>
                    </a:p>
                  </a:txBody>
                  <a:tcPr marL="65768" marR="1978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12.0 </a:t>
                      </a:r>
                    </a:p>
                  </a:txBody>
                  <a:tcPr marL="65768" marR="247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44.1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46,660</a:t>
                      </a:r>
                    </a:p>
                  </a:txBody>
                  <a:tcPr marL="16585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071573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51.6 </a:t>
                      </a:r>
                    </a:p>
                  </a:txBody>
                  <a:tcPr marL="65768" marR="1978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0.2 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0.9 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5.2 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0.8 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0.1 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4.4 </a:t>
                      </a:r>
                    </a:p>
                  </a:txBody>
                  <a:tcPr marL="65768" marR="2470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23.3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12.8</a:t>
                      </a:r>
                    </a:p>
                  </a:txBody>
                  <a:tcPr marL="65768" marR="18129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6585" marR="989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662706"/>
                  </a:ext>
                </a:extLst>
              </a:tr>
              <a:tr h="234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N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631,759</a:t>
                      </a:r>
                    </a:p>
                  </a:txBody>
                  <a:tcPr marL="65768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2,599</a:t>
                      </a:r>
                    </a:p>
                  </a:txBody>
                  <a:tcPr marL="65768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10,784</a:t>
                      </a:r>
                    </a:p>
                  </a:txBody>
                  <a:tcPr marL="65768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63,709</a:t>
                      </a:r>
                    </a:p>
                  </a:txBody>
                  <a:tcPr marL="65768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9,758</a:t>
                      </a:r>
                    </a:p>
                  </a:txBody>
                  <a:tcPr marL="65768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1,686</a:t>
                      </a:r>
                    </a:p>
                  </a:txBody>
                  <a:tcPr marL="65768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54,378</a:t>
                      </a:r>
                    </a:p>
                  </a:txBody>
                  <a:tcPr marL="65768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3,253</a:t>
                      </a:r>
                    </a:p>
                  </a:txBody>
                  <a:tcPr marL="65768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3,733</a:t>
                      </a:r>
                    </a:p>
                  </a:txBody>
                  <a:tcPr marL="65768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285,004</a:t>
                      </a:r>
                    </a:p>
                  </a:txBody>
                  <a:tcPr marL="65768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156,635</a:t>
                      </a:r>
                    </a:p>
                  </a:txBody>
                  <a:tcPr marL="16585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1,223,298</a:t>
                      </a:r>
                    </a:p>
                  </a:txBody>
                  <a:tcPr marL="16585" marR="9893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556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51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9067800" cy="1562100"/>
          </a:xfrm>
        </p:spPr>
        <p:txBody>
          <a:bodyPr/>
          <a:lstStyle/>
          <a:p>
            <a:pPr lvl="0" fontAlgn="base">
              <a:lnSpc>
                <a:spcPct val="115000"/>
              </a:lnSpc>
              <a:spcBef>
                <a:spcPts val="150"/>
              </a:spcBef>
              <a:spcAft>
                <a:spcPts val="375"/>
              </a:spcAft>
            </a:pPr>
            <a:r>
              <a:rPr lang="en-US" sz="21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2.3 Trends in percent of patients with testing of urine albumin (a) in Medicare 5% sample (aged 65+ years) &amp; (b) Optum Clinformatics™ (aged 22-64 years) patients without a diagnosis of CKD, by year from 2005 to </a:t>
            </a:r>
            <a: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b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1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100" dirty="0"/>
          </a:p>
        </p:txBody>
      </p:sp>
      <p:sp>
        <p:nvSpPr>
          <p:cNvPr id="6" name="Rectangle 5"/>
          <p:cNvSpPr/>
          <p:nvPr/>
        </p:nvSpPr>
        <p:spPr>
          <a:xfrm>
            <a:off x="284832" y="5562600"/>
            <a:ext cx="84981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Medicare 5% sample aged 65 and older with Part A &amp; B coverage in the prior year and Optum Clinformatics™ patients aged 22-64 years. Tests tracked during each year. Abbreviations: CKD, chronic kidney disease; DM, diabetes mellitus; HTN, hypertension. </a:t>
            </a:r>
            <a:endParaRPr lang="en-US" sz="1200" i="1" dirty="0"/>
          </a:p>
        </p:txBody>
      </p:sp>
      <p:sp>
        <p:nvSpPr>
          <p:cNvPr id="9" name="Rectangle 8"/>
          <p:cNvSpPr/>
          <p:nvPr/>
        </p:nvSpPr>
        <p:spPr>
          <a:xfrm>
            <a:off x="3701782" y="1546036"/>
            <a:ext cx="1664237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lnSpc>
                <a:spcPct val="115000"/>
              </a:lnSpc>
              <a:spcBef>
                <a:spcPts val="150"/>
              </a:spcBef>
              <a:spcAft>
                <a:spcPts val="375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(a) </a:t>
            </a:r>
            <a:r>
              <a:rPr lang="en-US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Medicare</a:t>
            </a: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5%</a:t>
            </a:r>
            <a:endParaRPr lang="en-US" sz="2000" u="none" strike="noStrike" kern="0" spc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63" y="2102645"/>
            <a:ext cx="8233274" cy="3295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89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9067800" cy="1562100"/>
          </a:xfrm>
        </p:spPr>
        <p:txBody>
          <a:bodyPr/>
          <a:lstStyle/>
          <a:p>
            <a:pPr lvl="0" fontAlgn="base">
              <a:lnSpc>
                <a:spcPct val="115000"/>
              </a:lnSpc>
              <a:spcBef>
                <a:spcPts val="150"/>
              </a:spcBef>
              <a:spcAft>
                <a:spcPts val="375"/>
              </a:spcAft>
            </a:pPr>
            <a:r>
              <a:rPr lang="en-US" sz="21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2.3 Trends in percent of patients with testing of urine albumin (a) in Medicare 5% sample (aged 65+ years) &amp; (b) Optum Clinformatics™ (aged 22-64 years) patients without a diagnosis of CKD, by year from 2005 to </a:t>
            </a:r>
            <a: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b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1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100" kern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100" dirty="0"/>
          </a:p>
        </p:txBody>
      </p:sp>
      <p:sp>
        <p:nvSpPr>
          <p:cNvPr id="6" name="Rectangle 5"/>
          <p:cNvSpPr/>
          <p:nvPr/>
        </p:nvSpPr>
        <p:spPr>
          <a:xfrm>
            <a:off x="417263" y="5370681"/>
            <a:ext cx="82332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Medicare 5% sample aged 65 and older with Part A &amp; B coverage in the prior year and Optum Clinformatics™ patients aged 22-64 years. Tests tracked during each year. Abbreviations: CKD, chronic kidney disease; DM, diabetes mellitus; HTN, hypertension. </a:t>
            </a:r>
            <a:endParaRPr lang="en-US" sz="1200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63" y="2330194"/>
            <a:ext cx="8233274" cy="26371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28350" y="1625805"/>
            <a:ext cx="26111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indent="-228600" algn="ctr">
              <a:spcBef>
                <a:spcPts val="150"/>
              </a:spcBef>
              <a:spcAft>
                <a:spcPts val="375"/>
              </a:spcAft>
            </a:pPr>
            <a:r>
              <a:rPr lang="en-US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Optum </a:t>
            </a: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Clinformatics™</a:t>
            </a: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7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112344"/>
            <a:ext cx="9067800" cy="1554162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6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2.4 Trends in percent of patients with testing of urine albumin in (a) Medicare 5% (aged 65+ years) &amp; (b) Optum Clinformatics™ (aged 22-64 years) patients </a:t>
            </a:r>
            <a:r>
              <a:rPr lang="en-US" sz="2200" b="1" i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diagnosis of CKD, by year from 2005-2015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10" y="2068924"/>
            <a:ext cx="8919381" cy="3570130"/>
          </a:xfrm>
        </p:spPr>
      </p:pic>
      <p:sp>
        <p:nvSpPr>
          <p:cNvPr id="5" name="Rectangle 4"/>
          <p:cNvSpPr/>
          <p:nvPr/>
        </p:nvSpPr>
        <p:spPr>
          <a:xfrm>
            <a:off x="419100" y="5604559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(aged 65 and older) with Part A &amp; B coverage in the prior year and Optum Clinformatics™ population (aged 22-64 years). Tests tracked during each year. Abbreviations: CKD, chronic kidney disease; DM, diabetes mellitus; HTN, hypertension. 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77982" y="1556704"/>
            <a:ext cx="1664237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lnSpc>
                <a:spcPct val="115000"/>
              </a:lnSpc>
              <a:spcBef>
                <a:spcPts val="150"/>
              </a:spcBef>
              <a:spcAft>
                <a:spcPts val="375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(a) </a:t>
            </a:r>
            <a:r>
              <a:rPr lang="en-US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Medicare</a:t>
            </a: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5%</a:t>
            </a:r>
            <a:endParaRPr lang="en-US" sz="2000" u="none" strike="noStrike" kern="0" spc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61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12344"/>
            <a:ext cx="9144000" cy="1487856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6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2.4 Trends in percent of patients with testing of urine albumin in (a) Medicare 5% (aged 65+ years) &amp; (b) Optum Clinformatics™ (aged 22-64 years) patients </a:t>
            </a:r>
            <a:r>
              <a:rPr lang="en-US" sz="2200" b="1" i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diagnosis of CKD, by year from 2005-2015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381000" y="5477158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(aged 65 and older) with Part A &amp; B coverage in the prior year and Optum Clinformatics™ population (aged 22-64 years). Tests tracked during each year. Abbreviations: CKD, chronic kidney disease; DM, diabetes mellitus; HTN, hypertension. 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9" y="2113643"/>
            <a:ext cx="8919381" cy="2856896"/>
          </a:xfrm>
        </p:spPr>
      </p:pic>
      <p:sp>
        <p:nvSpPr>
          <p:cNvPr id="8" name="Rectangle 7"/>
          <p:cNvSpPr/>
          <p:nvPr/>
        </p:nvSpPr>
        <p:spPr>
          <a:xfrm>
            <a:off x="3266450" y="1607755"/>
            <a:ext cx="26111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indent="-228600" algn="ctr">
              <a:spcBef>
                <a:spcPts val="150"/>
              </a:spcBef>
              <a:spcAft>
                <a:spcPts val="375"/>
              </a:spcAft>
            </a:pPr>
            <a:r>
              <a:rPr lang="en-US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Optum </a:t>
            </a: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Clinformatics™</a:t>
            </a: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5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7414" y="274638"/>
            <a:ext cx="83058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</a:t>
            </a:r>
            <a:r>
              <a:rPr lang="en-US" sz="2400" b="1" dirty="0">
                <a:solidFill>
                  <a:srgbClr val="80808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2.6 Percent of patients with a physician visit in 2015 after a CKD diagnosis in 2014, among Medicare 5% patients (aged 65+ years)</a:t>
            </a:r>
            <a:b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67067"/>
              </p:ext>
            </p:extLst>
          </p:nvPr>
        </p:nvGraphicFramePr>
        <p:xfrm>
          <a:off x="152400" y="1676400"/>
          <a:ext cx="8875829" cy="2929087"/>
        </p:xfrm>
        <a:graphic>
          <a:graphicData uri="http://schemas.openxmlformats.org/drawingml/2006/table">
            <a:tbl>
              <a:tblPr firstRow="1" firstCol="1" bandRow="1"/>
              <a:tblGrid>
                <a:gridCol w="1306782">
                  <a:extLst>
                    <a:ext uri="{9D8B030D-6E8A-4147-A177-3AD203B41FA5}">
                      <a16:colId xmlns:a16="http://schemas.microsoft.com/office/drawing/2014/main" val="313328306"/>
                    </a:ext>
                  </a:extLst>
                </a:gridCol>
                <a:gridCol w="615345">
                  <a:extLst>
                    <a:ext uri="{9D8B030D-6E8A-4147-A177-3AD203B41FA5}">
                      <a16:colId xmlns:a16="http://schemas.microsoft.com/office/drawing/2014/main" val="526642471"/>
                    </a:ext>
                  </a:extLst>
                </a:gridCol>
                <a:gridCol w="728249">
                  <a:extLst>
                    <a:ext uri="{9D8B030D-6E8A-4147-A177-3AD203B41FA5}">
                      <a16:colId xmlns:a16="http://schemas.microsoft.com/office/drawing/2014/main" val="1412883380"/>
                    </a:ext>
                  </a:extLst>
                </a:gridCol>
                <a:gridCol w="777153">
                  <a:extLst>
                    <a:ext uri="{9D8B030D-6E8A-4147-A177-3AD203B41FA5}">
                      <a16:colId xmlns:a16="http://schemas.microsoft.com/office/drawing/2014/main" val="2786062670"/>
                    </a:ext>
                  </a:extLst>
                </a:gridCol>
                <a:gridCol w="555673">
                  <a:extLst>
                    <a:ext uri="{9D8B030D-6E8A-4147-A177-3AD203B41FA5}">
                      <a16:colId xmlns:a16="http://schemas.microsoft.com/office/drawing/2014/main" val="4225643932"/>
                    </a:ext>
                  </a:extLst>
                </a:gridCol>
                <a:gridCol w="615345">
                  <a:extLst>
                    <a:ext uri="{9D8B030D-6E8A-4147-A177-3AD203B41FA5}">
                      <a16:colId xmlns:a16="http://schemas.microsoft.com/office/drawing/2014/main" val="469075641"/>
                    </a:ext>
                  </a:extLst>
                </a:gridCol>
                <a:gridCol w="723004">
                  <a:extLst>
                    <a:ext uri="{9D8B030D-6E8A-4147-A177-3AD203B41FA5}">
                      <a16:colId xmlns:a16="http://schemas.microsoft.com/office/drawing/2014/main" val="1231206772"/>
                    </a:ext>
                  </a:extLst>
                </a:gridCol>
                <a:gridCol w="783812">
                  <a:extLst>
                    <a:ext uri="{9D8B030D-6E8A-4147-A177-3AD203B41FA5}">
                      <a16:colId xmlns:a16="http://schemas.microsoft.com/office/drawing/2014/main" val="122732858"/>
                    </a:ext>
                  </a:extLst>
                </a:gridCol>
                <a:gridCol w="557688">
                  <a:extLst>
                    <a:ext uri="{9D8B030D-6E8A-4147-A177-3AD203B41FA5}">
                      <a16:colId xmlns:a16="http://schemas.microsoft.com/office/drawing/2014/main" val="3420756816"/>
                    </a:ext>
                  </a:extLst>
                </a:gridCol>
                <a:gridCol w="615345">
                  <a:extLst>
                    <a:ext uri="{9D8B030D-6E8A-4147-A177-3AD203B41FA5}">
                      <a16:colId xmlns:a16="http://schemas.microsoft.com/office/drawing/2014/main" val="911432729"/>
                    </a:ext>
                  </a:extLst>
                </a:gridCol>
                <a:gridCol w="745904">
                  <a:extLst>
                    <a:ext uri="{9D8B030D-6E8A-4147-A177-3AD203B41FA5}">
                      <a16:colId xmlns:a16="http://schemas.microsoft.com/office/drawing/2014/main" val="849113519"/>
                    </a:ext>
                  </a:extLst>
                </a:gridCol>
                <a:gridCol w="851529">
                  <a:extLst>
                    <a:ext uri="{9D8B030D-6E8A-4147-A177-3AD203B41FA5}">
                      <a16:colId xmlns:a16="http://schemas.microsoft.com/office/drawing/2014/main" val="1023533335"/>
                    </a:ext>
                  </a:extLst>
                </a:gridCol>
              </a:tblGrid>
              <a:tr h="37177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Any CKD diagnosis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diagnosis code</a:t>
                      </a:r>
                      <a:b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 585.3 (Stage 3)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 diagnosis code of</a:t>
                      </a:r>
                      <a:b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585.4 (Stage 4) or 585.5 (Stage 5)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000959"/>
                  </a:ext>
                </a:extLst>
              </a:tr>
              <a:tr h="3379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Primary care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Cardiologist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Nephrologist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Primary care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Cardiologist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Nephrologist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Primary care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Cardiologist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Nephrologist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0295634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Overall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89.6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56.2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28.6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92.7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60.1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47.1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92.2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65.2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68.8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7399618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2884708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65-74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86.9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50.6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29.8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90.9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55.3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53.5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81.8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49.0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73.6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1647417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75-84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91.0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60.4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93.4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63.0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47.1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85.8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55.3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70.8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3886763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85+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93.0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62.5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23.1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94.4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64.1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34.1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88.5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55.7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57.4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404054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3116243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89.7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56.3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92.9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60.6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46.1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85.1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53.5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68.9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1361822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90.3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57.7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34.5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92.1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59.5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53.2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84.7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51.6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70.4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2857732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1509840"/>
                  </a:ext>
                </a:extLst>
              </a:tr>
              <a:tr h="16996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88.4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51.2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27.8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90.5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53.9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45.6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84.8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48.7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66.2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82610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0287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Black/African American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90.3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53.4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27.8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93.0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56.4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44.8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85.5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49.9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67.6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4832283"/>
                  </a:ext>
                </a:extLst>
              </a:tr>
              <a:tr h="185887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12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89.0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59.1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92.4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64.0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49.3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84.5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56.3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70.5</a:t>
                      </a:r>
                    </a:p>
                  </a:txBody>
                  <a:tcPr marL="35512" marR="35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841304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61214" y="5334000"/>
            <a:ext cx="8458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 sample aged 65 and older alive &amp; eligible for all of 2014. CKD diagnosis is at date of first CKD claim in 2014; claims for 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physician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visits were searched during the 12 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following that date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 ICD-9 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CKD diagnosis code of 585.4 or higher represents CKD Stages 4-5. Abbreviation: CKD, chronic kidney disease.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64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0969" y="274638"/>
            <a:ext cx="8229600" cy="1143000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6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2.5 Percent of CKD patients in 2014 with physician visit (nephrologist, primary care provider, both, and neither), with laboratory testing in the following year (2015), by comorbidity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32" y="1676400"/>
            <a:ext cx="8233274" cy="3705156"/>
          </a:xfrm>
        </p:spPr>
      </p:pic>
      <p:sp>
        <p:nvSpPr>
          <p:cNvPr id="6" name="Rectangle 5"/>
          <p:cNvSpPr/>
          <p:nvPr/>
        </p:nvSpPr>
        <p:spPr>
          <a:xfrm>
            <a:off x="477169" y="5526938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aged 65 and older alive &amp; eligible for all of 2015,</a:t>
            </a:r>
            <a:r>
              <a:rPr lang="en-US" sz="1200" i="1" spc="-1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 CKD diagnosis claim based on ICD-9 diagnostic codes and a physician visit in 2014. Patient visits with both PCP and nephrologists are classified as nephrologist. Abbreviations: CKD, chronic kidney disease; DM, diabetes mellitus; HTN, hypertension; PCP, primary care physician.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35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A. ICD-9-CM and ICD-10-CM codes for Chronic Kidney Disease (CKD) </a:t>
            </a:r>
            <a:r>
              <a:rPr lang="en-US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stages (introduced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2006)</a:t>
            </a:r>
            <a:endParaRPr lang="en-US" sz="2400" dirty="0"/>
          </a:p>
        </p:txBody>
      </p:sp>
      <p:graphicFrame>
        <p:nvGraphicFramePr>
          <p:cNvPr id="6" name="Content Placeholder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355873"/>
              </p:ext>
            </p:extLst>
          </p:nvPr>
        </p:nvGraphicFramePr>
        <p:xfrm>
          <a:off x="1154318" y="1676400"/>
          <a:ext cx="6846570" cy="2698115"/>
        </p:xfrm>
        <a:graphic>
          <a:graphicData uri="http://schemas.openxmlformats.org/drawingml/2006/table">
            <a:tbl>
              <a:tblPr firstRow="1" firstCol="1"/>
              <a:tblGrid>
                <a:gridCol w="1325880">
                  <a:extLst>
                    <a:ext uri="{9D8B030D-6E8A-4147-A177-3AD203B41FA5}">
                      <a16:colId xmlns:a16="http://schemas.microsoft.com/office/drawing/2014/main" val="911244041"/>
                    </a:ext>
                  </a:extLst>
                </a:gridCol>
                <a:gridCol w="1291590">
                  <a:extLst>
                    <a:ext uri="{9D8B030D-6E8A-4147-A177-3AD203B41FA5}">
                      <a16:colId xmlns:a16="http://schemas.microsoft.com/office/drawing/2014/main" val="2608374871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415940287"/>
                    </a:ext>
                  </a:extLst>
                </a:gridCol>
              </a:tblGrid>
              <a:tr h="244475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Table A. ICD-9-CM and ICD-10-CM codes for Chronic Kidney Disease (CKD) stages</a:t>
                      </a: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41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ICD-9-CM code</a:t>
                      </a:r>
                      <a:r>
                        <a:rPr lang="en-US" sz="1400" b="1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ICD-10-CM code</a:t>
                      </a:r>
                      <a:r>
                        <a:rPr lang="en-US" sz="1400" b="1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Stage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78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585.1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N18.1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CKD, Stage 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587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585.2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N18.2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CKD, Stage 2 (mild)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2422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585.3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N18.3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CKD, Stage 3 (moderate)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73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585.4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N18.4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CKD, Stage 4 (severe)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4536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585.5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N18.5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CKD, Stage 5 (excludes 585.6: Stage 5, requiring chronic dialysis</a:t>
                      </a:r>
                      <a:r>
                        <a:rPr lang="en-US" sz="14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98916"/>
                  </a:ext>
                </a:extLst>
              </a:tr>
              <a:tr h="3829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Stage-unspecified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Stage-unspecified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these analyses, identified by multiple codes including 585.9, 250.4x, 403.9x &amp; others for ICD-9-CM and A18.xx, E08.xx, E11.xx and other for ICD-10-CM.</a:t>
                      </a:r>
                    </a:p>
                  </a:txBody>
                  <a:tcPr marL="18415" marR="184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81108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95300" y="4810205"/>
            <a:ext cx="81646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analyses in this chapter, CKD stage estimates require at least one occurrence of a stage-specific code, and the last available CKD stage in a given year is used.</a:t>
            </a:r>
            <a:b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12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USRDS analyses, patients with ICD-9-CM code 585.6 or ICD-10-CM code N 18.6 &amp; with no ESRD 2728 form or other indication of end-stage renal disease (ESRD) are considered to have code 585.5 or N 18.5.</a:t>
            </a:r>
          </a:p>
        </p:txBody>
      </p:sp>
    </p:spTree>
    <p:extLst>
      <p:ext uri="{BB962C8B-B14F-4D97-AF65-F5344CB8AC3E}">
        <p14:creationId xmlns:p14="http://schemas.microsoft.com/office/powerpoint/2010/main" val="347509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52400" y="0"/>
            <a:ext cx="9448800" cy="533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2.1 Demographic characteristics of all patients, among Medicare (aged 65+ years) , Optum Clinformatics™ (all ages) and Veterans Affairs (all ages) patients, 2015</a:t>
            </a:r>
            <a:b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74228"/>
              </p:ext>
            </p:extLst>
          </p:nvPr>
        </p:nvGraphicFramePr>
        <p:xfrm>
          <a:off x="1485900" y="555208"/>
          <a:ext cx="5441294" cy="5827395"/>
        </p:xfrm>
        <a:graphic>
          <a:graphicData uri="http://schemas.openxmlformats.org/drawingml/2006/table">
            <a:tbl>
              <a:tblPr firstRow="1" firstCol="1" bandRow="1"/>
              <a:tblGrid>
                <a:gridCol w="1168567">
                  <a:extLst>
                    <a:ext uri="{9D8B030D-6E8A-4147-A177-3AD203B41FA5}">
                      <a16:colId xmlns:a16="http://schemas.microsoft.com/office/drawing/2014/main" val="1483910961"/>
                    </a:ext>
                  </a:extLst>
                </a:gridCol>
                <a:gridCol w="734322">
                  <a:extLst>
                    <a:ext uri="{9D8B030D-6E8A-4147-A177-3AD203B41FA5}">
                      <a16:colId xmlns:a16="http://schemas.microsoft.com/office/drawing/2014/main" val="3272967386"/>
                    </a:ext>
                  </a:extLst>
                </a:gridCol>
                <a:gridCol w="553988">
                  <a:extLst>
                    <a:ext uri="{9D8B030D-6E8A-4147-A177-3AD203B41FA5}">
                      <a16:colId xmlns:a16="http://schemas.microsoft.com/office/drawing/2014/main" val="2507584686"/>
                    </a:ext>
                  </a:extLst>
                </a:gridCol>
                <a:gridCol w="135131">
                  <a:extLst>
                    <a:ext uri="{9D8B030D-6E8A-4147-A177-3AD203B41FA5}">
                      <a16:colId xmlns:a16="http://schemas.microsoft.com/office/drawing/2014/main" val="2603981196"/>
                    </a:ext>
                  </a:extLst>
                </a:gridCol>
                <a:gridCol w="806456">
                  <a:extLst>
                    <a:ext uri="{9D8B030D-6E8A-4147-A177-3AD203B41FA5}">
                      <a16:colId xmlns:a16="http://schemas.microsoft.com/office/drawing/2014/main" val="180285851"/>
                    </a:ext>
                  </a:extLst>
                </a:gridCol>
                <a:gridCol w="553988">
                  <a:extLst>
                    <a:ext uri="{9D8B030D-6E8A-4147-A177-3AD203B41FA5}">
                      <a16:colId xmlns:a16="http://schemas.microsoft.com/office/drawing/2014/main" val="3813844381"/>
                    </a:ext>
                  </a:extLst>
                </a:gridCol>
                <a:gridCol w="135131">
                  <a:extLst>
                    <a:ext uri="{9D8B030D-6E8A-4147-A177-3AD203B41FA5}">
                      <a16:colId xmlns:a16="http://schemas.microsoft.com/office/drawing/2014/main" val="1750733514"/>
                    </a:ext>
                  </a:extLst>
                </a:gridCol>
                <a:gridCol w="799723">
                  <a:extLst>
                    <a:ext uri="{9D8B030D-6E8A-4147-A177-3AD203B41FA5}">
                      <a16:colId xmlns:a16="http://schemas.microsoft.com/office/drawing/2014/main" val="1917243654"/>
                    </a:ext>
                  </a:extLst>
                </a:gridCol>
                <a:gridCol w="553988">
                  <a:extLst>
                    <a:ext uri="{9D8B030D-6E8A-4147-A177-3AD203B41FA5}">
                      <a16:colId xmlns:a16="http://schemas.microsoft.com/office/drawing/2014/main" val="1722056035"/>
                    </a:ext>
                  </a:extLst>
                </a:gridCol>
              </a:tblGrid>
              <a:tr h="157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5943600" algn="l"/>
                        </a:tabLs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5%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5943600" algn="l"/>
                        </a:tabLs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5943600" algn="l"/>
                        </a:tabLs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Optum Clinformatics™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5943600" algn="l"/>
                        </a:tabLs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5943600" algn="l"/>
                        </a:tabLs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332244"/>
                  </a:ext>
                </a:extLst>
              </a:tr>
              <a:tr h="305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Percent (%)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Percent (%)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Percent (%)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858519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1,278,406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6,775,263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6,400,280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042778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322634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291,291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864192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425,618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616052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374,647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307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217863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392,928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1,743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527375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389,255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13,710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565198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22-30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845,536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302,812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755310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31-40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1,101,661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16.3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606,039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923644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41-50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1,174,557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17.3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621,290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104343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1,533,367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22.6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1,461,005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922966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65-74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726,401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56.8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189,645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1,939,838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170455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75-84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385,426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39,506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860,366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249833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85+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166,579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17,252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593,226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601063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053075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558,868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43.7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3,325,386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49.1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5,725,195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894221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719,538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56.3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3,449,026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50.9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675,085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865075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446666"/>
                  </a:ext>
                </a:extLst>
              </a:tr>
              <a:tr h="30567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1,095,386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85.7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4,600,023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68.6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4,501,016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667075"/>
                  </a:ext>
                </a:extLst>
              </a:tr>
              <a:tr h="30567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Black/African American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95,611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574,327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8.6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987,346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207471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Native American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5,611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47,887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057937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Asian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24,078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367,328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65,184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155514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Hispanic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42,505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817,247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82036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15,215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27892" marR="13849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798,906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98074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Unknown/Missing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341,536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499428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Comorbidity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546596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Diabetes Mellitus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301,337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23.6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281,945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1,080,974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950245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Hypertension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752,521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58.9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663,987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1,629,982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182942"/>
                  </a:ext>
                </a:extLst>
              </a:tr>
              <a:tr h="148211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Cardiovascular Disease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495,362 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38.8</a:t>
                      </a: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286,632</a:t>
                      </a:r>
                    </a:p>
                  </a:txBody>
                  <a:tcPr marL="27892" marR="2769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marL="27892" marR="2356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892" marR="278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847,785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946" marR="16638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09199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212944" y="3922455"/>
            <a:ext cx="17907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0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(aged 65 and older), Optum Clinformatics™ (all ages) and Veterans Affairs (all ages) alive &amp; eligible for all of 2015. Abbreviation: CKD, chronic kidney disease. CVD is defined as presence of any of the following comorbidities: cerebrovascular accident, peripheral vascular disease, atherosclerotic heart disease, heart failure, dysrhythmia or other cardiac comorbidities. - No available data.</a:t>
            </a:r>
            <a:endParaRPr lang="en-US" sz="10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84" y="14361"/>
            <a:ext cx="9067800" cy="1075095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</a:t>
            </a:r>
            <a:r>
              <a:rPr lang="en-US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2.2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Prevalence of comorbid conditions by diagnosis codes (CKD, CVD &amp; DM), (a) total &amp; (b) one or more, among Medicare (aged 65+ years) , Optum Clinformatics™ (aged 22-64 years) and Veterans Affairs (aged 22-64 years) patients, 2015</a:t>
            </a:r>
            <a:b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312475"/>
              </p:ext>
            </p:extLst>
          </p:nvPr>
        </p:nvGraphicFramePr>
        <p:xfrm>
          <a:off x="724185" y="1638298"/>
          <a:ext cx="7696199" cy="3340950"/>
        </p:xfrm>
        <a:graphic>
          <a:graphicData uri="http://schemas.openxmlformats.org/drawingml/2006/table">
            <a:tbl>
              <a:tblPr firstRow="1" firstCol="1" bandRow="1"/>
              <a:tblGrid>
                <a:gridCol w="1181099">
                  <a:extLst>
                    <a:ext uri="{9D8B030D-6E8A-4147-A177-3AD203B41FA5}">
                      <a16:colId xmlns:a16="http://schemas.microsoft.com/office/drawing/2014/main" val="40083882"/>
                    </a:ext>
                  </a:extLst>
                </a:gridCol>
                <a:gridCol w="1313169">
                  <a:extLst>
                    <a:ext uri="{9D8B030D-6E8A-4147-A177-3AD203B41FA5}">
                      <a16:colId xmlns:a16="http://schemas.microsoft.com/office/drawing/2014/main" val="3437745479"/>
                    </a:ext>
                  </a:extLst>
                </a:gridCol>
                <a:gridCol w="688702">
                  <a:extLst>
                    <a:ext uri="{9D8B030D-6E8A-4147-A177-3AD203B41FA5}">
                      <a16:colId xmlns:a16="http://schemas.microsoft.com/office/drawing/2014/main" val="251308886"/>
                    </a:ext>
                  </a:extLst>
                </a:gridCol>
                <a:gridCol w="398429">
                  <a:extLst>
                    <a:ext uri="{9D8B030D-6E8A-4147-A177-3AD203B41FA5}">
                      <a16:colId xmlns:a16="http://schemas.microsoft.com/office/drawing/2014/main" val="3294573218"/>
                    </a:ext>
                  </a:extLst>
                </a:gridCol>
                <a:gridCol w="1229411">
                  <a:extLst>
                    <a:ext uri="{9D8B030D-6E8A-4147-A177-3AD203B41FA5}">
                      <a16:colId xmlns:a16="http://schemas.microsoft.com/office/drawing/2014/main" val="3221963160"/>
                    </a:ext>
                  </a:extLst>
                </a:gridCol>
                <a:gridCol w="596547">
                  <a:extLst>
                    <a:ext uri="{9D8B030D-6E8A-4147-A177-3AD203B41FA5}">
                      <a16:colId xmlns:a16="http://schemas.microsoft.com/office/drawing/2014/main" val="3904842895"/>
                    </a:ext>
                  </a:extLst>
                </a:gridCol>
                <a:gridCol w="379876">
                  <a:extLst>
                    <a:ext uri="{9D8B030D-6E8A-4147-A177-3AD203B41FA5}">
                      <a16:colId xmlns:a16="http://schemas.microsoft.com/office/drawing/2014/main" val="3492889337"/>
                    </a:ext>
                  </a:extLst>
                </a:gridCol>
                <a:gridCol w="1330007">
                  <a:extLst>
                    <a:ext uri="{9D8B030D-6E8A-4147-A177-3AD203B41FA5}">
                      <a16:colId xmlns:a16="http://schemas.microsoft.com/office/drawing/2014/main" val="3841000919"/>
                    </a:ext>
                  </a:extLst>
                </a:gridCol>
                <a:gridCol w="578959">
                  <a:extLst>
                    <a:ext uri="{9D8B030D-6E8A-4147-A177-3AD203B41FA5}">
                      <a16:colId xmlns:a16="http://schemas.microsoft.com/office/drawing/2014/main" val="790163526"/>
                    </a:ext>
                  </a:extLst>
                </a:gridCol>
              </a:tblGrid>
              <a:tr h="638058">
                <a:tc gridSpan="9">
                  <a:txBody>
                    <a:bodyPr/>
                    <a:lstStyle/>
                    <a:p>
                      <a:pPr marL="457200" marR="0" indent="-22860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375"/>
                        </a:spcAft>
                      </a:pPr>
                      <a:r>
                        <a:rPr lang="en-US" sz="1600" b="1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(a) Any </a:t>
                      </a: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diagnosis of CKD, CVD, or DM</a:t>
                      </a: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567433"/>
                  </a:ext>
                </a:extLst>
              </a:tr>
              <a:tr h="39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Medicare 5%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Clinformatics™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7815"/>
                  </a:ext>
                </a:extLst>
              </a:tr>
              <a:tr h="39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5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</a:t>
                      </a: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332840"/>
                  </a:ext>
                </a:extLst>
              </a:tr>
              <a:tr h="3953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1,278,406</a:t>
                      </a:r>
                    </a:p>
                  </a:txBody>
                  <a:tcPr marL="73025" marR="25590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3025" marR="20129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4,655,121</a:t>
                      </a:r>
                    </a:p>
                  </a:txBody>
                  <a:tcPr marL="73025" marR="25590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3025" marR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2,991,146</a:t>
                      </a:r>
                    </a:p>
                  </a:txBody>
                  <a:tcPr marL="73025" marR="25590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3025" marR="21971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5275602"/>
                  </a:ext>
                </a:extLst>
              </a:tr>
              <a:tr h="3953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CKD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149,461</a:t>
                      </a:r>
                    </a:p>
                  </a:txBody>
                  <a:tcPr marL="73025" marR="2559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11.7</a:t>
                      </a:r>
                    </a:p>
                  </a:txBody>
                  <a:tcPr marL="73025" marR="20129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53,554</a:t>
                      </a:r>
                    </a:p>
                  </a:txBody>
                  <a:tcPr marL="73025" marR="2559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73025" marR="1828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100,107</a:t>
                      </a:r>
                      <a:endParaRPr lang="en-US" sz="16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25590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en-US" sz="16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21971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1169461"/>
                  </a:ext>
                </a:extLst>
              </a:tr>
              <a:tr h="3953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CVD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495,362</a:t>
                      </a:r>
                    </a:p>
                  </a:txBody>
                  <a:tcPr marL="73025" marR="2559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38.7</a:t>
                      </a:r>
                    </a:p>
                  </a:txBody>
                  <a:tcPr marL="73025" marR="20129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228,843</a:t>
                      </a:r>
                    </a:p>
                  </a:txBody>
                  <a:tcPr marL="73025" marR="2559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</a:t>
                      </a:r>
                    </a:p>
                  </a:txBody>
                  <a:tcPr marL="73025" marR="1828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151,426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25590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  <a:endParaRPr lang="en-US" sz="16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21971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7653392"/>
                  </a:ext>
                </a:extLst>
              </a:tr>
              <a:tr h="3953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DM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301,337</a:t>
                      </a:r>
                    </a:p>
                  </a:txBody>
                  <a:tcPr marL="73025" marR="2559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23.6</a:t>
                      </a:r>
                    </a:p>
                  </a:txBody>
                  <a:tcPr marL="73025" marR="20129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249,315</a:t>
                      </a:r>
                    </a:p>
                  </a:txBody>
                  <a:tcPr marL="73025" marR="25590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5.3</a:t>
                      </a:r>
                    </a:p>
                  </a:txBody>
                  <a:tcPr marL="73025" marR="1828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297,246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25590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21971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3281529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8384" y="5119165"/>
            <a:ext cx="9067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(aged 65 and older), Optum Clinformatics™ (aged 22-64) and Veterans Affairs (ages 22-64 years) alive &amp; eligible for all of 2015. Abbreviations: CKD, chronic kidney disease; CVD, cardiovascular disease; DM, diabetes mellitus. CVD is defined as presence of any of the following comorbidities: cerebrovascular accident, peripheral vascular disease, atherosclerotic heart disease, congestive heart failure, dysrhythmia or other cardiac comorbidities. CKD in the VA is defined as anyone with at least one inpatient ICD-9 or ICD-10 diagnosis or two outpatient diagnosis codes in 2015 or </a:t>
            </a:r>
            <a:r>
              <a:rPr lang="en-US" sz="11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&lt;60 ml/min/1.73m</a:t>
            </a:r>
            <a:r>
              <a:rPr lang="en-US" sz="1100" i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based on at least one outpatient serum creatinine available in 2015; </a:t>
            </a:r>
            <a:r>
              <a:rPr lang="en-US" sz="11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was calculated using the CKD-EPI formula; if more than one value was available, the last one in the year was used. The denominator included everyone with at least one outpatient visit in 2015.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5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" y="77247"/>
            <a:ext cx="8839200" cy="1143000"/>
          </a:xfrm>
        </p:spPr>
        <p:txBody>
          <a:bodyPr/>
          <a:lstStyle/>
          <a:p>
            <a:r>
              <a:rPr lang="en-US" sz="20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2.2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Prevalence of comorbid conditions by diagnosis codes (CKD, CVD &amp; DM), (a) total &amp; (b) one or more, among Medicare (aged 65+ years) , </a:t>
            </a:r>
            <a:r>
              <a:rPr lang="en-US" sz="20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(aged 22-64 years) and Veterans Affairs (aged 22-64 years) patients, 2015</a:t>
            </a:r>
            <a:b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255076"/>
              </p:ext>
            </p:extLst>
          </p:nvPr>
        </p:nvGraphicFramePr>
        <p:xfrm>
          <a:off x="114300" y="1859515"/>
          <a:ext cx="8839200" cy="3189732"/>
        </p:xfrm>
        <a:graphic>
          <a:graphicData uri="http://schemas.openxmlformats.org/drawingml/2006/table">
            <a:tbl>
              <a:tblPr firstRow="1" firstCol="1" bandRow="1"/>
              <a:tblGrid>
                <a:gridCol w="2278628">
                  <a:extLst>
                    <a:ext uri="{9D8B030D-6E8A-4147-A177-3AD203B41FA5}">
                      <a16:colId xmlns:a16="http://schemas.microsoft.com/office/drawing/2014/main" val="896979390"/>
                    </a:ext>
                  </a:extLst>
                </a:gridCol>
                <a:gridCol w="1168035">
                  <a:extLst>
                    <a:ext uri="{9D8B030D-6E8A-4147-A177-3AD203B41FA5}">
                      <a16:colId xmlns:a16="http://schemas.microsoft.com/office/drawing/2014/main" val="1920561084"/>
                    </a:ext>
                  </a:extLst>
                </a:gridCol>
                <a:gridCol w="711114">
                  <a:extLst>
                    <a:ext uri="{9D8B030D-6E8A-4147-A177-3AD203B41FA5}">
                      <a16:colId xmlns:a16="http://schemas.microsoft.com/office/drawing/2014/main" val="790713611"/>
                    </a:ext>
                  </a:extLst>
                </a:gridCol>
                <a:gridCol w="335623">
                  <a:extLst>
                    <a:ext uri="{9D8B030D-6E8A-4147-A177-3AD203B41FA5}">
                      <a16:colId xmlns:a16="http://schemas.microsoft.com/office/drawing/2014/main" val="999940932"/>
                    </a:ext>
                  </a:extLst>
                </a:gridCol>
                <a:gridCol w="1236650">
                  <a:extLst>
                    <a:ext uri="{9D8B030D-6E8A-4147-A177-3AD203B41FA5}">
                      <a16:colId xmlns:a16="http://schemas.microsoft.com/office/drawing/2014/main" val="2277645333"/>
                    </a:ext>
                  </a:extLst>
                </a:gridCol>
                <a:gridCol w="646250">
                  <a:extLst>
                    <a:ext uri="{9D8B030D-6E8A-4147-A177-3AD203B41FA5}">
                      <a16:colId xmlns:a16="http://schemas.microsoft.com/office/drawing/2014/main" val="4285793922"/>
                    </a:ext>
                  </a:extLst>
                </a:gridCol>
                <a:gridCol w="400488">
                  <a:extLst>
                    <a:ext uri="{9D8B030D-6E8A-4147-A177-3AD203B41FA5}">
                      <a16:colId xmlns:a16="http://schemas.microsoft.com/office/drawing/2014/main" val="2647011318"/>
                    </a:ext>
                  </a:extLst>
                </a:gridCol>
                <a:gridCol w="1232661">
                  <a:extLst>
                    <a:ext uri="{9D8B030D-6E8A-4147-A177-3AD203B41FA5}">
                      <a16:colId xmlns:a16="http://schemas.microsoft.com/office/drawing/2014/main" val="3410140977"/>
                    </a:ext>
                  </a:extLst>
                </a:gridCol>
                <a:gridCol w="829751">
                  <a:extLst>
                    <a:ext uri="{9D8B030D-6E8A-4147-A177-3AD203B41FA5}">
                      <a16:colId xmlns:a16="http://schemas.microsoft.com/office/drawing/2014/main" val="2829123861"/>
                    </a:ext>
                  </a:extLst>
                </a:gridCol>
              </a:tblGrid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u="none" strike="noStrike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Medicare 5% 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Clinformatics™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420103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531478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1,278,406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4,655,121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2,991,146</a:t>
                      </a:r>
                    </a:p>
                  </a:txBody>
                  <a:tcPr marL="73025" marR="1828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3025" marR="21971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611628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CKD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26,658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26,985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57,170 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73025" marR="21971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552662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CVD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278,913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21.8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177,814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94,266 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73025" marR="2197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884820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DM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116,250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194,651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226,166 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7.6</a:t>
                      </a:r>
                    </a:p>
                  </a:txBody>
                  <a:tcPr marL="73025" marR="2197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532635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&amp; DM, no CVD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19,715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11,730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23,479 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</a:t>
                      </a:r>
                    </a:p>
                  </a:txBody>
                  <a:tcPr marL="73025" marR="21971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248274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&amp; CVD, no DM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51,077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8,095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9,559 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73025" marR="2197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409690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 &amp; CVD, no CKD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113,361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8.9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36,190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37,702 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73025" marR="2197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571466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&amp; CVD &amp; DM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52,011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6,744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9,899 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 marL="73025" marR="2197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531641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one comorbidity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660,344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51.6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462,209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458,241 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</a:t>
                      </a:r>
                    </a:p>
                  </a:txBody>
                  <a:tcPr marL="73025" marR="21971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788507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two comorbidities </a:t>
                      </a:r>
                      <a:endParaRPr lang="en-US" sz="14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237,238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62,759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80,639 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</a:p>
                  </a:txBody>
                  <a:tcPr marL="73025" marR="21971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954351"/>
                  </a:ext>
                </a:extLst>
              </a:tr>
              <a:tr h="1816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CKD, no CVD, no DM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620,421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48.5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4,192,912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2,532,905 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84.7</a:t>
                      </a:r>
                    </a:p>
                  </a:txBody>
                  <a:tcPr marL="73025" marR="21971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64183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076450" y="1455668"/>
            <a:ext cx="49149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 fontAlgn="base">
              <a:spcBef>
                <a:spcPts val="1800"/>
              </a:spcBef>
              <a:spcAft>
                <a:spcPts val="60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Combinations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of CKD, CVD, or DM diagnoses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" y="5125913"/>
            <a:ext cx="8839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(aged 65 and older),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(aged 22-64) and Veterans Affairs (ages 22-64 years) alive &amp; eligible for all of 2015. Abbreviations: CKD, chronic kidney disease; CVD, cardiovascular disease; DM, diabetes mellitus. CVD is defined as presence of any of the following comorbidities: cerebrovascular accident, peripheral vascular disease, atherosclerotic heart disease, congestive heart failure, dysrhythmia or other cardiac comorbidities. CKD in the VA is defined as anyone with at least one inpatient ICD-9 or ICD-10 diagnosis or two outpatient diagnosis codes in 2015 or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&lt;60 ml/min/1.73m</a:t>
            </a:r>
            <a:r>
              <a:rPr lang="en-US" sz="1050" i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based on at least one outpatient serum creatinine available in 2015;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was calculated using the CKD-EPI formula; if more than one value was available, the last one in the year was used. The denominator included everyone with at least one outpatient visit in 2015.</a:t>
            </a:r>
          </a:p>
        </p:txBody>
      </p:sp>
    </p:spTree>
    <p:extLst>
      <p:ext uri="{BB962C8B-B14F-4D97-AF65-F5344CB8AC3E}">
        <p14:creationId xmlns:p14="http://schemas.microsoft.com/office/powerpoint/2010/main" val="119703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363"/>
            <a:ext cx="82296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</a:t>
            </a: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Table 2.3 </a:t>
            </a: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Percent of patients with CKD by demographic characteristics, among individuals aged 65+ years in NHANES (2011-2015), Optum Clinformatics</a:t>
            </a:r>
            <a:r>
              <a:rPr lang="en-US" sz="1800" b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TM</a:t>
            </a: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(2015), </a:t>
            </a: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Medicare </a:t>
            </a: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5% sample </a:t>
            </a: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(2015) and Veterans Affairs (2015) datasets </a:t>
            </a: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556292" y="5395913"/>
            <a:ext cx="803141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Medicare 5% sample aged 65 and older alive &amp; eligible for all of 2015. NHANES 2011-2015 participants aged 65 and older, and VA aged 65 and older alive &amp; eligible for all of 2015. CKD in the VA is defined as anyone with at least one inpatient ICD-9 or ICD-10 diagnosis or two outpatient diagnosis codes in 2015 or </a:t>
            </a:r>
            <a:r>
              <a:rPr lang="en-US" sz="105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eGFR</a:t>
            </a:r>
            <a:r>
              <a:rPr lang="en-US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&lt;60 ml/min/1.73m</a:t>
            </a:r>
            <a:r>
              <a:rPr lang="en-US" sz="1050" i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based on at least one outpatient serum creatinine available in 2015; </a:t>
            </a:r>
            <a:r>
              <a:rPr lang="en-US" sz="105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eGFR</a:t>
            </a:r>
            <a:r>
              <a:rPr lang="en-US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 calculated using the CKD-EPI formula; if more than one value was available, the last one in the year was used. The denominator included everyone with at least one outpatient visit in 2015. Abbreviations: CKD, chronic kidney disease; VA, Veterans Affairs. - No available data</a:t>
            </a:r>
            <a:endParaRPr lang="en-US" sz="1050" i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61"/>
          <a:stretch/>
        </p:blipFill>
        <p:spPr>
          <a:xfrm>
            <a:off x="1037237" y="952500"/>
            <a:ext cx="7078063" cy="4477679"/>
          </a:xfrm>
        </p:spPr>
      </p:pic>
    </p:spTree>
    <p:extLst>
      <p:ext uri="{BB962C8B-B14F-4D97-AF65-F5344CB8AC3E}">
        <p14:creationId xmlns:p14="http://schemas.microsoft.com/office/powerpoint/2010/main" val="252344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6858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Table 2.4 Prevalence of CKD, by demographic characteristics and comorbidities, among Medicare 5% sample (aged 65+ years), Optum Clinformatics™ (all ages) and Veterans Affairs (all ages) patients overall, and with diabetes mellitus or hypertension, 2015</a:t>
            </a:r>
            <a:b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294220"/>
              </p:ext>
            </p:extLst>
          </p:nvPr>
        </p:nvGraphicFramePr>
        <p:xfrm>
          <a:off x="1024293" y="860383"/>
          <a:ext cx="7095414" cy="4828413"/>
        </p:xfrm>
        <a:graphic>
          <a:graphicData uri="http://schemas.openxmlformats.org/drawingml/2006/table">
            <a:tbl>
              <a:tblPr firstRow="1" firstCol="1" bandRow="1"/>
              <a:tblGrid>
                <a:gridCol w="1316747">
                  <a:extLst>
                    <a:ext uri="{9D8B030D-6E8A-4147-A177-3AD203B41FA5}">
                      <a16:colId xmlns:a16="http://schemas.microsoft.com/office/drawing/2014/main" val="2598386023"/>
                    </a:ext>
                  </a:extLst>
                </a:gridCol>
                <a:gridCol w="526699">
                  <a:extLst>
                    <a:ext uri="{9D8B030D-6E8A-4147-A177-3AD203B41FA5}">
                      <a16:colId xmlns:a16="http://schemas.microsoft.com/office/drawing/2014/main" val="525486344"/>
                    </a:ext>
                  </a:extLst>
                </a:gridCol>
                <a:gridCol w="702086">
                  <a:extLst>
                    <a:ext uri="{9D8B030D-6E8A-4147-A177-3AD203B41FA5}">
                      <a16:colId xmlns:a16="http://schemas.microsoft.com/office/drawing/2014/main" val="2849662221"/>
                    </a:ext>
                  </a:extLst>
                </a:gridCol>
                <a:gridCol w="526162">
                  <a:extLst>
                    <a:ext uri="{9D8B030D-6E8A-4147-A177-3AD203B41FA5}">
                      <a16:colId xmlns:a16="http://schemas.microsoft.com/office/drawing/2014/main" val="3420574541"/>
                    </a:ext>
                  </a:extLst>
                </a:gridCol>
                <a:gridCol w="257450">
                  <a:extLst>
                    <a:ext uri="{9D8B030D-6E8A-4147-A177-3AD203B41FA5}">
                      <a16:colId xmlns:a16="http://schemas.microsoft.com/office/drawing/2014/main" val="2534822615"/>
                    </a:ext>
                  </a:extLst>
                </a:gridCol>
                <a:gridCol w="526162">
                  <a:extLst>
                    <a:ext uri="{9D8B030D-6E8A-4147-A177-3AD203B41FA5}">
                      <a16:colId xmlns:a16="http://schemas.microsoft.com/office/drawing/2014/main" val="2826382347"/>
                    </a:ext>
                  </a:extLst>
                </a:gridCol>
                <a:gridCol w="702086">
                  <a:extLst>
                    <a:ext uri="{9D8B030D-6E8A-4147-A177-3AD203B41FA5}">
                      <a16:colId xmlns:a16="http://schemas.microsoft.com/office/drawing/2014/main" val="2331851291"/>
                    </a:ext>
                  </a:extLst>
                </a:gridCol>
                <a:gridCol w="526162">
                  <a:extLst>
                    <a:ext uri="{9D8B030D-6E8A-4147-A177-3AD203B41FA5}">
                      <a16:colId xmlns:a16="http://schemas.microsoft.com/office/drawing/2014/main" val="2647891754"/>
                    </a:ext>
                  </a:extLst>
                </a:gridCol>
                <a:gridCol w="257450">
                  <a:extLst>
                    <a:ext uri="{9D8B030D-6E8A-4147-A177-3AD203B41FA5}">
                      <a16:colId xmlns:a16="http://schemas.microsoft.com/office/drawing/2014/main" val="3354734992"/>
                    </a:ext>
                  </a:extLst>
                </a:gridCol>
                <a:gridCol w="526162">
                  <a:extLst>
                    <a:ext uri="{9D8B030D-6E8A-4147-A177-3AD203B41FA5}">
                      <a16:colId xmlns:a16="http://schemas.microsoft.com/office/drawing/2014/main" val="1756715335"/>
                    </a:ext>
                  </a:extLst>
                </a:gridCol>
                <a:gridCol w="702086">
                  <a:extLst>
                    <a:ext uri="{9D8B030D-6E8A-4147-A177-3AD203B41FA5}">
                      <a16:colId xmlns:a16="http://schemas.microsoft.com/office/drawing/2014/main" val="2615183349"/>
                    </a:ext>
                  </a:extLst>
                </a:gridCol>
                <a:gridCol w="526162">
                  <a:extLst>
                    <a:ext uri="{9D8B030D-6E8A-4147-A177-3AD203B41FA5}">
                      <a16:colId xmlns:a16="http://schemas.microsoft.com/office/drawing/2014/main" val="2899915023"/>
                    </a:ext>
                  </a:extLst>
                </a:gridCol>
              </a:tblGrid>
              <a:tr h="321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81" marR="616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Diabetes mellitus</a:t>
                      </a:r>
                      <a:b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(with or without hypertension)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Hypertension</a:t>
                      </a:r>
                      <a:b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(without diabetes mellitus)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427452"/>
                  </a:ext>
                </a:extLst>
              </a:tr>
              <a:tr h="2960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616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5%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Optum Clinformatics</a:t>
                      </a:r>
                      <a:r>
                        <a:rPr lang="en-US" sz="950" b="1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5%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Optum Clinformatics</a:t>
                      </a:r>
                      <a:r>
                        <a:rPr lang="en-US" sz="950" b="1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Medicare 5%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Optum Clinformatics</a:t>
                      </a:r>
                      <a:r>
                        <a:rPr lang="en-US" sz="950" b="1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TM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Veterans Affairs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749342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Overall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75336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660342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309026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314010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723608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14-17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696477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18-21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447023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22-30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452207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31-40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793364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41-50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036404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51-64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558981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65-74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765594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75-84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189562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85+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102762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363466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919815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158088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5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81" marR="1700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54884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618661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Black/African American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78741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Native American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010385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Asian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20.7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131714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Hispanic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270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21.5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716290"/>
                  </a:ext>
                </a:extLst>
              </a:tr>
              <a:tr h="162837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Other/Unknown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8.8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19.34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8.4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544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4.9</a:t>
                      </a:r>
                      <a:endParaRPr lang="en-US" sz="9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3089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</a:t>
                      </a:r>
                      <a:endParaRPr lang="en-US" sz="9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81" marR="17002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59052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33350" y="5688796"/>
            <a:ext cx="8877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5% sample (aged 65 and older), Optum Clinformatics™ data (all ages) and the Veterans Affairs data (all ages) alive &amp; eligible for all of 2015</a:t>
            </a:r>
            <a:r>
              <a:rPr lang="en-US" sz="800" i="1" spc="-1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Abbreviation: CKD, chronic kidney disease. CKD in the VA is defined as anyone with at least one inpatient ICD-9 or ICD-10 diagnosis or two outpatient diagnosis codes in 2015 or </a:t>
            </a:r>
            <a:r>
              <a:rPr lang="en-US" sz="8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&lt;60 ml/min/1.73m</a:t>
            </a:r>
            <a:r>
              <a:rPr lang="en-US" sz="800" i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based on at least one outpatient serum creatinine available in 2015; </a:t>
            </a:r>
            <a:r>
              <a:rPr lang="en-US" sz="8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n-US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was calculated using the CKD-EPI formula; if more than one value was available, the last one in the year was used. The denominator included everyone with at least one outpatient visit in 2015. - No available data.-- data suppressed</a:t>
            </a:r>
            <a:endParaRPr lang="en-US" sz="8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14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50" y="209521"/>
            <a:ext cx="9029700" cy="1143000"/>
          </a:xfrm>
        </p:spPr>
        <p:txBody>
          <a:bodyPr/>
          <a:lstStyle/>
          <a:p>
            <a:pPr marL="0" marR="0">
              <a:spcBef>
                <a:spcPts val="1200"/>
              </a:spcBef>
              <a:spcAft>
                <a:spcPts val="600"/>
              </a:spcAft>
            </a:pP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 1 Figure 2.1 Prevalence of CKD among Medicare 5% sample (aged 65+ years) and Optum Clinformatics™ (all ages) patients, 2015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72" y="1994399"/>
            <a:ext cx="7827642" cy="3345203"/>
          </a:xfrm>
        </p:spPr>
      </p:pic>
      <p:sp>
        <p:nvSpPr>
          <p:cNvPr id="7" name="Rectangle 6"/>
          <p:cNvSpPr/>
          <p:nvPr/>
        </p:nvSpPr>
        <p:spPr>
          <a:xfrm>
            <a:off x="3494645" y="1449950"/>
            <a:ext cx="1964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indent="-228600" algn="ctr">
              <a:spcBef>
                <a:spcPts val="150"/>
              </a:spcBef>
              <a:spcAft>
                <a:spcPts val="375"/>
              </a:spcAft>
            </a:pPr>
            <a:r>
              <a:rPr lang="en-US" b="1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(a) Medicare 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5%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2400" y="5676900"/>
            <a:ext cx="83293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Medicare 5% sample (aged 65 and older) and Optum Clinformatics™ data (all ages) alive &amp; eligible for all of 2015</a:t>
            </a:r>
            <a:r>
              <a:rPr lang="en-US" sz="1200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7420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50" y="274638"/>
            <a:ext cx="9029700" cy="1143000"/>
          </a:xfrm>
        </p:spPr>
        <p:txBody>
          <a:bodyPr/>
          <a:lstStyle/>
          <a:p>
            <a:r>
              <a:rPr lang="en-US" sz="2400" b="1" spc="3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Figure 2.1 Prevalence of CKD among Medicare 5% sample (aged 65+ years) and </a:t>
            </a:r>
            <a:r>
              <a:rPr lang="en-US" sz="2400" b="1" spc="3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3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(all ages) patients, 2015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72" y="1960090"/>
            <a:ext cx="7827642" cy="33452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48845" y="1419913"/>
            <a:ext cx="2656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1800"/>
              </a:spcBef>
              <a:spcAft>
                <a:spcPts val="600"/>
              </a:spcAft>
            </a:pPr>
            <a:r>
              <a:rPr lang="en-US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Optum </a:t>
            </a:r>
            <a:r>
              <a:rPr lang="en-US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Clinformatics™</a:t>
            </a:r>
            <a:endParaRPr lang="en-US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00" y="5676900"/>
            <a:ext cx="83293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Medicare 5% sample (aged 65 and older) and Optum Clinformatics™ data (all ages) alive &amp; eligible for all of 2015</a:t>
            </a:r>
            <a:r>
              <a:rPr lang="en-US" sz="1200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99474928"/>
      </p:ext>
    </p:extLst>
  </p:cSld>
  <p:clrMapOvr>
    <a:masterClrMapping/>
  </p:clrMapOvr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441</TotalTime>
  <Words>3167</Words>
  <Application>Microsoft Office PowerPoint</Application>
  <PresentationFormat>On-screen Show (4:3)</PresentationFormat>
  <Paragraphs>1118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Candara</vt:lpstr>
      <vt:lpstr>Constantia</vt:lpstr>
      <vt:lpstr>Segoe UI</vt:lpstr>
      <vt:lpstr>Times New Roman</vt:lpstr>
      <vt:lpstr>ADR_PPT_Template_CKD</vt:lpstr>
      <vt:lpstr>PowerPoint Presentation</vt:lpstr>
      <vt:lpstr>Table A. ICD-9-CM and ICD-10-CM codes for Chronic Kidney Disease (CKD) stages (introduced in 2006)</vt:lpstr>
      <vt:lpstr>vol 1 Table 2.1 Demographic characteristics of all patients, among Medicare (aged 65+ years) , Optum Clinformatics™ (all ages) and Veterans Affairs (all ages) patients, 2015 </vt:lpstr>
      <vt:lpstr>vol 1 Table 2.2 Prevalence of comorbid conditions by diagnosis codes (CKD, CVD &amp; DM), (a) total &amp; (b) one or more, among Medicare (aged 65+ years) , Optum Clinformatics™ (aged 22-64 years) and Veterans Affairs (aged 22-64 years) patients, 2015 </vt:lpstr>
      <vt:lpstr>vol 1 Table 2.2 Prevalence of comorbid conditions by diagnosis codes (CKD, CVD &amp; DM), (a) total &amp; (b) one or more, among Medicare (aged 65+ years) , Optum Clinformatics™ (aged 22-64 years) and Veterans Affairs (aged 22-64 years) patients, 2015 </vt:lpstr>
      <vt:lpstr>vol 1 Table 2.3 Percent of patients with CKD by demographic characteristics, among individuals aged 65+ years in NHANES (2011-2015), Optum ClinformaticsTM (2015), Medicare 5% sample (2015) and Veterans Affairs (2015) datasets  </vt:lpstr>
      <vt:lpstr>vol 1 Table 2.4 Prevalence of CKD, by demographic characteristics and comorbidities, among Medicare 5% sample (aged 65+ years), Optum Clinformatics™ (all ages) and Veterans Affairs (all ages) patients overall, and with diabetes mellitus or hypertension, 2015 </vt:lpstr>
      <vt:lpstr>vol 1 Figure 2.1 Prevalence of CKD among Medicare 5% sample (aged 65+ years) and Optum Clinformatics™ (all ages) patients, 2015 </vt:lpstr>
      <vt:lpstr>vol 1 Figure 2.1 Prevalence of CKD among Medicare 5% sample (aged 65+ years) and Optum Clinformatics™ (all ages) patients, 2015 </vt:lpstr>
      <vt:lpstr>vol 1 Figure 2.2 Trends in prevalence of recognized CKD, overall and by CKD stage, among Medicare patients (aged 65+ years), 2000-2015</vt:lpstr>
      <vt:lpstr>vol 1 Table 2.5 Change in CKD status from 2010 to 2015, among Medicare patients (aged 65+ years) alive and without ESRD in 2010  </vt:lpstr>
      <vt:lpstr>vol 1 Figure 2.3 Trends in percent of patients with testing of urine albumin (a) in Medicare 5% sample (aged 65+ years) &amp; (b) Optum Clinformatics™ (aged 22-64 years) patients without a diagnosis of CKD, by year from 2005 to 2015   </vt:lpstr>
      <vt:lpstr>vol 1 Figure 2.3 Trends in percent of patients with testing of urine albumin (a) in Medicare 5% sample (aged 65+ years) &amp; (b) Optum Clinformatics™ (aged 22-64 years) patients without a diagnosis of CKD, by year from 2005 to 2015   </vt:lpstr>
      <vt:lpstr>vol 1 Figure 2.4 Trends in percent of patients with testing of urine albumin in (a) Medicare 5% (aged 65+ years) &amp; (b) Optum Clinformatics™ (aged 22-64 years) patients with a diagnosis of CKD, by year from 2005-2015 </vt:lpstr>
      <vt:lpstr>vol 1 Figure 2.4 Trends in percent of patients with testing of urine albumin in (a) Medicare 5% (aged 65+ years) &amp; (b) Optum Clinformatics™ (aged 22-64 years) patients with a diagnosis of CKD, by year from 2005-2015 </vt:lpstr>
      <vt:lpstr>vol 1 Table 2.6 Percent of patients with a physician visit in 2015 after a CKD diagnosis in 2014, among Medicare 5% patients (aged 65+ years) </vt:lpstr>
      <vt:lpstr>vol 1 Figure 2.5 Percent of CKD patients in 2014 with physician visit (nephrologist, primary care provider, both, and neither), with laboratory testing in the following year (2015), by comorbidity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Janet Leslie</cp:lastModifiedBy>
  <cp:revision>72</cp:revision>
  <dcterms:created xsi:type="dcterms:W3CDTF">2014-11-10T19:37:45Z</dcterms:created>
  <dcterms:modified xsi:type="dcterms:W3CDTF">2018-06-08T17:02:30Z</dcterms:modified>
</cp:coreProperties>
</file>