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5" r:id="rId3"/>
    <p:sldId id="259" r:id="rId4"/>
    <p:sldId id="260" r:id="rId5"/>
    <p:sldId id="261" r:id="rId6"/>
    <p:sldId id="262" r:id="rId7"/>
    <p:sldId id="296" r:id="rId8"/>
    <p:sldId id="263" r:id="rId9"/>
    <p:sldId id="265" r:id="rId10"/>
    <p:sldId id="266" r:id="rId11"/>
    <p:sldId id="264" r:id="rId12"/>
    <p:sldId id="29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2" r:id="rId21"/>
    <p:sldId id="274" r:id="rId22"/>
    <p:sldId id="293" r:id="rId23"/>
    <p:sldId id="275" r:id="rId24"/>
    <p:sldId id="294" r:id="rId25"/>
    <p:sldId id="276" r:id="rId26"/>
    <p:sldId id="277" r:id="rId27"/>
    <p:sldId id="278" r:id="rId28"/>
    <p:sldId id="279" r:id="rId29"/>
    <p:sldId id="298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C12"/>
    <a:srgbClr val="7A2F36"/>
    <a:srgbClr val="AC6168"/>
    <a:srgbClr val="1C6E62"/>
    <a:srgbClr val="367CA8"/>
    <a:srgbClr val="0E5480"/>
    <a:srgbClr val="002966"/>
    <a:srgbClr val="480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2" autoAdjust="0"/>
    <p:restoredTop sz="94660"/>
  </p:normalViewPr>
  <p:slideViewPr>
    <p:cSldViewPr showGuides="1">
      <p:cViewPr varScale="1">
        <p:scale>
          <a:sx n="79" d="100"/>
          <a:sy n="79" d="100"/>
        </p:scale>
        <p:origin x="282" y="54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682" y="7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8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5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13" y="685800"/>
            <a:ext cx="4395987" cy="1440183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3276600" y="6362700"/>
            <a:ext cx="2590800" cy="495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2017 Annual Data Report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Volume 1 CKD, 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3276600" y="6362700"/>
            <a:ext cx="2590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2017 Annual Data Report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Volume 1 CKD, 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A63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[Footer goes here]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86500"/>
            <a:ext cx="1348103" cy="441656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</a:t>
            </a:r>
            <a:r>
              <a:rPr lang="en-US" sz="3600" b="1" dirty="0">
                <a:latin typeface="Candara" panose="020E0502030303020204" pitchFamily="34" charset="0"/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  <a:b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US" sz="3600" b="1" dirty="0" smtClean="0">
                <a:latin typeface="Candara" panose="020E0502030303020204" pitchFamily="34" charset="0"/>
              </a:rPr>
              <a:t>Morbidity and Mortality</a:t>
            </a:r>
            <a:endParaRPr lang="en-US" sz="36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2725697"/>
            <a:ext cx="74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2017 </a:t>
            </a:r>
            <a:r>
              <a:rPr lang="en-US" sz="2400" b="1" cap="small" baseline="0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dirty="0">
                <a:solidFill>
                  <a:srgbClr val="A63C12"/>
                </a:solidFill>
                <a:latin typeface="Constantia" panose="02030602050306030303" pitchFamily="18" charset="0"/>
              </a:rPr>
              <a:t>Volume </a:t>
            </a:r>
            <a:r>
              <a:rPr lang="en-US" sz="2400" b="1" cap="small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1: Chronic Kidney </a:t>
            </a:r>
            <a:r>
              <a:rPr lang="en-US" sz="2400" b="1" cap="small" dirty="0">
                <a:solidFill>
                  <a:srgbClr val="A63C12"/>
                </a:solidFill>
                <a:latin typeface="Constantia" panose="02030602050306030303" pitchFamily="18" charset="0"/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011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3.5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all-cause mortality rates per 1,000 patient-years at risk for Medicare patients aged 66 and older, by race, CKD status, and stage, 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07391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495301" y="5625247"/>
            <a:ext cx="815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 Medicare 2015 patients.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3.6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all-cause mortality rates per 1,000 patient-years at risk for Medicare patients aged 66 and older, by cardiovascular disease and diabetes mellitus, CKD status, and stage, 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05875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361951" y="5623731"/>
            <a:ext cx="842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 Medicare 2015 patients. Abbreviations: CKD, chronic kidney disease; CVD, cardiovascular disease; DM, diabetes mellitus;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" y="106363"/>
            <a:ext cx="9105900" cy="1143000"/>
          </a:xfrm>
        </p:spPr>
        <p:txBody>
          <a:bodyPr/>
          <a:lstStyle/>
          <a:p>
            <a:pPr marL="0" marR="0">
              <a:spcBef>
                <a:spcPts val="3000"/>
              </a:spcBef>
              <a:spcAft>
                <a:spcPts val="6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3.2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and adjusted all-cause hospitalization rates per 1,000 patient-years at risk for Medicare and Optum Clinformatics</a:t>
            </a:r>
            <a:r>
              <a:rPr lang="en-US" sz="24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by CKD status,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348535"/>
              </p:ext>
            </p:extLst>
          </p:nvPr>
        </p:nvGraphicFramePr>
        <p:xfrm>
          <a:off x="800582" y="1275031"/>
          <a:ext cx="7542836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1930491">
                  <a:extLst>
                    <a:ext uri="{9D8B030D-6E8A-4147-A177-3AD203B41FA5}">
                      <a16:colId xmlns:a16="http://schemas.microsoft.com/office/drawing/2014/main" val="1955835243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1689795708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2046507919"/>
                    </a:ext>
                  </a:extLst>
                </a:gridCol>
                <a:gridCol w="279203">
                  <a:extLst>
                    <a:ext uri="{9D8B030D-6E8A-4147-A177-3AD203B41FA5}">
                      <a16:colId xmlns:a16="http://schemas.microsoft.com/office/drawing/2014/main" val="3227532987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1512302089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3089208403"/>
                    </a:ext>
                  </a:extLst>
                </a:gridCol>
                <a:gridCol w="279203">
                  <a:extLst>
                    <a:ext uri="{9D8B030D-6E8A-4147-A177-3AD203B41FA5}">
                      <a16:colId xmlns:a16="http://schemas.microsoft.com/office/drawing/2014/main" val="1734028624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1666427823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3237609275"/>
                    </a:ext>
                  </a:extLst>
                </a:gridCol>
                <a:gridCol w="279203">
                  <a:extLst>
                    <a:ext uri="{9D8B030D-6E8A-4147-A177-3AD203B41FA5}">
                      <a16:colId xmlns:a16="http://schemas.microsoft.com/office/drawing/2014/main" val="1477376963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2766796887"/>
                    </a:ext>
                  </a:extLst>
                </a:gridCol>
                <a:gridCol w="596842">
                  <a:extLst>
                    <a:ext uri="{9D8B030D-6E8A-4147-A177-3AD203B41FA5}">
                      <a16:colId xmlns:a16="http://schemas.microsoft.com/office/drawing/2014/main" val="31562245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 (aged 66+)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Optum Clinformatics</a:t>
                      </a:r>
                      <a:r>
                        <a:rPr lang="en-US" sz="12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(aged 22+)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528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0597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72825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613.8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231.0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581.1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214.1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7247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72297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34.7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156.2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35.5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154.6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8667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186.1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186.4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32687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102.7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342.0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100.9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343.3</a:t>
                      </a:r>
                    </a:p>
                  </a:txBody>
                  <a:tcPr marL="73025" marR="1460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5815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66–69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137.7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519.7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138.5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521.1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8584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70–74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516.7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179.5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519.9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47633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75–84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261.7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610.7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261.4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608.9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87396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750.0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416.7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752.2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00217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13696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219.1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603.4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573.5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202.0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161.5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190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232.6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623.4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46.3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230.3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54617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54933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230.3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612.3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580.3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226.4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37.9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188.7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4612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237.4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677.9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250.2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664.3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28.6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225.5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194.8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9611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163.9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520.0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179.6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491.2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165.2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147.4</a:t>
                      </a:r>
                    </a:p>
                  </a:txBody>
                  <a:tcPr marL="73025" marR="146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5171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6675" y="5481271"/>
            <a:ext cx="90106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ClinformaticsTM. January 1, 2015 point prevalent Medicare patients, aged 66 and older. Standard population all Medicare patients, 2015. Optum Clinformatics™ commercial insurance patients aged 22 and older who were enrolled in the plan, did not have diagnoses of ESRD, and were alive on January 1, 2015. Adjusted for age/sex/race; rates by one factor are adjusted for the others.</a:t>
            </a:r>
            <a:r>
              <a:rPr lang="en-US" sz="11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.No data available, cell intentionally left blank. Standard population all Optum ClinformaticsTM patients, 2015. Abbreviation: CKD,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kidney disease.</a:t>
            </a: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106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3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3.7 Unadjusted and adjusted all-cause hospitalization rates per 1,000 patient-years at risk for Medicare and Optum Clinformatics</a:t>
            </a:r>
            <a:r>
              <a:rPr lang="en-US" sz="2300" b="1" spc="3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3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patients, by CKD status and year, 2003-2015</a:t>
            </a:r>
            <a:br>
              <a:rPr lang="en-US" sz="23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8" y="1867675"/>
            <a:ext cx="7066894" cy="3538156"/>
          </a:xfrm>
        </p:spPr>
      </p:pic>
      <p:sp>
        <p:nvSpPr>
          <p:cNvPr id="6" name="Rectangle 5"/>
          <p:cNvSpPr/>
          <p:nvPr/>
        </p:nvSpPr>
        <p:spPr>
          <a:xfrm>
            <a:off x="3391228" y="1524000"/>
            <a:ext cx="2361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Medicare-unadjusted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5474391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Abbreviation: CKD, chronic kidney disease.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9" y="1899440"/>
            <a:ext cx="6998283" cy="3503805"/>
          </a:xfrm>
        </p:spPr>
      </p:pic>
      <p:sp>
        <p:nvSpPr>
          <p:cNvPr id="5" name="Rectangle 4"/>
          <p:cNvSpPr/>
          <p:nvPr/>
        </p:nvSpPr>
        <p:spPr>
          <a:xfrm>
            <a:off x="0" y="31678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3.7 Unadjusted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adjusted all-cause hospitalization rates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patients, by CKD status and year, 2003-2015 </a:t>
            </a:r>
            <a:r>
              <a:rPr lang="en-US" sz="2200" b="1" i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sz="2200" b="1" spc="3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0577" y="1545349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b="1" u="none" strike="noStrike" kern="0" spc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Medicare </a:t>
            </a:r>
            <a:r>
              <a:rPr lang="en-US" sz="1600" b="1" u="none" strike="noStrike" kern="0" spc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5403245"/>
            <a:ext cx="849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Abbreviation: CKD, chronic kidney disease.</a:t>
            </a:r>
          </a:p>
        </p:txBody>
      </p:sp>
    </p:spTree>
    <p:extLst>
      <p:ext uri="{BB962C8B-B14F-4D97-AF65-F5344CB8AC3E}">
        <p14:creationId xmlns:p14="http://schemas.microsoft.com/office/powerpoint/2010/main" val="18608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9" y="2050924"/>
            <a:ext cx="6998283" cy="3360793"/>
          </a:xfrm>
        </p:spPr>
      </p:pic>
      <p:sp>
        <p:nvSpPr>
          <p:cNvPr id="5" name="Rectangle 4"/>
          <p:cNvSpPr/>
          <p:nvPr/>
        </p:nvSpPr>
        <p:spPr>
          <a:xfrm>
            <a:off x="209550" y="266700"/>
            <a:ext cx="8724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3.7 Unadjusted and adjusted all-cause hospitalization rates per 1,000 patient-years at risk for Medicare and Optum Clinformatics</a:t>
            </a:r>
            <a:r>
              <a:rPr lang="en-US" sz="2200" b="1" spc="3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patients, by CKD status and year, 2003-2015 </a:t>
            </a:r>
            <a:r>
              <a:rPr lang="en-US" sz="2200" b="1" i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sz="2200" b="1" spc="3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2926" y="1565688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(c) Optum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</a:t>
            </a:r>
            <a:r>
              <a:rPr lang="en-US" sz="1600" b="1" kern="0" baseline="3000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TM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-unadjusted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50" y="5492503"/>
            <a:ext cx="8724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Abbreviation: CKD, chronic kidney disease.</a:t>
            </a:r>
          </a:p>
        </p:txBody>
      </p:sp>
    </p:spTree>
    <p:extLst>
      <p:ext uri="{BB962C8B-B14F-4D97-AF65-F5344CB8AC3E}">
        <p14:creationId xmlns:p14="http://schemas.microsoft.com/office/powerpoint/2010/main" val="22605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3" y="2022011"/>
            <a:ext cx="7066894" cy="3393742"/>
          </a:xfrm>
        </p:spPr>
      </p:pic>
      <p:sp>
        <p:nvSpPr>
          <p:cNvPr id="5" name="Rectangle 4"/>
          <p:cNvSpPr/>
          <p:nvPr/>
        </p:nvSpPr>
        <p:spPr>
          <a:xfrm>
            <a:off x="209550" y="304800"/>
            <a:ext cx="8724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3.7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and adjusted all-cause hospitalization rates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patients, by CKD status and year, 2003-2015 </a:t>
            </a:r>
            <a:r>
              <a:rPr lang="en-US" sz="2200" b="1" i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sz="2200" b="1" spc="3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550" y="5492503"/>
            <a:ext cx="8724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Optum Clinformatics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Abbreviation: CKD, chronic kidney disease.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5593" y="1535791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(d) Optum</a:t>
            </a:r>
            <a:r>
              <a:rPr lang="en-US" sz="24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</a:t>
            </a:r>
            <a:r>
              <a:rPr lang="en-US" sz="1600" b="1" kern="0" baseline="3000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TM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-adjusted</a:t>
            </a:r>
            <a:endParaRPr lang="en-US" sz="24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763"/>
            <a:ext cx="89916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3.8 Adjusted all-cause hospitalization rates per 1,000 patient-years at risk for Medicare and Optum Clinformatics</a:t>
            </a:r>
            <a:r>
              <a:rPr lang="en-US" sz="2200" b="1" spc="3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2013-2015</a:t>
            </a:r>
            <a:r>
              <a:rPr lang="en-US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389919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3880145" y="1066605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Medicare 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410200"/>
            <a:ext cx="85725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1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population all Optum Clinformatics</a:t>
            </a:r>
            <a:r>
              <a:rPr lang="en-US" sz="11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2014. See Table A for CKD stage definitions. Abbreviations: CKD, chronic kidney disease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385754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95250" y="5503610"/>
            <a:ext cx="8953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1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population all Optum Clinformatics</a:t>
            </a:r>
            <a:r>
              <a:rPr lang="en-US" sz="11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2014. See Table A for CKD stage definitions. Abbreviations: CKD, chronic kidney disease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66700" y="16352"/>
            <a:ext cx="8610600" cy="1088548"/>
          </a:xfrm>
        </p:spPr>
        <p:txBody>
          <a:bodyPr/>
          <a:lstStyle/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3.8 Adjusted all-cause hospitalization rates per 1,000 patient-years at risk for Medicare and Optum Clinformatics</a:t>
            </a:r>
            <a:r>
              <a:rPr lang="en-US" sz="2200" b="1" spc="30" baseline="30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2013-2015</a:t>
            </a:r>
            <a:b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en-US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0672" y="1123470"/>
            <a:ext cx="2442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1600" b="1" kern="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Optum</a:t>
            </a:r>
            <a:r>
              <a:rPr lang="en-US" sz="16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</a:t>
            </a:r>
            <a:r>
              <a:rPr lang="en-US" sz="1600" b="1" kern="0" baseline="30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87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" y="193007"/>
            <a:ext cx="9105900" cy="15922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6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3.9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rates of hospitalization for cardiovascular disease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2013-2015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22" y="1654464"/>
            <a:ext cx="6174956" cy="3706070"/>
          </a:xfrm>
        </p:spPr>
      </p:pic>
      <p:sp>
        <p:nvSpPr>
          <p:cNvPr id="5" name="Rectangle 4"/>
          <p:cNvSpPr/>
          <p:nvPr/>
        </p:nvSpPr>
        <p:spPr>
          <a:xfrm>
            <a:off x="9525" y="5486400"/>
            <a:ext cx="9124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1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Optum Clinformatics</a:t>
            </a:r>
            <a:r>
              <a:rPr lang="en-US" sz="11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See Table A for CKD stage definitions. Abbreviations: CKD, chronic kidney disease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7357" y="1333500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Medicare</a:t>
            </a:r>
            <a:r>
              <a:rPr lang="en-US" sz="11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sz="11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76458"/>
              </p:ext>
            </p:extLst>
          </p:nvPr>
        </p:nvGraphicFramePr>
        <p:xfrm>
          <a:off x="1028225" y="1324507"/>
          <a:ext cx="708755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2244832">
                  <a:extLst>
                    <a:ext uri="{9D8B030D-6E8A-4147-A177-3AD203B41FA5}">
                      <a16:colId xmlns:a16="http://schemas.microsoft.com/office/drawing/2014/main" val="1703457156"/>
                    </a:ext>
                  </a:extLst>
                </a:gridCol>
                <a:gridCol w="1139463">
                  <a:extLst>
                    <a:ext uri="{9D8B030D-6E8A-4147-A177-3AD203B41FA5}">
                      <a16:colId xmlns:a16="http://schemas.microsoft.com/office/drawing/2014/main" val="3448643918"/>
                    </a:ext>
                  </a:extLst>
                </a:gridCol>
                <a:gridCol w="1139463">
                  <a:extLst>
                    <a:ext uri="{9D8B030D-6E8A-4147-A177-3AD203B41FA5}">
                      <a16:colId xmlns:a16="http://schemas.microsoft.com/office/drawing/2014/main" val="2758019590"/>
                    </a:ext>
                  </a:extLst>
                </a:gridCol>
                <a:gridCol w="284866">
                  <a:extLst>
                    <a:ext uri="{9D8B030D-6E8A-4147-A177-3AD203B41FA5}">
                      <a16:colId xmlns:a16="http://schemas.microsoft.com/office/drawing/2014/main" val="46836059"/>
                    </a:ext>
                  </a:extLst>
                </a:gridCol>
                <a:gridCol w="1139463">
                  <a:extLst>
                    <a:ext uri="{9D8B030D-6E8A-4147-A177-3AD203B41FA5}">
                      <a16:colId xmlns:a16="http://schemas.microsoft.com/office/drawing/2014/main" val="2643866950"/>
                    </a:ext>
                  </a:extLst>
                </a:gridCol>
                <a:gridCol w="1139463">
                  <a:extLst>
                    <a:ext uri="{9D8B030D-6E8A-4147-A177-3AD203B41FA5}">
                      <a16:colId xmlns:a16="http://schemas.microsoft.com/office/drawing/2014/main" val="1419027237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2874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555425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4237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2492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66–69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2493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70–74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6173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75–84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3543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03983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5544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182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8301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46987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18523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2854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4237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0500" y="1143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and adjusted all-cause mortality rates per 1,000 patient-years at risk for Medicare patients aged 66 and older, by CKD status, 2015</a:t>
            </a:r>
            <a:endParaRPr lang="en-US" sz="2400" b="1" spc="3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486400"/>
            <a:ext cx="7162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source: Medicare 5% sample. January 1, 2015 point prevalent patients aged 66 and older. Adjusted for age/sex/race. Standard population all patients, 2015. Abbreviation: CKD, chronic kidney disease. 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510499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6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3.9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rates of hospitalization for cardiovascular disease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2013-2015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09550" y="5557304"/>
            <a:ext cx="872490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05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 who were enrolled in the plan, did not have diagnoses of ESRD, and were alive on January 1, 2015. Adjusted for age/sex/race; rates by one factor are adjusted for the others. Standard Optum Clinformatics</a:t>
            </a:r>
            <a:r>
              <a:rPr lang="en-US" sz="105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See Table A for CKD stage definitions. Abbreviations: CKD, chronic kidney disease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22" y="1851234"/>
            <a:ext cx="6174956" cy="3706070"/>
          </a:xfrm>
        </p:spPr>
      </p:pic>
      <p:sp>
        <p:nvSpPr>
          <p:cNvPr id="10" name="Rectangle 9"/>
          <p:cNvSpPr/>
          <p:nvPr/>
        </p:nvSpPr>
        <p:spPr>
          <a:xfrm>
            <a:off x="3358366" y="1410893"/>
            <a:ext cx="2427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Optum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</a:t>
            </a:r>
            <a:r>
              <a:rPr lang="en-US" sz="1600" b="1" kern="0" baseline="3000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TM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3" y="106363"/>
            <a:ext cx="89916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</a:t>
            </a:r>
            <a:r>
              <a:rPr lang="en-US" sz="22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3.10 Adjusted rates of hospitalization for infection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2013-2015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285750" y="5586301"/>
            <a:ext cx="8572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0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population all Optum Clinformatics</a:t>
            </a:r>
            <a:r>
              <a:rPr lang="en-US" sz="10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2014. . See Table A for CKD stage definitions. Abbreviations: CKD, chronic kidney disease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54058"/>
            <a:ext cx="6861062" cy="4117856"/>
          </a:xfrm>
        </p:spPr>
      </p:pic>
      <p:sp>
        <p:nvSpPr>
          <p:cNvPr id="7" name="Rectangle 6"/>
          <p:cNvSpPr/>
          <p:nvPr/>
        </p:nvSpPr>
        <p:spPr>
          <a:xfrm>
            <a:off x="3876938" y="1172824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Medicare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3" y="106363"/>
            <a:ext cx="89916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</a:t>
            </a:r>
            <a:r>
              <a:rPr lang="en-US" sz="22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3.10 Adjusted rates of hospitalization for infection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2013-2015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219075" y="5486400"/>
            <a:ext cx="8705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05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population all Optum Clinformatics</a:t>
            </a:r>
            <a:r>
              <a:rPr lang="en-US" sz="105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2014. . See Table A for CKD stage definitions. Abbreviations: CKD, chronic kidney disease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1729" y="1190665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Optum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ClinformaticsTM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96" y="1553646"/>
            <a:ext cx="6518009" cy="3911963"/>
          </a:xfrm>
        </p:spPr>
      </p:pic>
    </p:spTree>
    <p:extLst>
      <p:ext uri="{BB962C8B-B14F-4D97-AF65-F5344CB8AC3E}">
        <p14:creationId xmlns:p14="http://schemas.microsoft.com/office/powerpoint/2010/main" val="131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" y="106362"/>
            <a:ext cx="9220200" cy="1379537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2200" b="1" spc="3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3.11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rates of hospitalization for causes other than cardiovascular disease and infection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2013-2015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22" y="1851958"/>
            <a:ext cx="6174956" cy="3706070"/>
          </a:xfrm>
        </p:spPr>
      </p:pic>
      <p:sp>
        <p:nvSpPr>
          <p:cNvPr id="5" name="Rectangle 4"/>
          <p:cNvSpPr/>
          <p:nvPr/>
        </p:nvSpPr>
        <p:spPr>
          <a:xfrm>
            <a:off x="247650" y="5562600"/>
            <a:ext cx="86487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0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age/sex/race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rates by one factor are adjusted for the others. Standard Optum Clinformatics</a:t>
            </a:r>
            <a:r>
              <a:rPr lang="en-US" sz="10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See Table A for CKD stage definitions. Abbreviations: CKD, chronic kidney disease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6939" y="1524375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Medicare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" y="106362"/>
            <a:ext cx="9220200" cy="1379537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3.11 Adjusted rates of hospitalization for causes other than cardiovascular disease and infection per 1,000 patient-years at risk for Medicare and Optum Clinformatics</a:t>
            </a:r>
            <a:r>
              <a:rPr lang="en-US" sz="2200" b="1" spc="3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aged 66 and older, by CKD status and stage, 2013-2015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22" y="1856530"/>
            <a:ext cx="6174956" cy="3706070"/>
          </a:xfrm>
        </p:spPr>
      </p:pic>
      <p:sp>
        <p:nvSpPr>
          <p:cNvPr id="5" name="Rectangle 4"/>
          <p:cNvSpPr/>
          <p:nvPr/>
        </p:nvSpPr>
        <p:spPr>
          <a:xfrm>
            <a:off x="247650" y="5562600"/>
            <a:ext cx="864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</a:t>
            </a:r>
            <a:r>
              <a:rPr lang="en-US" sz="10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2015 point prevalent Medicare patients, aged 66 and older. Standard Medicare population all patients, 2014. Optum Clinformatics™ commercial insurance patients aged 22 and older who were enrolled in the plan, did not have diagnoses of ESRD, and were alive on January 1, 2015. Adjusted for age/sex/race; rates by one factor are adjusted for the others. Standard Optum Clinformatics</a:t>
            </a:r>
            <a:r>
              <a:rPr lang="en-US" sz="10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 all patients, 2014. See Table A for CKD stage definitions. Abbreviations: CKD, chronic kidney disease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8831" y="1546086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</a:t>
            </a: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Optum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ClinformaticsTM </a:t>
            </a:r>
            <a:endParaRPr lang="en-US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3.12 Adjusted all-cause hospitalization rates per 1,000 patient-years at risk for Medicare patients aged 66 and older, by age, CKD status, and stage,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71867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171450" y="5676900"/>
            <a:ext cx="880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older. Adjusted for age/sex/race; rates by one factor are adjusted for the others. Standard population all patients, 2015. See Table A for CKD stage definitions.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</a:t>
            </a:r>
            <a:r>
              <a:rPr lang="en-US" sz="24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3.13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all-cause hospitalization rates per 1,000 patient-years at risk for Medicare patients aged 66 and older, by sex, CKD status, and stage,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600200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533400" y="5638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older. Adjusted for age/sex/race; rates by one factor are adjusted for the others. Standard population all patients, 2015. See Table A for CKD stage definitions.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806"/>
            <a:ext cx="8229600" cy="1143000"/>
          </a:xfrm>
        </p:spPr>
        <p:txBody>
          <a:bodyPr/>
          <a:lstStyle/>
          <a:p>
            <a:pPr marL="0" marR="0">
              <a:spcBef>
                <a:spcPts val="30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</a:t>
            </a:r>
            <a:r>
              <a:rPr lang="en-US" sz="24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3.14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all-cause hospitalization rates per 1,000 patient-years at risk for Medicare patients aged 66 and older, by race, CKD status, and stage, 2015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85900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76200" y="56769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older. Adjusted for age/sex/race; rates by one factor are adjusted for the others. Standard population all patients, 2015. See Table A for CKD stage definitions. Abbreviations: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African American;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</a:t>
            </a:r>
            <a:r>
              <a:rPr lang="en-US" sz="22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3.15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all-cause hospitalization rates per 1,000 patient-years at risk for Medicare patients aged 66 and older, by cardiovascular disease and diabetes mellitus, CKD status, and stage, 2015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398567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171450" y="5676900"/>
            <a:ext cx="880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older. Adjusted for age/sex/race; rates by one factor are adjusted for the others. Standard population all patients, 2015. See Table A for CKD stage definitions. Abbreviations: CKD, chronic kidney disease; CVD, cardiovascular disease; DM, diabetes mellitus;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" y="190501"/>
            <a:ext cx="9182100" cy="1281940"/>
          </a:xfrm>
        </p:spPr>
        <p:txBody>
          <a:bodyPr/>
          <a:lstStyle/>
          <a:p>
            <a:pPr marL="0" marR="0">
              <a:spcBef>
                <a:spcPts val="3000"/>
              </a:spcBef>
              <a:spcAft>
                <a:spcPts val="600"/>
              </a:spcAft>
            </a:pPr>
            <a:r>
              <a:rPr lang="en-US" sz="17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17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17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17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percentage of patients readmitted to the hospital within 30 days of discharge, among Medicare patients aged 66 and older who were discharged alive from an all-cause index hospitalization between January 1 and December 1, by CKD status and stage, </a:t>
            </a:r>
            <a:r>
              <a:rPr lang="en-US" sz="17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1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40699"/>
              </p:ext>
            </p:extLst>
          </p:nvPr>
        </p:nvGraphicFramePr>
        <p:xfrm>
          <a:off x="304801" y="1140253"/>
          <a:ext cx="8496299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2269370">
                  <a:extLst>
                    <a:ext uri="{9D8B030D-6E8A-4147-A177-3AD203B41FA5}">
                      <a16:colId xmlns:a16="http://schemas.microsoft.com/office/drawing/2014/main" val="3118625791"/>
                    </a:ext>
                  </a:extLst>
                </a:gridCol>
                <a:gridCol w="912146">
                  <a:extLst>
                    <a:ext uri="{9D8B030D-6E8A-4147-A177-3AD203B41FA5}">
                      <a16:colId xmlns:a16="http://schemas.microsoft.com/office/drawing/2014/main" val="1138985182"/>
                    </a:ext>
                  </a:extLst>
                </a:gridCol>
                <a:gridCol w="895183">
                  <a:extLst>
                    <a:ext uri="{9D8B030D-6E8A-4147-A177-3AD203B41FA5}">
                      <a16:colId xmlns:a16="http://schemas.microsoft.com/office/drawing/2014/main" val="924634024"/>
                    </a:ext>
                  </a:extLst>
                </a:gridCol>
                <a:gridCol w="1040577">
                  <a:extLst>
                    <a:ext uri="{9D8B030D-6E8A-4147-A177-3AD203B41FA5}">
                      <a16:colId xmlns:a16="http://schemas.microsoft.com/office/drawing/2014/main" val="227627973"/>
                    </a:ext>
                  </a:extLst>
                </a:gridCol>
                <a:gridCol w="802215">
                  <a:extLst>
                    <a:ext uri="{9D8B030D-6E8A-4147-A177-3AD203B41FA5}">
                      <a16:colId xmlns:a16="http://schemas.microsoft.com/office/drawing/2014/main" val="923678899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9089731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9785532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1 or 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4 or 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Unknown /unspecified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6027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1809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8028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66-69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006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319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75-84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8743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7408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1211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7826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312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7250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5948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79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525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Rehospitalization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5895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rehospitalization &amp; died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66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Rehospitalization &amp; died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917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Rehospitalization &amp; lived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49035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3850" y="571750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older, discharged alive from an all-cause index hospitalization between January 1, 2015, and December 1, 2015; unadjusted.  Abbreviation: CKD, chronic kidney disease.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81782"/>
            <a:ext cx="82296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3.1 Unadjusted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adjusted all-cause mortality rates per 1,000 patient-years at risk for Medicare patients aged 66 and older, by CKD status and year, 2003-2015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algn="ctr" fontAlgn="base">
              <a:spcBef>
                <a:spcPts val="600"/>
              </a:spcBef>
              <a:buFont typeface="+mj-lt"/>
              <a:buAutoNum type="alphaLcParenBoth"/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Unadjusted</a:t>
            </a:r>
            <a:endParaRPr lang="en-US" sz="1100" b="1" kern="0" dirty="0"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3" y="1878854"/>
            <a:ext cx="7204115" cy="3606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6750" y="5573421"/>
            <a:ext cx="781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1b adjusted for age/sex/race and 1c adjusted for age/sex/race/comorbidities. Standard population Medicare 2014 patients. Abbreviation: CKD, chronic kidney disease.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42"/>
            <a:ext cx="9144000" cy="1290509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3.16 Adjusted percentage of patients readmitted to the hospital within 30 days of discharge, among Medicare CKD patients aged 66 and older who were discharged alive from an all-cause index hospitalization between January 1 and December 1, by year, 2003-2015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02" y="1295951"/>
            <a:ext cx="5145797" cy="4208534"/>
          </a:xfrm>
        </p:spPr>
      </p:pic>
      <p:sp>
        <p:nvSpPr>
          <p:cNvPr id="7" name="Rectangle 6"/>
          <p:cNvSpPr/>
          <p:nvPr/>
        </p:nvSpPr>
        <p:spPr>
          <a:xfrm>
            <a:off x="19050" y="5513629"/>
            <a:ext cx="910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Medicare 5% sample. January 1 of each reported year, point prevalent Medicare patients aged 66 and older with CKD (defined during the prior year), discharged alive from an all-cause index hospitalization between January 1 and December 1 of the reported year. Adjusted for age/sex/race. Standard population 2014.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rehospitalized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280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5250" y="0"/>
            <a:ext cx="9334500" cy="1249685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12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</a:t>
            </a:r>
            <a:r>
              <a:rPr lang="en-US" sz="20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3.17 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percentage of patients readmitted to the hospital within 30 days of discharge, among Medicare patients aged 66 and older who were discharged alive from an all-cause index hospitalization between January 1 and December 1, by CKD status and stage, 2015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252733"/>
            <a:ext cx="4793683" cy="4793683"/>
          </a:xfrm>
        </p:spPr>
      </p:pic>
      <p:sp>
        <p:nvSpPr>
          <p:cNvPr id="6" name="Rectangle 5"/>
          <p:cNvSpPr/>
          <p:nvPr/>
        </p:nvSpPr>
        <p:spPr>
          <a:xfrm>
            <a:off x="6781800" y="4073598"/>
            <a:ext cx="2057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aged 66 and older, discharged alive from an all-cause index hospitalization between January 1, 2015, and December 1, 2015,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26" y="152400"/>
            <a:ext cx="8743949" cy="13716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</a:t>
            </a:r>
            <a:r>
              <a:rPr lang="en-US" sz="20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3.18 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percentage of patients readmitted to the hospital within 30 days of discharge, among Medicare patients aged 66 and older who were discharged alive from a cardiovascular-related index hospitalization between January 1 and December 1, by CKD status and stage, 2015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525963" cy="4525963"/>
          </a:xfrm>
        </p:spPr>
      </p:pic>
      <p:sp>
        <p:nvSpPr>
          <p:cNvPr id="7" name="Rectangle 6"/>
          <p:cNvSpPr/>
          <p:nvPr/>
        </p:nvSpPr>
        <p:spPr>
          <a:xfrm>
            <a:off x="6768845" y="3934138"/>
            <a:ext cx="2057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prevalent Medicare patients aged 66 and older, discharged alive from an CVD index hospitalization between January 1, 2015, and December 1, 2015;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49" y="110192"/>
            <a:ext cx="8801100" cy="1143000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18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3.19 Unadjusted percentage of patients readmitted to the hospital within 30 days of discharge, among Medicare patients aged 66 and older who were discharged alive from an infection-related index hospitalization between January 1 and December 1, by CKD status and stage, 2015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57733"/>
            <a:ext cx="4748459" cy="4748459"/>
          </a:xfrm>
        </p:spPr>
      </p:pic>
      <p:sp>
        <p:nvSpPr>
          <p:cNvPr id="6" name="Rectangle 5"/>
          <p:cNvSpPr/>
          <p:nvPr/>
        </p:nvSpPr>
        <p:spPr>
          <a:xfrm>
            <a:off x="7010400" y="3713202"/>
            <a:ext cx="17907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older, discharged alive from an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index hospitalization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January 1, 2015, and December 1, 2015,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0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3.20 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percentage of patients readmitted to the hospital within 30 days of discharge, among Medicare patients aged 66 and older who were discharged alive from a no-cardiovascular and no-infection-related index hospitalization between January 1 and December 1, by CKD status and stage, 2015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4748459" cy="4748459"/>
          </a:xfrm>
        </p:spPr>
      </p:pic>
      <p:sp>
        <p:nvSpPr>
          <p:cNvPr id="6" name="Rectangle 5"/>
          <p:cNvSpPr/>
          <p:nvPr/>
        </p:nvSpPr>
        <p:spPr>
          <a:xfrm>
            <a:off x="6514299" y="4165678"/>
            <a:ext cx="236380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Medicare 5% sample. January 1, 2015 point prevalent Medicare patients aged 66 and older, discharged alive from an no-cardiovascular and no-infection index hospitalization between January 1, 2015, and December 1, 2015; unadjusted. Abbreviations: CKD, chronic kidney disease;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rehospitalized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unspc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CKD stage unidentified.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29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43"/>
            <a:ext cx="91440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3.21 Unadjusted percentage of patients readmitted to the hospital within 30 days of discharge, among Medicare patients aged 66 and older who were discharged alive from an all-cause index hospitalization between January 1 and December 1, by age and CKD status, 2015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10400"/>
            <a:ext cx="4962763" cy="4802743"/>
          </a:xfrm>
        </p:spPr>
      </p:pic>
      <p:sp>
        <p:nvSpPr>
          <p:cNvPr id="6" name="Rectangle 5"/>
          <p:cNvSpPr/>
          <p:nvPr/>
        </p:nvSpPr>
        <p:spPr>
          <a:xfrm>
            <a:off x="6819900" y="4038600"/>
            <a:ext cx="17907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older, discharged alive from an all-cause index hospitalization between January 1, 2015, and December 1, 2015;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" y="-1"/>
            <a:ext cx="9220200" cy="1445459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3.22 Unadjusted percentage of patients readmitted to the hospital within 30 days of discharge, among Medicare patients aged 66 and older who were discharged alive from an all-cause index hospitalization between January 1 and December 1, by sex and CKD status, 2015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5458"/>
            <a:ext cx="4962763" cy="4802743"/>
          </a:xfrm>
        </p:spPr>
      </p:pic>
      <p:sp>
        <p:nvSpPr>
          <p:cNvPr id="6" name="Rectangle 5"/>
          <p:cNvSpPr/>
          <p:nvPr/>
        </p:nvSpPr>
        <p:spPr>
          <a:xfrm>
            <a:off x="6689145" y="4343400"/>
            <a:ext cx="20955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Medicare 5% sample. January 1, 2015 point prevalent Medicare patients aged 66 and older, discharged alive from an all-cause index hospitalization between January 1, 2015, and December 1, 2015; unadjusted. Abbreviations: CKD, chronic kidney disease;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rehospitalized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7150" y="0"/>
            <a:ext cx="9258300" cy="1417638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3.23 Unadjusted percentage of patients readmitted to the hospital within 30 days of discharge, among Medicare patients aged 66 and older who were discharged alive from an all-cause index hospitalization between January 1 and December 1, by race and CKD status, 2015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1417637"/>
            <a:ext cx="4962763" cy="4802743"/>
          </a:xfrm>
        </p:spPr>
      </p:pic>
      <p:sp>
        <p:nvSpPr>
          <p:cNvPr id="6" name="Rectangle 5"/>
          <p:cNvSpPr/>
          <p:nvPr/>
        </p:nvSpPr>
        <p:spPr>
          <a:xfrm>
            <a:off x="6686550" y="4114800"/>
            <a:ext cx="20193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  <a:tab pos="457200" algn="l"/>
                <a:tab pos="5943600" algn="l"/>
                <a:tab pos="64008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2015 point prevalent Medicare patients aged 66 and older, discharged alive from an all-cause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hospitalization between January 1, 2015, and December 1, 2015; unadjusted. Abbreviations: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African American;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8" y="62524"/>
            <a:ext cx="8237284" cy="137781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7815"/>
            <a:ext cx="8229600" cy="495300"/>
          </a:xfrm>
        </p:spPr>
        <p:txBody>
          <a:bodyPr/>
          <a:lstStyle/>
          <a:p>
            <a:pPr marL="0" lvl="0" indent="0" algn="ctr" fontAlgn="base">
              <a:spcBef>
                <a:spcPts val="600"/>
              </a:spcBef>
              <a:buNone/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 </a:t>
            </a:r>
            <a:r>
              <a:rPr lang="en-US" sz="20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</a:t>
            </a:r>
            <a:endParaRPr lang="en-US" sz="1400" b="1" kern="0" dirty="0"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57250" y="5538281"/>
            <a:ext cx="742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1b adjusted for age/sex/race and 1c adjusted for age/sex/race/comorbidities. Standard population Medicare 2014 patients. Abbreviation: CKD, chronic kidney disease.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3" y="1810787"/>
            <a:ext cx="7204115" cy="36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6392" y="5415054"/>
            <a:ext cx="74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1b adjusted for age/sex/race and 1c adjusted for age/sex/race/comorbidities. Standard population Medicare 2014 patients. Abbreviation: CKD, chronic kidney disease.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8" y="0"/>
            <a:ext cx="8237284" cy="1377815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105150" y="1388381"/>
            <a:ext cx="2933700" cy="2324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(C)  Adjusted for comorbidities</a:t>
            </a:r>
          </a:p>
          <a:p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3" y="1714500"/>
            <a:ext cx="7204115" cy="36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111806"/>
            <a:ext cx="9232687" cy="11430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3.2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Unadjusted and adjusted all-cause mortality rates per 1,000 patient-years at risk for Medicare patients aged 66 and older, by CKD status and stage, 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96" y="1189037"/>
            <a:ext cx="6637095" cy="4525963"/>
          </a:xfrm>
        </p:spPr>
      </p:pic>
      <p:sp>
        <p:nvSpPr>
          <p:cNvPr id="6" name="Rectangle 5"/>
          <p:cNvSpPr/>
          <p:nvPr/>
        </p:nvSpPr>
        <p:spPr>
          <a:xfrm>
            <a:off x="82443" y="5715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 Medicare 2015 patients. See Table A for CKD stage definitions.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A. ICD-9-CM and ICD-10-CM codes for Chronic Kidney Disease (CKD)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stages (introduced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2006)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496050"/>
              </p:ext>
            </p:extLst>
          </p:nvPr>
        </p:nvGraphicFramePr>
        <p:xfrm>
          <a:off x="895350" y="1417638"/>
          <a:ext cx="7353300" cy="3309716"/>
        </p:xfrm>
        <a:graphic>
          <a:graphicData uri="http://schemas.openxmlformats.org/drawingml/2006/table">
            <a:tbl>
              <a:tblPr firstRow="1" firstCol="1"/>
              <a:tblGrid>
                <a:gridCol w="1593215">
                  <a:extLst>
                    <a:ext uri="{9D8B030D-6E8A-4147-A177-3AD203B41FA5}">
                      <a16:colId xmlns:a16="http://schemas.microsoft.com/office/drawing/2014/main" val="1949197783"/>
                    </a:ext>
                  </a:extLst>
                </a:gridCol>
                <a:gridCol w="1715770">
                  <a:extLst>
                    <a:ext uri="{9D8B030D-6E8A-4147-A177-3AD203B41FA5}">
                      <a16:colId xmlns:a16="http://schemas.microsoft.com/office/drawing/2014/main" val="4074511513"/>
                    </a:ext>
                  </a:extLst>
                </a:gridCol>
                <a:gridCol w="4044315">
                  <a:extLst>
                    <a:ext uri="{9D8B030D-6E8A-4147-A177-3AD203B41FA5}">
                      <a16:colId xmlns:a16="http://schemas.microsoft.com/office/drawing/2014/main" val="2289841083"/>
                    </a:ext>
                  </a:extLst>
                </a:gridCol>
              </a:tblGrid>
              <a:tr h="32486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endParaRPr lang="en-US" sz="1200" b="1" spc="3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831040"/>
                  </a:ext>
                </a:extLst>
              </a:tr>
              <a:tr h="305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ICD-9-CM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r>
                        <a:rPr lang="en-US" sz="1600" b="1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ICD-10-CM code</a:t>
                      </a:r>
                      <a:r>
                        <a:rPr lang="en-US" sz="16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16067"/>
                  </a:ext>
                </a:extLst>
              </a:tr>
              <a:tr h="305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53770"/>
                  </a:ext>
                </a:extLst>
              </a:tr>
              <a:tr h="305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2 (mild)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421353"/>
                  </a:ext>
                </a:extLst>
              </a:tr>
              <a:tr h="305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3 (moderate)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94688"/>
                  </a:ext>
                </a:extLst>
              </a:tr>
              <a:tr h="305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4 (severe)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864150"/>
                  </a:ext>
                </a:extLst>
              </a:tr>
              <a:tr h="305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5 (excludes 585.6: Stage 5, requiring chronic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51956"/>
                  </a:ext>
                </a:extLst>
              </a:tr>
              <a:tr h="572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 unspecified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 unspecified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these analyses, identified by multiple codes including 585.9, 250.4x, 403.9xm &amp; others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799193"/>
                  </a:ext>
                </a:extLst>
              </a:tr>
              <a:tr h="27339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endParaRPr lang="en-US" sz="1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7594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95350" y="4648200"/>
            <a:ext cx="7353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US" sz="12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analyses in this chapter, CKD stage estimates require at least one occurrence of a stage-specific code, and the last available CKD stage in a given year is used.</a:t>
            </a:r>
            <a:b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USRDS analyses, patients with ICD-9-CM code 585.6 or ICD-10-CM code N 18.6 &amp; with no ESRD 2728 form or other indication of end-stage renal disease (ESRD) are considered to have code 585.5 or N 18.5.</a:t>
            </a:r>
          </a:p>
        </p:txBody>
      </p:sp>
    </p:spTree>
    <p:extLst>
      <p:ext uri="{BB962C8B-B14F-4D97-AF65-F5344CB8AC3E}">
        <p14:creationId xmlns:p14="http://schemas.microsoft.com/office/powerpoint/2010/main" val="18295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all-cause mortality rates per 1,000 patient-years at risk for Medicare patients aged 66 and older, by age, CKD status, and stage, 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69" y="1472347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381000" y="5606058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 Medicare 2015 patients. Abbreviations: CKD, chronic kidney disease;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unspc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CKD stage unidentified.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20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14300"/>
            <a:ext cx="8915400" cy="11430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3.4 Adjusted 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all-cause mortality rates per 1,000 patient-years at risk for Medicare patients aged 66 and older, by sex, CKD status, and stage, 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53" y="1142503"/>
            <a:ext cx="6637095" cy="4525963"/>
          </a:xfrm>
        </p:spPr>
      </p:pic>
      <p:sp>
        <p:nvSpPr>
          <p:cNvPr id="6" name="Rectangle 5"/>
          <p:cNvSpPr/>
          <p:nvPr/>
        </p:nvSpPr>
        <p:spPr>
          <a:xfrm>
            <a:off x="552450" y="5668466"/>
            <a:ext cx="803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 Medicare 2015 patients.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946</TotalTime>
  <Words>4425</Words>
  <Application>Microsoft Office PowerPoint</Application>
  <PresentationFormat>On-screen Show (4:3)</PresentationFormat>
  <Paragraphs>581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Candara</vt:lpstr>
      <vt:lpstr>Constantia</vt:lpstr>
      <vt:lpstr>Segoe UI</vt:lpstr>
      <vt:lpstr>Times New Roman</vt:lpstr>
      <vt:lpstr>ADR_PPT_Template_CKD</vt:lpstr>
      <vt:lpstr>PowerPoint Presentation</vt:lpstr>
      <vt:lpstr>PowerPoint Presentation</vt:lpstr>
      <vt:lpstr>vol 1 Figure 3.1 Unadjusted and adjusted all-cause mortality rates per 1,000 patient-years at risk for Medicare patients aged 66 and older, by CKD status and year, 2003-2015  </vt:lpstr>
      <vt:lpstr>PowerPoint Presentation</vt:lpstr>
      <vt:lpstr>PowerPoint Presentation</vt:lpstr>
      <vt:lpstr>vol 1 Figure 3.2 Unadjusted and adjusted all-cause mortality rates per 1,000 patient-years at risk for Medicare patients aged 66 and older, by CKD status and stage, 2015 </vt:lpstr>
      <vt:lpstr>Table A. ICD-9-CM and ICD-10-CM codes for Chronic Kidney Disease (CKD) stages (introduced in 2006)</vt:lpstr>
      <vt:lpstr>vol 1 Figure 3.3 Adjusted all-cause mortality rates per 1,000 patient-years at risk for Medicare patients aged 66 and older, by age, CKD status, and stage, 2015 </vt:lpstr>
      <vt:lpstr>vol 1 Figure 3.4 Adjusted all-cause mortality rates per 1,000 patient-years at risk for Medicare patients aged 66 and older, by sex, CKD status, and stage, 2015 </vt:lpstr>
      <vt:lpstr>vol 1 Figure 3.5 Adjusted all-cause mortality rates per 1,000 patient-years at risk for Medicare patients aged 66 and older, by race, CKD status, and stage, 2015 </vt:lpstr>
      <vt:lpstr>vol 1 Figure 3.6 Adjusted all-cause mortality rates per 1,000 patient-years at risk for Medicare patients aged 66 and older, by cardiovascular disease and diabetes mellitus, CKD status, and stage, 2015 </vt:lpstr>
      <vt:lpstr>vol 1 Table 3.2 Unadjusted and adjusted all-cause hospitalization rates per 1,000 patient-years at risk for Medicare and Optum ClinformaticsTM patients, by CKD status, 2015 </vt:lpstr>
      <vt:lpstr>vol 1 Figure 3.7 Unadjusted and adjusted all-cause hospitalization rates per 1,000 patient-years at risk for Medicare and Optum ClinformaticsTM patients, by CKD status and year, 2003-2015 </vt:lpstr>
      <vt:lpstr>PowerPoint Presentation</vt:lpstr>
      <vt:lpstr>PowerPoint Presentation</vt:lpstr>
      <vt:lpstr>PowerPoint Presentation</vt:lpstr>
      <vt:lpstr>vol 1 Figure 3.8 Adjusted all-cause hospitalization rates per 1,000 patient-years at risk for Medicare and Optum ClinformaticsTM patients aged 66 and older, by CKD status and stage, 2013-2015 </vt:lpstr>
      <vt:lpstr>vol 1 Figure 3.8 Adjusted all-cause hospitalization rates per 1,000 patient-years at risk for Medicare and Optum ClinformaticsTM patients aged 66 and older, by CKD status and stage, 2013-2015   </vt:lpstr>
      <vt:lpstr>vol 1 Figure 3.9 Adjusted rates of hospitalization for cardiovascular disease per 1,000 patient-years at risk for Medicare and Optum ClinformaticsTM patients aged 66 and older, by CKD status and stage, 2013-2015 </vt:lpstr>
      <vt:lpstr>vol 1 Figure 3.9 Adjusted rates of hospitalization for cardiovascular disease per 1,000 patient-years at risk for Medicare and Optum ClinformaticsTM patients aged 66 and older, by CKD status and stage, 2013-2015 </vt:lpstr>
      <vt:lpstr>vol 1 Figure 3.10 Adjusted rates of hospitalization for infection per 1,000 patient-years at risk for Medicare and Optum ClinformaticsTM patients aged 66 and older, by CKD status and stage, 2013-2015 </vt:lpstr>
      <vt:lpstr>vol 1 Figure 3.10 Adjusted rates of hospitalization for infection per 1,000 patient-years at risk for Medicare and Optum ClinformaticsTM patients aged 66 and older, by CKD status and stage, 2013-2015 </vt:lpstr>
      <vt:lpstr>vol 1 Figure 3.11 Adjusted rates of hospitalization for causes other than cardiovascular disease and infection per 1,000 patient-years at risk for Medicare and Optum ClinformaticsTM patients aged 66 and older, by CKD status and stage, 2013-2015</vt:lpstr>
      <vt:lpstr>vol 1 Figure 3.11 Adjusted rates of hospitalization for causes other than cardiovascular disease and infection per 1,000 patient-years at risk for Medicare and Optum ClinformaticsTM patients aged 66 and older, by CKD status and stage, 2013-2015 </vt:lpstr>
      <vt:lpstr>vol 1 Figure 3.12 Adjusted all-cause hospitalization rates per 1,000 patient-years at risk for Medicare patients aged 66 and older, by age, CKD status, and stage, 2015 </vt:lpstr>
      <vt:lpstr>vol 1 Figure 3.13 Adjusted all-cause hospitalization rates per 1,000 patient-years at risk for Medicare patients aged 66 and older, by sex, CKD status, and stage, 2015 </vt:lpstr>
      <vt:lpstr>vol 1 Figure 3.14 Adjusted all-cause hospitalization rates per 1,000 patient-years at risk for Medicare patients aged 66 and older, by race, CKD status, and stage, 2015  </vt:lpstr>
      <vt:lpstr>vol 1 Figure 3.15 Adjusted all-cause hospitalization rates per 1,000 patient-years at risk for Medicare patients aged 66 and older, by cardiovascular disease and diabetes mellitus, CKD status, and stage, 2015 </vt:lpstr>
      <vt:lpstr>vol 1 Table 3.3 Unadjusted percentage of patients readmitted to the hospital within 30 days of discharge, among Medicare patients aged 66 and older who were discharged alive from an all-cause index hospitalization between January 1 and December 1, by CKD status and stage, 2015</vt:lpstr>
      <vt:lpstr>vol 1 Figure 3.16 Adjusted percentage of patients readmitted to the hospital within 30 days of discharge, among Medicare CKD patients aged 66 and older who were discharged alive from an all-cause index hospitalization between January 1 and December 1, by year, 2003-2015 </vt:lpstr>
      <vt:lpstr>vol 1 Figure 3.17 Unadjusted percentage of patients readmitted to the hospital within 30 days of discharge, among Medicare patients aged 66 and older who were discharged alive from an all-cause index hospitalization between January 1 and December 1, by CKD status and stage, 2015 </vt:lpstr>
      <vt:lpstr>vol 1 Figure 3.18 Unadjusted percentage of patients readmitted to the hospital within 30 days of discharge, among Medicare patients aged 66 and older who were discharged alive from a cardiovascular-related index hospitalization between January 1 and December 1, by CKD status and stage, 2015 </vt:lpstr>
      <vt:lpstr>vol 1 Figure 3.19 Unadjusted percentage of patients readmitted to the hospital within 30 days of discharge, among Medicare patients aged 66 and older who were discharged alive from an infection-related index hospitalization between January 1 and December 1, by CKD status and stage, 2015 </vt:lpstr>
      <vt:lpstr>vol 1 Figure 3.20 Unadjusted percentage of patients readmitted to the hospital within 30 days of discharge, among Medicare patients aged 66 and older who were discharged alive from a no-cardiovascular and no-infection-related index hospitalization between January 1 and December 1, by CKD status and stage, 2015 </vt:lpstr>
      <vt:lpstr>vol 1 Figure 3.21 Unadjusted percentage of patients readmitted to the hospital within 30 days of discharge, among Medicare patients aged 66 and older who were discharged alive from an all-cause index hospitalization between January 1 and December 1, by age and CKD status, 2015 </vt:lpstr>
      <vt:lpstr>vol 1 Figure 3.22 Unadjusted percentage of patients readmitted to the hospital within 30 days of discharge, among Medicare patients aged 66 and older who were discharged alive from an all-cause index hospitalization between January 1 and December 1, by sex and CKD status, 2015 </vt:lpstr>
      <vt:lpstr>vol 1 Figure 3.23 Unadjusted percentage of patients readmitted to the hospital within 30 days of discharge, among Medicare patients aged 66 and older who were discharged alive from an all-cause index hospitalization between January 1 and December 1, by race and CKD status, 2015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Vivian Kurtz</cp:lastModifiedBy>
  <cp:revision>77</cp:revision>
  <dcterms:created xsi:type="dcterms:W3CDTF">2014-11-10T19:37:45Z</dcterms:created>
  <dcterms:modified xsi:type="dcterms:W3CDTF">2017-10-06T15:18:17Z</dcterms:modified>
</cp:coreProperties>
</file>