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9" r:id="rId3"/>
    <p:sldId id="261" r:id="rId4"/>
    <p:sldId id="260" r:id="rId5"/>
    <p:sldId id="262" r:id="rId6"/>
    <p:sldId id="263" r:id="rId7"/>
    <p:sldId id="264" r:id="rId8"/>
    <p:sldId id="265" r:id="rId9"/>
    <p:sldId id="266" r:id="rId10"/>
    <p:sldId id="267" r:id="rId11"/>
    <p:sldId id="269" r:id="rId12"/>
    <p:sldId id="270" r:id="rId13"/>
    <p:sldId id="268" r:id="rId14"/>
    <p:sldId id="289" r:id="rId15"/>
    <p:sldId id="271" r:id="rId16"/>
    <p:sldId id="274" r:id="rId17"/>
    <p:sldId id="275" r:id="rId18"/>
    <p:sldId id="277" r:id="rId19"/>
    <p:sldId id="272" r:id="rId20"/>
    <p:sldId id="278" r:id="rId21"/>
    <p:sldId id="279" r:id="rId22"/>
    <p:sldId id="280" r:id="rId23"/>
    <p:sldId id="276" r:id="rId24"/>
    <p:sldId id="281" r:id="rId25"/>
    <p:sldId id="273"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3C12"/>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95" d="100"/>
          <a:sy n="95" d="100"/>
        </p:scale>
        <p:origin x="618" y="84"/>
      </p:cViewPr>
      <p:guideLst>
        <p:guide orient="horz" pos="2160"/>
        <p:guide pos="2904"/>
      </p:guideLst>
    </p:cSldViewPr>
  </p:slideViewPr>
  <p:notesTextViewPr>
    <p:cViewPr>
      <p:scale>
        <a:sx n="1" d="1"/>
        <a:sy n="1" d="1"/>
      </p:scale>
      <p:origin x="0" y="0"/>
    </p:cViewPr>
  </p:notesTextViewPr>
  <p:notesViewPr>
    <p:cSldViewPr showGuides="1">
      <p:cViewPr varScale="1">
        <p:scale>
          <a:sx n="97" d="100"/>
          <a:sy n="97" d="100"/>
        </p:scale>
        <p:origin x="2682" y="78"/>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10/26/2017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5813" y="685800"/>
            <a:ext cx="4395987" cy="1440183"/>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
          <p:cNvSpPr txBox="1">
            <a:spLocks/>
          </p:cNvSpPr>
          <p:nvPr userDrawn="1"/>
        </p:nvSpPr>
        <p:spPr>
          <a:xfrm>
            <a:off x="3276600" y="6362700"/>
            <a:ext cx="2590800" cy="4953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smtClean="0">
                <a:solidFill>
                  <a:schemeClr val="bg1"/>
                </a:solidFill>
              </a:rPr>
              <a:t>2017 Annual Data Report</a:t>
            </a:r>
          </a:p>
          <a:p>
            <a:pPr algn="ctr"/>
            <a:r>
              <a:rPr lang="en-US" sz="1400" b="1" dirty="0" smtClean="0">
                <a:solidFill>
                  <a:schemeClr val="bg1"/>
                </a:solidFill>
              </a:rPr>
              <a:t>Volume 1 CKD, Chapter 5</a:t>
            </a:r>
            <a:endParaRPr lang="en-US" sz="1400" b="1" dirty="0">
              <a:solidFill>
                <a:schemeClr val="bg1"/>
              </a:solidFill>
            </a:endParaRP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A63C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smtClean="0"/>
              <a:t>[Footer goes here]</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4300" y="6286500"/>
            <a:ext cx="1348103" cy="441656"/>
          </a:xfrm>
          <a:prstGeom prst="rect">
            <a:avLst/>
          </a:prstGeom>
          <a:solidFill>
            <a:schemeClr val="bg1"/>
          </a:solidFill>
          <a:ln w="3175" cap="rnd">
            <a:solidFill>
              <a:schemeClr val="bg2">
                <a:lumMod val="50000"/>
              </a:schemeClr>
            </a:solidFill>
          </a:ln>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2026" y="4019371"/>
            <a:ext cx="73152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5:</a:t>
            </a:r>
            <a:br>
              <a:rPr lang="en-US" sz="3600" b="1" dirty="0" smtClean="0">
                <a:solidFill>
                  <a:schemeClr val="tx1"/>
                </a:solidFill>
                <a:latin typeface="Candara" panose="020E0502030303020204" pitchFamily="34" charset="0"/>
              </a:rPr>
            </a:br>
            <a:r>
              <a:rPr lang="en-US" sz="3600" b="1" dirty="0" smtClean="0">
                <a:latin typeface="Candara" panose="020E0502030303020204" pitchFamily="34" charset="0"/>
              </a:rPr>
              <a:t>Acute Kidney Injury</a:t>
            </a:r>
            <a:endParaRPr lang="en-US" sz="3600" b="1" dirty="0" smtClean="0">
              <a:solidFill>
                <a:schemeClr val="tx1"/>
              </a:solidFill>
              <a:latin typeface="Candara" panose="020E0502030303020204" pitchFamily="34" charset="0"/>
            </a:endParaRPr>
          </a:p>
        </p:txBody>
      </p:sp>
      <p:sp>
        <p:nvSpPr>
          <p:cNvPr id="4" name="TextBox 3"/>
          <p:cNvSpPr txBox="1"/>
          <p:nvPr/>
        </p:nvSpPr>
        <p:spPr>
          <a:xfrm>
            <a:off x="876300" y="2725697"/>
            <a:ext cx="7429500" cy="830997"/>
          </a:xfrm>
          <a:prstGeom prst="rect">
            <a:avLst/>
          </a:prstGeom>
          <a:noFill/>
        </p:spPr>
        <p:txBody>
          <a:bodyPr wrap="square" rtlCol="0">
            <a:spAutoFit/>
          </a:bodyPr>
          <a:lstStyle/>
          <a:p>
            <a:pPr algn="ctr"/>
            <a:r>
              <a:rPr lang="en-US" sz="2400" b="1" dirty="0" smtClean="0">
                <a:solidFill>
                  <a:srgbClr val="A63C12"/>
                </a:solidFill>
                <a:latin typeface="Constantia" panose="02030602050306030303" pitchFamily="18" charset="0"/>
              </a:rPr>
              <a:t>2017 </a:t>
            </a:r>
            <a:r>
              <a:rPr lang="en-US" sz="2400" b="1" cap="small" baseline="0" dirty="0" smtClean="0">
                <a:solidFill>
                  <a:srgbClr val="A63C12"/>
                </a:solidFill>
                <a:latin typeface="Constantia" panose="02030602050306030303" pitchFamily="18" charset="0"/>
              </a:rPr>
              <a:t>Annual Data Report</a:t>
            </a:r>
          </a:p>
          <a:p>
            <a:pPr algn="ctr"/>
            <a:r>
              <a:rPr lang="en-US" sz="2400" b="1" cap="small" baseline="0" dirty="0" smtClean="0">
                <a:solidFill>
                  <a:srgbClr val="A63C12"/>
                </a:solidFill>
                <a:latin typeface="Constantia" panose="02030602050306030303" pitchFamily="18" charset="0"/>
              </a:rPr>
              <a:t>Volume 1: Chronic Kidney Disease</a:t>
            </a:r>
            <a:endParaRPr lang="en-US" sz="2400" b="1" cap="small" baseline="0" dirty="0">
              <a:solidFill>
                <a:srgbClr val="A63C12"/>
              </a:solidFill>
              <a:latin typeface="Constantia" panose="02030602050306030303" pitchFamily="18" charset="0"/>
            </a:endParaRPr>
          </a:p>
        </p:txBody>
      </p:sp>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sp>
        <p:nvSpPr>
          <p:cNvPr id="3" name="Title 2"/>
          <p:cNvSpPr>
            <a:spLocks noGrp="1"/>
          </p:cNvSpPr>
          <p:nvPr>
            <p:ph type="title"/>
          </p:nvPr>
        </p:nvSpPr>
        <p:spPr>
          <a:xfrm>
            <a:off x="0" y="11327"/>
            <a:ext cx="9144000" cy="826873"/>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Figure 5.3 Unadjusted rates of hospitalization with AKI, per 1,000 patient-years at risk, by age, 2005-2015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5"/>
          <p:cNvSpPr/>
          <p:nvPr/>
        </p:nvSpPr>
        <p:spPr>
          <a:xfrm>
            <a:off x="2890835" y="741673"/>
            <a:ext cx="3362331"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(b) Optum Clinformatics</a:t>
            </a:r>
            <a:r>
              <a:rPr lang="en-US" sz="1600" b="1" baseline="30000" dirty="0" smtClean="0">
                <a:latin typeface="Calibri" panose="020F0502020204030204" pitchFamily="34" charset="0"/>
                <a:ea typeface="Calibri" panose="020F0502020204030204" pitchFamily="34" charset="0"/>
                <a:cs typeface="Times New Roman" panose="02020603050405020304" pitchFamily="18" charset="0"/>
              </a:rPr>
              <a:t>TM</a:t>
            </a:r>
            <a:r>
              <a:rPr lang="en-US" sz="1600" b="1" dirty="0" smtClean="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(aged </a:t>
            </a:r>
            <a:r>
              <a:rPr lang="en-US" sz="1600" b="1" dirty="0" smtClean="0">
                <a:latin typeface="Calibri" panose="020F0502020204030204" pitchFamily="34" charset="0"/>
                <a:ea typeface="Calibri" panose="020F0502020204030204" pitchFamily="34" charset="0"/>
                <a:cs typeface="Times New Roman" panose="02020603050405020304" pitchFamily="18" charset="0"/>
              </a:rPr>
              <a:t>22+)</a:t>
            </a:r>
            <a:endParaRPr lang="en-US" sz="2800" b="1" dirty="0"/>
          </a:p>
        </p:txBody>
      </p:sp>
      <p:sp>
        <p:nvSpPr>
          <p:cNvPr id="7" name="Rectangle 6"/>
          <p:cNvSpPr/>
          <p:nvPr/>
        </p:nvSpPr>
        <p:spPr>
          <a:xfrm>
            <a:off x="0" y="5410200"/>
            <a:ext cx="9144000" cy="900246"/>
          </a:xfrm>
          <a:prstGeom prst="rect">
            <a:avLst/>
          </a:prstGeom>
        </p:spPr>
        <p:txBody>
          <a:bodyPr wrap="square">
            <a:spAutoFit/>
          </a:bodyPr>
          <a:lstStyle/>
          <a:p>
            <a:r>
              <a:rPr lang="en-US" sz="1050" i="1" dirty="0">
                <a:latin typeface="Calibri" panose="020F0502020204030204" pitchFamily="34" charset="0"/>
                <a:ea typeface="Calibri" panose="020F0502020204030204" pitchFamily="34" charset="0"/>
                <a:cs typeface="Times New Roman" panose="02020603050405020304" pitchFamily="18" charset="0"/>
              </a:rPr>
              <a:t>Data Source: Special analyses, Medicare 5% sample and Optum Clinformatics™. (a) Age as of January 1 of specified year.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Optum Clinformatics™ commercial insurance patients aged 22 and older who were enrolled in the plan, did not have diagnoses of ESRD, and were alive on January of year shown. Abbreviation: AKI, acute kidney injury; ESRD, end-stage renal disease.</a:t>
            </a:r>
            <a:endParaRPr lang="en-US" sz="1050" i="1" dirty="0"/>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89" r="1141" b="-4589"/>
          <a:stretch/>
        </p:blipFill>
        <p:spPr>
          <a:xfrm>
            <a:off x="1645920" y="920998"/>
            <a:ext cx="5852160" cy="4663440"/>
          </a:xfrm>
        </p:spPr>
      </p:pic>
    </p:spTree>
    <p:extLst>
      <p:ext uri="{BB962C8B-B14F-4D97-AF65-F5344CB8AC3E}">
        <p14:creationId xmlns:p14="http://schemas.microsoft.com/office/powerpoint/2010/main" val="143926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sp>
        <p:nvSpPr>
          <p:cNvPr id="3" name="Title 2"/>
          <p:cNvSpPr>
            <a:spLocks noGrp="1"/>
          </p:cNvSpPr>
          <p:nvPr>
            <p:ph type="title"/>
          </p:nvPr>
        </p:nvSpPr>
        <p:spPr>
          <a:xfrm>
            <a:off x="0" y="11327"/>
            <a:ext cx="9144000" cy="1143000"/>
          </a:xfrm>
        </p:spPr>
        <p:txBody>
          <a:bodyPr/>
          <a:lstStyle/>
          <a:p>
            <a:pPr marL="0" marR="0">
              <a:spcBef>
                <a:spcPts val="1800"/>
              </a:spcBef>
              <a:spcAft>
                <a:spcPts val="12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5.4 Unadjusted </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rates of hospitalization with AKI, per 1,000 patient-years at risk, by race,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2005-2015</a:t>
            </a:r>
            <a:endParaRPr lang="en-US" sz="2300"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809" r="661" b="-5809"/>
          <a:stretch/>
        </p:blipFill>
        <p:spPr>
          <a:xfrm>
            <a:off x="1691640" y="1097280"/>
            <a:ext cx="5760720" cy="4525963"/>
          </a:xfrm>
        </p:spPr>
      </p:pic>
      <p:sp>
        <p:nvSpPr>
          <p:cNvPr id="6" name="Rectangle 5"/>
          <p:cNvSpPr/>
          <p:nvPr/>
        </p:nvSpPr>
        <p:spPr>
          <a:xfrm>
            <a:off x="3597278" y="758726"/>
            <a:ext cx="1949444" cy="307777"/>
          </a:xfrm>
          <a:prstGeom prst="rect">
            <a:avLst/>
          </a:prstGeom>
        </p:spPr>
        <p:txBody>
          <a:bodyPr wrap="none">
            <a:spAutoFit/>
          </a:bodyPr>
          <a:lstStyle/>
          <a:p>
            <a:r>
              <a:rPr lang="en-US" sz="1400" b="1" dirty="0" smtClean="0">
                <a:latin typeface="Calibri" panose="020F0502020204030204" pitchFamily="34" charset="0"/>
                <a:ea typeface="Calibri" panose="020F0502020204030204" pitchFamily="34" charset="0"/>
                <a:cs typeface="Times New Roman" panose="02020603050405020304" pitchFamily="18" charset="0"/>
              </a:rPr>
              <a:t>(a) </a:t>
            </a:r>
            <a:r>
              <a:rPr lang="en-US" sz="1400" b="1" dirty="0">
                <a:latin typeface="Calibri" panose="020F0502020204030204" pitchFamily="34" charset="0"/>
                <a:ea typeface="Calibri" panose="020F0502020204030204" pitchFamily="34" charset="0"/>
                <a:cs typeface="Times New Roman" panose="02020603050405020304" pitchFamily="18" charset="0"/>
              </a:rPr>
              <a:t>Medicare (aged 66+)</a:t>
            </a:r>
            <a:endParaRPr lang="en-US" sz="2400" b="1" dirty="0"/>
          </a:p>
        </p:txBody>
      </p:sp>
      <p:sp>
        <p:nvSpPr>
          <p:cNvPr id="7" name="Rectangle 6"/>
          <p:cNvSpPr/>
          <p:nvPr/>
        </p:nvSpPr>
        <p:spPr>
          <a:xfrm>
            <a:off x="3089" y="5341735"/>
            <a:ext cx="9144000" cy="938719"/>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Optum Clinformatics™. (a)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Optum Clinformatics™ commercial insurance patients aged 22 and older who were enrolled in the plan, did not have diagnoses of ESRD, and were alive on January of year shown. Abbreviations: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100" i="1" dirty="0">
                <a:latin typeface="Calibri" panose="020F0502020204030204" pitchFamily="34" charset="0"/>
                <a:ea typeface="Times New Roman" panose="02020603050405020304" pitchFamily="18" charset="0"/>
                <a:cs typeface="Times New Roman" panose="02020603050405020304" pitchFamily="18" charset="0"/>
              </a:rPr>
              <a:t> Am, African American;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38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sp>
        <p:nvSpPr>
          <p:cNvPr id="3" name="Title 2"/>
          <p:cNvSpPr>
            <a:spLocks noGrp="1"/>
          </p:cNvSpPr>
          <p:nvPr>
            <p:ph type="title"/>
          </p:nvPr>
        </p:nvSpPr>
        <p:spPr>
          <a:xfrm>
            <a:off x="0" y="11327"/>
            <a:ext cx="9144000" cy="712573"/>
          </a:xfrm>
        </p:spPr>
        <p:txBody>
          <a:bodyPr/>
          <a:lstStyle/>
          <a:p>
            <a:pPr marL="0" marR="0">
              <a:spcBef>
                <a:spcPts val="1800"/>
              </a:spcBef>
              <a:spcAft>
                <a:spcPts val="1200"/>
              </a:spcAft>
            </a:pPr>
            <a:r>
              <a:rPr lang="en-US" sz="23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5.4 Unadjusted </a:t>
            </a:r>
            <a:r>
              <a:rPr lang="en-US" sz="2300" b="1" spc="30" dirty="0">
                <a:latin typeface="Calibri" panose="020F0502020204030204" pitchFamily="34" charset="0"/>
                <a:ea typeface="Times New Roman" panose="02020603050405020304" pitchFamily="18" charset="0"/>
                <a:cs typeface="Times New Roman" panose="02020603050405020304" pitchFamily="18" charset="0"/>
              </a:rPr>
              <a:t>rates of hospitalization with AKI, per 1,000 patient-years at risk, by race, </a:t>
            </a:r>
            <a:r>
              <a:rPr lang="en-US" sz="2300" b="1" spc="30" dirty="0" smtClean="0">
                <a:latin typeface="Calibri" panose="020F0502020204030204" pitchFamily="34" charset="0"/>
                <a:ea typeface="Times New Roman" panose="02020603050405020304" pitchFamily="18" charset="0"/>
                <a:cs typeface="Times New Roman" panose="02020603050405020304" pitchFamily="18" charset="0"/>
              </a:rPr>
              <a:t>2005-2015</a:t>
            </a:r>
            <a:endParaRPr lang="en-US" sz="2300" dirty="0"/>
          </a:p>
        </p:txBody>
      </p:sp>
      <p:sp>
        <p:nvSpPr>
          <p:cNvPr id="7" name="Rectangle 6"/>
          <p:cNvSpPr/>
          <p:nvPr/>
        </p:nvSpPr>
        <p:spPr>
          <a:xfrm>
            <a:off x="3089" y="5341735"/>
            <a:ext cx="9144000" cy="938719"/>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Optum Clinformatics™. (a)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Optum Clinformatics™ commercial insurance patients aged 22 and older who were enrolled in the plan, did not have diagnoses of ESRD, and were alive on January of year shown. Abbreviations: </a:t>
            </a:r>
            <a:r>
              <a:rPr lang="en-US" sz="1100" i="1" dirty="0" err="1">
                <a:latin typeface="Calibri" panose="020F0502020204030204" pitchFamily="34" charset="0"/>
                <a:ea typeface="Times New Roman" panose="02020603050405020304" pitchFamily="18" charset="0"/>
                <a:cs typeface="Times New Roman" panose="02020603050405020304" pitchFamily="18" charset="0"/>
              </a:rPr>
              <a:t>Af</a:t>
            </a:r>
            <a:r>
              <a:rPr lang="en-US" sz="1100" i="1" dirty="0">
                <a:latin typeface="Calibri" panose="020F0502020204030204" pitchFamily="34" charset="0"/>
                <a:ea typeface="Times New Roman" panose="02020603050405020304" pitchFamily="18" charset="0"/>
                <a:cs typeface="Times New Roman" panose="02020603050405020304" pitchFamily="18" charset="0"/>
              </a:rPr>
              <a:t> Am, African American;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810" r="661" b="-5810"/>
          <a:stretch/>
        </p:blipFill>
        <p:spPr>
          <a:xfrm>
            <a:off x="1672476" y="1097280"/>
            <a:ext cx="5760720" cy="4525963"/>
          </a:xfrm>
        </p:spPr>
      </p:pic>
      <p:sp>
        <p:nvSpPr>
          <p:cNvPr id="9" name="Rectangle 8"/>
          <p:cNvSpPr/>
          <p:nvPr/>
        </p:nvSpPr>
        <p:spPr>
          <a:xfrm>
            <a:off x="3108266" y="758726"/>
            <a:ext cx="2927468" cy="307777"/>
          </a:xfrm>
          <a:prstGeom prst="rect">
            <a:avLst/>
          </a:prstGeom>
        </p:spPr>
        <p:txBody>
          <a:bodyPr wrap="none">
            <a:spAutoFit/>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(b) Optum Clinformatics™ (aged 22+)</a:t>
            </a:r>
            <a:endParaRPr lang="en-US" sz="2400" b="1" dirty="0"/>
          </a:p>
        </p:txBody>
      </p:sp>
    </p:spTree>
    <p:extLst>
      <p:ext uri="{BB962C8B-B14F-4D97-AF65-F5344CB8AC3E}">
        <p14:creationId xmlns:p14="http://schemas.microsoft.com/office/powerpoint/2010/main" val="309073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3" name="Title 2"/>
          <p:cNvSpPr>
            <a:spLocks noGrp="1"/>
          </p:cNvSpPr>
          <p:nvPr>
            <p:ph type="title"/>
          </p:nvPr>
        </p:nvSpPr>
        <p:spPr>
          <a:xfrm>
            <a:off x="0" y="18526"/>
            <a:ext cx="9144000" cy="762000"/>
          </a:xfrm>
        </p:spPr>
        <p:txBody>
          <a:bodyPr/>
          <a:lstStyle/>
          <a:p>
            <a:pPr marL="0" marR="0">
              <a:spcBef>
                <a:spcPts val="1800"/>
              </a:spcBef>
              <a:spcAft>
                <a:spcPts val="1200"/>
              </a:spcAft>
            </a:pP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vol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1 Figure 5.5 Unadjusted rates of hospitalization with AKI, per 1,000 patient-years at risk, by CKD and DM, 2005-2015</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565" b="-6565"/>
          <a:stretch/>
        </p:blipFill>
        <p:spPr>
          <a:xfrm>
            <a:off x="1672476" y="1097280"/>
            <a:ext cx="5799049" cy="4525963"/>
          </a:xfrm>
        </p:spPr>
      </p:pic>
      <p:sp>
        <p:nvSpPr>
          <p:cNvPr id="7" name="Rectangle 6"/>
          <p:cNvSpPr/>
          <p:nvPr/>
        </p:nvSpPr>
        <p:spPr>
          <a:xfrm>
            <a:off x="0" y="5372100"/>
            <a:ext cx="9144000" cy="938719"/>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Optum Clinformatics™. (a)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Optum Clinformatics™ commercial insurance patients aged 22 and older who were enrolled in the plan, did not have diagnoses of ESRD, and were alive on January of year shown. Abbreviations: AKI, acute kidney injury; CKD, chronic kidney disease; DM, diabetes mellitus;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3597278" y="780526"/>
            <a:ext cx="1949444" cy="307777"/>
          </a:xfrm>
          <a:prstGeom prst="rect">
            <a:avLst/>
          </a:prstGeom>
        </p:spPr>
        <p:txBody>
          <a:bodyPr wrap="none">
            <a:spAutoFit/>
          </a:bodyPr>
          <a:lstStyle/>
          <a:p>
            <a:r>
              <a:rPr lang="en-US" sz="1400" b="1" dirty="0" smtClean="0">
                <a:latin typeface="Calibri" panose="020F0502020204030204" pitchFamily="34" charset="0"/>
                <a:ea typeface="Calibri" panose="020F0502020204030204" pitchFamily="34" charset="0"/>
                <a:cs typeface="Times New Roman" panose="02020603050405020304" pitchFamily="18" charset="0"/>
              </a:rPr>
              <a:t>(a) Medicare </a:t>
            </a:r>
            <a:r>
              <a:rPr lang="en-US" sz="1400" b="1" dirty="0">
                <a:latin typeface="Calibri" panose="020F0502020204030204" pitchFamily="34" charset="0"/>
                <a:ea typeface="Calibri" panose="020F0502020204030204" pitchFamily="34" charset="0"/>
                <a:cs typeface="Times New Roman" panose="02020603050405020304" pitchFamily="18" charset="0"/>
              </a:rPr>
              <a:t>(aged 66+)</a:t>
            </a:r>
            <a:endParaRPr lang="en-US" sz="2400" b="1" dirty="0"/>
          </a:p>
        </p:txBody>
      </p:sp>
    </p:spTree>
    <p:extLst>
      <p:ext uri="{BB962C8B-B14F-4D97-AF65-F5344CB8AC3E}">
        <p14:creationId xmlns:p14="http://schemas.microsoft.com/office/powerpoint/2010/main" val="78219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3" name="Title 2"/>
          <p:cNvSpPr>
            <a:spLocks noGrp="1"/>
          </p:cNvSpPr>
          <p:nvPr>
            <p:ph type="title"/>
          </p:nvPr>
        </p:nvSpPr>
        <p:spPr>
          <a:xfrm>
            <a:off x="0" y="18526"/>
            <a:ext cx="9144000" cy="762000"/>
          </a:xfrm>
        </p:spPr>
        <p:txBody>
          <a:bodyPr/>
          <a:lstStyle/>
          <a:p>
            <a:pPr marL="0" marR="0">
              <a:spcBef>
                <a:spcPts val="1800"/>
              </a:spcBef>
              <a:spcAft>
                <a:spcPts val="1200"/>
              </a:spcAft>
            </a:pP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vol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1 Figure 5.5 Unadjusted rates of hospitalization with AKI, per 1,000 patient-years at risk, by CKD and DM, 2005-2015</a:t>
            </a:r>
            <a:r>
              <a:rPr lang="en-US" b="1" spc="30" dirty="0">
                <a:latin typeface="Calibri" panose="020F0502020204030204" pitchFamily="34" charset="0"/>
                <a:ea typeface="Times New Roman" panose="02020603050405020304" pitchFamily="18" charset="0"/>
                <a:cs typeface="Times New Roman" panose="02020603050405020304" pitchFamily="18" charset="0"/>
              </a:rPr>
              <a:t/>
            </a:r>
            <a:br>
              <a:rPr lang="en-US" b="1" spc="3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7" name="Rectangle 6"/>
          <p:cNvSpPr/>
          <p:nvPr/>
        </p:nvSpPr>
        <p:spPr>
          <a:xfrm>
            <a:off x="0" y="5372100"/>
            <a:ext cx="9144000" cy="938719"/>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Optum Clinformatics™. (a)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Optum Clinformatics™ commercial insurance patients aged 22 and older who were enrolled in the plan, did not have diagnoses of ESRD, and were alive on January of year shown. Abbreviations: AKI, acute kidney injury; CKD, chronic kidney disease; DM, diabetes mellitus;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3173188" y="780526"/>
            <a:ext cx="2797625" cy="307777"/>
          </a:xfrm>
          <a:prstGeom prst="rect">
            <a:avLst/>
          </a:prstGeom>
        </p:spPr>
        <p:txBody>
          <a:bodyPr wrap="none">
            <a:spAutoFit/>
          </a:bodyPr>
          <a:lstStyle/>
          <a:p>
            <a:r>
              <a:rPr lang="en-US" sz="1400" b="1" dirty="0" smtClean="0">
                <a:latin typeface="Calibri" panose="020F0502020204030204" pitchFamily="34" charset="0"/>
                <a:ea typeface="Calibri" panose="020F0502020204030204" pitchFamily="34" charset="0"/>
                <a:cs typeface="Times New Roman" panose="02020603050405020304" pitchFamily="18" charset="0"/>
              </a:rPr>
              <a:t>(b) Optum Clinformatics </a:t>
            </a:r>
            <a:r>
              <a:rPr lang="en-US" sz="1400" b="1" dirty="0">
                <a:latin typeface="Calibri" panose="020F0502020204030204" pitchFamily="34" charset="0"/>
                <a:ea typeface="Calibri" panose="020F0502020204030204" pitchFamily="34" charset="0"/>
                <a:cs typeface="Times New Roman" panose="02020603050405020304" pitchFamily="18" charset="0"/>
              </a:rPr>
              <a:t>(aged </a:t>
            </a:r>
            <a:r>
              <a:rPr lang="en-US" sz="1400" b="1" dirty="0" smtClean="0">
                <a:latin typeface="Calibri" panose="020F0502020204030204" pitchFamily="34" charset="0"/>
                <a:ea typeface="Calibri" panose="020F0502020204030204" pitchFamily="34" charset="0"/>
                <a:cs typeface="Times New Roman" panose="02020603050405020304" pitchFamily="18" charset="0"/>
              </a:rPr>
              <a:t>22+)</a:t>
            </a:r>
            <a:endParaRPr lang="en-US" sz="2400" b="1"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770" b="-6770"/>
          <a:stretch/>
        </p:blipFill>
        <p:spPr>
          <a:xfrm>
            <a:off x="1672476" y="1097280"/>
            <a:ext cx="5799049" cy="4525963"/>
          </a:xfrm>
        </p:spPr>
      </p:pic>
    </p:spTree>
    <p:extLst>
      <p:ext uri="{BB962C8B-B14F-4D97-AF65-F5344CB8AC3E}">
        <p14:creationId xmlns:p14="http://schemas.microsoft.com/office/powerpoint/2010/main" val="3240869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3" name="Title 2"/>
          <p:cNvSpPr>
            <a:spLocks noGrp="1"/>
          </p:cNvSpPr>
          <p:nvPr>
            <p:ph type="title"/>
          </p:nvPr>
        </p:nvSpPr>
        <p:spPr>
          <a:xfrm>
            <a:off x="0" y="0"/>
            <a:ext cx="9144000" cy="1028700"/>
          </a:xfrm>
        </p:spPr>
        <p:txBody>
          <a:bodyPr/>
          <a:lstStyle/>
          <a:p>
            <a:pPr marL="0" marR="0">
              <a:spcBef>
                <a:spcPts val="1800"/>
              </a:spcBef>
              <a:spcAft>
                <a:spcPts val="1200"/>
              </a:spcAft>
            </a:pPr>
            <a:r>
              <a:rPr lang="en-US" sz="1900" b="1" spc="30" dirty="0">
                <a:latin typeface="Calibri" panose="020F0502020204030204" pitchFamily="34" charset="0"/>
                <a:ea typeface="Times New Roman" panose="02020603050405020304" pitchFamily="18" charset="0"/>
                <a:cs typeface="Times New Roman" panose="02020603050405020304" pitchFamily="18" charset="0"/>
              </a:rPr>
              <a:t>vol 1 Figure 5.6 Cumulative probability of a recurrent AKI hospitalization within two years of live discharge from first AKI hospitalization in 2013 for Medicare patients aged 66+, (a) overall, (b) by age, (c) by race, and (d) by CKD and DM</a:t>
            </a:r>
            <a:br>
              <a:rPr lang="en-US" sz="19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9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0354" y="1230053"/>
            <a:ext cx="5763292" cy="4324389"/>
          </a:xfrm>
        </p:spPr>
      </p:pic>
      <p:sp>
        <p:nvSpPr>
          <p:cNvPr id="6" name="Rectangle 5"/>
          <p:cNvSpPr/>
          <p:nvPr/>
        </p:nvSpPr>
        <p:spPr>
          <a:xfrm>
            <a:off x="4090138" y="1036484"/>
            <a:ext cx="963725"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 Overall</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486400"/>
            <a:ext cx="9144000" cy="769441"/>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Age on January 1, 2013. Medicare patients aged 66 and older who had both Medicare Parts A &amp; B, no Medicare Advantage plan, no ESRD by first service date from Medical Evidence form on 1/1/2013, and were discharged alive from an AKI hospitalization in 2013. Censored at death, ESRD, end of Medicare Part A &amp; B participation, or switch to Medicare Advantage program. Abbreviations: AKI, acute kidney injury; CKD, chronic kidney disease; DM, diabetes mellitus;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75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0"/>
            <a:ext cx="9144000" cy="1028700"/>
          </a:xfrm>
        </p:spPr>
        <p:txBody>
          <a:bodyPr/>
          <a:lstStyle/>
          <a:p>
            <a:pPr marL="0" marR="0">
              <a:spcBef>
                <a:spcPts val="1800"/>
              </a:spcBef>
              <a:spcAft>
                <a:spcPts val="1200"/>
              </a:spcAft>
            </a:pPr>
            <a:r>
              <a:rPr lang="en-US" sz="1900" b="1" spc="30" dirty="0">
                <a:latin typeface="Calibri" panose="020F0502020204030204" pitchFamily="34" charset="0"/>
                <a:ea typeface="Times New Roman" panose="02020603050405020304" pitchFamily="18" charset="0"/>
                <a:cs typeface="Times New Roman" panose="02020603050405020304" pitchFamily="18" charset="0"/>
              </a:rPr>
              <a:t>vol 1 Figure 5.6 Cumulative probability of a recurrent AKI hospitalization within two years of live discharge from first AKI hospitalization in 2013 for Medicare patients aged 66+, (a) overall, (b) by age, (c) by race, and (d) by CKD and DM</a:t>
            </a:r>
            <a:br>
              <a:rPr lang="en-US" sz="19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900" dirty="0"/>
          </a:p>
        </p:txBody>
      </p:sp>
      <p:sp>
        <p:nvSpPr>
          <p:cNvPr id="6" name="Rectangle 5"/>
          <p:cNvSpPr/>
          <p:nvPr/>
        </p:nvSpPr>
        <p:spPr>
          <a:xfrm>
            <a:off x="4213568" y="1036484"/>
            <a:ext cx="716864"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(b) Age</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527103"/>
            <a:ext cx="9144000" cy="769441"/>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Age on January 1, 2013. Medicare patients aged 66 and older who had both Medicare Parts A &amp; B, no Medicare Advantage plan, no ESRD by first service date from Medical Evidence form on 1/1/2013, and were discharged alive from an AKI hospitalization in 2013. Censored at death, ESRD, end of Medicare Part A &amp; B participation, or switch to Medicare Advantage program. Abbreviations: AKI, acute kidney injury; CKD, chronic kidney disease; DM, diabetes mellitus;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0354" y="1258058"/>
            <a:ext cx="5763292" cy="4324389"/>
          </a:xfrm>
        </p:spPr>
      </p:pic>
    </p:spTree>
    <p:extLst>
      <p:ext uri="{BB962C8B-B14F-4D97-AF65-F5344CB8AC3E}">
        <p14:creationId xmlns:p14="http://schemas.microsoft.com/office/powerpoint/2010/main" val="177769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0" y="0"/>
            <a:ext cx="9144000" cy="1028700"/>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Figure 5.6 Cumulative probability of a recurrent AKI hospitalization within two years of live discharge from first AKI hospitalization in 2013 for Medicare patients aged 66+, (a) overall, (b) by age, (c) by race, and (d) by CKD and DM</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5"/>
          <p:cNvSpPr/>
          <p:nvPr/>
        </p:nvSpPr>
        <p:spPr>
          <a:xfrm>
            <a:off x="4188723" y="1036484"/>
            <a:ext cx="766557"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(c) Race</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517053"/>
            <a:ext cx="9144000" cy="769441"/>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Age on January 1, 2013. Medicare patients aged 66 and older who had both Medicare Parts A &amp; B, no Medicare Advantage plan, no ESRD by first service date from Medical Evidence form on 1/1/2013, and were discharged alive from an AKI hospitalization in 2013. Censored at death, ESRD, end of Medicare Part A &amp; B participation, or switch to Medicare Advantage program. Abbreviations: AKI, acute kidney injury; CKD, chronic kidney disease; DM, diabetes mellitus;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0354" y="1231563"/>
            <a:ext cx="5763292" cy="4324389"/>
          </a:xfrm>
        </p:spPr>
      </p:pic>
    </p:spTree>
    <p:extLst>
      <p:ext uri="{BB962C8B-B14F-4D97-AF65-F5344CB8AC3E}">
        <p14:creationId xmlns:p14="http://schemas.microsoft.com/office/powerpoint/2010/main" val="2262406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0" y="0"/>
            <a:ext cx="9144000" cy="1028700"/>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Figure 5.6 Cumulative probability of a recurrent AKI hospitalization within two years of live discharge from first AKI hospitalization in 2013 for Medicare patients aged 66+, (a) overall, (b) by age, (c) by race, and (d) by CKD and DM</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5"/>
          <p:cNvSpPr/>
          <p:nvPr/>
        </p:nvSpPr>
        <p:spPr>
          <a:xfrm>
            <a:off x="3886556" y="1036484"/>
            <a:ext cx="1370889"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(d) CKD and DM</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486400"/>
            <a:ext cx="9144000" cy="769441"/>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Age on January 1, 2013. Medicare patients aged 66 and older who had both Medicare Parts A &amp; B, no Medicare Advantage plan, no ESRD by first service date from Medical Evidence form on 1/1/2013, and were discharged alive from an AKI hospitalization in 2013. Censored at death, ESRD, end of Medicare Part A &amp; B participation, or switch to Medicare Advantage program. Abbreviations: AKI, acute kidney injury; CKD, chronic kidney disease; DM, diabetes mellitus;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0354" y="1200111"/>
            <a:ext cx="5763292" cy="4324389"/>
          </a:xfrm>
        </p:spPr>
      </p:pic>
    </p:spTree>
    <p:extLst>
      <p:ext uri="{BB962C8B-B14F-4D97-AF65-F5344CB8AC3E}">
        <p14:creationId xmlns:p14="http://schemas.microsoft.com/office/powerpoint/2010/main" val="2862499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2982" y="66057"/>
            <a:ext cx="9144000" cy="990600"/>
          </a:xfrm>
        </p:spPr>
        <p:txBody>
          <a:bodyPr/>
          <a:lstStyle/>
          <a:p>
            <a:pPr marL="0" marR="0">
              <a:spcBef>
                <a:spcPts val="1800"/>
              </a:spcBef>
              <a:spcAft>
                <a:spcPts val="1200"/>
              </a:spcAft>
            </a:pP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vol 1 Figure 5.7 Cumulative probability of a recurrent AKI hospitalization within two years of live discharge from first AKI hospitalization in 2013 for Optum Clinformatics™ patients aged 22+, (a) overall, (b) by age, (c) by race,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and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(d) by CKD and </a:t>
            </a:r>
            <a:r>
              <a:rPr lang="en-US" sz="1800" b="1" spc="30" dirty="0" smtClean="0">
                <a:latin typeface="Calibri" panose="020F0502020204030204" pitchFamily="34" charset="0"/>
                <a:ea typeface="Times New Roman" panose="02020603050405020304" pitchFamily="18" charset="0"/>
                <a:cs typeface="Times New Roman" panose="02020603050405020304" pitchFamily="18" charset="0"/>
              </a:rPr>
              <a:t>DM</a:t>
            </a:r>
            <a:endParaRPr lang="en-US" sz="18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8965" y="1409701"/>
            <a:ext cx="5626071" cy="4221427"/>
          </a:xfrm>
        </p:spPr>
      </p:pic>
      <p:sp>
        <p:nvSpPr>
          <p:cNvPr id="6" name="Rectangle 5"/>
          <p:cNvSpPr/>
          <p:nvPr/>
        </p:nvSpPr>
        <p:spPr>
          <a:xfrm>
            <a:off x="-62815" y="5684090"/>
            <a:ext cx="9269627" cy="600164"/>
          </a:xfrm>
          <a:prstGeom prst="rect">
            <a:avLst/>
          </a:prstGeom>
        </p:spPr>
        <p:txBody>
          <a:bodyPr wrap="square">
            <a:spAutoFit/>
          </a:bodyPr>
          <a:lstStyle/>
          <a:p>
            <a:pPr>
              <a:spcBef>
                <a:spcPts val="12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Optum Clinformatics™. Age as of January, 2013. Optum Clinformatics™ commercial insurance patients aged 22 and older who were enrolled in the plan, did not have diagnoses of ESRD on January 1, 2013, and were discharged alive from an AKI hospitalization in 2013. Censored at death, ESRD diagnosis, or plan disenrollment. Abbreviations: AKI, acute kidney injury; CKD, chronic kidney disease; DM, diabetes mellitus; ESRD, end-stage renal disease</a:t>
            </a:r>
            <a:r>
              <a:rPr lang="en-US" sz="1100" i="1"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090137" y="1174338"/>
            <a:ext cx="963725"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 Overall</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202033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13" name="Title 12"/>
          <p:cNvSpPr>
            <a:spLocks noGrp="1"/>
          </p:cNvSpPr>
          <p:nvPr>
            <p:ph type="title"/>
          </p:nvPr>
        </p:nvSpPr>
        <p:spPr>
          <a:xfrm>
            <a:off x="-171450" y="14452"/>
            <a:ext cx="9486900" cy="1357148"/>
          </a:xfrm>
        </p:spPr>
        <p:txBody>
          <a:bodyPr/>
          <a:lstStyle/>
          <a:p>
            <a:r>
              <a:rPr lang="en-US" sz="2000" b="1" dirty="0">
                <a:solidFill>
                  <a:srgbClr val="000000"/>
                </a:solidFill>
                <a:latin typeface="Calibri" panose="020F0502020204030204" pitchFamily="34" charset="0"/>
              </a:rPr>
              <a:t>vol 1 Figure 5.1 Percent of Medicare patients aged 66+ (a) with at least one AKI hospitalization, and (b) percent among those with an AKI hospitalization who required dialysis, and by whether an intensive care unit (ICU) </a:t>
            </a:r>
            <a:r>
              <a:rPr lang="en-US" sz="2000" b="1" dirty="0" smtClean="0">
                <a:solidFill>
                  <a:srgbClr val="000000"/>
                </a:solidFill>
                <a:latin typeface="Calibri" panose="020F0502020204030204" pitchFamily="34" charset="0"/>
              </a:rPr>
              <a:t>stay </a:t>
            </a:r>
            <a:r>
              <a:rPr lang="en-US" sz="2000" b="1" dirty="0">
                <a:solidFill>
                  <a:srgbClr val="000000"/>
                </a:solidFill>
                <a:latin typeface="Calibri" panose="020F0502020204030204" pitchFamily="34" charset="0"/>
              </a:rPr>
              <a:t>was required, 2005-2015 </a:t>
            </a:r>
            <a:endParaRPr lang="en-US" sz="2000"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8340" y="1251209"/>
            <a:ext cx="5747321" cy="4118466"/>
          </a:xfrm>
        </p:spPr>
      </p:pic>
      <p:sp>
        <p:nvSpPr>
          <p:cNvPr id="4" name="Rectangle 3"/>
          <p:cNvSpPr/>
          <p:nvPr/>
        </p:nvSpPr>
        <p:spPr>
          <a:xfrm>
            <a:off x="0" y="5355259"/>
            <a:ext cx="9144000" cy="938719"/>
          </a:xfrm>
          <a:prstGeom prst="rect">
            <a:avLst/>
          </a:prstGeom>
        </p:spPr>
        <p:txBody>
          <a:bodyPr wrap="square">
            <a:spAutoFit/>
          </a:bodyPr>
          <a:lstStyle/>
          <a:p>
            <a:r>
              <a:rPr lang="en-US" sz="1100" i="1" dirty="0">
                <a:solidFill>
                  <a:srgbClr val="000000"/>
                </a:solidFill>
                <a:latin typeface="Calibri" panose="020F0502020204030204" pitchFamily="34" charset="0"/>
              </a:rPr>
              <a:t>Data Source: Special analyses, Medicare 5% sample. (a) Percent with an AKI hospitalization among all Medicare patients aged 66 and older who had both Medicare Parts A &amp; B, no Medicare Advantage plan, no ESRD by first service date from Medical Evidence form, and were alive on January 1 of year shown. (b) Percent of patients receiving dialysis during their first AKI hospitalization among patients with a first AKI hospitalization. Dialysis is identified by a diagnosis or charge for dialysis on the AKI hospitalization inpatient claim or a physician/supplier (Part B) claim for dialysis during the time of the AKI inpatient claim. Abbreviations: AKI, acute kidney injury; ESRD, end-stage renal disease. </a:t>
            </a:r>
            <a:endParaRPr lang="en-US" sz="1100" dirty="0"/>
          </a:p>
        </p:txBody>
      </p:sp>
      <p:sp>
        <p:nvSpPr>
          <p:cNvPr id="5" name="Rectangle 4"/>
          <p:cNvSpPr/>
          <p:nvPr/>
        </p:nvSpPr>
        <p:spPr>
          <a:xfrm>
            <a:off x="2629002" y="1053837"/>
            <a:ext cx="3886000"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 Percent </a:t>
            </a:r>
            <a:r>
              <a:rPr lang="en-US" sz="14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of patients with an AKI hospitalization</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0" y="114300"/>
            <a:ext cx="9144000" cy="1028700"/>
          </a:xfrm>
        </p:spPr>
        <p:txBody>
          <a:bodyPr/>
          <a:lstStyle/>
          <a:p>
            <a:pPr marL="0" marR="0">
              <a:spcBef>
                <a:spcPts val="1800"/>
              </a:spcBef>
              <a:spcAft>
                <a:spcPts val="1200"/>
              </a:spcAft>
            </a:pP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vol 1 Figure 5.7 Cumulative probability of a recurrent AKI hospitalization within two years of live discharge from first AKI hospitalization in 2013 for Optum Clinformatics™ patients aged 22+, (a) overall, (b) by age, (c) by race,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and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(d) by CKD and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DM</a:t>
            </a:r>
            <a:endParaRPr lang="en-US" sz="1900" dirty="0"/>
          </a:p>
        </p:txBody>
      </p:sp>
      <p:sp>
        <p:nvSpPr>
          <p:cNvPr id="6" name="Rectangle 5"/>
          <p:cNvSpPr/>
          <p:nvPr/>
        </p:nvSpPr>
        <p:spPr>
          <a:xfrm>
            <a:off x="-62814" y="5715903"/>
            <a:ext cx="9269627" cy="600164"/>
          </a:xfrm>
          <a:prstGeom prst="rect">
            <a:avLst/>
          </a:prstGeom>
        </p:spPr>
        <p:txBody>
          <a:bodyPr wrap="square">
            <a:spAutoFit/>
          </a:bodyPr>
          <a:lstStyle/>
          <a:p>
            <a:pPr>
              <a:spcBef>
                <a:spcPts val="12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Optum Clinformatics™. Age as of January, 2013. Optum Clinformatics™ commercial insurance patients aged 22 and older who were enrolled in the plan, did not have diagnoses of ESRD on January 1, 2013, and were discharged alive from an AKI hospitalization in 2013. Censored at death, ESRD diagnosis, or plan disenrollment. Abbreviations: AKI, acute kidney injury; CKD, chronic kidney disease; DM, diabetes mellitus; ESRD, end-stage renal disease</a:t>
            </a:r>
            <a:r>
              <a:rPr lang="en-US" sz="1100" i="1"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213568" y="1172306"/>
            <a:ext cx="716864"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(b) Age</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8965" y="1468779"/>
            <a:ext cx="5626071" cy="4221427"/>
          </a:xfrm>
        </p:spPr>
      </p:pic>
    </p:spTree>
    <p:extLst>
      <p:ext uri="{BB962C8B-B14F-4D97-AF65-F5344CB8AC3E}">
        <p14:creationId xmlns:p14="http://schemas.microsoft.com/office/powerpoint/2010/main" val="578384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a:xfrm>
            <a:off x="0" y="152400"/>
            <a:ext cx="9144000" cy="990600"/>
          </a:xfrm>
        </p:spPr>
        <p:txBody>
          <a:bodyPr/>
          <a:lstStyle/>
          <a:p>
            <a:pPr marL="0" marR="0">
              <a:spcBef>
                <a:spcPts val="1800"/>
              </a:spcBef>
              <a:spcAft>
                <a:spcPts val="1200"/>
              </a:spcAft>
            </a:pP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vol 1 Figure 5.7 Cumulative probability of a recurrent AKI hospitalization within two years of live discharge from first AKI hospitalization in 2013 for Optum Clinformatics™ patients aged 22+, (a) overall, (b) by age, (c) by race,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and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(d) by CKD and DM</a:t>
            </a:r>
            <a:b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900" dirty="0"/>
          </a:p>
        </p:txBody>
      </p:sp>
      <p:sp>
        <p:nvSpPr>
          <p:cNvPr id="6" name="Rectangle 5"/>
          <p:cNvSpPr/>
          <p:nvPr/>
        </p:nvSpPr>
        <p:spPr>
          <a:xfrm>
            <a:off x="114300" y="5624658"/>
            <a:ext cx="9092514" cy="769441"/>
          </a:xfrm>
          <a:prstGeom prst="rect">
            <a:avLst/>
          </a:prstGeom>
        </p:spPr>
        <p:txBody>
          <a:bodyPr wrap="square">
            <a:spAutoFit/>
          </a:bodyPr>
          <a:lstStyle/>
          <a:p>
            <a:pPr>
              <a:spcBef>
                <a:spcPts val="12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Optum Clinformatics™. Age as of January, 2013. Optum Clinformatics™ commercial insurance patients aged 22 and older who were enrolled in the plan, did not have diagnoses of ESRD on January 1, 2013, and were discharged alive from an AKI hospitalization in 2013. Censored at death, ESRD diagnosis, or plan disenrollment. Abbreviations: AKI, acute kidney injury; CKD, chronic kidney disease; DM, diabetes mellitus; ESRD, end-stage renal disease</a:t>
            </a:r>
            <a:r>
              <a:rPr lang="en-US" sz="1100" i="1"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4188721" y="1167439"/>
            <a:ext cx="766557"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(c) Race</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8965" y="1438946"/>
            <a:ext cx="5626071" cy="4221427"/>
          </a:xfrm>
        </p:spPr>
      </p:pic>
    </p:spTree>
    <p:extLst>
      <p:ext uri="{BB962C8B-B14F-4D97-AF65-F5344CB8AC3E}">
        <p14:creationId xmlns:p14="http://schemas.microsoft.com/office/powerpoint/2010/main" val="327848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0" y="114300"/>
            <a:ext cx="9144000" cy="952500"/>
          </a:xfrm>
        </p:spPr>
        <p:txBody>
          <a:bodyPr/>
          <a:lstStyle/>
          <a:p>
            <a:pPr marL="0" marR="0">
              <a:spcBef>
                <a:spcPts val="1800"/>
              </a:spcBef>
              <a:spcAft>
                <a:spcPts val="1200"/>
              </a:spcAft>
            </a:pP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vol 1 Figure 5.7 Cumulative probability of a recurrent AKI hospitalization within two years of live discharge from first AKI hospitalization in 2013 for Optum Clinformatics™ patients aged 22+, (a) overall, (b) by age, (c) by race,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and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(d) by CKD and DM</a:t>
            </a:r>
            <a:b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1900" dirty="0"/>
          </a:p>
        </p:txBody>
      </p:sp>
      <p:sp>
        <p:nvSpPr>
          <p:cNvPr id="6" name="Rectangle 5"/>
          <p:cNvSpPr/>
          <p:nvPr/>
        </p:nvSpPr>
        <p:spPr>
          <a:xfrm>
            <a:off x="-62814" y="5660373"/>
            <a:ext cx="9269627" cy="600164"/>
          </a:xfrm>
          <a:prstGeom prst="rect">
            <a:avLst/>
          </a:prstGeom>
        </p:spPr>
        <p:txBody>
          <a:bodyPr wrap="square">
            <a:spAutoFit/>
          </a:bodyPr>
          <a:lstStyle/>
          <a:p>
            <a:pPr>
              <a:spcBef>
                <a:spcPts val="1200"/>
              </a:spcBef>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Optum Clinformatics™. Age as of January, 2013. Optum Clinformatics™ commercial insurance patients aged 22 and older who were enrolled in the plan, did not have diagnoses of ESRD on January 1, 2013, and were discharged alive from an AKI hospitalization in 2013. Censored at death, ESRD diagnosis, or plan disenrollment. Abbreviations: AKI, acute kidney injury; CKD, chronic kidney disease; DM, diabetes mellitus; ESRD, end-stage renal disease</a:t>
            </a:r>
            <a:r>
              <a:rPr lang="en-US" sz="1100" i="1"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886556" y="1142473"/>
            <a:ext cx="1370888"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(d) CKD and DM</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8965" y="1438946"/>
            <a:ext cx="5626071" cy="4221427"/>
          </a:xfrm>
        </p:spPr>
      </p:pic>
    </p:spTree>
    <p:extLst>
      <p:ext uri="{BB962C8B-B14F-4D97-AF65-F5344CB8AC3E}">
        <p14:creationId xmlns:p14="http://schemas.microsoft.com/office/powerpoint/2010/main" val="197357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11327"/>
            <a:ext cx="9144000" cy="985543"/>
          </a:xfrm>
        </p:spPr>
        <p:txBody>
          <a:bodyPr/>
          <a:lstStyle/>
          <a:p>
            <a:pPr marL="0" marR="0">
              <a:spcBef>
                <a:spcPts val="1800"/>
              </a:spcBef>
              <a:spcAft>
                <a:spcPts val="1200"/>
              </a:spcAft>
            </a:pPr>
            <a:r>
              <a:rPr lang="en-US" sz="1900" b="1" spc="30" dirty="0">
                <a:latin typeface="Calibri" panose="020F0502020204030204" pitchFamily="34" charset="0"/>
                <a:ea typeface="Times New Roman" panose="02020603050405020304" pitchFamily="18" charset="0"/>
                <a:cs typeface="Times New Roman" panose="02020603050405020304" pitchFamily="18" charset="0"/>
              </a:rPr>
              <a:t>vol 1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Figure 5.8 </a:t>
            </a:r>
            <a:r>
              <a:rPr lang="en-US" sz="1900" b="1" spc="30" dirty="0">
                <a:latin typeface="Calibri" panose="020F0502020204030204" pitchFamily="34" charset="0"/>
                <a:ea typeface="Times New Roman" panose="02020603050405020304" pitchFamily="18" charset="0"/>
                <a:cs typeface="Times New Roman" panose="02020603050405020304" pitchFamily="18" charset="0"/>
              </a:rPr>
              <a:t>Cumulative probability of death-censored ESRD, death, and the composite of death or ESRD within one year of live discharge from first AKI hospitalization occurring in 2013-2014 </a:t>
            </a:r>
            <a:endParaRPr lang="en-US" sz="19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9475" y="1226951"/>
            <a:ext cx="5488850" cy="4118466"/>
          </a:xfrm>
        </p:spPr>
      </p:pic>
      <p:sp>
        <p:nvSpPr>
          <p:cNvPr id="6" name="Rectangle 5"/>
          <p:cNvSpPr/>
          <p:nvPr/>
        </p:nvSpPr>
        <p:spPr>
          <a:xfrm>
            <a:off x="3556710" y="996870"/>
            <a:ext cx="1954381"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 Medicare </a:t>
            </a:r>
            <a:r>
              <a:rPr lang="en-US" sz="14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(aged 66+)</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418041"/>
            <a:ext cx="9067800" cy="900246"/>
          </a:xfrm>
          <a:prstGeom prst="rect">
            <a:avLst/>
          </a:prstGeom>
        </p:spPr>
        <p:txBody>
          <a:bodyPr wrap="square">
            <a:spAutoFit/>
          </a:bodyPr>
          <a:lstStyle/>
          <a:p>
            <a:pPr>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Medicare patients aged 66 and older who had both Medicare Parts A &amp; B, no Medicare Advantage plan, no ESRD by first service date from Medical Evidence form, and were discharged alive from a first AKI hospitalization in 2013 or 2014. (b) All patient-years at risk for Optum Clinformatics™ commercial insurance patients aged 22 and older who were enrolled in the plan, did not have diagnoses of ESRD, and were alive on January of year shown. All models censored at the end of Medicare Part A &amp; B participation, switch to Medicare Advantage program, or 365 days after AKI discharge. Model for ESRD also was censored at death. Model for death was not censored at the start of ESRD. Abbreviations: AKI, acute kidney injury; ESRD, end-stage renal disease</a:t>
            </a:r>
            <a:r>
              <a:rPr lang="en-US" sz="1050" i="1"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1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a:xfrm>
            <a:off x="0" y="11327"/>
            <a:ext cx="9144000" cy="985543"/>
          </a:xfrm>
        </p:spPr>
        <p:txBody>
          <a:bodyPr/>
          <a:lstStyle/>
          <a:p>
            <a:pPr marL="0" marR="0">
              <a:spcBef>
                <a:spcPts val="1800"/>
              </a:spcBef>
              <a:spcAft>
                <a:spcPts val="1200"/>
              </a:spcAft>
            </a:pPr>
            <a:r>
              <a:rPr lang="en-US" sz="1900" b="1" spc="30" dirty="0">
                <a:latin typeface="Calibri" panose="020F0502020204030204" pitchFamily="34" charset="0"/>
                <a:ea typeface="Times New Roman" panose="02020603050405020304" pitchFamily="18" charset="0"/>
                <a:cs typeface="Times New Roman" panose="02020603050405020304" pitchFamily="18" charset="0"/>
              </a:rPr>
              <a:t>vol 1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Figure 5.8 </a:t>
            </a:r>
            <a:r>
              <a:rPr lang="en-US" sz="1900" b="1" spc="30" dirty="0">
                <a:latin typeface="Calibri" panose="020F0502020204030204" pitchFamily="34" charset="0"/>
                <a:ea typeface="Times New Roman" panose="02020603050405020304" pitchFamily="18" charset="0"/>
                <a:cs typeface="Times New Roman" panose="02020603050405020304" pitchFamily="18" charset="0"/>
              </a:rPr>
              <a:t>Cumulative probability of death-censored ESRD, death, and the composite of death or ESRD within one year of live discharge from first AKI hospitalization occurring in 2013-2014 </a:t>
            </a:r>
            <a:br>
              <a:rPr lang="en-US" sz="19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1900" dirty="0"/>
          </a:p>
        </p:txBody>
      </p:sp>
      <p:sp>
        <p:nvSpPr>
          <p:cNvPr id="6" name="Rectangle 5"/>
          <p:cNvSpPr/>
          <p:nvPr/>
        </p:nvSpPr>
        <p:spPr>
          <a:xfrm>
            <a:off x="3067422" y="996870"/>
            <a:ext cx="3009158"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(b) Optum Clinformatics</a:t>
            </a:r>
            <a:r>
              <a:rPr lang="en-US" sz="1400" b="1" kern="0" baseline="3000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TM</a:t>
            </a: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  </a:t>
            </a:r>
            <a:r>
              <a:rPr lang="en-US" sz="14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(aged </a:t>
            </a: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22+)</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406082"/>
            <a:ext cx="9258300" cy="907941"/>
          </a:xfrm>
          <a:prstGeom prst="rect">
            <a:avLst/>
          </a:prstGeom>
        </p:spPr>
        <p:txBody>
          <a:bodyPr wrap="square">
            <a:spAutoFit/>
          </a:bodyPr>
          <a:lstStyle/>
          <a:p>
            <a:pPr>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Medicare patients aged 66 and older who had both Medicare Parts A &amp; B, no Medicare Advantage plan, no ESRD by first service date from Medical Evidence form, and were discharged alive from a first AKI hospitalization in 2013 or 2014. (b) All patient-years at risk for Optum Clinformatics™ commercial insurance patients aged 22 and older who were enrolled in the plan, did not have diagnoses of ESRD, and were alive on January of year shown. All models censored at the end of Medicare Part A &amp; B participation, switch to Medicare Advantage program, or 365 days after AKI discharge. Model for ESRD also was censored at death. Model for death was not censored at the start of ESRD. Abbreviations: AKI, acute kidney injury; ESRD, end-stage renal disease</a:t>
            </a:r>
            <a:r>
              <a:rPr lang="en-US" sz="1050" i="1" dirty="0" smtClean="0">
                <a:latin typeface="Calibri" panose="020F0502020204030204" pitchFamily="34" charset="0"/>
                <a:ea typeface="Times New Roman" panose="02020603050405020304" pitchFamily="18" charset="0"/>
                <a:cs typeface="Times New Roman" panose="02020603050405020304" pitchFamily="18" charset="0"/>
              </a:rPr>
              <a:t>.</a:t>
            </a:r>
            <a:r>
              <a:rPr lang="en-US" sz="1100" dirty="0">
                <a:latin typeface="Constantia" panose="02030602050306030303"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7575" y="1287616"/>
            <a:ext cx="5488850" cy="4118466"/>
          </a:xfrm>
        </p:spPr>
      </p:pic>
    </p:spTree>
    <p:extLst>
      <p:ext uri="{BB962C8B-B14F-4D97-AF65-F5344CB8AC3E}">
        <p14:creationId xmlns:p14="http://schemas.microsoft.com/office/powerpoint/2010/main" val="1889605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a:xfrm>
            <a:off x="-57150" y="114300"/>
            <a:ext cx="9258300" cy="1028700"/>
          </a:xfrm>
        </p:spPr>
        <p:txBody>
          <a:bodyPr/>
          <a:lstStyle/>
          <a:p>
            <a:pPr marL="0" marR="0">
              <a:spcBef>
                <a:spcPts val="1800"/>
              </a:spcBef>
              <a:spcAft>
                <a:spcPts val="1200"/>
              </a:spcAft>
            </a:pP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vol 1 Figure 5.9 Cumulative probability of a claim for an outpatient nephrology visit within six months of live discharge from first AKI hospitalization, overall and by CKD, DM, </a:t>
            </a:r>
            <a:r>
              <a:rPr lang="en-US" sz="1900" b="1" spc="30" dirty="0" smtClean="0">
                <a:latin typeface="Calibri" panose="020F0502020204030204" pitchFamily="34" charset="0"/>
                <a:ea typeface="Times New Roman" panose="02020603050405020304" pitchFamily="18" charset="0"/>
                <a:cs typeface="Times New Roman" panose="02020603050405020304" pitchFamily="18" charset="0"/>
              </a:rPr>
              <a:t>2005-2014</a:t>
            </a:r>
            <a:endParaRPr lang="en-US" sz="19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9102" y="1219200"/>
            <a:ext cx="5145797" cy="3861062"/>
          </a:xfrm>
        </p:spPr>
      </p:pic>
      <p:sp>
        <p:nvSpPr>
          <p:cNvPr id="6" name="Rectangle 5"/>
          <p:cNvSpPr/>
          <p:nvPr/>
        </p:nvSpPr>
        <p:spPr>
          <a:xfrm>
            <a:off x="3594810" y="1050295"/>
            <a:ext cx="1954381" cy="307777"/>
          </a:xfrm>
          <a:prstGeom prst="rect">
            <a:avLst/>
          </a:prstGeom>
        </p:spPr>
        <p:txBody>
          <a:bodyPr vert="horz"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 Medicare </a:t>
            </a:r>
            <a:r>
              <a:rPr lang="en-US" sz="14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(aged 66+)</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080262"/>
            <a:ext cx="9144000" cy="1223412"/>
          </a:xfrm>
          <a:prstGeom prst="rect">
            <a:avLst/>
          </a:prstGeom>
        </p:spPr>
        <p:txBody>
          <a:bodyPr wrap="square">
            <a:spAutoFit/>
          </a:bodyPr>
          <a:lstStyle/>
          <a:p>
            <a:pPr>
              <a:spcAft>
                <a:spcPts val="18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Optum Clinformatics™. (a) Medicare patients aged 66 and older who had both Medicare Parts A &amp; B, no Medicare Advantage plan, no ESRD by first service date from Medical Evidence form on January 1 of year shown and were discharged alive from a first AKI hospitalization during the year. Censored at death, ESRD, end of Medicare Part A &amp; B participation, or switch to Medicare Advantage program. Physician visits are from physician/supplier claims with provider specialty codes for nephrology (39) and claim source indicating an outpatient setting. (b) Optum Clinformatics™ commercial insurance patients aged 22 and older who were enrolled in the plan, did not have diagnoses of ESRD, and were discharged alive from an AKI hospitalization in the year shown. Censored at death, ESRD, or plan disenrollment. Provider specialty of “nephrologist” used to identify nephrology visits. Abbreviations: AKI, acute kidney injury; CKD, chronic kidney disease; DM, diabetes mellitus; ESRD, end-stage renal disease.</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738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26</a:t>
            </a:fld>
            <a:endParaRPr lang="en-US" dirty="0"/>
          </a:p>
        </p:txBody>
      </p:sp>
      <p:sp>
        <p:nvSpPr>
          <p:cNvPr id="3" name="Title 2"/>
          <p:cNvSpPr>
            <a:spLocks noGrp="1"/>
          </p:cNvSpPr>
          <p:nvPr>
            <p:ph type="title"/>
          </p:nvPr>
        </p:nvSpPr>
        <p:spPr>
          <a:xfrm>
            <a:off x="-57150" y="0"/>
            <a:ext cx="9258300" cy="1143000"/>
          </a:xfrm>
        </p:spPr>
        <p:txBody>
          <a:bodyPr/>
          <a:lstStyle/>
          <a:p>
            <a:pPr marL="0" marR="0">
              <a:spcBef>
                <a:spcPts val="1800"/>
              </a:spcBef>
              <a:spcAft>
                <a:spcPts val="1200"/>
              </a:spcAft>
            </a:pP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vol 1 Figure 5.9 Cumulative probability of a claim for an outpatient nephrology visit within six months of live discharge from first AKI hospitalization, overall and by CKD, DM, 2005-2014</a:t>
            </a:r>
            <a:b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5"/>
          <p:cNvSpPr/>
          <p:nvPr/>
        </p:nvSpPr>
        <p:spPr>
          <a:xfrm>
            <a:off x="3087459" y="985453"/>
            <a:ext cx="2969083" cy="307777"/>
          </a:xfrm>
          <a:prstGeom prst="rect">
            <a:avLst/>
          </a:prstGeom>
        </p:spPr>
        <p:txBody>
          <a:bodyPr vert="horz"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(b) Optum Clinformatics</a:t>
            </a:r>
            <a:r>
              <a:rPr lang="en-US" sz="1400" b="1" kern="0" baseline="3000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TM</a:t>
            </a: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 </a:t>
            </a:r>
            <a:r>
              <a:rPr lang="en-US" sz="14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(aged </a:t>
            </a: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22+)</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
        <p:nvSpPr>
          <p:cNvPr id="7" name="Rectangle 6"/>
          <p:cNvSpPr/>
          <p:nvPr/>
        </p:nvSpPr>
        <p:spPr>
          <a:xfrm>
            <a:off x="0" y="5125026"/>
            <a:ext cx="9144000" cy="1223412"/>
          </a:xfrm>
          <a:prstGeom prst="rect">
            <a:avLst/>
          </a:prstGeom>
        </p:spPr>
        <p:txBody>
          <a:bodyPr wrap="square">
            <a:spAutoFit/>
          </a:bodyPr>
          <a:lstStyle/>
          <a:p>
            <a:pPr>
              <a:spcAft>
                <a:spcPts val="18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Optum Clinformatics™. (a) Medicare patients aged 66 and older who had both Medicare Parts A &amp; B, no Medicare Advantage plan, no ESRD by first service date from Medical Evidence form on January 1 of year shown and were discharged alive from a first AKI hospitalization during the year. Censored at death, ESRD, end of Medicare Part A &amp; B participation, or switch to Medicare Advantage program. Physician visits are from physician/supplier claims with provider specialty codes for nephrology (39) and claim source indicating an outpatient setting. (b) Optum Clinformatics™ commercial insurance patients aged 22 and older who were enrolled in the plan, did not have diagnoses of ESRD, and were discharged alive from an AKI hospitalization in the year shown. Censored at death, ESRD, or plan disenrollment. Provider specialty of “nephrologist” used to identify nephrology visits. Abbreviations: AKI, acute kidney injury; CKD, chronic kidney disease; DM, diabetes mellitus; ESRD, end-stage renal disease.</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9101" y="1263964"/>
            <a:ext cx="5145797" cy="3861062"/>
          </a:xfrm>
        </p:spPr>
      </p:pic>
    </p:spTree>
    <p:extLst>
      <p:ext uri="{BB962C8B-B14F-4D97-AF65-F5344CB8AC3E}">
        <p14:creationId xmlns:p14="http://schemas.microsoft.com/office/powerpoint/2010/main" val="3590427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103819"/>
              </p:ext>
            </p:extLst>
          </p:nvPr>
        </p:nvGraphicFramePr>
        <p:xfrm>
          <a:off x="1227138" y="1257300"/>
          <a:ext cx="6689725" cy="3621024"/>
        </p:xfrm>
        <a:graphic>
          <a:graphicData uri="http://schemas.openxmlformats.org/drawingml/2006/table">
            <a:tbl>
              <a:tblPr firstRow="1" firstCol="1"/>
              <a:tblGrid>
                <a:gridCol w="1491615">
                  <a:extLst>
                    <a:ext uri="{9D8B030D-6E8A-4147-A177-3AD203B41FA5}">
                      <a16:colId xmlns:a16="http://schemas.microsoft.com/office/drawing/2014/main" val="1091785053"/>
                    </a:ext>
                  </a:extLst>
                </a:gridCol>
                <a:gridCol w="5198110">
                  <a:extLst>
                    <a:ext uri="{9D8B030D-6E8A-4147-A177-3AD203B41FA5}">
                      <a16:colId xmlns:a16="http://schemas.microsoft.com/office/drawing/2014/main" val="3400712823"/>
                    </a:ext>
                  </a:extLst>
                </a:gridCol>
              </a:tblGrid>
              <a:tr h="0">
                <a:tc gridSpan="2">
                  <a:txBody>
                    <a:bodyPr/>
                    <a:lstStyle/>
                    <a:p>
                      <a:pPr marL="0" marR="0">
                        <a:spcBef>
                          <a:spcPts val="600"/>
                        </a:spcBef>
                        <a:spcAft>
                          <a:spcPts val="60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Table B. ICD-9-CM codes for Chronic Kidney Disease (CKD) stages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10396310"/>
                  </a:ext>
                </a:extLst>
              </a:tr>
              <a:tr h="18288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ICD-9-CM code</a:t>
                      </a:r>
                      <a:r>
                        <a:rPr lang="en-US" sz="1600" b="1"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Stage</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4800648"/>
                  </a:ext>
                </a:extLst>
              </a:tr>
              <a:tr h="18288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585.1</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CKD, Stage 1</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0939515"/>
                  </a:ext>
                </a:extLst>
              </a:tr>
              <a:tr h="18288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585.2</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CKD, Stage 2 (mild)</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717079588"/>
                  </a:ext>
                </a:extLst>
              </a:tr>
              <a:tr h="18288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585.3</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CKD, Stage 3 (moderate)</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38251579"/>
                  </a:ext>
                </a:extLst>
              </a:tr>
              <a:tr h="18288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585.4</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CKD, Stage 4 (severe)</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77295678"/>
                  </a:ext>
                </a:extLst>
              </a:tr>
              <a:tr h="18288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585.5</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CKD, Stage 5 (excludes 585.6: Stage 5, requiring chronic dialysis</a:t>
                      </a:r>
                      <a:r>
                        <a:rPr lang="en-US" sz="160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t>
                      </a: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4222244521"/>
                  </a:ext>
                </a:extLst>
              </a:tr>
              <a:tr h="182880">
                <a:tc>
                  <a:txBody>
                    <a:bodyPr/>
                    <a:lstStyle/>
                    <a:p>
                      <a:pPr marL="0" marR="0">
                        <a:lnSpc>
                          <a:spcPct val="115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CKD Stage-unspecified</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these analyses, identified by multiple codes including 585.9, 250.4x, 403.9x &amp; others</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370829"/>
                  </a:ext>
                </a:extLst>
              </a:tr>
              <a:tr h="439420">
                <a:tc gridSpan="2">
                  <a:txBody>
                    <a:bodyPr/>
                    <a:lstStyle/>
                    <a:p>
                      <a:pPr marL="0" marR="0">
                        <a:spcBef>
                          <a:spcPts val="1000"/>
                        </a:spcBef>
                        <a:spcAft>
                          <a:spcPts val="300"/>
                        </a:spcAft>
                      </a:pPr>
                      <a:r>
                        <a:rPr lang="en-US" sz="1600" i="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analyses in this chapter, CKD stage estimates require at least one occurrence of a stage-specific code, and the last available CKD stage in a given year was used. </a:t>
                      </a:r>
                      <a:r>
                        <a:rPr lang="en-US" sz="1400" i="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 </a:t>
                      </a:r>
                      <a:r>
                        <a:rPr lang="en-US" sz="14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USRDS analyses, patients with ICD-9-CM code 585.6 &amp; with no ESRD 2728 form or other indication of end-stage renal disease (ESRD) are considered to have code 585.5.</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28449411"/>
                  </a:ext>
                </a:extLst>
              </a:tr>
            </a:tbl>
          </a:graphicData>
        </a:graphic>
      </p:graphicFrame>
    </p:spTree>
    <p:extLst>
      <p:ext uri="{BB962C8B-B14F-4D97-AF65-F5344CB8AC3E}">
        <p14:creationId xmlns:p14="http://schemas.microsoft.com/office/powerpoint/2010/main" val="4038259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28</a:t>
            </a:fld>
            <a:endParaRPr lang="en-US" dirty="0"/>
          </a:p>
        </p:txBody>
      </p:sp>
      <p:sp>
        <p:nvSpPr>
          <p:cNvPr id="3" name="Title 2"/>
          <p:cNvSpPr>
            <a:spLocks noGrp="1"/>
          </p:cNvSpPr>
          <p:nvPr>
            <p:ph type="title"/>
          </p:nvPr>
        </p:nvSpPr>
        <p:spPr>
          <a:xfrm>
            <a:off x="-152400" y="0"/>
            <a:ext cx="9448800" cy="1143000"/>
          </a:xfrm>
        </p:spPr>
        <p:txBody>
          <a:bodyPr/>
          <a:lstStyle/>
          <a:p>
            <a:pPr marL="0" marR="0">
              <a:spcBef>
                <a:spcPts val="1800"/>
              </a:spcBef>
              <a:spcAft>
                <a:spcPts val="1200"/>
              </a:spcAft>
            </a:pP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vol 1 Figure 5.10 Renal status one year following discharge from AKI hospitalization in 2013-2014, among surviving patients without kidney disease prior to AKI hospitalization, by CKD stage and ESRD status</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0244" y="1302976"/>
            <a:ext cx="5143511" cy="3861062"/>
          </a:xfrm>
        </p:spPr>
      </p:pic>
      <p:sp>
        <p:nvSpPr>
          <p:cNvPr id="6" name="Rectangle 5"/>
          <p:cNvSpPr/>
          <p:nvPr/>
        </p:nvSpPr>
        <p:spPr>
          <a:xfrm>
            <a:off x="0" y="5219700"/>
            <a:ext cx="9144000" cy="1061829"/>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Medicare patients aged 66 and older who had both Medicare Parts A &amp; B, no Medicare Advantage plan, did not have ESRD, were discharged alive from a first AKI hospitalization in 2013 or 2014, and did not have any claims with a diagnosis of CKD in the 365 days prior to the AKI. (b) Optum Clinformatics™ commercial insurance patients aged 22 and older who were enrolled in the plan, did not have diagnoses of ESRD, and were discharged alive from an AKI hospitalization in 2013 or 2014, and did not have any claims with a diagnosis of CKD in the 365 days prior to the AKI. Renal status after AKI determined from claims between discharge from AKI hospitalization and 365 days after discharge. Stage determined by 585.x claim closest to 365 days after discharge; ESRD by first service date on Medical Evidence form. Abbreviations: AKI, acute kidney injury; CKD, chronic kidney disease; ESRD, end-stage renal disease.</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594811" y="985704"/>
            <a:ext cx="1954381"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 Medicare </a:t>
            </a:r>
            <a:r>
              <a:rPr lang="en-US" sz="14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(aged 66+)</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468269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29</a:t>
            </a:fld>
            <a:endParaRPr lang="en-US" dirty="0"/>
          </a:p>
        </p:txBody>
      </p:sp>
      <p:sp>
        <p:nvSpPr>
          <p:cNvPr id="3" name="Title 2"/>
          <p:cNvSpPr>
            <a:spLocks noGrp="1"/>
          </p:cNvSpPr>
          <p:nvPr>
            <p:ph type="title"/>
          </p:nvPr>
        </p:nvSpPr>
        <p:spPr>
          <a:xfrm>
            <a:off x="-152400" y="0"/>
            <a:ext cx="9448800" cy="1143000"/>
          </a:xfrm>
        </p:spPr>
        <p:txBody>
          <a:bodyPr/>
          <a:lstStyle/>
          <a:p>
            <a:pPr marL="0" marR="0">
              <a:spcBef>
                <a:spcPts val="1800"/>
              </a:spcBef>
              <a:spcAft>
                <a:spcPts val="1200"/>
              </a:spcAft>
            </a:pP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vol 1 Figure 5.10 Renal status one year following discharge from AKI hospitalization in 2013-2014, among surviving patients without kidney disease prior to AKI hospitalization, by CKD stage and ESRD status</a:t>
            </a:r>
            <a: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t/>
            </a:r>
            <a:br>
              <a:rPr lang="en-US" sz="2200" b="1" spc="30" dirty="0" smtClean="0">
                <a:latin typeface="Calibri" panose="020F0502020204030204" pitchFamily="34" charset="0"/>
                <a:ea typeface="Times New Roman" panose="02020603050405020304" pitchFamily="18" charset="0"/>
                <a:cs typeface="Times New Roman" panose="02020603050405020304" pitchFamily="18" charset="0"/>
              </a:rPr>
            </a:br>
            <a:endParaRPr lang="en-US" sz="2200" dirty="0"/>
          </a:p>
        </p:txBody>
      </p:sp>
      <p:sp>
        <p:nvSpPr>
          <p:cNvPr id="6" name="Rectangle 5"/>
          <p:cNvSpPr/>
          <p:nvPr/>
        </p:nvSpPr>
        <p:spPr>
          <a:xfrm>
            <a:off x="12979" y="5219700"/>
            <a:ext cx="9144000" cy="1061829"/>
          </a:xfrm>
          <a:prstGeom prst="rect">
            <a:avLst/>
          </a:prstGeom>
        </p:spPr>
        <p:txBody>
          <a:bodyPr wrap="square">
            <a:spAutoFit/>
          </a:bodyPr>
          <a:lstStyle/>
          <a:p>
            <a:pPr>
              <a:spcAft>
                <a:spcPts val="12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 Medicare patients aged 66 and older who had both Medicare Parts A &amp; B, no Medicare Advantage plan, did not have ESRD, were discharged alive from a first AKI hospitalization in 2013 or 2014, and did not have any claims with a diagnosis of CKD in the 365 days prior to the AKI. (b) Optum Clinformatics™ commercial insurance patients aged 22 and older who were enrolled in the plan, did not have diagnoses of ESRD, and were discharged alive from an AKI hospitalization in 2013 or 2014, and did not have any claims with a diagnosis of CKD in the 365 days prior to the AKI. Renal status after AKI determined from claims between discharge from AKI hospitalization and 365 days after discharge. Stage determined by 585.x claim closest to 365 days after discharge; ESRD by first service date on Medical Evidence form. Abbreviations: AKI, acute kidney injury; CKD, chronic kidney disease; ESRD, end-stage renal disease.</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67428" y="985704"/>
            <a:ext cx="3009158" cy="307777"/>
          </a:xfrm>
          <a:prstGeom prst="rect">
            <a:avLst/>
          </a:prstGeom>
        </p:spPr>
        <p:txBody>
          <a:bodyPr wrap="none">
            <a:spAutoFit/>
          </a:bodyPr>
          <a:lstStyle/>
          <a:p>
            <a:pPr marR="0" lvl="0" algn="ctr" fontAlgn="base">
              <a:spcBef>
                <a:spcPts val="600"/>
              </a:spcBef>
              <a:spcAft>
                <a:spcPts val="0"/>
              </a:spcAft>
              <a:buClr>
                <a:srgbClr val="000000"/>
              </a:buClr>
            </a:pP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(b) Optum Clinformatics</a:t>
            </a:r>
            <a:r>
              <a:rPr lang="en-US" sz="1400" b="1" kern="0" baseline="3000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TM</a:t>
            </a: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  </a:t>
            </a:r>
            <a:r>
              <a:rPr lang="en-US" sz="14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(aged </a:t>
            </a:r>
            <a:r>
              <a:rPr lang="en-US" sz="14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22+)</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0244" y="1302976"/>
            <a:ext cx="5143511" cy="3861062"/>
          </a:xfrm>
        </p:spPr>
      </p:pic>
    </p:spTree>
    <p:extLst>
      <p:ext uri="{BB962C8B-B14F-4D97-AF65-F5344CB8AC3E}">
        <p14:creationId xmlns:p14="http://schemas.microsoft.com/office/powerpoint/2010/main" val="361778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13" name="Title 12"/>
          <p:cNvSpPr>
            <a:spLocks noGrp="1"/>
          </p:cNvSpPr>
          <p:nvPr>
            <p:ph type="title"/>
          </p:nvPr>
        </p:nvSpPr>
        <p:spPr>
          <a:xfrm>
            <a:off x="-171450" y="14452"/>
            <a:ext cx="9486900" cy="1357148"/>
          </a:xfrm>
        </p:spPr>
        <p:txBody>
          <a:bodyPr/>
          <a:lstStyle/>
          <a:p>
            <a:r>
              <a:rPr lang="en-US" sz="2000" b="1" dirty="0">
                <a:solidFill>
                  <a:srgbClr val="000000"/>
                </a:solidFill>
                <a:latin typeface="Calibri" panose="020F0502020204030204" pitchFamily="34" charset="0"/>
              </a:rPr>
              <a:t>vol 1 Figure 5.1 Percent of Medicare patients aged 66+ (a) with at least one AKI hospitalization, and (b) percent among those with an AKI hospitalization who required dialysis, and by whether an intensive care unit (ICU) </a:t>
            </a:r>
            <a:r>
              <a:rPr lang="en-US" sz="2000" b="1" dirty="0" smtClean="0">
                <a:solidFill>
                  <a:srgbClr val="000000"/>
                </a:solidFill>
                <a:latin typeface="Calibri" panose="020F0502020204030204" pitchFamily="34" charset="0"/>
              </a:rPr>
              <a:t>stay </a:t>
            </a:r>
            <a:r>
              <a:rPr lang="en-US" sz="2000" b="1" dirty="0">
                <a:solidFill>
                  <a:srgbClr val="000000"/>
                </a:solidFill>
                <a:latin typeface="Calibri" panose="020F0502020204030204" pitchFamily="34" charset="0"/>
              </a:rPr>
              <a:t>was required, 2005-2015 </a:t>
            </a:r>
            <a:endParaRPr lang="en-US" sz="2000" dirty="0"/>
          </a:p>
        </p:txBody>
      </p:sp>
      <p:sp>
        <p:nvSpPr>
          <p:cNvPr id="4" name="Rectangle 3"/>
          <p:cNvSpPr/>
          <p:nvPr/>
        </p:nvSpPr>
        <p:spPr>
          <a:xfrm>
            <a:off x="0" y="5372100"/>
            <a:ext cx="9144000" cy="938719"/>
          </a:xfrm>
          <a:prstGeom prst="rect">
            <a:avLst/>
          </a:prstGeom>
        </p:spPr>
        <p:txBody>
          <a:bodyPr wrap="square">
            <a:spAutoFit/>
          </a:bodyPr>
          <a:lstStyle/>
          <a:p>
            <a:r>
              <a:rPr lang="en-US" sz="1100" i="1" dirty="0">
                <a:solidFill>
                  <a:srgbClr val="000000"/>
                </a:solidFill>
                <a:latin typeface="Calibri" panose="020F0502020204030204" pitchFamily="34" charset="0"/>
              </a:rPr>
              <a:t>Data Source: Special analyses, Medicare 5% sample. (a) Percent with an AKI hospitalization among all Medicare patients aged 66 and older who had both Medicare Parts A &amp; B, no Medicare Advantage plan, no ESRD by first service date from Medical Evidence form, and were alive on January 1 of year shown. (b) Percent of patients receiving dialysis during their first AKI hospitalization among patients with a first AKI hospitalization. Dialysis is identified by a diagnosis or charge for dialysis on the AKI hospitalization inpatient claim or a physician/supplier (Part B) claim for dialysis during the time of the AKI inpatient claim. Abbreviations: AKI, acute kidney injury; ESRD, end-stage renal disease. </a:t>
            </a:r>
            <a:endParaRPr lang="en-US" sz="11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0515" y="1328383"/>
            <a:ext cx="6042971" cy="4118466"/>
          </a:xfrm>
        </p:spPr>
      </p:pic>
      <p:sp>
        <p:nvSpPr>
          <p:cNvPr id="8" name="Rectangle 7"/>
          <p:cNvSpPr/>
          <p:nvPr/>
        </p:nvSpPr>
        <p:spPr>
          <a:xfrm>
            <a:off x="971550" y="1072786"/>
            <a:ext cx="7200900" cy="307777"/>
          </a:xfrm>
          <a:prstGeom prst="rect">
            <a:avLst/>
          </a:prstGeom>
        </p:spPr>
        <p:txBody>
          <a:bodyPr wrap="square">
            <a:spAutoFit/>
          </a:bodyPr>
          <a:lstStyle/>
          <a:p>
            <a:pPr marR="0" lvl="0" algn="ctr" fontAlgn="base">
              <a:spcBef>
                <a:spcPts val="600"/>
              </a:spcBef>
              <a:spcAft>
                <a:spcPts val="0"/>
              </a:spcAft>
              <a:buClr>
                <a:srgbClr val="000000"/>
              </a:buClr>
              <a:tabLst>
                <a:tab pos="4800600" algn="l"/>
              </a:tabLst>
            </a:pPr>
            <a:r>
              <a:rPr lang="en-US" sz="12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(b</a:t>
            </a:r>
            <a:r>
              <a:rPr lang="en-US" sz="1200" b="1" kern="0" dirty="0" smtClean="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  </a:t>
            </a:r>
            <a:r>
              <a:rPr lang="en-US" sz="1400" b="1" kern="0" dirty="0">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rPr>
              <a:t>Percent of patients requiring inpatient dialysis, among those with a first AKI hospitalization</a:t>
            </a:r>
            <a:endParaRPr lang="en-US" sz="1400" b="1" u="none" strike="noStrike" kern="0" spc="0" dirty="0">
              <a:ln>
                <a:noFill/>
              </a:ln>
              <a:effectLst>
                <a:glow>
                  <a:srgbClr val="000000"/>
                </a:glow>
                <a:outerShdw sx="0" sy="0">
                  <a:srgbClr val="000000"/>
                </a:outerShdw>
                <a:reflection stA="0" endPos="0" fadeDir="0" sx="0" s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157514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30</a:t>
            </a:fld>
            <a:endParaRPr lang="en-US" dirty="0"/>
          </a:p>
        </p:txBody>
      </p:sp>
      <p:sp>
        <p:nvSpPr>
          <p:cNvPr id="3" name="Title 2"/>
          <p:cNvSpPr>
            <a:spLocks noGrp="1"/>
          </p:cNvSpPr>
          <p:nvPr>
            <p:ph type="title"/>
          </p:nvPr>
        </p:nvSpPr>
        <p:spPr>
          <a:xfrm>
            <a:off x="0" y="0"/>
            <a:ext cx="9144000" cy="990600"/>
          </a:xfrm>
        </p:spPr>
        <p:txBody>
          <a:bodyPr/>
          <a:lstStyle/>
          <a:p>
            <a:pPr marL="0" marR="0">
              <a:spcBef>
                <a:spcPts val="24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Figure 5.11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Hospital discharge status of first hospitalization for Medicare patients aged 66+ (a) with diagnosis of AKI during stay, and (b) without diagnosis of AKI during stay, 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 r="886" b="53544"/>
          <a:stretch/>
        </p:blipFill>
        <p:spPr>
          <a:xfrm>
            <a:off x="1966679" y="1840052"/>
            <a:ext cx="5210643" cy="3256254"/>
          </a:xfrm>
        </p:spPr>
      </p:pic>
      <p:sp>
        <p:nvSpPr>
          <p:cNvPr id="6" name="Rectangle 5"/>
          <p:cNvSpPr/>
          <p:nvPr/>
        </p:nvSpPr>
        <p:spPr>
          <a:xfrm>
            <a:off x="2938380" y="1192398"/>
            <a:ext cx="3267241"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(a) With </a:t>
            </a:r>
            <a:r>
              <a:rPr lang="en-US" sz="1600" b="1" dirty="0">
                <a:latin typeface="Calibri" panose="020F0502020204030204" pitchFamily="34" charset="0"/>
                <a:ea typeface="Calibri" panose="020F0502020204030204" pitchFamily="34" charset="0"/>
                <a:cs typeface="Times New Roman" panose="02020603050405020304" pitchFamily="18" charset="0"/>
              </a:rPr>
              <a:t>diagnosis of AKI during stay</a:t>
            </a:r>
            <a:endParaRPr lang="en-US" sz="2800" b="1" dirty="0"/>
          </a:p>
        </p:txBody>
      </p:sp>
      <p:sp>
        <p:nvSpPr>
          <p:cNvPr id="7" name="Rectangle 6"/>
          <p:cNvSpPr/>
          <p:nvPr/>
        </p:nvSpPr>
        <p:spPr>
          <a:xfrm>
            <a:off x="0" y="5432922"/>
            <a:ext cx="9144000" cy="769441"/>
          </a:xfrm>
          <a:prstGeom prst="rect">
            <a:avLst/>
          </a:prstGeom>
        </p:spPr>
        <p:txBody>
          <a:bodyPr wrap="square">
            <a:spAutoFit/>
          </a:bodyPr>
          <a:lstStyle/>
          <a:p>
            <a:pPr>
              <a:spcBef>
                <a:spcPts val="1200"/>
              </a:spcBef>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Medicare patients aged 66 and older who had both Medicare Parts A &amp; B, no Medicare Advantage plan, did not have ESRD on 1/1/2015, had a first hospitalization in 2015, and were not admitted to the acute care hospital from a skilled nursing facility. Institution includes short-term skilled nursing facilities, rehabilitation hospitals, and long-term care facilities. Home also includes patients receiving home health care services. Abbreviations: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726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31</a:t>
            </a:fld>
            <a:endParaRPr lang="en-US" dirty="0"/>
          </a:p>
        </p:txBody>
      </p:sp>
      <p:sp>
        <p:nvSpPr>
          <p:cNvPr id="3" name="Title 2"/>
          <p:cNvSpPr>
            <a:spLocks noGrp="1"/>
          </p:cNvSpPr>
          <p:nvPr>
            <p:ph type="title"/>
          </p:nvPr>
        </p:nvSpPr>
        <p:spPr>
          <a:xfrm>
            <a:off x="0" y="0"/>
            <a:ext cx="9144000" cy="990600"/>
          </a:xfrm>
        </p:spPr>
        <p:txBody>
          <a:bodyPr/>
          <a:lstStyle/>
          <a:p>
            <a:pPr marL="0" marR="0">
              <a:spcBef>
                <a:spcPts val="24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Figure 5.11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Hospital discharge status of first hospitalization for Medicare patients aged 66+ (a) with diagnosis of AKI during stay, and (b) without diagnosis of AKI during stay, 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6" name="Rectangle 5"/>
          <p:cNvSpPr/>
          <p:nvPr/>
        </p:nvSpPr>
        <p:spPr>
          <a:xfrm>
            <a:off x="2787697" y="1300549"/>
            <a:ext cx="3568606"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(b) Without </a:t>
            </a:r>
            <a:r>
              <a:rPr lang="en-US" sz="1600" b="1" dirty="0">
                <a:latin typeface="Calibri" panose="020F0502020204030204" pitchFamily="34" charset="0"/>
                <a:ea typeface="Calibri" panose="020F0502020204030204" pitchFamily="34" charset="0"/>
                <a:cs typeface="Times New Roman" panose="02020603050405020304" pitchFamily="18" charset="0"/>
              </a:rPr>
              <a:t>diagnosis of AKI during stay</a:t>
            </a:r>
            <a:endParaRPr lang="en-US" sz="2800" b="1" dirty="0"/>
          </a:p>
        </p:txBody>
      </p:sp>
      <p:sp>
        <p:nvSpPr>
          <p:cNvPr id="7" name="Rectangle 6"/>
          <p:cNvSpPr/>
          <p:nvPr/>
        </p:nvSpPr>
        <p:spPr>
          <a:xfrm>
            <a:off x="0" y="5432922"/>
            <a:ext cx="9144000" cy="769441"/>
          </a:xfrm>
          <a:prstGeom prst="rect">
            <a:avLst/>
          </a:prstGeom>
        </p:spPr>
        <p:txBody>
          <a:bodyPr wrap="square">
            <a:spAutoFit/>
          </a:bodyPr>
          <a:lstStyle/>
          <a:p>
            <a:pPr>
              <a:spcBef>
                <a:spcPts val="1200"/>
              </a:spcBef>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Medicare patients aged 66 and older who had both Medicare Parts A &amp; B, no Medicare Advantage plan, did not have ESRD on 1/1/2015, had a first hospitalization in 2015, and were not admitted to the acute care hospital from a skilled nursing facility. Institution includes short-term skilled nursing facilities, rehabilitation hospitals, and long-term care facilities. Home also includes patients receiving home health care services. Abbreviations: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1512"/>
          <a:stretch/>
        </p:blipFill>
        <p:spPr>
          <a:xfrm>
            <a:off x="2028183" y="1787543"/>
            <a:ext cx="5087634" cy="3289190"/>
          </a:xfrm>
        </p:spPr>
      </p:pic>
    </p:spTree>
    <p:extLst>
      <p:ext uri="{BB962C8B-B14F-4D97-AF65-F5344CB8AC3E}">
        <p14:creationId xmlns:p14="http://schemas.microsoft.com/office/powerpoint/2010/main" val="408787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795" y="1249950"/>
            <a:ext cx="5486411" cy="4118466"/>
          </a:xfrm>
        </p:spPr>
      </p:pic>
      <p:sp>
        <p:nvSpPr>
          <p:cNvPr id="5" name="Title 4"/>
          <p:cNvSpPr>
            <a:spLocks noGrp="1"/>
          </p:cNvSpPr>
          <p:nvPr>
            <p:ph type="title"/>
          </p:nvPr>
        </p:nvSpPr>
        <p:spPr>
          <a:xfrm>
            <a:off x="-152400" y="0"/>
            <a:ext cx="9448800" cy="990600"/>
          </a:xfrm>
        </p:spPr>
        <p:txBody>
          <a:bodyPr/>
          <a:lstStyle/>
          <a:p>
            <a:pPr marL="0" marR="0">
              <a:spcBef>
                <a:spcPts val="6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5.2 Percent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of Optum Clinformatics™ patients aged 22+ (a) with at least one AKI hospitalization, and (b) percent among those with an AKI hospitalization who required dialysis, by year, 2005-2015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7" name="Rectangle 6"/>
          <p:cNvSpPr/>
          <p:nvPr/>
        </p:nvSpPr>
        <p:spPr>
          <a:xfrm>
            <a:off x="0" y="5325510"/>
            <a:ext cx="9144000" cy="938719"/>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Optum Clinformatics™. (a) Percent with an AKI hospitalization among all Optum Clinformatics™ commercial insurance patients aged 22 and older who were enrolled in the plan, did not have diagnoses of ESRD, and were alive on January 1, 2015. (b) Percent of patients receiving dialysis during their first AKI hospitalization among patients with a first AKI hospitalization. Dialysis is identified by a diagnosis or charge for dialysis on the AKI hospitalization inpatient (confinement) claim or a medical claim for dialysis during the time of the AKI inpatient claim. Abbreviations: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2629001" y="1031246"/>
            <a:ext cx="3886000" cy="307777"/>
          </a:xfrm>
          <a:prstGeom prst="rect">
            <a:avLst/>
          </a:prstGeom>
        </p:spPr>
        <p:txBody>
          <a:bodyPr wrap="none">
            <a:spAutoFit/>
          </a:bodyPr>
          <a:lstStyle/>
          <a:p>
            <a:pPr marR="0" lvl="0" algn="ctr" fontAlgn="base">
              <a:spcBef>
                <a:spcPts val="600"/>
              </a:spcBef>
              <a:spcAft>
                <a:spcPts val="0"/>
              </a:spcAft>
            </a:pP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(a) Percent </a:t>
            </a:r>
            <a:r>
              <a:rPr lang="en-US" sz="1400" b="1" kern="0" dirty="0">
                <a:latin typeface="Calibri" panose="020F0502020204030204" pitchFamily="34" charset="0"/>
                <a:ea typeface="Times New Roman" panose="02020603050405020304" pitchFamily="18" charset="0"/>
                <a:cs typeface="Segoe UI" panose="020B0502040204020203" pitchFamily="34" charset="0"/>
              </a:rPr>
              <a:t>of patients with an AKI hospitalization</a:t>
            </a:r>
            <a:endParaRPr lang="en-US" sz="14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359128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5" name="Title 4"/>
          <p:cNvSpPr>
            <a:spLocks noGrp="1"/>
          </p:cNvSpPr>
          <p:nvPr>
            <p:ph type="title"/>
          </p:nvPr>
        </p:nvSpPr>
        <p:spPr>
          <a:xfrm>
            <a:off x="-152400" y="0"/>
            <a:ext cx="9448800" cy="990600"/>
          </a:xfrm>
        </p:spPr>
        <p:txBody>
          <a:bodyPr/>
          <a:lstStyle/>
          <a:p>
            <a:pPr marL="0" marR="0">
              <a:spcBef>
                <a:spcPts val="6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Figure </a:t>
            </a:r>
            <a:r>
              <a:rPr lang="en-US" sz="2000" b="1" spc="30" dirty="0" smtClean="0">
                <a:latin typeface="Calibri" panose="020F0502020204030204" pitchFamily="34" charset="0"/>
                <a:ea typeface="Times New Roman" panose="02020603050405020304" pitchFamily="18" charset="0"/>
                <a:cs typeface="Times New Roman" panose="02020603050405020304" pitchFamily="18" charset="0"/>
              </a:rPr>
              <a:t>5.2 Percent </a:t>
            </a:r>
            <a:r>
              <a:rPr lang="en-US" sz="2000" b="1" spc="30" dirty="0">
                <a:latin typeface="Calibri" panose="020F0502020204030204" pitchFamily="34" charset="0"/>
                <a:ea typeface="Times New Roman" panose="02020603050405020304" pitchFamily="18" charset="0"/>
                <a:cs typeface="Times New Roman" panose="02020603050405020304" pitchFamily="18" charset="0"/>
              </a:rPr>
              <a:t>of Optum Clinformatics™ patients aged 22+ (a) with at least one AKI hospitalization, and (b) percent among those with an AKI hospitalization who required dialysis, by year, 2005-2015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sp>
        <p:nvSpPr>
          <p:cNvPr id="7" name="Rectangle 6"/>
          <p:cNvSpPr/>
          <p:nvPr/>
        </p:nvSpPr>
        <p:spPr>
          <a:xfrm>
            <a:off x="0" y="5325510"/>
            <a:ext cx="9144000" cy="938719"/>
          </a:xfrm>
          <a:prstGeom prst="rect">
            <a:avLst/>
          </a:prstGeom>
        </p:spPr>
        <p:txBody>
          <a:bodyPr wrap="square">
            <a:spAutoFit/>
          </a:bodyPr>
          <a:lstStyle/>
          <a:p>
            <a:pPr>
              <a:spcAft>
                <a:spcPts val="1200"/>
              </a:spcAft>
              <a:tabLst>
                <a:tab pos="5943600" algn="l"/>
              </a:tabLst>
            </a:pPr>
            <a:r>
              <a:rPr lang="en-US" sz="1100" i="1" dirty="0">
                <a:latin typeface="Calibri" panose="020F0502020204030204" pitchFamily="34" charset="0"/>
                <a:ea typeface="Times New Roman" panose="02020603050405020304" pitchFamily="18" charset="0"/>
                <a:cs typeface="Times New Roman" panose="02020603050405020304" pitchFamily="18" charset="0"/>
              </a:rPr>
              <a:t>Data Source: Special analyses, Optum Clinformatics™. (a) Percent with an AKI hospitalization among all Optum Clinformatics™ commercial insurance patients aged 22 and older who were enrolled in the plan, did not have diagnoses of ESRD, and were alive on January 1, 2015. (b) Percent of patients receiving dialysis during their first AKI hospitalization among patients with a first AKI hospitalization. Dialysis is identified by a diagnosis or charge for dialysis on the AKI hospitalization inpatient (confinement) claim or a medical claim for dialysis during the time of the AKI inpatient claim. Abbreviations: AKI, acute kidney injury; ESRD, end-stage renal disease.</a:t>
            </a:r>
            <a:endParaRPr lang="en-US"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320951" y="995896"/>
            <a:ext cx="6502101" cy="307777"/>
          </a:xfrm>
          <a:prstGeom prst="rect">
            <a:avLst/>
          </a:prstGeom>
        </p:spPr>
        <p:txBody>
          <a:bodyPr wrap="none">
            <a:spAutoFit/>
          </a:bodyPr>
          <a:lstStyle/>
          <a:p>
            <a:pPr marR="0" lvl="0" algn="ctr" fontAlgn="base">
              <a:spcBef>
                <a:spcPts val="600"/>
              </a:spcBef>
              <a:spcAft>
                <a:spcPts val="0"/>
              </a:spcAft>
            </a:pP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(b) Percent </a:t>
            </a:r>
            <a:r>
              <a:rPr lang="en-US" sz="1400" b="1" kern="0" dirty="0">
                <a:latin typeface="Calibri" panose="020F0502020204030204" pitchFamily="34" charset="0"/>
                <a:ea typeface="Times New Roman" panose="02020603050405020304" pitchFamily="18" charset="0"/>
                <a:cs typeface="Segoe UI" panose="020B0502040204020203" pitchFamily="34" charset="0"/>
              </a:rPr>
              <a:t>of patients </a:t>
            </a:r>
            <a:r>
              <a:rPr lang="en-US" sz="1400" b="1" kern="0" dirty="0" smtClean="0">
                <a:latin typeface="Calibri" panose="020F0502020204030204" pitchFamily="34" charset="0"/>
                <a:ea typeface="Times New Roman" panose="02020603050405020304" pitchFamily="18" charset="0"/>
                <a:cs typeface="Segoe UI" panose="020B0502040204020203" pitchFamily="34" charset="0"/>
              </a:rPr>
              <a:t>requiring dialysis, among those with a first AKI hospitalization</a:t>
            </a:r>
            <a:endParaRPr lang="en-US" sz="14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760" b="-5760"/>
          <a:stretch/>
        </p:blipFill>
        <p:spPr>
          <a:xfrm>
            <a:off x="1828794" y="1302238"/>
            <a:ext cx="5486411" cy="4320854"/>
          </a:xfrm>
        </p:spPr>
      </p:pic>
    </p:spTree>
    <p:extLst>
      <p:ext uri="{BB962C8B-B14F-4D97-AF65-F5344CB8AC3E}">
        <p14:creationId xmlns:p14="http://schemas.microsoft.com/office/powerpoint/2010/main" val="3502913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0" y="0"/>
            <a:ext cx="9144000" cy="723900"/>
          </a:xfrm>
        </p:spPr>
        <p:txBody>
          <a:bodyPr/>
          <a:lstStyle/>
          <a:p>
            <a:pPr marL="0" marR="0">
              <a:spcBef>
                <a:spcPts val="0"/>
              </a:spcBef>
              <a:spcAft>
                <a:spcPts val="0"/>
              </a:spcAft>
            </a:pPr>
            <a:r>
              <a:rPr lang="en-US" sz="2000" b="1" dirty="0">
                <a:latin typeface="Calibri" panose="020F0502020204030204" pitchFamily="34" charset="0"/>
                <a:ea typeface="Times New Roman" panose="02020603050405020304" pitchFamily="18" charset="0"/>
                <a:cs typeface="Times New Roman" panose="02020603050405020304" pitchFamily="18" charset="0"/>
              </a:rPr>
              <a:t>vol 1 Table 5.1 Characteristics of Medicare and Optum Clinformatics</a:t>
            </a: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  patients </a:t>
            </a:r>
            <a:r>
              <a:rPr lang="en-US" sz="2000" b="1" dirty="0">
                <a:latin typeface="Calibri" panose="020F0502020204030204" pitchFamily="34" charset="0"/>
                <a:ea typeface="Times New Roman" panose="02020603050405020304" pitchFamily="18" charset="0"/>
                <a:cs typeface="Times New Roman" panose="02020603050405020304" pitchFamily="18" charset="0"/>
              </a:rPr>
              <a:t>with at least one hospitalization, by age, sex, race, CKD, DM, </a:t>
            </a: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and </a:t>
            </a:r>
            <a:r>
              <a:rPr lang="en-US" sz="2000" b="1" dirty="0">
                <a:latin typeface="Calibri" panose="020F0502020204030204" pitchFamily="34" charset="0"/>
                <a:ea typeface="Times New Roman" panose="02020603050405020304" pitchFamily="18" charset="0"/>
                <a:cs typeface="Times New Roman" panose="02020603050405020304" pitchFamily="18" charset="0"/>
              </a:rPr>
              <a:t>presence of AKI, 2015</a:t>
            </a:r>
            <a:br>
              <a:rPr lang="en-US" sz="2000" b="1"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3345450"/>
              </p:ext>
            </p:extLst>
          </p:nvPr>
        </p:nvGraphicFramePr>
        <p:xfrm>
          <a:off x="1105687" y="723900"/>
          <a:ext cx="6932626" cy="4869880"/>
        </p:xfrm>
        <a:graphic>
          <a:graphicData uri="http://schemas.openxmlformats.org/drawingml/2006/table">
            <a:tbl>
              <a:tblPr firstRow="1" firstCol="1" bandRow="1"/>
              <a:tblGrid>
                <a:gridCol w="1539012">
                  <a:extLst>
                    <a:ext uri="{9D8B030D-6E8A-4147-A177-3AD203B41FA5}">
                      <a16:colId xmlns:a16="http://schemas.microsoft.com/office/drawing/2014/main" val="3655415707"/>
                    </a:ext>
                  </a:extLst>
                </a:gridCol>
                <a:gridCol w="521388">
                  <a:extLst>
                    <a:ext uri="{9D8B030D-6E8A-4147-A177-3AD203B41FA5}">
                      <a16:colId xmlns:a16="http://schemas.microsoft.com/office/drawing/2014/main" val="3438722242"/>
                    </a:ext>
                  </a:extLst>
                </a:gridCol>
                <a:gridCol w="521388">
                  <a:extLst>
                    <a:ext uri="{9D8B030D-6E8A-4147-A177-3AD203B41FA5}">
                      <a16:colId xmlns:a16="http://schemas.microsoft.com/office/drawing/2014/main" val="1656743214"/>
                    </a:ext>
                  </a:extLst>
                </a:gridCol>
                <a:gridCol w="521388">
                  <a:extLst>
                    <a:ext uri="{9D8B030D-6E8A-4147-A177-3AD203B41FA5}">
                      <a16:colId xmlns:a16="http://schemas.microsoft.com/office/drawing/2014/main" val="1468829601"/>
                    </a:ext>
                  </a:extLst>
                </a:gridCol>
                <a:gridCol w="521388">
                  <a:extLst>
                    <a:ext uri="{9D8B030D-6E8A-4147-A177-3AD203B41FA5}">
                      <a16:colId xmlns:a16="http://schemas.microsoft.com/office/drawing/2014/main" val="1779589595"/>
                    </a:ext>
                  </a:extLst>
                </a:gridCol>
                <a:gridCol w="521388">
                  <a:extLst>
                    <a:ext uri="{9D8B030D-6E8A-4147-A177-3AD203B41FA5}">
                      <a16:colId xmlns:a16="http://schemas.microsoft.com/office/drawing/2014/main" val="1763702307"/>
                    </a:ext>
                  </a:extLst>
                </a:gridCol>
                <a:gridCol w="150914">
                  <a:extLst>
                    <a:ext uri="{9D8B030D-6E8A-4147-A177-3AD203B41FA5}">
                      <a16:colId xmlns:a16="http://schemas.microsoft.com/office/drawing/2014/main" val="363735079"/>
                    </a:ext>
                  </a:extLst>
                </a:gridCol>
                <a:gridCol w="527152">
                  <a:extLst>
                    <a:ext uri="{9D8B030D-6E8A-4147-A177-3AD203B41FA5}">
                      <a16:colId xmlns:a16="http://schemas.microsoft.com/office/drawing/2014/main" val="3438849106"/>
                    </a:ext>
                  </a:extLst>
                </a:gridCol>
                <a:gridCol w="527152">
                  <a:extLst>
                    <a:ext uri="{9D8B030D-6E8A-4147-A177-3AD203B41FA5}">
                      <a16:colId xmlns:a16="http://schemas.microsoft.com/office/drawing/2014/main" val="1424763287"/>
                    </a:ext>
                  </a:extLst>
                </a:gridCol>
                <a:gridCol w="527152">
                  <a:extLst>
                    <a:ext uri="{9D8B030D-6E8A-4147-A177-3AD203B41FA5}">
                      <a16:colId xmlns:a16="http://schemas.microsoft.com/office/drawing/2014/main" val="265198792"/>
                    </a:ext>
                  </a:extLst>
                </a:gridCol>
                <a:gridCol w="527152">
                  <a:extLst>
                    <a:ext uri="{9D8B030D-6E8A-4147-A177-3AD203B41FA5}">
                      <a16:colId xmlns:a16="http://schemas.microsoft.com/office/drawing/2014/main" val="4094317741"/>
                    </a:ext>
                  </a:extLst>
                </a:gridCol>
                <a:gridCol w="527152">
                  <a:extLst>
                    <a:ext uri="{9D8B030D-6E8A-4147-A177-3AD203B41FA5}">
                      <a16:colId xmlns:a16="http://schemas.microsoft.com/office/drawing/2014/main" val="277193320"/>
                    </a:ext>
                  </a:extLst>
                </a:gridCol>
              </a:tblGrid>
              <a:tr h="212747">
                <a:tc>
                  <a:txBody>
                    <a:bodyPr/>
                    <a:lstStyle/>
                    <a:p>
                      <a:pPr marL="0" marR="0" algn="ctr">
                        <a:lnSpc>
                          <a:spcPct val="115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gridSpan="5">
                  <a:txBody>
                    <a:bodyPr/>
                    <a:lstStyle/>
                    <a:p>
                      <a:pPr marL="0" marR="0" algn="ctr">
                        <a:lnSpc>
                          <a:spcPct val="115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Medicare (Age 66+)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a:noFill/>
                    </a:lnT>
                    <a:lnB>
                      <a:noFill/>
                    </a:lnB>
                  </a:tcPr>
                </a:tc>
                <a:tc gridSpan="5">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Optum Clinformatics™ (Age 22+)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236616"/>
                  </a:ext>
                </a:extLst>
              </a:tr>
              <a:tr h="318178">
                <a:tc>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No AKI</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Any </a:t>
                      </a:r>
                      <a:r>
                        <a:rPr lang="en-US" sz="1050" b="1" dirty="0" smtClean="0">
                          <a:effectLst/>
                          <a:latin typeface="Calibri" panose="020F0502020204030204" pitchFamily="34" charset="0"/>
                          <a:ea typeface="Times New Roman" panose="02020603050405020304" pitchFamily="18" charset="0"/>
                          <a:cs typeface="Times New Roman" panose="02020603050405020304" pitchFamily="18" charset="0"/>
                        </a:rPr>
                        <a:t>AKI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No AKI</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Any AKI</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73396479"/>
                  </a:ext>
                </a:extLst>
              </a:tr>
              <a:tr h="146992">
                <a:tc>
                  <a:txBody>
                    <a:bodyPr/>
                    <a:lstStyle/>
                    <a:p>
                      <a:pPr marL="0" marR="0" algn="ctr">
                        <a:lnSpc>
                          <a:spcPct val="115000"/>
                        </a:lnSpc>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a:noFill/>
                    </a:lnT>
                    <a:lnB>
                      <a:noFill/>
                    </a:lnB>
                  </a:tcPr>
                </a:tc>
                <a:tc>
                  <a:txBody>
                    <a:bodyPr/>
                    <a:lstStyle/>
                    <a:p>
                      <a:pPr marL="0" marR="0" algn="ctr">
                        <a:lnSpc>
                          <a:spcPct val="115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Times New Roman" panose="02020603050405020304" pitchFamily="18" charset="0"/>
                        </a:rPr>
                        <a:t>N</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728023"/>
                  </a:ext>
                </a:extLst>
              </a:tr>
              <a:tr h="159089">
                <a:tc>
                  <a:txBody>
                    <a:bodyPr/>
                    <a:lstStyle/>
                    <a:p>
                      <a:pPr marL="0" marR="0">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232,082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176,482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55,600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317,719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294,930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92.8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22,789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22426"/>
                  </a:ext>
                </a:extLst>
              </a:tr>
              <a:tr h="159089">
                <a:tc>
                  <a:txBody>
                    <a:bodyPr/>
                    <a:lstStyle/>
                    <a:p>
                      <a:pPr marL="0" marR="0">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71149687"/>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22-39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137,638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135,283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98.3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2,355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279836877"/>
                  </a:ext>
                </a:extLst>
              </a:tr>
              <a:tr h="159089">
                <a:tc>
                  <a:txBody>
                    <a:bodyPr/>
                    <a:lstStyle/>
                    <a:p>
                      <a:pPr marL="91440" marR="0">
                        <a:lnSpc>
                          <a:spcPct val="115000"/>
                        </a:lnSpc>
                        <a:spcBef>
                          <a:spcPts val="0"/>
                        </a:spcBef>
                        <a:spcAft>
                          <a:spcPts val="0"/>
                        </a:spcAft>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40-65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151,583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136,433</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15,150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1083553563"/>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65+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28,498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23,214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81.5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5,284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2036550227"/>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66-69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37,398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30,489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81.5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6,909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1585168841"/>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70-74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45,068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35,980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79.8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9,088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4163433974"/>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75-79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42,957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33,078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77.0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9,879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2615407940"/>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80-84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40,215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29,779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74.1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10,436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1140280777"/>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85+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66,444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47,156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19,288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322333"/>
                  </a:ext>
                </a:extLst>
              </a:tr>
              <a:tr h="159089">
                <a:tc>
                  <a:txBody>
                    <a:bodyPr/>
                    <a:lstStyle/>
                    <a:p>
                      <a:pPr marL="0" marR="0">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Sex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2536387"/>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Male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98,975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71,850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72.6</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27,125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27.4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110,121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95,841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87.0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14,280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736553907"/>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Female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133,107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104,632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78.6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28,475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207,598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199,089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95.9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8,509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50515"/>
                  </a:ext>
                </a:extLst>
              </a:tr>
              <a:tr h="159089">
                <a:tc>
                  <a:txBody>
                    <a:bodyPr/>
                    <a:lstStyle/>
                    <a:p>
                      <a:pPr marL="0" marR="0">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Race &amp; Ethnicity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05954830"/>
                  </a:ext>
                </a:extLst>
              </a:tr>
              <a:tr h="162443">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White</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202,210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155,688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77.0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46,522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222,381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206,032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16,349</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3690879617"/>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Black/African American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18,353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12,053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65.7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6,300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32,099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29,071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90.6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3,028</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3674509005"/>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Native American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1,215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76.1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290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2214046779"/>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Hispanic</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34,526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32,532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94.2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1,994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3817220220"/>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Asian</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3,034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2,247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74.1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787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25.9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13,578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13,127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96.7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451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868621993"/>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7,270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5,569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76.6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1,701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15,135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14,168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93.6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967</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188246"/>
                  </a:ext>
                </a:extLst>
              </a:tr>
              <a:tr h="159089">
                <a:tc>
                  <a:txBody>
                    <a:bodyPr/>
                    <a:lstStyle/>
                    <a:p>
                      <a:pPr marL="0" marR="0">
                        <a:lnSpc>
                          <a:spcPct val="115000"/>
                        </a:lnSpc>
                        <a:spcBef>
                          <a:spcPts val="0"/>
                        </a:spcBef>
                        <a:spcAft>
                          <a:spcPts val="0"/>
                        </a:spcAft>
                      </a:pPr>
                      <a:r>
                        <a:rPr lang="en-US" sz="1050" b="1">
                          <a:effectLst/>
                          <a:latin typeface="Calibri" panose="020F0502020204030204" pitchFamily="34" charset="0"/>
                          <a:ea typeface="Times New Roman" panose="02020603050405020304" pitchFamily="18" charset="0"/>
                          <a:cs typeface="Times New Roman" panose="02020603050405020304" pitchFamily="18" charset="0"/>
                        </a:rPr>
                        <a:t>Pre-existing comorbidities</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01897781"/>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No DM or CKD, prior year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137,436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114,016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83.0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23,420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17.0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283,027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267,963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94.7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15,064</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3691347605"/>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DM no CKD, prior year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47,804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36,483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76.3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11,321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23.7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24,634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20,599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83.6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4,035</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a:noFill/>
                    </a:lnB>
                  </a:tcPr>
                </a:tc>
                <a:extLst>
                  <a:ext uri="{0D108BD9-81ED-4DB2-BD59-A6C34878D82A}">
                    <a16:rowId xmlns:a16="http://schemas.microsoft.com/office/drawing/2014/main" val="2350695639"/>
                  </a:ext>
                </a:extLst>
              </a:tr>
              <a:tr h="159089">
                <a:tc>
                  <a:txBody>
                    <a:bodyPr/>
                    <a:lstStyle/>
                    <a:p>
                      <a:pPr marL="91440" marR="0">
                        <a:lnSpc>
                          <a:spcPct val="115000"/>
                        </a:lnSpc>
                        <a:spcBef>
                          <a:spcPts val="0"/>
                        </a:spcBef>
                        <a:spcAft>
                          <a:spcPts val="0"/>
                        </a:spcAft>
                      </a:pPr>
                      <a:r>
                        <a:rPr lang="en-US" sz="1050">
                          <a:effectLst/>
                          <a:latin typeface="Calibri" panose="020F0502020204030204" pitchFamily="34" charset="0"/>
                          <a:ea typeface="Times New Roman" panose="02020603050405020304" pitchFamily="18" charset="0"/>
                          <a:cs typeface="Times New Roman" panose="02020603050405020304" pitchFamily="18" charset="0"/>
                        </a:rPr>
                        <a:t>CKD no DM, prior year</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22,252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13,258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59.6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8,994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40.4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196"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5,366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3,692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7545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68.8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1,674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15196" marR="1058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31.2</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15196" marR="15091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959388"/>
                  </a:ext>
                </a:extLst>
              </a:tr>
            </a:tbl>
          </a:graphicData>
        </a:graphic>
      </p:graphicFrame>
      <p:sp>
        <p:nvSpPr>
          <p:cNvPr id="6" name="Rectangle 5"/>
          <p:cNvSpPr/>
          <p:nvPr/>
        </p:nvSpPr>
        <p:spPr>
          <a:xfrm>
            <a:off x="76200" y="5600700"/>
            <a:ext cx="8991600" cy="707886"/>
          </a:xfrm>
          <a:prstGeom prst="rect">
            <a:avLst/>
          </a:prstGeom>
        </p:spPr>
        <p:txBody>
          <a:bodyPr wrap="square">
            <a:spAutoFit/>
          </a:bodyPr>
          <a:lstStyle/>
          <a:p>
            <a:pPr>
              <a:spcBef>
                <a:spcPts val="1000"/>
              </a:spcBef>
              <a:spcAft>
                <a:spcPts val="1000"/>
              </a:spcAft>
            </a:pP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Medicare 5% sample and Optum Clinformatics™. Medicare patients aged 66 and older who had both Medicare Parts A &amp; B, no Medicare Advantage plan, no ESRD by first service date from Medical Evidence form, and were alive on January 1, 2015. Optum Clinformatics™ commercial insurance patients aged 22 and older who were enrolled in the plan, did not have diagnoses of ESRD, and were alive on January 1, 2015. Abbreviations: AKI, acute kidney injury; CKD, chronic kidney disease; DM, diabetes mellitus; ESRD, end-stage renal disease. —This category does not apply for this dataset.</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21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0077466"/>
              </p:ext>
            </p:extLst>
          </p:nvPr>
        </p:nvGraphicFramePr>
        <p:xfrm>
          <a:off x="1257300" y="1295400"/>
          <a:ext cx="6646545" cy="3242564"/>
        </p:xfrm>
        <a:graphic>
          <a:graphicData uri="http://schemas.openxmlformats.org/drawingml/2006/table">
            <a:tbl>
              <a:tblPr firstRow="1" firstCol="1" bandRow="1"/>
              <a:tblGrid>
                <a:gridCol w="408940">
                  <a:extLst>
                    <a:ext uri="{9D8B030D-6E8A-4147-A177-3AD203B41FA5}">
                      <a16:colId xmlns:a16="http://schemas.microsoft.com/office/drawing/2014/main" val="1730934378"/>
                    </a:ext>
                  </a:extLst>
                </a:gridCol>
                <a:gridCol w="3644900">
                  <a:extLst>
                    <a:ext uri="{9D8B030D-6E8A-4147-A177-3AD203B41FA5}">
                      <a16:colId xmlns:a16="http://schemas.microsoft.com/office/drawing/2014/main" val="2538726053"/>
                    </a:ext>
                  </a:extLst>
                </a:gridCol>
                <a:gridCol w="2592705">
                  <a:extLst>
                    <a:ext uri="{9D8B030D-6E8A-4147-A177-3AD203B41FA5}">
                      <a16:colId xmlns:a16="http://schemas.microsoft.com/office/drawing/2014/main" val="1070235186"/>
                    </a:ext>
                  </a:extLst>
                </a:gridCol>
              </a:tblGrid>
              <a:tr h="228600">
                <a:tc gridSpan="3">
                  <a:txBody>
                    <a:bodyPr/>
                    <a:lstStyle/>
                    <a:p>
                      <a:pPr marL="0" marR="0">
                        <a:spcBef>
                          <a:spcPts val="1200"/>
                        </a:spcBef>
                        <a:spcAft>
                          <a:spcPts val="60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Table A. KDIGO definition and staging of Acute Kidney Injury</a:t>
                      </a:r>
                    </a:p>
                  </a:txBody>
                  <a:tcPr marL="18415" marR="18415" marT="8890" marB="889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6344270"/>
                  </a:ext>
                </a:extLst>
              </a:tr>
              <a:tr h="0">
                <a:tc gridSpan="3">
                  <a:txBody>
                    <a:bodyPr/>
                    <a:lstStyle/>
                    <a:p>
                      <a:pPr marL="0" marR="0">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Definition of AKI: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86763426"/>
                  </a:ext>
                </a:extLst>
              </a:tr>
              <a:tr h="0">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60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 increase in serum creatinine (SCR) by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200" dirty="0">
                          <a:effectLst/>
                          <a:latin typeface="Calibri" panose="020F0502020204030204" pitchFamily="34" charset="0"/>
                          <a:ea typeface="Calibri" panose="020F0502020204030204" pitchFamily="34" charset="0"/>
                          <a:cs typeface="Times New Roman" panose="02020603050405020304" pitchFamily="18" charset="0"/>
                        </a:rPr>
                        <a:t>0.3mg/</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200" dirty="0">
                          <a:effectLst/>
                          <a:latin typeface="Calibri" panose="020F0502020204030204" pitchFamily="34" charset="0"/>
                          <a:ea typeface="Calibri" panose="020F0502020204030204" pitchFamily="34" charset="0"/>
                          <a:cs typeface="Times New Roman" panose="02020603050405020304" pitchFamily="18" charset="0"/>
                        </a:rPr>
                        <a:t>26.5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μmol</a:t>
                      </a:r>
                      <a:r>
                        <a:rPr lang="en-US" sz="1200" dirty="0">
                          <a:effectLst/>
                          <a:latin typeface="Calibri" panose="020F0502020204030204" pitchFamily="34" charset="0"/>
                          <a:ea typeface="Calibri" panose="020F0502020204030204" pitchFamily="34" charset="0"/>
                          <a:cs typeface="Times New Roman" panose="02020603050405020304" pitchFamily="18" charset="0"/>
                        </a:rPr>
                        <a:t>/l) within 48 hours; or an increase in SCR to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200" dirty="0">
                          <a:effectLst/>
                          <a:latin typeface="Calibri" panose="020F0502020204030204" pitchFamily="34" charset="0"/>
                          <a:ea typeface="Calibri" panose="020F0502020204030204" pitchFamily="34" charset="0"/>
                          <a:cs typeface="Times New Roman" panose="02020603050405020304" pitchFamily="18" charset="0"/>
                        </a:rPr>
                        <a:t>1.5 times baseline, which is known or presumed to have occurred within the prior 7 days; or urine volume &lt;0.5ml/kg/h for 6 hours.</a:t>
                      </a:r>
                    </a:p>
                  </a:txBody>
                  <a:tcPr marL="18415" marR="18415" marT="8890" marB="889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60870606"/>
                  </a:ext>
                </a:extLst>
              </a:tr>
              <a:tr h="0">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Stage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Serum creatinine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Urine output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82607"/>
                  </a:ext>
                </a:extLst>
              </a:tr>
              <a:tr h="0">
                <a:tc>
                  <a:txBody>
                    <a:bodyPr/>
                    <a:lstStyle/>
                    <a:p>
                      <a:pPr marL="0" marR="0" algn="ctr">
                        <a:lnSpc>
                          <a:spcPct val="115000"/>
                        </a:lnSpc>
                        <a:spcBef>
                          <a:spcPts val="30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a:t>
                      </a:r>
                    </a:p>
                  </a:txBody>
                  <a:tcPr marL="18415" marR="18415" marT="8890" marB="889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30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1.5–1.9 times baseline </a:t>
                      </a:r>
                      <a:r>
                        <a:rPr lang="en-US" sz="1200" u="sng">
                          <a:effectLst/>
                          <a:latin typeface="Calibri" panose="020F0502020204030204" pitchFamily="34" charset="0"/>
                          <a:ea typeface="Calibri" panose="020F0502020204030204" pitchFamily="34" charset="0"/>
                          <a:cs typeface="Times New Roman" panose="02020603050405020304" pitchFamily="18" charset="0"/>
                        </a:rPr>
                        <a:t>OR</a:t>
                      </a:r>
                      <a:r>
                        <a:rPr lang="en-US" sz="1200">
                          <a:effectLst/>
                          <a:latin typeface="Calibri" panose="020F0502020204030204" pitchFamily="34" charset="0"/>
                          <a:ea typeface="Calibri" panose="020F0502020204030204" pitchFamily="34" charset="0"/>
                          <a:cs typeface="Times New Roman" panose="02020603050405020304" pitchFamily="18" charset="0"/>
                        </a:rPr>
                        <a:t> </a:t>
                      </a:r>
                      <a:r>
                        <a:rPr lang="en-US" sz="1200" u="sng">
                          <a:effectLst/>
                          <a:latin typeface="Calibri" panose="020F0502020204030204" pitchFamily="34" charset="0"/>
                          <a:ea typeface="Calibri" panose="020F0502020204030204" pitchFamily="34" charset="0"/>
                          <a:cs typeface="Times New Roman" panose="02020603050405020304" pitchFamily="18" charset="0"/>
                        </a:rPr>
                        <a:t>&gt;</a:t>
                      </a:r>
                      <a:r>
                        <a:rPr lang="en-US" sz="1200">
                          <a:effectLst/>
                          <a:latin typeface="Calibri" panose="020F0502020204030204" pitchFamily="34" charset="0"/>
                          <a:ea typeface="Calibri" panose="020F0502020204030204" pitchFamily="34" charset="0"/>
                          <a:cs typeface="Times New Roman" panose="02020603050405020304" pitchFamily="18" charset="0"/>
                        </a:rPr>
                        <a:t>0.3 mg/dL (</a:t>
                      </a:r>
                      <a:r>
                        <a:rPr lang="en-US" sz="1200" u="sng">
                          <a:effectLst/>
                          <a:latin typeface="Calibri" panose="020F0502020204030204" pitchFamily="34" charset="0"/>
                          <a:ea typeface="Calibri" panose="020F0502020204030204" pitchFamily="34" charset="0"/>
                          <a:cs typeface="Times New Roman" panose="02020603050405020304" pitchFamily="18" charset="0"/>
                        </a:rPr>
                        <a:t>&gt;</a:t>
                      </a:r>
                      <a:r>
                        <a:rPr lang="en-US" sz="1200">
                          <a:effectLst/>
                          <a:latin typeface="Calibri" panose="020F0502020204030204" pitchFamily="34" charset="0"/>
                          <a:ea typeface="Calibri" panose="020F0502020204030204" pitchFamily="34" charset="0"/>
                          <a:cs typeface="Times New Roman" panose="02020603050405020304" pitchFamily="18" charset="0"/>
                        </a:rPr>
                        <a:t>26.5 µmol/l) increase</a:t>
                      </a:r>
                    </a:p>
                  </a:txBody>
                  <a:tcPr marL="18415" marR="18415" marT="8890" marB="889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30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&lt;0.5 ml/kg/h for 6-12 hours</a:t>
                      </a:r>
                    </a:p>
                  </a:txBody>
                  <a:tcPr marL="18415" marR="18415" marT="8890" marB="889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341163"/>
                  </a:ext>
                </a:extLst>
              </a:tr>
              <a:tr h="0">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a:t>
                      </a:r>
                    </a:p>
                  </a:txBody>
                  <a:tcPr marL="18415" marR="18415" marT="8890" marB="8890">
                    <a:lnL>
                      <a:noFill/>
                    </a:lnL>
                    <a:lnR>
                      <a:noFill/>
                    </a:lnR>
                    <a:lnT>
                      <a:noFill/>
                    </a:lnT>
                    <a:lnB>
                      <a:noFill/>
                    </a:lnB>
                  </a:tcPr>
                </a:tc>
                <a:tc>
                  <a:txBody>
                    <a:bodyPr/>
                    <a:lstStyle/>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2.0–2.9 times baseline</a:t>
                      </a:r>
                    </a:p>
                  </a:txBody>
                  <a:tcPr marL="18415" marR="18415" marT="8890" marB="8890">
                    <a:lnL>
                      <a:noFill/>
                    </a:lnL>
                    <a:lnR>
                      <a:noFill/>
                    </a:lnR>
                    <a:lnT>
                      <a:noFill/>
                    </a:lnT>
                    <a:lnB>
                      <a:noFill/>
                    </a:lnB>
                  </a:tcPr>
                </a:tc>
                <a:tc>
                  <a:txBody>
                    <a:bodyPr/>
                    <a:lstStyle/>
                    <a:p>
                      <a:pPr marL="0" marR="0">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&lt;0.5 ml/kg/h for </a:t>
                      </a:r>
                      <a:r>
                        <a:rPr lang="en-US" sz="1200" u="sng">
                          <a:effectLst/>
                          <a:latin typeface="Calibri" panose="020F0502020204030204" pitchFamily="34" charset="0"/>
                          <a:ea typeface="Calibri" panose="020F0502020204030204" pitchFamily="34" charset="0"/>
                          <a:cs typeface="Times New Roman" panose="02020603050405020304" pitchFamily="18" charset="0"/>
                        </a:rPr>
                        <a:t>&gt;</a:t>
                      </a:r>
                      <a:r>
                        <a:rPr lang="en-US" sz="1200">
                          <a:effectLst/>
                          <a:latin typeface="Calibri" panose="020F0502020204030204" pitchFamily="34" charset="0"/>
                          <a:ea typeface="Calibri" panose="020F0502020204030204" pitchFamily="34" charset="0"/>
                          <a:cs typeface="Times New Roman" panose="02020603050405020304" pitchFamily="18" charset="0"/>
                        </a:rPr>
                        <a:t>12 hours</a:t>
                      </a:r>
                    </a:p>
                  </a:txBody>
                  <a:tcPr marL="18415" marR="18415" marT="8890" marB="8890">
                    <a:lnL>
                      <a:noFill/>
                    </a:lnL>
                    <a:lnR>
                      <a:noFill/>
                    </a:lnR>
                    <a:lnT>
                      <a:noFill/>
                    </a:lnT>
                    <a:lnB>
                      <a:noFill/>
                    </a:lnB>
                  </a:tcPr>
                </a:tc>
                <a:extLst>
                  <a:ext uri="{0D108BD9-81ED-4DB2-BD59-A6C34878D82A}">
                    <a16:rowId xmlns:a16="http://schemas.microsoft.com/office/drawing/2014/main" val="2587905578"/>
                  </a:ext>
                </a:extLst>
              </a:tr>
              <a:tr h="0">
                <a:tc>
                  <a:txBody>
                    <a:bodyPr/>
                    <a:lstStyle/>
                    <a:p>
                      <a:pPr marL="0" marR="0" algn="ctr">
                        <a:lnSpc>
                          <a:spcPct val="115000"/>
                        </a:lnSpc>
                        <a:spcBef>
                          <a:spcPts val="30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3</a:t>
                      </a:r>
                    </a:p>
                  </a:txBody>
                  <a:tcPr marL="18415" marR="18415" marT="8890" marB="889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600"/>
                        </a:spcAft>
                      </a:pPr>
                      <a:r>
                        <a:rPr lang="en-US" sz="1200">
                          <a:effectLst/>
                          <a:latin typeface="Calibri" panose="020F0502020204030204" pitchFamily="34" charset="0"/>
                          <a:ea typeface="Calibri" panose="020F0502020204030204" pitchFamily="34" charset="0"/>
                          <a:cs typeface="Times New Roman" panose="02020603050405020304" pitchFamily="18" charset="0"/>
                        </a:rPr>
                        <a:t>3.0 times baseline </a:t>
                      </a:r>
                      <a:r>
                        <a:rPr lang="en-US" sz="1200" u="sng">
                          <a:effectLst/>
                          <a:latin typeface="Calibri" panose="020F0502020204030204" pitchFamily="34" charset="0"/>
                          <a:ea typeface="Calibri" panose="020F0502020204030204" pitchFamily="34" charset="0"/>
                          <a:cs typeface="Times New Roman" panose="02020603050405020304" pitchFamily="18" charset="0"/>
                        </a:rPr>
                        <a:t>OR</a:t>
                      </a:r>
                      <a:r>
                        <a:rPr lang="en-US" sz="1200">
                          <a:effectLst/>
                          <a:latin typeface="Calibri" panose="020F0502020204030204" pitchFamily="34" charset="0"/>
                          <a:ea typeface="Calibri" panose="020F0502020204030204" pitchFamily="34" charset="0"/>
                          <a:cs typeface="Times New Roman" panose="02020603050405020304" pitchFamily="18" charset="0"/>
                        </a:rPr>
                        <a:t> increase in SCR to &gt;4.0 mg/dL (</a:t>
                      </a:r>
                      <a:r>
                        <a:rPr lang="en-US" sz="1200" u="sng">
                          <a:effectLst/>
                          <a:latin typeface="Calibri" panose="020F0502020204030204" pitchFamily="34" charset="0"/>
                          <a:ea typeface="Calibri" panose="020F0502020204030204" pitchFamily="34" charset="0"/>
                          <a:cs typeface="Times New Roman" panose="02020603050405020304" pitchFamily="18" charset="0"/>
                        </a:rPr>
                        <a:t>&gt;</a:t>
                      </a:r>
                      <a:r>
                        <a:rPr lang="en-US" sz="1200">
                          <a:effectLst/>
                          <a:latin typeface="Calibri" panose="020F0502020204030204" pitchFamily="34" charset="0"/>
                          <a:ea typeface="Calibri" panose="020F0502020204030204" pitchFamily="34" charset="0"/>
                          <a:cs typeface="Times New Roman" panose="02020603050405020304" pitchFamily="18" charset="0"/>
                        </a:rPr>
                        <a:t>353.6 µmol/l) </a:t>
                      </a:r>
                      <a:r>
                        <a:rPr lang="en-US" sz="1200" u="sng">
                          <a:effectLst/>
                          <a:latin typeface="Calibri" panose="020F0502020204030204" pitchFamily="34" charset="0"/>
                          <a:ea typeface="Calibri" panose="020F0502020204030204" pitchFamily="34" charset="0"/>
                          <a:cs typeface="Times New Roman" panose="02020603050405020304" pitchFamily="18" charset="0"/>
                        </a:rPr>
                        <a:t>OR</a:t>
                      </a:r>
                      <a:r>
                        <a:rPr lang="en-US" sz="1200">
                          <a:effectLst/>
                          <a:latin typeface="Calibri" panose="020F0502020204030204" pitchFamily="34" charset="0"/>
                          <a:ea typeface="Calibri" panose="020F0502020204030204" pitchFamily="34" charset="0"/>
                          <a:cs typeface="Times New Roman" panose="02020603050405020304" pitchFamily="18" charset="0"/>
                        </a:rPr>
                        <a:t> initiation of renal replacement therapy </a:t>
                      </a:r>
                      <a:r>
                        <a:rPr lang="en-US" sz="1200" u="sng">
                          <a:effectLst/>
                          <a:latin typeface="Calibri" panose="020F0502020204030204" pitchFamily="34" charset="0"/>
                          <a:ea typeface="Calibri" panose="020F0502020204030204" pitchFamily="34" charset="0"/>
                          <a:cs typeface="Times New Roman" panose="02020603050405020304" pitchFamily="18" charset="0"/>
                        </a:rPr>
                        <a:t>OR</a:t>
                      </a:r>
                      <a:r>
                        <a:rPr lang="en-US" sz="1200">
                          <a:effectLst/>
                          <a:latin typeface="Calibri" panose="020F0502020204030204" pitchFamily="34" charset="0"/>
                          <a:ea typeface="Calibri" panose="020F0502020204030204" pitchFamily="34" charset="0"/>
                          <a:cs typeface="Times New Roman" panose="02020603050405020304" pitchFamily="18" charset="0"/>
                        </a:rPr>
                        <a:t>, in patients &lt;18 years, decrease in eGFR to &lt;35 ml/min/1.73m</a:t>
                      </a:r>
                      <a:r>
                        <a:rPr lang="en-US" sz="1200" baseline="30000">
                          <a:effectLst/>
                          <a:latin typeface="Calibri" panose="020F050202020403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8890" marB="889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30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&lt;0.3 ml/kg/h for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200" dirty="0">
                          <a:effectLst/>
                          <a:latin typeface="Calibri" panose="020F0502020204030204" pitchFamily="34" charset="0"/>
                          <a:ea typeface="Calibri" panose="020F0502020204030204" pitchFamily="34" charset="0"/>
                          <a:cs typeface="Times New Roman" panose="02020603050405020304" pitchFamily="18" charset="0"/>
                        </a:rPr>
                        <a:t>24 hours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OR</a:t>
                      </a:r>
                      <a:r>
                        <a:rPr lang="en-US" sz="1200" dirty="0">
                          <a:effectLst/>
                          <a:latin typeface="Calibri" panose="020F0502020204030204" pitchFamily="34" charset="0"/>
                          <a:ea typeface="Calibri" panose="020F0502020204030204" pitchFamily="34" charset="0"/>
                          <a:cs typeface="Times New Roman" panose="02020603050405020304" pitchFamily="18" charset="0"/>
                        </a:rPr>
                        <a:t> anuria for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&gt;</a:t>
                      </a:r>
                      <a:r>
                        <a:rPr lang="en-US" sz="1200" dirty="0">
                          <a:effectLst/>
                          <a:latin typeface="Calibri" panose="020F0502020204030204" pitchFamily="34" charset="0"/>
                          <a:ea typeface="Calibri" panose="020F0502020204030204" pitchFamily="34" charset="0"/>
                          <a:cs typeface="Times New Roman" panose="02020603050405020304" pitchFamily="18" charset="0"/>
                        </a:rPr>
                        <a:t>12 hours</a:t>
                      </a:r>
                    </a:p>
                  </a:txBody>
                  <a:tcPr marL="18415" marR="18415" marT="8890" marB="889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524050"/>
                  </a:ext>
                </a:extLst>
              </a:tr>
              <a:tr h="0">
                <a:tc gridSpan="3">
                  <a:txBody>
                    <a:bodyPr/>
                    <a:lstStyle/>
                    <a:p>
                      <a:pPr marL="0" marR="0">
                        <a:spcBef>
                          <a:spcPts val="1000"/>
                        </a:spcBef>
                        <a:spcAft>
                          <a:spcPts val="0"/>
                        </a:spcAft>
                      </a:pP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Adapted from KDIGO (2012). Abbreviations: AKI, acute kidney injury; </a:t>
                      </a:r>
                      <a:r>
                        <a:rPr lang="en-US" sz="1200"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eGFR</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estimated glomerular filtration rate; SCR, serum creatinine.</a:t>
                      </a:r>
                    </a:p>
                  </a:txBody>
                  <a:tcPr marL="18415" marR="18415" marT="8890" marB="889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3568443"/>
                  </a:ext>
                </a:extLst>
              </a:tr>
            </a:tbl>
          </a:graphicData>
        </a:graphic>
      </p:graphicFrame>
    </p:spTree>
    <p:extLst>
      <p:ext uri="{BB962C8B-B14F-4D97-AF65-F5344CB8AC3E}">
        <p14:creationId xmlns:p14="http://schemas.microsoft.com/office/powerpoint/2010/main" val="2824347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2059"/>
            <a:ext cx="9144000" cy="611659"/>
          </a:xfrm>
        </p:spPr>
        <p:txBody>
          <a:bodyPr/>
          <a:lstStyle/>
          <a:p>
            <a:pPr marL="0" marR="0">
              <a:spcBef>
                <a:spcPts val="0"/>
              </a:spcBef>
              <a:spcAft>
                <a:spcPts val="0"/>
              </a:spcAft>
            </a:pPr>
            <a:r>
              <a:rPr lang="en-US" sz="1700" b="1" dirty="0">
                <a:latin typeface="Calibri" panose="020F0502020204030204" pitchFamily="34" charset="0"/>
                <a:ea typeface="Times New Roman" panose="02020603050405020304" pitchFamily="18" charset="0"/>
                <a:cs typeface="Times New Roman" panose="02020603050405020304" pitchFamily="18" charset="0"/>
              </a:rPr>
              <a:t>vol 1 </a:t>
            </a:r>
            <a:r>
              <a:rPr lang="en-US" sz="1700" b="1" dirty="0" smtClean="0">
                <a:latin typeface="Calibri" panose="020F0502020204030204" pitchFamily="34" charset="0"/>
                <a:ea typeface="Times New Roman" panose="02020603050405020304" pitchFamily="18" charset="0"/>
                <a:cs typeface="Times New Roman" panose="02020603050405020304" pitchFamily="18" charset="0"/>
              </a:rPr>
              <a:t>Table 5.2 </a:t>
            </a:r>
            <a:r>
              <a:rPr lang="en-US" sz="1700" b="1" dirty="0">
                <a:latin typeface="Calibri" panose="020F0502020204030204" pitchFamily="34" charset="0"/>
                <a:ea typeface="Times New Roman" panose="02020603050405020304" pitchFamily="18" charset="0"/>
                <a:cs typeface="Times New Roman" panose="02020603050405020304" pitchFamily="18" charset="0"/>
              </a:rPr>
              <a:t>Characteristics of Veterans Affairs patients aged 22+ with at least one hospitalization, by age, sex, race, CKD, DM, presence and stage of AKI, defined by serum creatinine, FY </a:t>
            </a:r>
            <a:r>
              <a:rPr lang="en-US" sz="1700" b="1" dirty="0" smtClean="0">
                <a:latin typeface="Calibri" panose="020F0502020204030204" pitchFamily="34" charset="0"/>
                <a:ea typeface="Times New Roman" panose="02020603050405020304" pitchFamily="18" charset="0"/>
                <a:cs typeface="Times New Roman" panose="02020603050405020304" pitchFamily="18" charset="0"/>
              </a:rPr>
              <a:t>2015</a:t>
            </a:r>
            <a:endParaRPr lang="en-US" sz="1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2943171"/>
              </p:ext>
            </p:extLst>
          </p:nvPr>
        </p:nvGraphicFramePr>
        <p:xfrm>
          <a:off x="230903" y="728990"/>
          <a:ext cx="7010398" cy="5483352"/>
        </p:xfrm>
        <a:graphic>
          <a:graphicData uri="http://schemas.openxmlformats.org/drawingml/2006/table">
            <a:tbl>
              <a:tblPr firstRow="1" firstCol="1" bandRow="1"/>
              <a:tblGrid>
                <a:gridCol w="1585975">
                  <a:extLst>
                    <a:ext uri="{9D8B030D-6E8A-4147-A177-3AD203B41FA5}">
                      <a16:colId xmlns:a16="http://schemas.microsoft.com/office/drawing/2014/main" val="3496135632"/>
                    </a:ext>
                  </a:extLst>
                </a:gridCol>
                <a:gridCol w="555092">
                  <a:extLst>
                    <a:ext uri="{9D8B030D-6E8A-4147-A177-3AD203B41FA5}">
                      <a16:colId xmlns:a16="http://schemas.microsoft.com/office/drawing/2014/main" val="3230666410"/>
                    </a:ext>
                  </a:extLst>
                </a:gridCol>
                <a:gridCol w="190703">
                  <a:extLst>
                    <a:ext uri="{9D8B030D-6E8A-4147-A177-3AD203B41FA5}">
                      <a16:colId xmlns:a16="http://schemas.microsoft.com/office/drawing/2014/main" val="3694921575"/>
                    </a:ext>
                  </a:extLst>
                </a:gridCol>
                <a:gridCol w="555092">
                  <a:extLst>
                    <a:ext uri="{9D8B030D-6E8A-4147-A177-3AD203B41FA5}">
                      <a16:colId xmlns:a16="http://schemas.microsoft.com/office/drawing/2014/main" val="1273923614"/>
                    </a:ext>
                  </a:extLst>
                </a:gridCol>
                <a:gridCol w="317194">
                  <a:extLst>
                    <a:ext uri="{9D8B030D-6E8A-4147-A177-3AD203B41FA5}">
                      <a16:colId xmlns:a16="http://schemas.microsoft.com/office/drawing/2014/main" val="1351148327"/>
                    </a:ext>
                  </a:extLst>
                </a:gridCol>
                <a:gridCol w="158599">
                  <a:extLst>
                    <a:ext uri="{9D8B030D-6E8A-4147-A177-3AD203B41FA5}">
                      <a16:colId xmlns:a16="http://schemas.microsoft.com/office/drawing/2014/main" val="3168030817"/>
                    </a:ext>
                  </a:extLst>
                </a:gridCol>
                <a:gridCol w="555092">
                  <a:extLst>
                    <a:ext uri="{9D8B030D-6E8A-4147-A177-3AD203B41FA5}">
                      <a16:colId xmlns:a16="http://schemas.microsoft.com/office/drawing/2014/main" val="1664799788"/>
                    </a:ext>
                  </a:extLst>
                </a:gridCol>
                <a:gridCol w="317194">
                  <a:extLst>
                    <a:ext uri="{9D8B030D-6E8A-4147-A177-3AD203B41FA5}">
                      <a16:colId xmlns:a16="http://schemas.microsoft.com/office/drawing/2014/main" val="478107832"/>
                    </a:ext>
                  </a:extLst>
                </a:gridCol>
                <a:gridCol w="158599">
                  <a:extLst>
                    <a:ext uri="{9D8B030D-6E8A-4147-A177-3AD203B41FA5}">
                      <a16:colId xmlns:a16="http://schemas.microsoft.com/office/drawing/2014/main" val="2653471486"/>
                    </a:ext>
                  </a:extLst>
                </a:gridCol>
                <a:gridCol w="555092">
                  <a:extLst>
                    <a:ext uri="{9D8B030D-6E8A-4147-A177-3AD203B41FA5}">
                      <a16:colId xmlns:a16="http://schemas.microsoft.com/office/drawing/2014/main" val="2953073116"/>
                    </a:ext>
                  </a:extLst>
                </a:gridCol>
                <a:gridCol w="317194">
                  <a:extLst>
                    <a:ext uri="{9D8B030D-6E8A-4147-A177-3AD203B41FA5}">
                      <a16:colId xmlns:a16="http://schemas.microsoft.com/office/drawing/2014/main" val="3601389271"/>
                    </a:ext>
                  </a:extLst>
                </a:gridCol>
                <a:gridCol w="555092">
                  <a:extLst>
                    <a:ext uri="{9D8B030D-6E8A-4147-A177-3AD203B41FA5}">
                      <a16:colId xmlns:a16="http://schemas.microsoft.com/office/drawing/2014/main" val="1688223875"/>
                    </a:ext>
                  </a:extLst>
                </a:gridCol>
                <a:gridCol w="317194">
                  <a:extLst>
                    <a:ext uri="{9D8B030D-6E8A-4147-A177-3AD203B41FA5}">
                      <a16:colId xmlns:a16="http://schemas.microsoft.com/office/drawing/2014/main" val="3167837702"/>
                    </a:ext>
                  </a:extLst>
                </a:gridCol>
                <a:gridCol w="555092">
                  <a:extLst>
                    <a:ext uri="{9D8B030D-6E8A-4147-A177-3AD203B41FA5}">
                      <a16:colId xmlns:a16="http://schemas.microsoft.com/office/drawing/2014/main" val="4231604038"/>
                    </a:ext>
                  </a:extLst>
                </a:gridCol>
                <a:gridCol w="317194">
                  <a:extLst>
                    <a:ext uri="{9D8B030D-6E8A-4147-A177-3AD203B41FA5}">
                      <a16:colId xmlns:a16="http://schemas.microsoft.com/office/drawing/2014/main" val="3333050244"/>
                    </a:ext>
                  </a:extLst>
                </a:gridCol>
              </a:tblGrid>
              <a:tr h="119965">
                <a:tc>
                  <a:txBody>
                    <a:bodyPr/>
                    <a:lstStyle/>
                    <a:p>
                      <a:pPr>
                        <a:lnSpc>
                          <a:spcPct val="115000"/>
                        </a:lnSpc>
                      </a:pPr>
                      <a:endParaRPr lang="en-US" sz="800" dirty="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Total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gridSpan="2">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No AKI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gridSpan="2">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Any Stage AKI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gridSpan="2">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Stage 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Stage 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Stage 3</a:t>
                      </a:r>
                      <a:r>
                        <a:rPr lang="en-US" sz="800" b="1" baseline="30000">
                          <a:effectLst/>
                          <a:latin typeface="Calibri" panose="020F0502020204030204" pitchFamily="34" charset="0"/>
                          <a:ea typeface="Calibri" panose="020F0502020204030204" pitchFamily="34" charset="0"/>
                          <a:cs typeface="Times New Roman" panose="02020603050405020304" pitchFamily="18" charset="0"/>
                        </a:rPr>
                        <a:t>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85193119"/>
                  </a:ext>
                </a:extLst>
              </a:tr>
              <a:tr h="119965">
                <a:tc>
                  <a:txBody>
                    <a:bodyPr/>
                    <a:lstStyle/>
                    <a:p>
                      <a:pPr>
                        <a:lnSpc>
                          <a:spcPct val="115000"/>
                        </a:lnSpc>
                      </a:pPr>
                      <a:endParaRPr lang="en-US" sz="800" dirty="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017582"/>
                  </a:ext>
                </a:extLst>
              </a:tr>
              <a:tr h="119965">
                <a:tc>
                  <a:txBody>
                    <a:bodyPr/>
                    <a:lstStyle/>
                    <a:p>
                      <a:pPr marL="0" marR="0">
                        <a:lnSpc>
                          <a:spcPct val="115000"/>
                        </a:lnSpc>
                        <a:spcBef>
                          <a:spcPts val="0"/>
                        </a:spcBef>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Total</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305,189</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227,325</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74.5</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77,864</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25.5</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65,343</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21.4</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2,651</a:t>
                      </a: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0.9</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9,870</a:t>
                      </a: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3.2</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03778826"/>
                  </a:ext>
                </a:extLst>
              </a:tr>
              <a:tr h="71210">
                <a:tc>
                  <a:txBody>
                    <a:bodyPr/>
                    <a:lstStyle/>
                    <a:p>
                      <a:pPr marL="0" marR="0">
                        <a:lnSpc>
                          <a:spcPct val="115000"/>
                        </a:lnSpc>
                        <a:spcBef>
                          <a:spcPts val="0"/>
                        </a:spcBef>
                        <a:spcAft>
                          <a:spcPts val="1000"/>
                        </a:spcAft>
                      </a:pPr>
                      <a:r>
                        <a:rPr lang="en-US" sz="800" b="1" dirty="0">
                          <a:effectLst/>
                          <a:latin typeface="Calibri" panose="020F0502020204030204" pitchFamily="34" charset="0"/>
                          <a:ea typeface="Calibri" panose="020F0502020204030204" pitchFamily="34" charset="0"/>
                          <a:cs typeface="Times New Roman" panose="02020603050405020304" pitchFamily="18" charset="0"/>
                        </a:rPr>
                        <a:t>Diagnosis of AKI</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a:noFill/>
                    </a:lnT>
                    <a:lnB>
                      <a:noFill/>
                    </a:lnB>
                  </a:tcPr>
                </a:tc>
                <a:tc>
                  <a:txBody>
                    <a:bodyPr/>
                    <a:lstStyle/>
                    <a:p>
                      <a:pPr>
                        <a:lnSpc>
                          <a:spcPct val="115000"/>
                        </a:lnSpc>
                      </a:pPr>
                      <a:endParaRPr lang="en-US" sz="800" dirty="0">
                        <a:effectLst/>
                        <a:latin typeface="Calibri" panose="020F0502020204030204" pitchFamily="34" charset="0"/>
                      </a:endParaRP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36719"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36719"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a:noFill/>
                    </a:lnT>
                    <a:lnB>
                      <a:noFill/>
                    </a:lnB>
                  </a:tcPr>
                </a:tc>
                <a:extLst>
                  <a:ext uri="{0D108BD9-81ED-4DB2-BD59-A6C34878D82A}">
                    <a16:rowId xmlns:a16="http://schemas.microsoft.com/office/drawing/2014/main" val="1268088436"/>
                  </a:ext>
                </a:extLst>
              </a:tr>
              <a:tr h="119965">
                <a:tc>
                  <a:txBody>
                    <a:bodyPr/>
                    <a:lstStyle/>
                    <a:p>
                      <a:pPr marL="9144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No</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254,588</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216,356</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85.0</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38,232</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15.0</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34,074</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13.4</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1,212</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0.5</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2,946</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a:t>
                      </a:r>
                    </a:p>
                  </a:txBody>
                  <a:tcPr marL="5927" marR="56901" marT="0" marB="0" anchor="b">
                    <a:lnL>
                      <a:noFill/>
                    </a:lnL>
                    <a:lnR>
                      <a:noFill/>
                    </a:lnR>
                    <a:lnT>
                      <a:noFill/>
                    </a:lnT>
                    <a:lnB>
                      <a:noFill/>
                    </a:lnB>
                  </a:tcPr>
                </a:tc>
                <a:extLst>
                  <a:ext uri="{0D108BD9-81ED-4DB2-BD59-A6C34878D82A}">
                    <a16:rowId xmlns:a16="http://schemas.microsoft.com/office/drawing/2014/main" val="539098581"/>
                  </a:ext>
                </a:extLst>
              </a:tr>
              <a:tr h="98153">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50,601</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10,969</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21.7</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39,632</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78.3</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31,269</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61.8</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1,439</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2.8</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6,924</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13.7</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7092174"/>
                  </a:ext>
                </a:extLst>
              </a:tr>
              <a:tr h="119965">
                <a:tc>
                  <a:txBody>
                    <a:bodyPr/>
                    <a:lstStyle/>
                    <a:p>
                      <a:pPr marL="0" marR="0">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Age at this inpatient admission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76341266"/>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20-39</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12,264</a:t>
                      </a:r>
                    </a:p>
                  </a:txBody>
                  <a:tcPr marL="5927" marR="113801" marT="0" marB="0" anchor="b">
                    <a:lnL>
                      <a:noFill/>
                    </a:lnL>
                    <a:lnR>
                      <a:noFill/>
                    </a:lnR>
                    <a:lnT>
                      <a:noFill/>
                    </a:lnT>
                    <a:lnB>
                      <a:noFill/>
                    </a:lnB>
                  </a:tcPr>
                </a:tc>
                <a:tc>
                  <a:txBody>
                    <a:bodyPr/>
                    <a:lstStyle/>
                    <a:p>
                      <a:pPr>
                        <a:lnSpc>
                          <a:spcPct val="115000"/>
                        </a:lnSpc>
                      </a:pPr>
                      <a:endParaRPr lang="en-US" sz="800" dirty="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11,198</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91.3</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1,066</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8.7</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884</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7.2</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61</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0.5</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121</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a:t>
                      </a:r>
                    </a:p>
                  </a:txBody>
                  <a:tcPr marL="5927" marR="56901" marT="0" marB="0" anchor="b">
                    <a:lnL>
                      <a:noFill/>
                    </a:lnL>
                    <a:lnR>
                      <a:noFill/>
                    </a:lnR>
                    <a:lnT>
                      <a:noFill/>
                    </a:lnT>
                    <a:lnB>
                      <a:noFill/>
                    </a:lnB>
                  </a:tcPr>
                </a:tc>
                <a:extLst>
                  <a:ext uri="{0D108BD9-81ED-4DB2-BD59-A6C34878D82A}">
                    <a16:rowId xmlns:a16="http://schemas.microsoft.com/office/drawing/2014/main" val="625155750"/>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40-59</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54,613</a:t>
                      </a:r>
                    </a:p>
                  </a:txBody>
                  <a:tcPr marL="5927" marR="113801" marT="0" marB="0" anchor="b">
                    <a:lnL>
                      <a:noFill/>
                    </a:lnL>
                    <a:lnR>
                      <a:noFill/>
                    </a:lnR>
                    <a:lnT>
                      <a:noFill/>
                    </a:lnT>
                    <a:lnB>
                      <a:noFill/>
                    </a:lnB>
                  </a:tcPr>
                </a:tc>
                <a:tc>
                  <a:txBody>
                    <a:bodyPr/>
                    <a:lstStyle/>
                    <a:p>
                      <a:pPr>
                        <a:lnSpc>
                          <a:spcPct val="115000"/>
                        </a:lnSpc>
                      </a:pPr>
                      <a:endParaRPr lang="en-US" sz="800" dirty="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44,364</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81.2</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10,249</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18.8</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8,334</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15.3</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509</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0.9</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1,406</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2.6</a:t>
                      </a:r>
                    </a:p>
                  </a:txBody>
                  <a:tcPr marL="5927" marR="56901" marT="0" marB="0" anchor="b">
                    <a:lnL>
                      <a:noFill/>
                    </a:lnL>
                    <a:lnR>
                      <a:noFill/>
                    </a:lnR>
                    <a:lnT>
                      <a:noFill/>
                    </a:lnT>
                    <a:lnB>
                      <a:noFill/>
                    </a:lnB>
                  </a:tcPr>
                </a:tc>
                <a:extLst>
                  <a:ext uri="{0D108BD9-81ED-4DB2-BD59-A6C34878D82A}">
                    <a16:rowId xmlns:a16="http://schemas.microsoft.com/office/drawing/2014/main" val="1925048594"/>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60-65</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50,687</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37,877</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74.7</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12,810</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25.3</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10,485</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20.7</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551</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1.1</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1,774</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3.5</a:t>
                      </a:r>
                    </a:p>
                  </a:txBody>
                  <a:tcPr marL="5927" marR="56901" marT="0" marB="0" anchor="b">
                    <a:lnL>
                      <a:noFill/>
                    </a:lnL>
                    <a:lnR>
                      <a:noFill/>
                    </a:lnR>
                    <a:lnT>
                      <a:noFill/>
                    </a:lnT>
                    <a:lnB>
                      <a:noFill/>
                    </a:lnB>
                  </a:tcPr>
                </a:tc>
                <a:extLst>
                  <a:ext uri="{0D108BD9-81ED-4DB2-BD59-A6C34878D82A}">
                    <a16:rowId xmlns:a16="http://schemas.microsoft.com/office/drawing/2014/main" val="2378815045"/>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66-69</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56,000</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41,230</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73.6</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14,770</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26.4</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12,258</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21.9</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501</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0.9</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2,011</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3.6</a:t>
                      </a:r>
                    </a:p>
                  </a:txBody>
                  <a:tcPr marL="5927" marR="56901" marT="0" marB="0" anchor="b">
                    <a:lnL>
                      <a:noFill/>
                    </a:lnL>
                    <a:lnR>
                      <a:noFill/>
                    </a:lnR>
                    <a:lnT>
                      <a:noFill/>
                    </a:lnT>
                    <a:lnB>
                      <a:noFill/>
                    </a:lnB>
                  </a:tcPr>
                </a:tc>
                <a:extLst>
                  <a:ext uri="{0D108BD9-81ED-4DB2-BD59-A6C34878D82A}">
                    <a16:rowId xmlns:a16="http://schemas.microsoft.com/office/drawing/2014/main" val="971631931"/>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70-74</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49,322</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35,952</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72.9</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13,370</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27.1</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11,304</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22.9</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398</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0.8</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1,668</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3.4</a:t>
                      </a:r>
                    </a:p>
                  </a:txBody>
                  <a:tcPr marL="5927" marR="56901" marT="0" marB="0" anchor="b">
                    <a:lnL>
                      <a:noFill/>
                    </a:lnL>
                    <a:lnR>
                      <a:noFill/>
                    </a:lnR>
                    <a:lnT>
                      <a:noFill/>
                    </a:lnT>
                    <a:lnB>
                      <a:noFill/>
                    </a:lnB>
                  </a:tcPr>
                </a:tc>
                <a:extLst>
                  <a:ext uri="{0D108BD9-81ED-4DB2-BD59-A6C34878D82A}">
                    <a16:rowId xmlns:a16="http://schemas.microsoft.com/office/drawing/2014/main" val="1422268436"/>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75-79</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24,810</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17,307</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69.8</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7,503</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30.2</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6,395</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25.8</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187</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0.8</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921</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3.7</a:t>
                      </a:r>
                    </a:p>
                  </a:txBody>
                  <a:tcPr marL="5927" marR="56901" marT="0" marB="0" anchor="b">
                    <a:lnL>
                      <a:noFill/>
                    </a:lnL>
                    <a:lnR>
                      <a:noFill/>
                    </a:lnR>
                    <a:lnT>
                      <a:noFill/>
                    </a:lnT>
                    <a:lnB>
                      <a:noFill/>
                    </a:lnB>
                  </a:tcPr>
                </a:tc>
                <a:extLst>
                  <a:ext uri="{0D108BD9-81ED-4DB2-BD59-A6C34878D82A}">
                    <a16:rowId xmlns:a16="http://schemas.microsoft.com/office/drawing/2014/main" val="4146280243"/>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80-84</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23,262</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15,901</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68.4</a:t>
                      </a:r>
                    </a:p>
                  </a:txBody>
                  <a:tcPr marL="5927" marR="5927" marT="0" marB="0" anchor="b">
                    <a:lnL>
                      <a:noFill/>
                    </a:lnL>
                    <a:lnR>
                      <a:noFill/>
                    </a:lnR>
                    <a:lnT>
                      <a:noFill/>
                    </a:lnT>
                    <a:lnB>
                      <a:noFill/>
                    </a:lnB>
                  </a:tcPr>
                </a:tc>
                <a:tc>
                  <a:txBody>
                    <a:bodyPr/>
                    <a:lstStyle/>
                    <a:p>
                      <a:pPr>
                        <a:lnSpc>
                          <a:spcPct val="115000"/>
                        </a:lnSpc>
                      </a:pPr>
                      <a:endParaRPr lang="en-US" sz="800" dirty="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7,361</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31.6</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6,282</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27.0</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186</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0.8</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893</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3.8</a:t>
                      </a:r>
                    </a:p>
                  </a:txBody>
                  <a:tcPr marL="5927" marR="56901" marT="0" marB="0" anchor="b">
                    <a:lnL>
                      <a:noFill/>
                    </a:lnL>
                    <a:lnR>
                      <a:noFill/>
                    </a:lnR>
                    <a:lnT>
                      <a:noFill/>
                    </a:lnT>
                    <a:lnB>
                      <a:noFill/>
                    </a:lnB>
                  </a:tcPr>
                </a:tc>
                <a:extLst>
                  <a:ext uri="{0D108BD9-81ED-4DB2-BD59-A6C34878D82A}">
                    <a16:rowId xmlns:a16="http://schemas.microsoft.com/office/drawing/2014/main" val="3308468672"/>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85+</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34,231</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23,496</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68.6</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panose="020F0502020204030204" pitchFamily="34"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10,735</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31.4</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9,401</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27.5</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258</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0.8</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1,076</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3.1</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585402"/>
                  </a:ext>
                </a:extLst>
              </a:tr>
              <a:tr h="109059">
                <a:tc>
                  <a:txBody>
                    <a:bodyPr/>
                    <a:lstStyle/>
                    <a:p>
                      <a:pPr marL="0" marR="0">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Sex</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5631479"/>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Male</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287,706</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212,346</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73.8</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75,360</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26.2</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63,260</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22.0</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2,508</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0.9</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9,592</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3.3</a:t>
                      </a:r>
                    </a:p>
                  </a:txBody>
                  <a:tcPr marL="5927" marR="56901" marT="0" marB="0" anchor="b">
                    <a:lnL>
                      <a:noFill/>
                    </a:lnL>
                    <a:lnR>
                      <a:noFill/>
                    </a:lnR>
                    <a:lnT>
                      <a:noFill/>
                    </a:lnT>
                    <a:lnB>
                      <a:noFill/>
                    </a:lnB>
                  </a:tcPr>
                </a:tc>
                <a:extLst>
                  <a:ext uri="{0D108BD9-81ED-4DB2-BD59-A6C34878D82A}">
                    <a16:rowId xmlns:a16="http://schemas.microsoft.com/office/drawing/2014/main" val="4163715988"/>
                  </a:ext>
                </a:extLst>
              </a:tr>
              <a:tr h="98153">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Female</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17,483</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14,979</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85.7</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2,504</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14.3</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2,083</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11.9</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143</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0.8</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278</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1.6</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63981"/>
                  </a:ext>
                </a:extLst>
              </a:tr>
              <a:tr h="119965">
                <a:tc>
                  <a:txBody>
                    <a:bodyPr/>
                    <a:lstStyle/>
                    <a:p>
                      <a:pPr marL="0" marR="0">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Race/ethnicity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7486669"/>
                  </a:ext>
                </a:extLst>
              </a:tr>
              <a:tr h="155448">
                <a:tc>
                  <a:txBody>
                    <a:bodyPr/>
                    <a:lstStyle/>
                    <a:p>
                      <a:pPr marL="91440" marR="0">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Non-Hispanic White</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209,767</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159,271</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75.9</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50,496</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24.1</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43,264</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20.6</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1,761</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0.8</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5,471</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2.6</a:t>
                      </a:r>
                    </a:p>
                  </a:txBody>
                  <a:tcPr marL="5927" marR="56901" marT="0" marB="0" anchor="b">
                    <a:lnL>
                      <a:noFill/>
                    </a:lnL>
                    <a:lnR>
                      <a:noFill/>
                    </a:lnR>
                    <a:lnT>
                      <a:noFill/>
                    </a:lnT>
                    <a:lnB>
                      <a:noFill/>
                    </a:lnB>
                  </a:tcPr>
                </a:tc>
                <a:extLst>
                  <a:ext uri="{0D108BD9-81ED-4DB2-BD59-A6C34878D82A}">
                    <a16:rowId xmlns:a16="http://schemas.microsoft.com/office/drawing/2014/main" val="3463240430"/>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Non-Hispanic Black</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58,349</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40,597</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69.6</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17,752</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30.4</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14,244</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24.4</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515</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0.9</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2,993</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5.1</a:t>
                      </a:r>
                    </a:p>
                  </a:txBody>
                  <a:tcPr marL="5927" marR="56901" marT="0" marB="0" anchor="b">
                    <a:lnL>
                      <a:noFill/>
                    </a:lnL>
                    <a:lnR>
                      <a:noFill/>
                    </a:lnR>
                    <a:lnT>
                      <a:noFill/>
                    </a:lnT>
                    <a:lnB>
                      <a:noFill/>
                    </a:lnB>
                  </a:tcPr>
                </a:tc>
                <a:extLst>
                  <a:ext uri="{0D108BD9-81ED-4DB2-BD59-A6C34878D82A}">
                    <a16:rowId xmlns:a16="http://schemas.microsoft.com/office/drawing/2014/main" val="4241856637"/>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American Indian/Alaska Native</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1,598</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1,238</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77.5</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360</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22.5</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292</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18.3</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0.6</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59</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3.7</a:t>
                      </a:r>
                    </a:p>
                  </a:txBody>
                  <a:tcPr marL="5927" marR="56901" marT="0" marB="0" anchor="b">
                    <a:lnL>
                      <a:noFill/>
                    </a:lnL>
                    <a:lnR>
                      <a:noFill/>
                    </a:lnR>
                    <a:lnT>
                      <a:noFill/>
                    </a:lnT>
                    <a:lnB>
                      <a:noFill/>
                    </a:lnB>
                  </a:tcPr>
                </a:tc>
                <a:extLst>
                  <a:ext uri="{0D108BD9-81ED-4DB2-BD59-A6C34878D82A}">
                    <a16:rowId xmlns:a16="http://schemas.microsoft.com/office/drawing/2014/main" val="2134160194"/>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Hispanic</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18,730</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13,677</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73.0</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5,053</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27.0</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4,053</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21.6</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227</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773</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4.1</a:t>
                      </a:r>
                    </a:p>
                  </a:txBody>
                  <a:tcPr marL="5927" marR="56901" marT="0" marB="0" anchor="b">
                    <a:lnL>
                      <a:noFill/>
                    </a:lnL>
                    <a:lnR>
                      <a:noFill/>
                    </a:lnR>
                    <a:lnT>
                      <a:noFill/>
                    </a:lnT>
                    <a:lnB>
                      <a:noFill/>
                    </a:lnB>
                  </a:tcPr>
                </a:tc>
                <a:extLst>
                  <a:ext uri="{0D108BD9-81ED-4DB2-BD59-A6C34878D82A}">
                    <a16:rowId xmlns:a16="http://schemas.microsoft.com/office/drawing/2014/main" val="3242188235"/>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Asian</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2,365</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1,792</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75.8</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573</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24.2</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461</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19.5</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0.7</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95</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a:t>
                      </a:r>
                    </a:p>
                  </a:txBody>
                  <a:tcPr marL="5927" marR="56901" marT="0" marB="0" anchor="b">
                    <a:lnL>
                      <a:noFill/>
                    </a:lnL>
                    <a:lnR>
                      <a:noFill/>
                    </a:lnR>
                    <a:lnT>
                      <a:noFill/>
                    </a:lnT>
                    <a:lnB>
                      <a:noFill/>
                    </a:lnB>
                  </a:tcPr>
                </a:tc>
                <a:extLst>
                  <a:ext uri="{0D108BD9-81ED-4DB2-BD59-A6C34878D82A}">
                    <a16:rowId xmlns:a16="http://schemas.microsoft.com/office/drawing/2014/main" val="1632938934"/>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Other/Unknown</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14,380</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10,750</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74.8</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3,630</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25.2</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dirty="0">
                        <a:effectLst/>
                        <a:latin typeface="Calibri" panose="020F0502020204030204" pitchFamily="34"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3,029</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21.1</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122</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0.8</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479</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3.3</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6347221"/>
                  </a:ext>
                </a:extLst>
              </a:tr>
              <a:tr h="109059">
                <a:tc>
                  <a:txBody>
                    <a:bodyPr/>
                    <a:lstStyle/>
                    <a:p>
                      <a:pPr marL="0" marR="0">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Had CKD before admission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50590717"/>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267,428</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208,873</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78.1</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58,555</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21.9</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50,740</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19.0</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2,555</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5,260</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5927" marR="56901" marT="0" marB="0" anchor="b">
                    <a:lnL>
                      <a:noFill/>
                    </a:lnL>
                    <a:lnR>
                      <a:noFill/>
                    </a:lnR>
                    <a:lnT>
                      <a:noFill/>
                    </a:lnT>
                    <a:lnB>
                      <a:noFill/>
                    </a:lnB>
                  </a:tcPr>
                </a:tc>
                <a:extLst>
                  <a:ext uri="{0D108BD9-81ED-4DB2-BD59-A6C34878D82A}">
                    <a16:rowId xmlns:a16="http://schemas.microsoft.com/office/drawing/2014/main" val="2516051451"/>
                  </a:ext>
                </a:extLst>
              </a:tr>
              <a:tr h="98153">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37,761</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18,452</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48.9</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19,309</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51.1</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14,603</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38.7</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96</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0.3</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4,610</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12.2</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884781"/>
                  </a:ext>
                </a:extLst>
              </a:tr>
              <a:tr h="119965">
                <a:tc gridSpan="2">
                  <a:txBody>
                    <a:bodyPr/>
                    <a:lstStyle/>
                    <a:p>
                      <a:pPr marL="0" marR="0">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Had hypertension before admission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dirty="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800">
                        <a:effectLst/>
                        <a:latin typeface="Calibri" panose="020F0502020204030204" pitchFamily="34" charset="0"/>
                      </a:endParaRP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88371230"/>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118,179</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96,638</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81.8</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21,541</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18.2</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17,986</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15.2</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1,021</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0.9</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2,534</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a:t>
                      </a:r>
                    </a:p>
                  </a:txBody>
                  <a:tcPr marL="5927" marR="56901" marT="0" marB="0" anchor="b">
                    <a:lnL>
                      <a:noFill/>
                    </a:lnL>
                    <a:lnR>
                      <a:noFill/>
                    </a:lnR>
                    <a:lnT>
                      <a:noFill/>
                    </a:lnT>
                    <a:lnB>
                      <a:noFill/>
                    </a:lnB>
                  </a:tcPr>
                </a:tc>
                <a:extLst>
                  <a:ext uri="{0D108BD9-81ED-4DB2-BD59-A6C34878D82A}">
                    <a16:rowId xmlns:a16="http://schemas.microsoft.com/office/drawing/2014/main" val="384658507"/>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187,010</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130,687</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69.9</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56,323</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30.1</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47,357</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25.3</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1,630</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0.9</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7,336</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3.9</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394852"/>
                  </a:ext>
                </a:extLst>
              </a:tr>
              <a:tr h="109059">
                <a:tc>
                  <a:txBody>
                    <a:bodyPr/>
                    <a:lstStyle/>
                    <a:p>
                      <a:pPr marL="0" marR="0">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Had diabetes before admission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61456416"/>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No</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201,945</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159,424</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78.9</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42,521</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21.1</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35,607</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17.6</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1,785</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0.9</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5,129</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a:t>
                      </a:r>
                    </a:p>
                  </a:txBody>
                  <a:tcPr marL="5927" marR="56901" marT="0" marB="0" anchor="b">
                    <a:lnL>
                      <a:noFill/>
                    </a:lnL>
                    <a:lnR>
                      <a:noFill/>
                    </a:lnR>
                    <a:lnT>
                      <a:noFill/>
                    </a:lnT>
                    <a:lnB>
                      <a:noFill/>
                    </a:lnB>
                  </a:tcPr>
                </a:tc>
                <a:extLst>
                  <a:ext uri="{0D108BD9-81ED-4DB2-BD59-A6C34878D82A}">
                    <a16:rowId xmlns:a16="http://schemas.microsoft.com/office/drawing/2014/main" val="2743168313"/>
                  </a:ext>
                </a:extLst>
              </a:tr>
              <a:tr h="98153">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Yes</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103,244</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67,901</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65.8</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35,343</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34.2</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29,736</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28.8</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866</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0.8</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4,741</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4.6</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210157"/>
                  </a:ext>
                </a:extLst>
              </a:tr>
              <a:tr h="109059">
                <a:tc gridSpan="2">
                  <a:txBody>
                    <a:bodyPr/>
                    <a:lstStyle/>
                    <a:p>
                      <a:pPr marL="0" marR="0">
                        <a:lnSpc>
                          <a:spcPct val="115000"/>
                        </a:lnSpc>
                        <a:spcBef>
                          <a:spcPts val="0"/>
                        </a:spcBef>
                        <a:spcAft>
                          <a:spcPts val="100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Pre-admission CKD and diabetes status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5927" marR="13671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6901"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94649773"/>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Neither</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180,509</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147,353</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81.6</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33,156</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18.4</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28,751</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15.9</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1,728</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2,677</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1.5</a:t>
                      </a:r>
                    </a:p>
                  </a:txBody>
                  <a:tcPr marL="5927" marR="56901" marT="0" marB="0" anchor="b">
                    <a:lnL>
                      <a:noFill/>
                    </a:lnL>
                    <a:lnR>
                      <a:noFill/>
                    </a:lnR>
                    <a:lnT>
                      <a:noFill/>
                    </a:lnT>
                    <a:lnB>
                      <a:noFill/>
                    </a:lnB>
                  </a:tcPr>
                </a:tc>
                <a:extLst>
                  <a:ext uri="{0D108BD9-81ED-4DB2-BD59-A6C34878D82A}">
                    <a16:rowId xmlns:a16="http://schemas.microsoft.com/office/drawing/2014/main" val="1148829236"/>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Diabetes only</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79,518</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57,072</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71.8</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22,446</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28.2</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20,041</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25.2</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827</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1,578</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a:t>
                      </a:r>
                    </a:p>
                  </a:txBody>
                  <a:tcPr marL="5927" marR="56901" marT="0" marB="0" anchor="b">
                    <a:lnL>
                      <a:noFill/>
                    </a:lnL>
                    <a:lnR>
                      <a:noFill/>
                    </a:lnR>
                    <a:lnT>
                      <a:noFill/>
                    </a:lnT>
                    <a:lnB>
                      <a:noFill/>
                    </a:lnB>
                  </a:tcPr>
                </a:tc>
                <a:extLst>
                  <a:ext uri="{0D108BD9-81ED-4DB2-BD59-A6C34878D82A}">
                    <a16:rowId xmlns:a16="http://schemas.microsoft.com/office/drawing/2014/main" val="3888368049"/>
                  </a:ext>
                </a:extLst>
              </a:tr>
              <a:tr h="119965">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CKD only</a:t>
                      </a: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21,436</a:t>
                      </a:r>
                    </a:p>
                  </a:txBody>
                  <a:tcPr marL="5927" marR="1138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12,071</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56.3</a:t>
                      </a:r>
                    </a:p>
                  </a:txBody>
                  <a:tcPr marL="5927" marR="5927"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9,365</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43.7</a:t>
                      </a:r>
                    </a:p>
                  </a:txBody>
                  <a:tcPr marL="5927" marR="56901" marT="0" marB="0" anchor="b">
                    <a:lnL>
                      <a:noFill/>
                    </a:lnL>
                    <a:lnR>
                      <a:noFill/>
                    </a:lnR>
                    <a:lnT>
                      <a:noFill/>
                    </a:lnT>
                    <a:lnB>
                      <a:noFill/>
                    </a:lnB>
                  </a:tcPr>
                </a:tc>
                <a:tc>
                  <a:txBody>
                    <a:bodyPr/>
                    <a:lstStyle/>
                    <a:p>
                      <a:pPr>
                        <a:lnSpc>
                          <a:spcPct val="115000"/>
                        </a:lnSpc>
                      </a:pPr>
                      <a:endParaRPr lang="en-US" sz="800">
                        <a:effectLst/>
                        <a:latin typeface="Calibri" panose="020F0502020204030204" pitchFamily="34" charset="0"/>
                      </a:endParaRPr>
                    </a:p>
                  </a:txBody>
                  <a:tcPr marL="5927" marR="5927"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6,856</a:t>
                      </a:r>
                    </a:p>
                  </a:txBody>
                  <a:tcPr marL="5927" marR="1138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32.0</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57</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0.3</a:t>
                      </a:r>
                    </a:p>
                  </a:txBody>
                  <a:tcPr marL="5927" marR="56901"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2,452</a:t>
                      </a:r>
                    </a:p>
                  </a:txBody>
                  <a:tcPr marL="5927" marR="136719" marT="0" marB="0" anchor="b">
                    <a:lnL>
                      <a:noFill/>
                    </a:lnL>
                    <a:lnR>
                      <a:noFill/>
                    </a:lnR>
                    <a:lnT>
                      <a:noFill/>
                    </a:lnT>
                    <a:lnB>
                      <a:noFill/>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11.4</a:t>
                      </a:r>
                    </a:p>
                  </a:txBody>
                  <a:tcPr marL="5927" marR="56901" marT="0" marB="0" anchor="b">
                    <a:lnL>
                      <a:noFill/>
                    </a:lnL>
                    <a:lnR>
                      <a:noFill/>
                    </a:lnR>
                    <a:lnT>
                      <a:noFill/>
                    </a:lnT>
                    <a:lnB>
                      <a:noFill/>
                    </a:lnB>
                  </a:tcPr>
                </a:tc>
                <a:extLst>
                  <a:ext uri="{0D108BD9-81ED-4DB2-BD59-A6C34878D82A}">
                    <a16:rowId xmlns:a16="http://schemas.microsoft.com/office/drawing/2014/main" val="2145313127"/>
                  </a:ext>
                </a:extLst>
              </a:tr>
              <a:tr h="98153">
                <a:tc>
                  <a:txBody>
                    <a:bodyPr/>
                    <a:lstStyle/>
                    <a:p>
                      <a:pPr marL="91440" marR="0">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Diabetes &amp; CKD</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23,726</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10,829</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45.6</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12,897</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54.4</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p>
                  </a:txBody>
                  <a:tcPr marL="5927" marR="5927"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9,695</a:t>
                      </a:r>
                    </a:p>
                  </a:txBody>
                  <a:tcPr marL="5927" marR="1138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40.9</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39</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0.2</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a:effectLst/>
                          <a:latin typeface="Calibri" panose="020F0502020204030204" pitchFamily="34" charset="0"/>
                          <a:ea typeface="Calibri" panose="020F0502020204030204" pitchFamily="34" charset="0"/>
                          <a:cs typeface="Times New Roman" panose="02020603050405020304" pitchFamily="18" charset="0"/>
                        </a:rPr>
                        <a:t>3,163</a:t>
                      </a:r>
                    </a:p>
                  </a:txBody>
                  <a:tcPr marL="5927" marR="1367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13.3</a:t>
                      </a:r>
                    </a:p>
                  </a:txBody>
                  <a:tcPr marL="5927" marR="5690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980993"/>
                  </a:ext>
                </a:extLst>
              </a:tr>
            </a:tbl>
          </a:graphicData>
        </a:graphic>
      </p:graphicFrame>
      <p:sp>
        <p:nvSpPr>
          <p:cNvPr id="6" name="Rectangle 5"/>
          <p:cNvSpPr/>
          <p:nvPr/>
        </p:nvSpPr>
        <p:spPr>
          <a:xfrm>
            <a:off x="7241301" y="3350020"/>
            <a:ext cx="2019302" cy="2862322"/>
          </a:xfrm>
          <a:prstGeom prst="rect">
            <a:avLst/>
          </a:prstGeom>
        </p:spPr>
        <p:txBody>
          <a:bodyPr wrap="square">
            <a:spAutoFit/>
          </a:bodyPr>
          <a:lstStyle/>
          <a:p>
            <a:pPr>
              <a:spcBef>
                <a:spcPts val="600"/>
              </a:spcBef>
            </a:pP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Veterans Affairs data. Patients aged 22 and older with at least one hospitalization in fiscal year 2015. AKI defined by serum creatinine criteria as in KDIGO (2012), see Table A for details. </a:t>
            </a:r>
            <a:r>
              <a:rPr lang="en-US" sz="1000" i="1" baseline="300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a:t>
            </a:r>
            <a:r>
              <a:rPr lang="en-US" sz="10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Stage</a:t>
            </a:r>
            <a:r>
              <a:rPr lang="en-US" sz="10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3 includes those requiring dialysis. Diabetes and CKD determined by ICD-9-CM diagnosis codes. Excludes those with evidence of ESRD prior to admission by diagnosis and procedure codes. Abbreviations: AKI, acute kidney injury; CKD, chronic kidney disease; DM, diabetes mellitus; FY, federal fiscal year (October 1, 2014 to September 30, 2015).</a:t>
            </a:r>
            <a:endParaRPr lang="en-US" sz="10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64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sp>
        <p:nvSpPr>
          <p:cNvPr id="3" name="Title 2"/>
          <p:cNvSpPr>
            <a:spLocks noGrp="1"/>
          </p:cNvSpPr>
          <p:nvPr>
            <p:ph type="title"/>
          </p:nvPr>
        </p:nvSpPr>
        <p:spPr>
          <a:xfrm>
            <a:off x="0" y="11327"/>
            <a:ext cx="9144000" cy="826873"/>
          </a:xfrm>
        </p:spPr>
        <p:txBody>
          <a:bodyPr/>
          <a:lstStyle/>
          <a:p>
            <a:pPr marL="0" marR="0">
              <a:spcBef>
                <a:spcPts val="1800"/>
              </a:spcBef>
              <a:spcAft>
                <a:spcPts val="1200"/>
              </a:spcAft>
            </a:pPr>
            <a:r>
              <a:rPr lang="en-US" sz="2000" b="1" spc="30" dirty="0">
                <a:latin typeface="Calibri" panose="020F0502020204030204" pitchFamily="34" charset="0"/>
                <a:ea typeface="Times New Roman" panose="02020603050405020304" pitchFamily="18" charset="0"/>
                <a:cs typeface="Times New Roman" panose="02020603050405020304" pitchFamily="18" charset="0"/>
              </a:rPr>
              <a:t>vol 1 Figure 5.3 Unadjusted rates of hospitalization with AKI, per 1,000 patient-years at risk, by age, 2005-2015</a:t>
            </a:r>
            <a:br>
              <a:rPr lang="en-US" sz="2000" b="1" spc="30" dirty="0">
                <a:latin typeface="Calibri" panose="020F0502020204030204" pitchFamily="34" charset="0"/>
                <a:ea typeface="Times New Roman" panose="02020603050405020304" pitchFamily="18" charset="0"/>
                <a:cs typeface="Times New Roman" panose="02020603050405020304" pitchFamily="18" charset="0"/>
              </a:rPr>
            </a:br>
            <a:endParaRPr lang="en-US" sz="2000"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882" b="-3882"/>
          <a:stretch/>
        </p:blipFill>
        <p:spPr>
          <a:xfrm>
            <a:off x="1672475" y="1015786"/>
            <a:ext cx="5799049" cy="4525963"/>
          </a:xfrm>
        </p:spPr>
      </p:pic>
      <p:sp>
        <p:nvSpPr>
          <p:cNvPr id="6" name="Rectangle 5"/>
          <p:cNvSpPr/>
          <p:nvPr/>
        </p:nvSpPr>
        <p:spPr>
          <a:xfrm>
            <a:off x="3469423" y="745495"/>
            <a:ext cx="2205155" cy="338554"/>
          </a:xfrm>
          <a:prstGeom prst="rect">
            <a:avLst/>
          </a:prstGeom>
        </p:spPr>
        <p:txBody>
          <a:bodyPr wrap="none">
            <a:spAutoFit/>
          </a:bodyPr>
          <a:lstStyle/>
          <a:p>
            <a:r>
              <a:rPr lang="en-US" sz="1600" b="1" dirty="0" smtClean="0">
                <a:latin typeface="Calibri" panose="020F0502020204030204" pitchFamily="34" charset="0"/>
                <a:ea typeface="Calibri" panose="020F0502020204030204" pitchFamily="34" charset="0"/>
                <a:cs typeface="Times New Roman" panose="02020603050405020304" pitchFamily="18" charset="0"/>
              </a:rPr>
              <a:t>(a) Medicare </a:t>
            </a:r>
            <a:r>
              <a:rPr lang="en-US" sz="1600" b="1" dirty="0">
                <a:latin typeface="Calibri" panose="020F0502020204030204" pitchFamily="34" charset="0"/>
                <a:ea typeface="Calibri" panose="020F0502020204030204" pitchFamily="34" charset="0"/>
                <a:cs typeface="Times New Roman" panose="02020603050405020304" pitchFamily="18" charset="0"/>
              </a:rPr>
              <a:t>(aged 66+)</a:t>
            </a:r>
            <a:endParaRPr lang="en-US" sz="2800" b="1" dirty="0"/>
          </a:p>
        </p:txBody>
      </p:sp>
      <p:sp>
        <p:nvSpPr>
          <p:cNvPr id="7" name="Rectangle 6"/>
          <p:cNvSpPr/>
          <p:nvPr/>
        </p:nvSpPr>
        <p:spPr>
          <a:xfrm>
            <a:off x="3768" y="5410200"/>
            <a:ext cx="9144000" cy="900246"/>
          </a:xfrm>
          <a:prstGeom prst="rect">
            <a:avLst/>
          </a:prstGeom>
        </p:spPr>
        <p:txBody>
          <a:bodyPr wrap="square">
            <a:spAutoFit/>
          </a:bodyPr>
          <a:lstStyle/>
          <a:p>
            <a:r>
              <a:rPr lang="en-US" sz="1050" i="1" dirty="0">
                <a:latin typeface="Calibri" panose="020F0502020204030204" pitchFamily="34" charset="0"/>
                <a:ea typeface="Calibri" panose="020F0502020204030204" pitchFamily="34" charset="0"/>
                <a:cs typeface="Times New Roman" panose="02020603050405020304" pitchFamily="18" charset="0"/>
              </a:rPr>
              <a:t>Data Source: Special analyses, Medicare 5% sample and Optum Clinformatics™. (a) Age as of January 1 of specified year. All patient-years at risk for Medicare patients aged 66 and older who had both Medicare Parts A &amp; B, no Medicare Advantage plan, no ESRD by first service date from Medical Evidence form, and were alive on January 1 of year shown. Censored at death, ESRD, end of Medicare Part A &amp; B participation, or switch to Medicare Advantage program. (b) All patient-years at risk for Optum Clinformatics™ commercial insurance patients aged 22 and older who were enrolled in the plan, did not have diagnoses of ESRD, and were alive on January of year shown. Abbreviation: AKI, acute kidney injury; ESRD, end-stage renal disease.</a:t>
            </a:r>
            <a:endParaRPr lang="en-US" sz="1050" i="1" dirty="0"/>
          </a:p>
        </p:txBody>
      </p:sp>
    </p:spTree>
    <p:extLst>
      <p:ext uri="{BB962C8B-B14F-4D97-AF65-F5344CB8AC3E}">
        <p14:creationId xmlns:p14="http://schemas.microsoft.com/office/powerpoint/2010/main" val="3392629835"/>
      </p:ext>
    </p:extLst>
  </p:cSld>
  <p:clrMapOvr>
    <a:masterClrMapping/>
  </p:clrMapOvr>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381</TotalTime>
  <Words>6118</Words>
  <Application>Microsoft Office PowerPoint</Application>
  <PresentationFormat>On-screen Show (4:3)</PresentationFormat>
  <Paragraphs>903</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Candara</vt:lpstr>
      <vt:lpstr>Constantia</vt:lpstr>
      <vt:lpstr>Segoe UI</vt:lpstr>
      <vt:lpstr>Times New Roman</vt:lpstr>
      <vt:lpstr>ADR_PPT_Template_CKD</vt:lpstr>
      <vt:lpstr>PowerPoint Presentation</vt:lpstr>
      <vt:lpstr>vol 1 Figure 5.1 Percent of Medicare patients aged 66+ (a) with at least one AKI hospitalization, and (b) percent among those with an AKI hospitalization who required dialysis, and by whether an intensive care unit (ICU) stay was required, 2005-2015 </vt:lpstr>
      <vt:lpstr>vol 1 Figure 5.1 Percent of Medicare patients aged 66+ (a) with at least one AKI hospitalization, and (b) percent among those with an AKI hospitalization who required dialysis, and by whether an intensive care unit (ICU) stay was required, 2005-2015 </vt:lpstr>
      <vt:lpstr>vol 1 Figure 5.2 Percent of Optum Clinformatics™ patients aged 22+ (a) with at least one AKI hospitalization, and (b) percent among those with an AKI hospitalization who required dialysis, by year, 2005-2015 </vt:lpstr>
      <vt:lpstr>vol 1 Figure 5.2 Percent of Optum Clinformatics™ patients aged 22+ (a) with at least one AKI hospitalization, and (b) percent among those with an AKI hospitalization who required dialysis, by year, 2005-2015 </vt:lpstr>
      <vt:lpstr>vol 1 Table 5.1 Characteristics of Medicare and Optum Clinformatics™  patients with at least one hospitalization, by age, sex, race, CKD, DM, and presence of AKI, 2015 </vt:lpstr>
      <vt:lpstr>PowerPoint Presentation</vt:lpstr>
      <vt:lpstr>vol 1 Table 5.2 Characteristics of Veterans Affairs patients aged 22+ with at least one hospitalization, by age, sex, race, CKD, DM, presence and stage of AKI, defined by serum creatinine, FY 2015</vt:lpstr>
      <vt:lpstr>vol 1 Figure 5.3 Unadjusted rates of hospitalization with AKI, per 1,000 patient-years at risk, by age, 2005-2015 </vt:lpstr>
      <vt:lpstr>vol 1 Figure 5.3 Unadjusted rates of hospitalization with AKI, per 1,000 patient-years at risk, by age, 2005-2015 </vt:lpstr>
      <vt:lpstr>vol 1 Figure 5.4 Unadjusted rates of hospitalization with AKI, per 1,000 patient-years at risk, by race, 2005-2015</vt:lpstr>
      <vt:lpstr>vol 1 Figure 5.4 Unadjusted rates of hospitalization with AKI, per 1,000 patient-years at risk, by race, 2005-2015</vt:lpstr>
      <vt:lpstr>vol 1 Figure 5.5 Unadjusted rates of hospitalization with AKI, per 1,000 patient-years at risk, by CKD and DM, 2005-2015 </vt:lpstr>
      <vt:lpstr>vol 1 Figure 5.5 Unadjusted rates of hospitalization with AKI, per 1,000 patient-years at risk, by CKD and DM, 2005-2015 </vt:lpstr>
      <vt:lpstr>vol 1 Figure 5.6 Cumulative probability of a recurrent AKI hospitalization within two years of live discharge from first AKI hospitalization in 2013 for Medicare patients aged 66+, (a) overall, (b) by age, (c) by race, and (d) by CKD and DM </vt:lpstr>
      <vt:lpstr>vol 1 Figure 5.6 Cumulative probability of a recurrent AKI hospitalization within two years of live discharge from first AKI hospitalization in 2013 for Medicare patients aged 66+, (a) overall, (b) by age, (c) by race, and (d) by CKD and DM </vt:lpstr>
      <vt:lpstr>vol 1 Figure 5.6 Cumulative probability of a recurrent AKI hospitalization within two years of live discharge from first AKI hospitalization in 2013 for Medicare patients aged 66+, (a) overall, (b) by age, (c) by race, and (d) by CKD and DM </vt:lpstr>
      <vt:lpstr>vol 1 Figure 5.6 Cumulative probability of a recurrent AKI hospitalization within two years of live discharge from first AKI hospitalization in 2013 for Medicare patients aged 66+, (a) overall, (b) by age, (c) by race, and (d) by CKD and DM </vt:lpstr>
      <vt:lpstr>vol 1 Figure 5.7 Cumulative probability of a recurrent AKI hospitalization within two years of live discharge from first AKI hospitalization in 2013 for Optum Clinformatics™ patients aged 22+, (a) overall, (b) by age, (c) by race, and (d) by CKD and DM</vt:lpstr>
      <vt:lpstr>vol 1 Figure 5.7 Cumulative probability of a recurrent AKI hospitalization within two years of live discharge from first AKI hospitalization in 2013 for Optum Clinformatics™ patients aged 22+, (a) overall, (b) by age, (c) by race, and (d) by CKD and DM</vt:lpstr>
      <vt:lpstr>vol 1 Figure 5.7 Cumulative probability of a recurrent AKI hospitalization within two years of live discharge from first AKI hospitalization in 2013 for Optum Clinformatics™ patients aged 22+, (a) overall, (b) by age, (c) by race, and (d) by CKD and DM </vt:lpstr>
      <vt:lpstr>vol 1 Figure 5.7 Cumulative probability of a recurrent AKI hospitalization within two years of live discharge from first AKI hospitalization in 2013 for Optum Clinformatics™ patients aged 22+, (a) overall, (b) by age, (c) by race, and (d) by CKD and DM </vt:lpstr>
      <vt:lpstr>vol 1 Figure 5.8 Cumulative probability of death-censored ESRD, death, and the composite of death or ESRD within one year of live discharge from first AKI hospitalization occurring in 2013-2014 </vt:lpstr>
      <vt:lpstr>vol 1 Figure 5.8 Cumulative probability of death-censored ESRD, death, and the composite of death or ESRD within one year of live discharge from first AKI hospitalization occurring in 2013-2014  </vt:lpstr>
      <vt:lpstr>vol 1 Figure 5.9 Cumulative probability of a claim for an outpatient nephrology visit within six months of live discharge from first AKI hospitalization, overall and by CKD, DM, 2005-2014</vt:lpstr>
      <vt:lpstr>vol 1 Figure 5.9 Cumulative probability of a claim for an outpatient nephrology visit within six months of live discharge from first AKI hospitalization, overall and by CKD, DM, 2005-2014 </vt:lpstr>
      <vt:lpstr>PowerPoint Presentation</vt:lpstr>
      <vt:lpstr>vol 1 Figure 5.10 Renal status one year following discharge from AKI hospitalization in 2013-2014, among surviving patients without kidney disease prior to AKI hospitalization, by CKD stage and ESRD status </vt:lpstr>
      <vt:lpstr>vol 1 Figure 5.10 Renal status one year following discharge from AKI hospitalization in 2013-2014, among surviving patients without kidney disease prior to AKI hospitalization, by CKD stage and ESRD status </vt:lpstr>
      <vt:lpstr>vol 1 Figure 5.11 Hospital discharge status of first hospitalization for Medicare patients aged 66+ (a) with diagnosis of AKI during stay, and (b) without diagnosis of AKI during stay, 2015 </vt:lpstr>
      <vt:lpstr>vol 1 Figure 5.11 Hospital discharge status of first hospitalization for Medicare patients aged 66+ (a) with diagnosis of AKI during stay, and (b) without diagnosis of AKI during stay, 2015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62</cp:revision>
  <dcterms:created xsi:type="dcterms:W3CDTF">2014-11-10T19:37:45Z</dcterms:created>
  <dcterms:modified xsi:type="dcterms:W3CDTF">2017-10-26T22:00:52Z</dcterms:modified>
</cp:coreProperties>
</file>