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7" r:id="rId3"/>
    <p:sldId id="268" r:id="rId4"/>
    <p:sldId id="271" r:id="rId5"/>
    <p:sldId id="272" r:id="rId6"/>
    <p:sldId id="260" r:id="rId7"/>
    <p:sldId id="261" r:id="rId8"/>
    <p:sldId id="262" r:id="rId9"/>
    <p:sldId id="263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81" r:id="rId20"/>
    <p:sldId id="279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3C12"/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2" autoAdjust="0"/>
    <p:restoredTop sz="94603" autoAdjust="0"/>
  </p:normalViewPr>
  <p:slideViewPr>
    <p:cSldViewPr showGuides="1">
      <p:cViewPr varScale="1">
        <p:scale>
          <a:sx n="95" d="100"/>
          <a:sy n="95" d="100"/>
        </p:scale>
        <p:origin x="618" y="84"/>
      </p:cViewPr>
      <p:guideLst>
        <p:guide orient="horz" pos="2160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2682" y="78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10/26/2017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13" y="685800"/>
            <a:ext cx="4395987" cy="144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276600" y="6362700"/>
            <a:ext cx="2590800" cy="495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2017 Annual Data Report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Volume 1 CKD, Chapter 6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A63C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[Footer goes here]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286500"/>
            <a:ext cx="1348103" cy="441656"/>
          </a:xfrm>
          <a:prstGeom prst="rect">
            <a:avLst/>
          </a:prstGeom>
          <a:solidFill>
            <a:schemeClr val="bg1"/>
          </a:solidFill>
          <a:ln w="3175" cap="rnd"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2026" y="4019371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6:</a:t>
            </a:r>
            <a:b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3600" b="1" dirty="0" smtClean="0">
                <a:latin typeface="Candara" panose="020E0502030303020204" pitchFamily="34" charset="0"/>
              </a:rPr>
              <a:t>Health Expenditures for Persons with CKD</a:t>
            </a:r>
            <a:endParaRPr lang="en-US" sz="36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6300" y="2725697"/>
            <a:ext cx="742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2017 </a:t>
            </a:r>
            <a:r>
              <a:rPr lang="en-US" sz="2400" b="1" cap="small" baseline="0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baseline="0" dirty="0">
              <a:solidFill>
                <a:srgbClr val="A63C1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795772"/>
              </p:ext>
            </p:extLst>
          </p:nvPr>
        </p:nvGraphicFramePr>
        <p:xfrm>
          <a:off x="1080135" y="1181100"/>
          <a:ext cx="7048500" cy="2771140"/>
        </p:xfrm>
        <a:graphic>
          <a:graphicData uri="http://schemas.openxmlformats.org/drawingml/2006/table">
            <a:tbl>
              <a:tblPr firstRow="1" firstCol="1" bandRow="1"/>
              <a:tblGrid>
                <a:gridCol w="1511420">
                  <a:extLst>
                    <a:ext uri="{9D8B030D-6E8A-4147-A177-3AD203B41FA5}">
                      <a16:colId xmlns:a16="http://schemas.microsoft.com/office/drawing/2014/main" val="2151550096"/>
                    </a:ext>
                  </a:extLst>
                </a:gridCol>
                <a:gridCol w="1510113">
                  <a:extLst>
                    <a:ext uri="{9D8B030D-6E8A-4147-A177-3AD203B41FA5}">
                      <a16:colId xmlns:a16="http://schemas.microsoft.com/office/drawing/2014/main" val="2173967257"/>
                    </a:ext>
                  </a:extLst>
                </a:gridCol>
                <a:gridCol w="4026967">
                  <a:extLst>
                    <a:ext uri="{9D8B030D-6E8A-4147-A177-3AD203B41FA5}">
                      <a16:colId xmlns:a16="http://schemas.microsoft.com/office/drawing/2014/main" val="3970659392"/>
                    </a:ext>
                  </a:extLst>
                </a:gridCol>
              </a:tblGrid>
              <a:tr h="24447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Table A. ICD-9-CM and ICD-10-CM codes for Chronic Kidney Disease (CKD) stages</a:t>
                      </a: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372046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ICD-9-CM </a:t>
                      </a: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code</a:t>
                      </a:r>
                      <a:r>
                        <a:rPr lang="en-US" sz="1400" b="1" baseline="30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730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ICD-10-CM code</a:t>
                      </a:r>
                      <a:r>
                        <a:rPr lang="en-US" sz="14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730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730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36747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1467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2 (mild)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9967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3 (moderate)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25726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4 (severe)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93706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5 (excludes 585.6: Stage 5, requiring chronic dialysis</a:t>
                      </a:r>
                      <a:r>
                        <a:rPr lang="en-US" sz="14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82148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these analyses, identified by multiple codes including 585.9, 250.4x, 403.9x &amp; others for ICD-9-CM and A18.xx, E08.xx, E11.xx and other for ICD-10-CM.</a:t>
                      </a: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36014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80135" y="4038600"/>
            <a:ext cx="69227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analyses in this chapter, CKD stage estimates require at least one occurrence of a stage-specific code, and the last available CKD stage in a given year is used. </a:t>
            </a:r>
            <a:r>
              <a:rPr lang="en-US" sz="1200" i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USRDS analyses, patients with ICD-9-CM code 585.6 or ICD-10-CM code N18.6 &amp; with no ESRD 2728 form or other indication of end-stage renal disease (ESRD) are considered to have code 585.5 or N18.5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620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6700" y="114300"/>
            <a:ext cx="8610600" cy="1010241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6.5 Per person per year Medicare Parts A, B, and D fee-for-service spending for all CKD beneficiaries aged 65 and older, by CKD stage, age, sex, and race, 2014 &amp; </a:t>
            </a: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274113"/>
              </p:ext>
            </p:extLst>
          </p:nvPr>
        </p:nvGraphicFramePr>
        <p:xfrm>
          <a:off x="669702" y="1049208"/>
          <a:ext cx="7804596" cy="46880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67644">
                  <a:extLst>
                    <a:ext uri="{9D8B030D-6E8A-4147-A177-3AD203B41FA5}">
                      <a16:colId xmlns:a16="http://schemas.microsoft.com/office/drawing/2014/main" val="2966747370"/>
                    </a:ext>
                  </a:extLst>
                </a:gridCol>
                <a:gridCol w="686117">
                  <a:extLst>
                    <a:ext uri="{9D8B030D-6E8A-4147-A177-3AD203B41FA5}">
                      <a16:colId xmlns:a16="http://schemas.microsoft.com/office/drawing/2014/main" val="1477758499"/>
                    </a:ext>
                  </a:extLst>
                </a:gridCol>
                <a:gridCol w="527685">
                  <a:extLst>
                    <a:ext uri="{9D8B030D-6E8A-4147-A177-3AD203B41FA5}">
                      <a16:colId xmlns:a16="http://schemas.microsoft.com/office/drawing/2014/main" val="3594800459"/>
                    </a:ext>
                  </a:extLst>
                </a:gridCol>
                <a:gridCol w="633095">
                  <a:extLst>
                    <a:ext uri="{9D8B030D-6E8A-4147-A177-3AD203B41FA5}">
                      <a16:colId xmlns:a16="http://schemas.microsoft.com/office/drawing/2014/main" val="3161877182"/>
                    </a:ext>
                  </a:extLst>
                </a:gridCol>
                <a:gridCol w="581063">
                  <a:extLst>
                    <a:ext uri="{9D8B030D-6E8A-4147-A177-3AD203B41FA5}">
                      <a16:colId xmlns:a16="http://schemas.microsoft.com/office/drawing/2014/main" val="3320388783"/>
                    </a:ext>
                  </a:extLst>
                </a:gridCol>
                <a:gridCol w="571995">
                  <a:extLst>
                    <a:ext uri="{9D8B030D-6E8A-4147-A177-3AD203B41FA5}">
                      <a16:colId xmlns:a16="http://schemas.microsoft.com/office/drawing/2014/main" val="1583027505"/>
                    </a:ext>
                  </a:extLst>
                </a:gridCol>
                <a:gridCol w="157347">
                  <a:extLst>
                    <a:ext uri="{9D8B030D-6E8A-4147-A177-3AD203B41FA5}">
                      <a16:colId xmlns:a16="http://schemas.microsoft.com/office/drawing/2014/main" val="3094188326"/>
                    </a:ext>
                  </a:extLst>
                </a:gridCol>
                <a:gridCol w="666686">
                  <a:extLst>
                    <a:ext uri="{9D8B030D-6E8A-4147-A177-3AD203B41FA5}">
                      <a16:colId xmlns:a16="http://schemas.microsoft.com/office/drawing/2014/main" val="2781807584"/>
                    </a:ext>
                  </a:extLst>
                </a:gridCol>
                <a:gridCol w="571995">
                  <a:extLst>
                    <a:ext uri="{9D8B030D-6E8A-4147-A177-3AD203B41FA5}">
                      <a16:colId xmlns:a16="http://schemas.microsoft.com/office/drawing/2014/main" val="578879601"/>
                    </a:ext>
                  </a:extLst>
                </a:gridCol>
                <a:gridCol w="660082">
                  <a:extLst>
                    <a:ext uri="{9D8B030D-6E8A-4147-A177-3AD203B41FA5}">
                      <a16:colId xmlns:a16="http://schemas.microsoft.com/office/drawing/2014/main" val="2237152732"/>
                    </a:ext>
                  </a:extLst>
                </a:gridCol>
                <a:gridCol w="695908">
                  <a:extLst>
                    <a:ext uri="{9D8B030D-6E8A-4147-A177-3AD203B41FA5}">
                      <a16:colId xmlns:a16="http://schemas.microsoft.com/office/drawing/2014/main" val="2621393655"/>
                    </a:ext>
                  </a:extLst>
                </a:gridCol>
                <a:gridCol w="684979">
                  <a:extLst>
                    <a:ext uri="{9D8B030D-6E8A-4147-A177-3AD203B41FA5}">
                      <a16:colId xmlns:a16="http://schemas.microsoft.com/office/drawing/2014/main" val="3442872704"/>
                    </a:ext>
                  </a:extLst>
                </a:gridCol>
              </a:tblGrid>
              <a:tr h="234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64332"/>
                  </a:ext>
                </a:extLst>
              </a:tr>
              <a:tr h="4357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821288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109220" marR="114300" indent="-55245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 years at risk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2,416,562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248,272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1,125,995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227,538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814,757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2,509,731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266,837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1,231,392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228,778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782,724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427727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54610" marR="0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patients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$19,139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$28,637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$21,854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$22,228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$19,074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$21,649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$29,151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$22,190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117007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5461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90757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$20,751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$17,380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$20,541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$30,039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$20,137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$21,115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$17,869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$20,801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$31,518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$20,431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931447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$20,437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$17,460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$20,036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$28,398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$20,247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$20,363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$16,778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$19,940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$28,408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$20,459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010040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$17,472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$20,924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$28,916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$21,740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$18,711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$20,820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$28,681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$21,746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093761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$22,217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$20,511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$27,794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$22,417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$22,737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$19,779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$22,190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$28,657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$22,776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609929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$23,957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$23,214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$22,907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$28,587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$23,967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$24,600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$22,760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$23,673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$29,170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$24,882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993459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5461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954745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$18,916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$21,099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$28,166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$18,499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$29,200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081659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$22,303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$19,348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$21,429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$29,022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$22,424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$22,501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$19,631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$21,704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$29,111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$22,677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49617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5461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468958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$18,921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$20,939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$27,871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$21,476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$21,990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$18,809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$28,272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576045"/>
                  </a:ext>
                </a:extLst>
              </a:tr>
              <a:tr h="440792">
                <a:tc>
                  <a:txBody>
                    <a:bodyPr/>
                    <a:lstStyle/>
                    <a:p>
                      <a:pPr marL="109220" marR="66040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$24,746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$21,099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$23,787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$32,269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$24,566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$23,983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$19,880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$22,439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$33,943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$24,139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593086"/>
                  </a:ext>
                </a:extLst>
              </a:tr>
              <a:tr h="234838">
                <a:tc>
                  <a:txBody>
                    <a:bodyPr/>
                    <a:lstStyle/>
                    <a:p>
                      <a:pPr marL="109220" marR="0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$22,457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461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$18,470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$30,737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$22,811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$22,492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marR="42545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$20,878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$30,138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$22,185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42571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9550" y="5934484"/>
            <a:ext cx="8724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Abbreviations: CKD, chronic kidney disease;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Unk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unspc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CKD stage unknown or unspecified.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698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40320"/>
            <a:ext cx="9144000" cy="793595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6.6 Per person per year Medicare Advantage and managed care spending for all CKD beneficiaries aged 65 and older, by CKD stage, age, sex, and race, </a:t>
            </a: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851421"/>
              </p:ext>
            </p:extLst>
          </p:nvPr>
        </p:nvGraphicFramePr>
        <p:xfrm>
          <a:off x="416016" y="1021437"/>
          <a:ext cx="8311967" cy="4693567"/>
        </p:xfrm>
        <a:graphic>
          <a:graphicData uri="http://schemas.openxmlformats.org/drawingml/2006/table">
            <a:tbl>
              <a:tblPr firstRow="1" firstCol="1" bandRow="1"/>
              <a:tblGrid>
                <a:gridCol w="1722882">
                  <a:extLst>
                    <a:ext uri="{9D8B030D-6E8A-4147-A177-3AD203B41FA5}">
                      <a16:colId xmlns:a16="http://schemas.microsoft.com/office/drawing/2014/main" val="2442991507"/>
                    </a:ext>
                  </a:extLst>
                </a:gridCol>
                <a:gridCol w="633921">
                  <a:extLst>
                    <a:ext uri="{9D8B030D-6E8A-4147-A177-3AD203B41FA5}">
                      <a16:colId xmlns:a16="http://schemas.microsoft.com/office/drawing/2014/main" val="28263854"/>
                    </a:ext>
                  </a:extLst>
                </a:gridCol>
                <a:gridCol w="633237">
                  <a:extLst>
                    <a:ext uri="{9D8B030D-6E8A-4147-A177-3AD203B41FA5}">
                      <a16:colId xmlns:a16="http://schemas.microsoft.com/office/drawing/2014/main" val="2727796764"/>
                    </a:ext>
                  </a:extLst>
                </a:gridCol>
                <a:gridCol w="633921">
                  <a:extLst>
                    <a:ext uri="{9D8B030D-6E8A-4147-A177-3AD203B41FA5}">
                      <a16:colId xmlns:a16="http://schemas.microsoft.com/office/drawing/2014/main" val="3350682899"/>
                    </a:ext>
                  </a:extLst>
                </a:gridCol>
                <a:gridCol w="633921">
                  <a:extLst>
                    <a:ext uri="{9D8B030D-6E8A-4147-A177-3AD203B41FA5}">
                      <a16:colId xmlns:a16="http://schemas.microsoft.com/office/drawing/2014/main" val="1223851839"/>
                    </a:ext>
                  </a:extLst>
                </a:gridCol>
                <a:gridCol w="601746">
                  <a:extLst>
                    <a:ext uri="{9D8B030D-6E8A-4147-A177-3AD203B41FA5}">
                      <a16:colId xmlns:a16="http://schemas.microsoft.com/office/drawing/2014/main" val="3304598222"/>
                    </a:ext>
                  </a:extLst>
                </a:gridCol>
                <a:gridCol w="151977">
                  <a:extLst>
                    <a:ext uri="{9D8B030D-6E8A-4147-A177-3AD203B41FA5}">
                      <a16:colId xmlns:a16="http://schemas.microsoft.com/office/drawing/2014/main" val="1818152211"/>
                    </a:ext>
                  </a:extLst>
                </a:gridCol>
                <a:gridCol w="657882">
                  <a:extLst>
                    <a:ext uri="{9D8B030D-6E8A-4147-A177-3AD203B41FA5}">
                      <a16:colId xmlns:a16="http://schemas.microsoft.com/office/drawing/2014/main" val="244584235"/>
                    </a:ext>
                  </a:extLst>
                </a:gridCol>
                <a:gridCol w="614753">
                  <a:extLst>
                    <a:ext uri="{9D8B030D-6E8A-4147-A177-3AD203B41FA5}">
                      <a16:colId xmlns:a16="http://schemas.microsoft.com/office/drawing/2014/main" val="2726897268"/>
                    </a:ext>
                  </a:extLst>
                </a:gridCol>
                <a:gridCol w="792060">
                  <a:extLst>
                    <a:ext uri="{9D8B030D-6E8A-4147-A177-3AD203B41FA5}">
                      <a16:colId xmlns:a16="http://schemas.microsoft.com/office/drawing/2014/main" val="697826238"/>
                    </a:ext>
                  </a:extLst>
                </a:gridCol>
                <a:gridCol w="633921">
                  <a:extLst>
                    <a:ext uri="{9D8B030D-6E8A-4147-A177-3AD203B41FA5}">
                      <a16:colId xmlns:a16="http://schemas.microsoft.com/office/drawing/2014/main" val="2124478806"/>
                    </a:ext>
                  </a:extLst>
                </a:gridCol>
                <a:gridCol w="601746">
                  <a:extLst>
                    <a:ext uri="{9D8B030D-6E8A-4147-A177-3AD203B41FA5}">
                      <a16:colId xmlns:a16="http://schemas.microsoft.com/office/drawing/2014/main" val="1678770475"/>
                    </a:ext>
                  </a:extLst>
                </a:gridCol>
              </a:tblGrid>
              <a:tr h="2946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Advantage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Managed care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849137"/>
                  </a:ext>
                </a:extLst>
              </a:tr>
              <a:tr h="375094"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036835"/>
                  </a:ext>
                </a:extLst>
              </a:tr>
              <a:tr h="3267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Patient years at risk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219,259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20,495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95,087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14,940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88,737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982120"/>
                  </a:ext>
                </a:extLst>
              </a:tr>
              <a:tr h="3335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patients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$20,603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$16,691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$18,693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$31,277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$21,829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$22,092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$18,026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$20,361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$32,585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$23,181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784261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564201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65-69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$23,527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$17,190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$21,886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$44,084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$24,137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$24,336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$17,469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$46,513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$25,893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881501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70-74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$21,985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$17,372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$19,741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$39,711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$23,206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$22,982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$17,434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$21,171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$36,387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$24,639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39769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75-79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$21,877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$16,864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$20,030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$36,906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$22,773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$18,328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$19,516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$32,263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$21,899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99386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80-84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$19,893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$16,195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$18,033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$28,614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$21,269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$21,046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$22,427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$19,681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$28,361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$21,024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266482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85+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$16,823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$15,424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$15,522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$19,491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$18,104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$17,723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$15,833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$17,728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$20,386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$17,265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74121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059900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$21,368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$16,838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$19,439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$33,226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$22,607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$22,401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$18,668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$20,884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$33,259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$23,275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565265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$19,958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$16,563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$18,082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$29,777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$21,143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$17,010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$19,634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$30,595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$22,941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158014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351661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$20,675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$17,205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$18,746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$28,785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$22,259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$18,662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$20,563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$31,447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$22,840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12132"/>
                  </a:ext>
                </a:extLst>
              </a:tr>
              <a:tr h="375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$15,316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$9,883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$13,756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$30,632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$15,671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$14,326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$9,709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$13,809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$16,624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$15,869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095433"/>
                  </a:ext>
                </a:extLst>
              </a:tr>
              <a:tr h="231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$21,058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$16,534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$19,134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$36,471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$22,955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$17,167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$20,220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$37,534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$25,162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695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14350" y="5922489"/>
            <a:ext cx="81153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Optum Clinformatics™. Abbreviations: CKD, chronic kidney disease;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Unk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unspc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CKD stage unknown or unspecified.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252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8393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12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6.7 Per person per year Medicare Parts A, B, and D fee-for-service spending for CKD patients with, aged 65 and older, by CKD stage, age, sex, and race, 2014 &amp; </a:t>
            </a: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20102"/>
              </p:ext>
            </p:extLst>
          </p:nvPr>
        </p:nvGraphicFramePr>
        <p:xfrm>
          <a:off x="476250" y="983733"/>
          <a:ext cx="8191501" cy="47792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46437">
                  <a:extLst>
                    <a:ext uri="{9D8B030D-6E8A-4147-A177-3AD203B41FA5}">
                      <a16:colId xmlns:a16="http://schemas.microsoft.com/office/drawing/2014/main" val="505201728"/>
                    </a:ext>
                  </a:extLst>
                </a:gridCol>
                <a:gridCol w="734435">
                  <a:extLst>
                    <a:ext uri="{9D8B030D-6E8A-4147-A177-3AD203B41FA5}">
                      <a16:colId xmlns:a16="http://schemas.microsoft.com/office/drawing/2014/main" val="687519715"/>
                    </a:ext>
                  </a:extLst>
                </a:gridCol>
                <a:gridCol w="738914">
                  <a:extLst>
                    <a:ext uri="{9D8B030D-6E8A-4147-A177-3AD203B41FA5}">
                      <a16:colId xmlns:a16="http://schemas.microsoft.com/office/drawing/2014/main" val="2172654924"/>
                    </a:ext>
                  </a:extLst>
                </a:gridCol>
                <a:gridCol w="604566">
                  <a:extLst>
                    <a:ext uri="{9D8B030D-6E8A-4147-A177-3AD203B41FA5}">
                      <a16:colId xmlns:a16="http://schemas.microsoft.com/office/drawing/2014/main" val="4102893912"/>
                    </a:ext>
                  </a:extLst>
                </a:gridCol>
                <a:gridCol w="671741">
                  <a:extLst>
                    <a:ext uri="{9D8B030D-6E8A-4147-A177-3AD203B41FA5}">
                      <a16:colId xmlns:a16="http://schemas.microsoft.com/office/drawing/2014/main" val="2576068292"/>
                    </a:ext>
                  </a:extLst>
                </a:gridCol>
                <a:gridCol w="738914">
                  <a:extLst>
                    <a:ext uri="{9D8B030D-6E8A-4147-A177-3AD203B41FA5}">
                      <a16:colId xmlns:a16="http://schemas.microsoft.com/office/drawing/2014/main" val="2328138206"/>
                    </a:ext>
                  </a:extLst>
                </a:gridCol>
                <a:gridCol w="167935">
                  <a:extLst>
                    <a:ext uri="{9D8B030D-6E8A-4147-A177-3AD203B41FA5}">
                      <a16:colId xmlns:a16="http://schemas.microsoft.com/office/drawing/2014/main" val="305592811"/>
                    </a:ext>
                  </a:extLst>
                </a:gridCol>
                <a:gridCol w="705328">
                  <a:extLst>
                    <a:ext uri="{9D8B030D-6E8A-4147-A177-3AD203B41FA5}">
                      <a16:colId xmlns:a16="http://schemas.microsoft.com/office/drawing/2014/main" val="1385502739"/>
                    </a:ext>
                  </a:extLst>
                </a:gridCol>
                <a:gridCol w="627705">
                  <a:extLst>
                    <a:ext uri="{9D8B030D-6E8A-4147-A177-3AD203B41FA5}">
                      <a16:colId xmlns:a16="http://schemas.microsoft.com/office/drawing/2014/main" val="1499277649"/>
                    </a:ext>
                  </a:extLst>
                </a:gridCol>
                <a:gridCol w="694132">
                  <a:extLst>
                    <a:ext uri="{9D8B030D-6E8A-4147-A177-3AD203B41FA5}">
                      <a16:colId xmlns:a16="http://schemas.microsoft.com/office/drawing/2014/main" val="1295881725"/>
                    </a:ext>
                  </a:extLst>
                </a:gridCol>
                <a:gridCol w="666516">
                  <a:extLst>
                    <a:ext uri="{9D8B030D-6E8A-4147-A177-3AD203B41FA5}">
                      <a16:colId xmlns:a16="http://schemas.microsoft.com/office/drawing/2014/main" val="1537343009"/>
                    </a:ext>
                  </a:extLst>
                </a:gridCol>
                <a:gridCol w="694878">
                  <a:extLst>
                    <a:ext uri="{9D8B030D-6E8A-4147-A177-3AD203B41FA5}">
                      <a16:colId xmlns:a16="http://schemas.microsoft.com/office/drawing/2014/main" val="347458769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30076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Unspc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5674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09220" marR="114300" indent="-55245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</a:t>
                      </a:r>
                      <a:r>
                        <a:rPr lang="en-US" sz="1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 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risk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1,162,063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120,091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549,920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119,516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372,537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1,202,782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128,814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594,220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121,161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358,588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35760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54610" marR="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patients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$24,967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$21,570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$32,440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$24,354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$25,280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$21,797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$24,884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$32,981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$24,585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0967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4382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$24,083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$19,437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$24,709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$32,609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$22,750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$24,540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$20,290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$24,791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$35,626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$22,878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238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$23,657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$20,235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$23,321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$32,854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$22,836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$23,494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$19,302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$23,080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$32,525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$23,234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174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$24,488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$19,732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$24,237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$31,863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$24,205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$24,861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$24,094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$32,501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$24,692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7009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$25,378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$24,944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$24,261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$31,261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$25,138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$26,032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$22,450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$25,815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$32,439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$25,194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0950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$27,438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$26,046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$26,286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$33,507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$27,039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$27,854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$27,396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$27,078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$32,502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$27,318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9078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571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$23,884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$31,141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$23,101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$24,469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$20,952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$24,242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$33,138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$23,506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7233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$25,892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$25,119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$33,493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$25,586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$26,091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$22,709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$25,536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$32,850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$25,676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952248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82957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$24,447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$21,301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$23,990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$31,348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$23,983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$25,033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$24,937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$31,991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$24,264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03738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09220" marR="6604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$28,184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$23,038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$27,392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$37,347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$27,386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$27,016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$23,370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$25,170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$37,048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$27,042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35801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109220" marR="0"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$24,914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$25,129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$32,986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$23,376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$24,927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$24,014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$23,732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$34,155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$24,011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041523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55512" y="5237348"/>
            <a:ext cx="923104" cy="1107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200"/>
          </a:p>
        </p:txBody>
      </p:sp>
      <p:cxnSp>
        <p:nvCxnSpPr>
          <p:cNvPr id="10" name="Line 5"/>
          <p:cNvCxnSpPr>
            <a:cxnSpLocks noChangeShapeType="1"/>
          </p:cNvCxnSpPr>
          <p:nvPr/>
        </p:nvCxnSpPr>
        <p:spPr bwMode="auto">
          <a:xfrm>
            <a:off x="894297" y="12125960"/>
            <a:ext cx="4481195" cy="0"/>
          </a:xfrm>
          <a:prstGeom prst="line">
            <a:avLst/>
          </a:prstGeom>
          <a:noFill/>
          <a:ln w="609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arto="http://schemas.microsoft.com/office/word/2006/arto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19100" y="5950546"/>
            <a:ext cx="8305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source: Medicare 5% sample. Abbreviations: CKD, chronic kidney disease; </a:t>
            </a:r>
            <a:r>
              <a:rPr kumimoji="0" lang="en-US" altLang="en-US" sz="1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Unk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0" lang="en-US" altLang="en-US" sz="1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unspc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CKD stage unknown or unspecified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87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85" y="143670"/>
            <a:ext cx="9144000" cy="8382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1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6.8 Per person per year Medicare Advantage and managed care spending for CKD patients with diabetes, aged 65 and older, by CKD stage, age, sex, and race, </a:t>
            </a:r>
            <a:r>
              <a:rPr lang="en-US" sz="19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sz="19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395182"/>
              </p:ext>
            </p:extLst>
          </p:nvPr>
        </p:nvGraphicFramePr>
        <p:xfrm>
          <a:off x="658018" y="868114"/>
          <a:ext cx="7827963" cy="50044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95558">
                  <a:extLst>
                    <a:ext uri="{9D8B030D-6E8A-4147-A177-3AD203B41FA5}">
                      <a16:colId xmlns:a16="http://schemas.microsoft.com/office/drawing/2014/main" val="579852924"/>
                    </a:ext>
                  </a:extLst>
                </a:gridCol>
                <a:gridCol w="701842">
                  <a:extLst>
                    <a:ext uri="{9D8B030D-6E8A-4147-A177-3AD203B41FA5}">
                      <a16:colId xmlns:a16="http://schemas.microsoft.com/office/drawing/2014/main" val="3592833098"/>
                    </a:ext>
                  </a:extLst>
                </a:gridCol>
                <a:gridCol w="706121">
                  <a:extLst>
                    <a:ext uri="{9D8B030D-6E8A-4147-A177-3AD203B41FA5}">
                      <a16:colId xmlns:a16="http://schemas.microsoft.com/office/drawing/2014/main" val="3939461930"/>
                    </a:ext>
                  </a:extLst>
                </a:gridCol>
                <a:gridCol w="577736">
                  <a:extLst>
                    <a:ext uri="{9D8B030D-6E8A-4147-A177-3AD203B41FA5}">
                      <a16:colId xmlns:a16="http://schemas.microsoft.com/office/drawing/2014/main" val="3964142816"/>
                    </a:ext>
                  </a:extLst>
                </a:gridCol>
                <a:gridCol w="641929">
                  <a:extLst>
                    <a:ext uri="{9D8B030D-6E8A-4147-A177-3AD203B41FA5}">
                      <a16:colId xmlns:a16="http://schemas.microsoft.com/office/drawing/2014/main" val="355708764"/>
                    </a:ext>
                  </a:extLst>
                </a:gridCol>
                <a:gridCol w="706121">
                  <a:extLst>
                    <a:ext uri="{9D8B030D-6E8A-4147-A177-3AD203B41FA5}">
                      <a16:colId xmlns:a16="http://schemas.microsoft.com/office/drawing/2014/main" val="3117894702"/>
                    </a:ext>
                  </a:extLst>
                </a:gridCol>
                <a:gridCol w="160482">
                  <a:extLst>
                    <a:ext uri="{9D8B030D-6E8A-4147-A177-3AD203B41FA5}">
                      <a16:colId xmlns:a16="http://schemas.microsoft.com/office/drawing/2014/main" val="2545642735"/>
                    </a:ext>
                  </a:extLst>
                </a:gridCol>
                <a:gridCol w="674025">
                  <a:extLst>
                    <a:ext uri="{9D8B030D-6E8A-4147-A177-3AD203B41FA5}">
                      <a16:colId xmlns:a16="http://schemas.microsoft.com/office/drawing/2014/main" val="1923568653"/>
                    </a:ext>
                  </a:extLst>
                </a:gridCol>
                <a:gridCol w="599847">
                  <a:extLst>
                    <a:ext uri="{9D8B030D-6E8A-4147-A177-3AD203B41FA5}">
                      <a16:colId xmlns:a16="http://schemas.microsoft.com/office/drawing/2014/main" val="3604321678"/>
                    </a:ext>
                  </a:extLst>
                </a:gridCol>
                <a:gridCol w="663326">
                  <a:extLst>
                    <a:ext uri="{9D8B030D-6E8A-4147-A177-3AD203B41FA5}">
                      <a16:colId xmlns:a16="http://schemas.microsoft.com/office/drawing/2014/main" val="3937503059"/>
                    </a:ext>
                  </a:extLst>
                </a:gridCol>
                <a:gridCol w="636936">
                  <a:extLst>
                    <a:ext uri="{9D8B030D-6E8A-4147-A177-3AD203B41FA5}">
                      <a16:colId xmlns:a16="http://schemas.microsoft.com/office/drawing/2014/main" val="1949855124"/>
                    </a:ext>
                  </a:extLst>
                </a:gridCol>
                <a:gridCol w="664040">
                  <a:extLst>
                    <a:ext uri="{9D8B030D-6E8A-4147-A177-3AD203B41FA5}">
                      <a16:colId xmlns:a16="http://schemas.microsoft.com/office/drawing/2014/main" val="1179876308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Advantage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Managed care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826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83479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09220" marR="114300" indent="-55245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 years at risk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9,995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43,494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7,767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46,172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2,879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31026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54610" marR="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patients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$23,459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$19,036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$37,182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$23,520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$24,841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$20,492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$22,766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$40,557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$25,317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6382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5906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$26,544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$19,241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$25,468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$47,871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$26,425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$26,569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$20,232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$24,953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$57,489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$25,754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2886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$24,704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$20,200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$23,189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$46,334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$24,195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$26,149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$20,599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$23,648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$34,882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$28,886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7983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$24,210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$19,675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$23,096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$40,660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$23,647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$25,107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$21,032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$21,791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$43,039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$26,212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7984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$21,876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$17,292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$20,196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$31,204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$22,715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$21,687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$20,809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$19,994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$32,716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$21,318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19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$19,103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$17,144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$18,085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$22,900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$19,679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$18,985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$20,578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$19,382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$18,487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$18,494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3877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4861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$23,726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$18,819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$22,148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$39,575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$23,959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$24,446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$20,642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$23,026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$37,771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$24,757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6075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$23,213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$19,248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$35,321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$23,111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$25,342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$20,305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$22,399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$42,098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$26,236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688239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60954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$23,863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$20,115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$22,348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$34,321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$24,408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$25,208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$21,737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$23,826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$37,791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$25,244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4069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09220" marR="6604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$16,837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$10,561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$16,427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$34,072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$15,804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$15,377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$9,056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$13,847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$29,197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$16,665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62289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109220" marR="0"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$23,558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$18,545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$22,138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$42,299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$22,931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$24,750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$18,664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$20,564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$48,899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$26,600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44657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59817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Optum Clinformatics™. Abbreviations: CKD, chronic kidney disease;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Unk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unspc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CKD stage unknown or unspecified.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009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6.9 Per person per year Medicare Parts A, B, and D fee-for-service spending for CKD patients with heart failure, aged 65 and older, by CKD stage, age, sex, race, and year, 2014 &amp; </a:t>
            </a: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354110"/>
              </p:ext>
            </p:extLst>
          </p:nvPr>
        </p:nvGraphicFramePr>
        <p:xfrm>
          <a:off x="1063678" y="723900"/>
          <a:ext cx="7016643" cy="469811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50044">
                  <a:extLst>
                    <a:ext uri="{9D8B030D-6E8A-4147-A177-3AD203B41FA5}">
                      <a16:colId xmlns:a16="http://schemas.microsoft.com/office/drawing/2014/main" val="4003390355"/>
                    </a:ext>
                  </a:extLst>
                </a:gridCol>
                <a:gridCol w="668099">
                  <a:extLst>
                    <a:ext uri="{9D8B030D-6E8A-4147-A177-3AD203B41FA5}">
                      <a16:colId xmlns:a16="http://schemas.microsoft.com/office/drawing/2014/main" val="1988086592"/>
                    </a:ext>
                  </a:extLst>
                </a:gridCol>
                <a:gridCol w="618232">
                  <a:extLst>
                    <a:ext uri="{9D8B030D-6E8A-4147-A177-3AD203B41FA5}">
                      <a16:colId xmlns:a16="http://schemas.microsoft.com/office/drawing/2014/main" val="4125261704"/>
                    </a:ext>
                  </a:extLst>
                </a:gridCol>
                <a:gridCol w="615674">
                  <a:extLst>
                    <a:ext uri="{9D8B030D-6E8A-4147-A177-3AD203B41FA5}">
                      <a16:colId xmlns:a16="http://schemas.microsoft.com/office/drawing/2014/main" val="3980966823"/>
                    </a:ext>
                  </a:extLst>
                </a:gridCol>
                <a:gridCol w="540234">
                  <a:extLst>
                    <a:ext uri="{9D8B030D-6E8A-4147-A177-3AD203B41FA5}">
                      <a16:colId xmlns:a16="http://schemas.microsoft.com/office/drawing/2014/main" val="1328456329"/>
                    </a:ext>
                  </a:extLst>
                </a:gridCol>
                <a:gridCol w="525529">
                  <a:extLst>
                    <a:ext uri="{9D8B030D-6E8A-4147-A177-3AD203B41FA5}">
                      <a16:colId xmlns:a16="http://schemas.microsoft.com/office/drawing/2014/main" val="316870842"/>
                    </a:ext>
                  </a:extLst>
                </a:gridCol>
                <a:gridCol w="221208">
                  <a:extLst>
                    <a:ext uri="{9D8B030D-6E8A-4147-A177-3AD203B41FA5}">
                      <a16:colId xmlns:a16="http://schemas.microsoft.com/office/drawing/2014/main" val="3489488123"/>
                    </a:ext>
                  </a:extLst>
                </a:gridCol>
                <a:gridCol w="642526">
                  <a:extLst>
                    <a:ext uri="{9D8B030D-6E8A-4147-A177-3AD203B41FA5}">
                      <a16:colId xmlns:a16="http://schemas.microsoft.com/office/drawing/2014/main" val="1642055760"/>
                    </a:ext>
                  </a:extLst>
                </a:gridCol>
                <a:gridCol w="553659">
                  <a:extLst>
                    <a:ext uri="{9D8B030D-6E8A-4147-A177-3AD203B41FA5}">
                      <a16:colId xmlns:a16="http://schemas.microsoft.com/office/drawing/2014/main" val="3009645110"/>
                    </a:ext>
                  </a:extLst>
                </a:gridCol>
                <a:gridCol w="615674">
                  <a:extLst>
                    <a:ext uri="{9D8B030D-6E8A-4147-A177-3AD203B41FA5}">
                      <a16:colId xmlns:a16="http://schemas.microsoft.com/office/drawing/2014/main" val="1134741033"/>
                    </a:ext>
                  </a:extLst>
                </a:gridCol>
                <a:gridCol w="539595">
                  <a:extLst>
                    <a:ext uri="{9D8B030D-6E8A-4147-A177-3AD203B41FA5}">
                      <a16:colId xmlns:a16="http://schemas.microsoft.com/office/drawing/2014/main" val="2188322953"/>
                    </a:ext>
                  </a:extLst>
                </a:gridCol>
                <a:gridCol w="526169">
                  <a:extLst>
                    <a:ext uri="{9D8B030D-6E8A-4147-A177-3AD203B41FA5}">
                      <a16:colId xmlns:a16="http://schemas.microsoft.com/office/drawing/2014/main" val="879907235"/>
                    </a:ext>
                  </a:extLst>
                </a:gridCol>
              </a:tblGrid>
              <a:tr h="263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138075"/>
                  </a:ext>
                </a:extLst>
              </a:tr>
              <a:tr h="3235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Unspc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701242"/>
                  </a:ext>
                </a:extLst>
              </a:tr>
              <a:tr h="271857">
                <a:tc>
                  <a:txBody>
                    <a:bodyPr/>
                    <a:lstStyle/>
                    <a:p>
                      <a:pPr marL="109220" marR="114300" indent="-55245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 years at risk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654,204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74625" marR="60325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55,380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307,873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9855" marR="46355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83,501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207,451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660,606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9220" marR="59055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57,097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330,479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83,409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189,622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925013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54610" marR="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patients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$35,089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$32,559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$34,707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$41,078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$33,920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$35,828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$33,808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$35,519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$41,364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$34,540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637259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492830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$38,964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$35,468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$38,564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$48,415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$37,139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$39,623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$36,226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$39,094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$50,216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$37,389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271060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$35,963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$29,170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$35,946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$43,186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$35,479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$36,739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$31,040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$36,867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$42,396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$36,129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944328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$36,424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$31,296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$36,130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$43,382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$35,605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$36,501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$35,705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$35,884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$42,059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$35,505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786883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$34,257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$34,638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$33,533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$39,513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$33,075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$35,416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$33,497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$35,522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$39,841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$33,786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475076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$33,136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$32,880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$32,752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$37,922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$31,686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$33,936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$33,324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$33,469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$38,722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$32,654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377219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303789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$34,250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$32,001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$34,025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$40,137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$32,947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$34,930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$32,710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$34,640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$41,134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$33,565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422244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$35,846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$33,096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$35,360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$41,834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$34,747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$36,682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$34,895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$36,387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$41,556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$35,451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159193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54610" marR="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665722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$34,139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$31,708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$33,906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$39,922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$32,868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$35,188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$32,972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$35,058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$39,893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$34,087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922282"/>
                  </a:ext>
                </a:extLst>
              </a:tr>
              <a:tr h="316223">
                <a:tc>
                  <a:txBody>
                    <a:bodyPr/>
                    <a:lstStyle/>
                    <a:p>
                      <a:pPr marL="109220" marR="6604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$40,636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$36,146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$40,085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$46,446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$39,937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$39,417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$34,856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$38,612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$48,199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$37,335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686861"/>
                  </a:ext>
                </a:extLst>
              </a:tr>
              <a:tr h="169961">
                <a:tc>
                  <a:txBody>
                    <a:bodyPr/>
                    <a:lstStyle/>
                    <a:p>
                      <a:pPr marL="109220" marR="0"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$38,247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490" marR="6032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$36,062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$36,300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4635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$44,948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81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$39,040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$38,654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5905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$43,218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842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$36,990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78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$45,342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02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$36,434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68807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0050" y="5972909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Abbreviations: CKD, chronic kidney disease;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Unk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unspc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CKD stage unknown or unspecified.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26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505"/>
            <a:ext cx="9144000" cy="945995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6.10 Per person per year Medicare Advantage and managed care spending for CKD patients with heart failure, aged 65 and older, by CKD stage, age, sex, and race, 2015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377000"/>
              </p:ext>
            </p:extLst>
          </p:nvPr>
        </p:nvGraphicFramePr>
        <p:xfrm>
          <a:off x="876298" y="899370"/>
          <a:ext cx="7391405" cy="4944961"/>
        </p:xfrm>
        <a:graphic>
          <a:graphicData uri="http://schemas.openxmlformats.org/drawingml/2006/table">
            <a:tbl>
              <a:tblPr firstRow="1" firstCol="1" bandRow="1"/>
              <a:tblGrid>
                <a:gridCol w="1005643">
                  <a:extLst>
                    <a:ext uri="{9D8B030D-6E8A-4147-A177-3AD203B41FA5}">
                      <a16:colId xmlns:a16="http://schemas.microsoft.com/office/drawing/2014/main" val="2954175114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1026445152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3012206190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893918438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1167397337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60832414"/>
                    </a:ext>
                  </a:extLst>
                </a:gridCol>
                <a:gridCol w="205992">
                  <a:extLst>
                    <a:ext uri="{9D8B030D-6E8A-4147-A177-3AD203B41FA5}">
                      <a16:colId xmlns:a16="http://schemas.microsoft.com/office/drawing/2014/main" val="2120624338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3913459086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381774335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2347551663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3435284032"/>
                    </a:ext>
                  </a:extLst>
                </a:gridCol>
                <a:gridCol w="617977">
                  <a:extLst>
                    <a:ext uri="{9D8B030D-6E8A-4147-A177-3AD203B41FA5}">
                      <a16:colId xmlns:a16="http://schemas.microsoft.com/office/drawing/2014/main" val="3240859559"/>
                    </a:ext>
                  </a:extLst>
                </a:gridCol>
              </a:tblGrid>
              <a:tr h="2883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Advantage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Managed care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194391"/>
                  </a:ext>
                </a:extLst>
              </a:tr>
              <a:tr h="304014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Unk/ Unspc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379368"/>
                  </a:ext>
                </a:extLst>
              </a:tr>
              <a:tr h="3040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Patient years at risk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48,871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3,174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19,734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4,511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21,452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2,690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1,133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290575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patients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$32,736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$29,232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$30,743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$43,293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$32,942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$35,002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$38,649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$31,856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$44,486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$35,500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780172"/>
                  </a:ext>
                </a:extLst>
              </a:tr>
              <a:tr h="187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173497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65-69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$44,743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$37,331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$42,551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$63,593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$44,291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$49,769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$44,473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$49,095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$88,857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$45,340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957191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70-74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$39,263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$34,410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$36,482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$53,006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$40,104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$39,502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$35,685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$33,810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$45,028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$45,420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74665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75-79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$36,693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$30,348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$34,727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$55,871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$35,681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$34,234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$56,697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$27,289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$48,370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$34,927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715322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80-84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$31,036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$26,279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$29,781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$42,645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$30,439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$30,377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$35,981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$27,208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$37,293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$30,957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107520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85+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$22,865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$21,992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$21,782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$25,391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$23,468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$21,646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$21,051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$22,002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$21,908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588218"/>
                  </a:ext>
                </a:extLst>
              </a:tr>
              <a:tr h="187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805425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$33,430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$29,907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$31,443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$44,242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$33,698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$34,497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$41,971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$31,942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$48,441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$33,205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464881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$32,103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$28,621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$30,082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$42,488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$32,264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$35,950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$32,429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$31,858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$39,303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$39,650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133204"/>
                  </a:ext>
                </a:extLst>
              </a:tr>
              <a:tr h="187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527041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$31,967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$29,231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$29,922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$39,984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$32,672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$33,237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$36,180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$29,610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$41,622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$34,534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20770"/>
                  </a:ext>
                </a:extLst>
              </a:tr>
              <a:tr h="3040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$25,266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$13,455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$26,010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$23,104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$24,231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$31,264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$29,097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$19,525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658815"/>
                  </a:ext>
                </a:extLst>
              </a:tr>
              <a:tr h="276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$35,124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$30,102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$33,213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$51,387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$34,282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$42,126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$46,988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$40,216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$55,446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$40,197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74" marR="54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07311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95300" y="5844331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Optum Clinformatics™. n/a: data not shown due to limited number of patients. Abbreviations: CKD, chronic kidney disease;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Unk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unspc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CKD stage unknown or unspecified.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06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122294"/>
            <a:ext cx="8153400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6.3 Overall Medicare Parts A, B, and D fee-for-service spending for general Medicare population aged 65 and older and for those with CKD, 1996-2015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16" y="1346547"/>
            <a:ext cx="7547168" cy="4529642"/>
          </a:xfrm>
        </p:spPr>
      </p:pic>
      <p:sp>
        <p:nvSpPr>
          <p:cNvPr id="5" name="Rectangle 4"/>
          <p:cNvSpPr/>
          <p:nvPr/>
        </p:nvSpPr>
        <p:spPr>
          <a:xfrm>
            <a:off x="2069296" y="5927297"/>
            <a:ext cx="50054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Abbreviation: CKD, chronic kidney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58504" y="1104211"/>
            <a:ext cx="1426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All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Patients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559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9208" y="185029"/>
            <a:ext cx="8345584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6.3 Overall Medicare Parts A, B, and D fee-for-service spending for general Medicare population aged 65 and older and for those with CKD, 1996-2015</a:t>
            </a:r>
            <a:b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16" y="1447797"/>
            <a:ext cx="7547168" cy="4529642"/>
          </a:xfrm>
        </p:spPr>
      </p:pic>
      <p:sp>
        <p:nvSpPr>
          <p:cNvPr id="5" name="Rectangle 4"/>
          <p:cNvSpPr/>
          <p:nvPr/>
        </p:nvSpPr>
        <p:spPr>
          <a:xfrm>
            <a:off x="2069296" y="5897696"/>
            <a:ext cx="50054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Abbreviation: CKD, chronic kidney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86419" y="1227369"/>
            <a:ext cx="23711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Patients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with diabetes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02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9208" y="142303"/>
            <a:ext cx="8345584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6.3 Overall Medicare Parts A, B, and D fee-for-service spending for general Medicare population aged 65 and older and for those with CKD, 1996-2015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16" y="1402923"/>
            <a:ext cx="7547168" cy="4529642"/>
          </a:xfrm>
        </p:spPr>
      </p:pic>
      <p:sp>
        <p:nvSpPr>
          <p:cNvPr id="5" name="Rectangle 4"/>
          <p:cNvSpPr/>
          <p:nvPr/>
        </p:nvSpPr>
        <p:spPr>
          <a:xfrm>
            <a:off x="2069296" y="5950221"/>
            <a:ext cx="50054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Abbreviation: CKD, chronic kidney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4133" y="1203900"/>
            <a:ext cx="26757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(c) Patients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with heart failure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7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505"/>
            <a:ext cx="9144000" cy="11430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6.1 Prevalent Medicare fee-for-service patient counts and spending for beneficiaries aged 65 and older, by diabetes, heart failure, and/or CKD, 2015</a:t>
            </a:r>
            <a:b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276352"/>
              </p:ext>
            </p:extLst>
          </p:nvPr>
        </p:nvGraphicFramePr>
        <p:xfrm>
          <a:off x="514351" y="1219200"/>
          <a:ext cx="7712593" cy="42905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74190">
                  <a:extLst>
                    <a:ext uri="{9D8B030D-6E8A-4147-A177-3AD203B41FA5}">
                      <a16:colId xmlns:a16="http://schemas.microsoft.com/office/drawing/2014/main" val="2266593401"/>
                    </a:ext>
                  </a:extLst>
                </a:gridCol>
                <a:gridCol w="1187127">
                  <a:extLst>
                    <a:ext uri="{9D8B030D-6E8A-4147-A177-3AD203B41FA5}">
                      <a16:colId xmlns:a16="http://schemas.microsoft.com/office/drawing/2014/main" val="997073507"/>
                    </a:ext>
                  </a:extLst>
                </a:gridCol>
                <a:gridCol w="1242503">
                  <a:extLst>
                    <a:ext uri="{9D8B030D-6E8A-4147-A177-3AD203B41FA5}">
                      <a16:colId xmlns:a16="http://schemas.microsoft.com/office/drawing/2014/main" val="2627628655"/>
                    </a:ext>
                  </a:extLst>
                </a:gridCol>
                <a:gridCol w="1133135">
                  <a:extLst>
                    <a:ext uri="{9D8B030D-6E8A-4147-A177-3AD203B41FA5}">
                      <a16:colId xmlns:a16="http://schemas.microsoft.com/office/drawing/2014/main" val="3647554624"/>
                    </a:ext>
                  </a:extLst>
                </a:gridCol>
                <a:gridCol w="1187819">
                  <a:extLst>
                    <a:ext uri="{9D8B030D-6E8A-4147-A177-3AD203B41FA5}">
                      <a16:colId xmlns:a16="http://schemas.microsoft.com/office/drawing/2014/main" val="2949697480"/>
                    </a:ext>
                  </a:extLst>
                </a:gridCol>
                <a:gridCol w="1187819">
                  <a:extLst>
                    <a:ext uri="{9D8B030D-6E8A-4147-A177-3AD203B41FA5}">
                      <a16:colId xmlns:a16="http://schemas.microsoft.com/office/drawing/2014/main" val="2450212973"/>
                    </a:ext>
                  </a:extLst>
                </a:gridCol>
              </a:tblGrid>
              <a:tr h="445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U.S. Medicare Population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Spending (millions, U.S. $)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PPPY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(U.S. $)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Population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Spending</a:t>
                      </a:r>
                      <a:b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644555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24,449,480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$262,261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$11,127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23558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HF or CKD or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8,106,280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$133,562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$17,506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50.93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15494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only (- DM &amp;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1,070,980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$16,124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$15,930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6931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only (- HF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4,003,460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$48,143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$12,432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93934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HF only (- DM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872,680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$17,290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$21,707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98488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DM only (-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886,240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$15,993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$19,109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41089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HF only (- DM)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347,500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$9,255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$31,401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87460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and HF only (-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495,060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$12,343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$27,397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172828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HF and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430,360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$14,413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$39,395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22454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 or DM or HF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16,343,200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$128,699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$8,074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48939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CKD (+/- DM &amp;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2,735,080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$55,785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$22,228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804615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DM (+/- CKD &amp;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5,815,120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$90,892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$16,448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34.66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09031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HF (+/- DM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2,145,600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$53,302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$27,941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83334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DM (+/-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1,316,600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$30,406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$25,280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26398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HF (+/- DM)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777,860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$23,668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$35,828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18663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and HF (+/-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925,420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$26,756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$32,774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20362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14350" y="5676900"/>
            <a:ext cx="8115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Abbreviations: CKD, chronic kidney disease; HF, heart failure; DM, diabetes mellitus; PPPY, per patient per year spending.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660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08162"/>
            <a:ext cx="9144000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6.4 Trends in total Medicare Parts A, B, and D fee-for-service spending for CKD patients aged 65 and older, by claim type, 2004-2015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21" y="1295400"/>
            <a:ext cx="8073559" cy="4194362"/>
          </a:xfrm>
        </p:spPr>
      </p:pic>
      <p:sp>
        <p:nvSpPr>
          <p:cNvPr id="8" name="Rectangle 7"/>
          <p:cNvSpPr/>
          <p:nvPr/>
        </p:nvSpPr>
        <p:spPr>
          <a:xfrm>
            <a:off x="2355688" y="5791200"/>
            <a:ext cx="44326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Part D data occurring since 2006.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168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90500"/>
            <a:ext cx="8686800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6.5 Total Medicare fee-for-service inpatient spending for CKD patients aged 65 and older, by cause of hospitalization, 2004-2015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63" y="1333500"/>
            <a:ext cx="7852274" cy="4194362"/>
          </a:xfrm>
        </p:spPr>
      </p:pic>
      <p:sp>
        <p:nvSpPr>
          <p:cNvPr id="6" name="Rectangle 5"/>
          <p:cNvSpPr/>
          <p:nvPr/>
        </p:nvSpPr>
        <p:spPr>
          <a:xfrm>
            <a:off x="2355688" y="5829300"/>
            <a:ext cx="44326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Part D data occurring since 2006.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934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05" y="128540"/>
            <a:ext cx="9144000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6.6 Per person per year Medicare, Medicare advantage, and managed care spending for the CKD patients aged 65 and older, by diabetes and heart failure, 2006-2015</a:t>
            </a:r>
            <a:b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38" y="1682398"/>
            <a:ext cx="7280925" cy="4054915"/>
          </a:xfrm>
        </p:spPr>
      </p:pic>
      <p:sp>
        <p:nvSpPr>
          <p:cNvPr id="5" name="Rectangle 4"/>
          <p:cNvSpPr/>
          <p:nvPr/>
        </p:nvSpPr>
        <p:spPr>
          <a:xfrm>
            <a:off x="361950" y="5757719"/>
            <a:ext cx="8420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 and Optum Clinformatics™. Abbreviations: CKD, chronic kidney disease; DM, diabetes mellitus; HF, heart failure; PPPY, per person per year. Due to the inconsistent data, PPPY costs for Medicare Advantage in 2006 are suppressed.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95048" y="1445188"/>
            <a:ext cx="25539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Medicare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fee-for-service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34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15611"/>
            <a:ext cx="9144000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6.6 Per person per year Medicare, Medicare advantage, and managed care spending for the CKD patients aged 65 and older, by diabetes and heart failure, 2006-2015</a:t>
            </a:r>
            <a:b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37" y="1600200"/>
            <a:ext cx="7293726" cy="4054915"/>
          </a:xfrm>
        </p:spPr>
      </p:pic>
      <p:sp>
        <p:nvSpPr>
          <p:cNvPr id="5" name="Rectangle 4"/>
          <p:cNvSpPr/>
          <p:nvPr/>
        </p:nvSpPr>
        <p:spPr>
          <a:xfrm>
            <a:off x="361950" y="5753100"/>
            <a:ext cx="8420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 and Optum Clinformatics™. Abbreviations: CKD, chronic kidney disease; DM, diabetes mellitus; HF, heart failure; PPPY, per person per year. Due to the inconsistent data, PPPY costs for Medicare Advantage in 2006 are suppressed.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2142" y="1364959"/>
            <a:ext cx="22397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Medicare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Advantage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927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90500"/>
            <a:ext cx="9144000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6.6 Per person per year Medicare, Medicare advantage, and managed care spending for the CKD patients aged 65 and older, by diabetes and heart failure, 2006-2015</a:t>
            </a:r>
            <a:b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43" y="1600200"/>
            <a:ext cx="7204115" cy="4054915"/>
          </a:xfrm>
        </p:spPr>
      </p:pic>
      <p:sp>
        <p:nvSpPr>
          <p:cNvPr id="5" name="Rectangle 4"/>
          <p:cNvSpPr/>
          <p:nvPr/>
        </p:nvSpPr>
        <p:spPr>
          <a:xfrm>
            <a:off x="361950" y="5753100"/>
            <a:ext cx="8420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 and Optum Clinformatics™. Abbreviations: CKD, chronic kidney disease; DM, diabetes mellitus; HF, heart failure; PPPY, per person per year. Due to the inconsistent data, PPPY costs for Medicare Advantage in 2006 are suppressed.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2286" y="1371410"/>
            <a:ext cx="1659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(c) Managed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care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24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505"/>
            <a:ext cx="9144000" cy="1143000"/>
          </a:xfrm>
        </p:spPr>
        <p:txBody>
          <a:bodyPr/>
          <a:lstStyle/>
          <a:p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vol 1 Table 6.2 Prevalent Medicare Advantage and managed care spending for beneficiaries aged 65 and older, by diabetes, heart failure, </a:t>
            </a:r>
            <a:r>
              <a:rPr 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and/or 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CKD, 2015 </a:t>
            </a:r>
            <a:endParaRPr lang="en-US" sz="2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218964"/>
              </p:ext>
            </p:extLst>
          </p:nvPr>
        </p:nvGraphicFramePr>
        <p:xfrm>
          <a:off x="1514475" y="1167161"/>
          <a:ext cx="6115050" cy="4478020"/>
        </p:xfrm>
        <a:graphic>
          <a:graphicData uri="http://schemas.openxmlformats.org/drawingml/2006/table">
            <a:tbl>
              <a:tblPr firstRow="1" firstCol="1" bandRow="1"/>
              <a:tblGrid>
                <a:gridCol w="1543050">
                  <a:extLst>
                    <a:ext uri="{9D8B030D-6E8A-4147-A177-3AD203B41FA5}">
                      <a16:colId xmlns:a16="http://schemas.microsoft.com/office/drawing/2014/main" val="123798699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90334675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4339126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583622313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192272816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57033713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92977417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320016120"/>
                    </a:ext>
                  </a:extLst>
                </a:gridCol>
              </a:tblGrid>
              <a:tr h="237490"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Advantage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Managed care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73230"/>
                  </a:ext>
                </a:extLst>
              </a:tr>
              <a:tr h="4406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PPPY</a:t>
                      </a:r>
                      <a:b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(U.S. $)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Spending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PPPY</a:t>
                      </a:r>
                      <a:b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(U.S. $)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Spending</a:t>
                      </a:r>
                      <a:b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44517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$11,191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$11,146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265895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With HF or CKD or DM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$17,253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415108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only (- DM &amp; HF)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$15,630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$17,615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361858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 only (- HF &amp; CKD)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$13,612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18.88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$13,675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35115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HF only (- DM &amp; CKD)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$20,916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$21,260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02840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DM only (- HF)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$19,226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86650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HF only (- DM)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$27,505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$30,363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13026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 and HF only (- CKD)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$27,223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$27,612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88522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HF and DM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$37,105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$38,928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65320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CKD or DM or HF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$8,670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$9,267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95857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CKD (+/- DM &amp; HF)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$20,603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12150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DM (+/- CKD &amp; HF)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$16,673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$16,167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65282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HF (+/- DM &amp; CKD)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$26,435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$26,431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20344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DM (+/- HF)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$23,459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$24,841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08429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HF (+/- DM)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$32,736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$35,002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03824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 and HF (+/- CKD)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$31,658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$32,012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466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563124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Optum Clinformatics™. Abbreviations: CKD, chronic kidney disease; HF, heart failure; DM, diabetes mellitus; PPPY, per patient per year costs. Numbers of ‘All’ patients included in this table are 2,167,627 and 223,395</a:t>
            </a:r>
            <a:r>
              <a:rPr lang="en-US" sz="1200" i="1" dirty="0">
                <a:latin typeface="SAS Monospace" panose="020B0609020202020204" pitchFamily="49" charset="0"/>
                <a:ea typeface="Calibri" panose="020F0502020204030204" pitchFamily="34" charset="0"/>
                <a:cs typeface="SAS Monospace" panose="020B0609020202020204" pitchFamily="49" charset="0"/>
              </a:rPr>
              <a:t> 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Medicare Advantage and Commercial managed care respectively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17926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6.3 Prevalent Medicare fee-for-service patient counts and spending for beneficiaries younger than age 65, by diabetes, heart failure, and/or CKD, 2015</a:t>
            </a:r>
            <a:b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168831"/>
              </p:ext>
            </p:extLst>
          </p:nvPr>
        </p:nvGraphicFramePr>
        <p:xfrm>
          <a:off x="879052" y="1235884"/>
          <a:ext cx="7269743" cy="45359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74190">
                  <a:extLst>
                    <a:ext uri="{9D8B030D-6E8A-4147-A177-3AD203B41FA5}">
                      <a16:colId xmlns:a16="http://schemas.microsoft.com/office/drawing/2014/main" val="261384764"/>
                    </a:ext>
                  </a:extLst>
                </a:gridCol>
                <a:gridCol w="1131990">
                  <a:extLst>
                    <a:ext uri="{9D8B030D-6E8A-4147-A177-3AD203B41FA5}">
                      <a16:colId xmlns:a16="http://schemas.microsoft.com/office/drawing/2014/main" val="218390356"/>
                    </a:ext>
                  </a:extLst>
                </a:gridCol>
                <a:gridCol w="1223247">
                  <a:extLst>
                    <a:ext uri="{9D8B030D-6E8A-4147-A177-3AD203B41FA5}">
                      <a16:colId xmlns:a16="http://schemas.microsoft.com/office/drawing/2014/main" val="975641739"/>
                    </a:ext>
                  </a:extLst>
                </a:gridCol>
                <a:gridCol w="1041404">
                  <a:extLst>
                    <a:ext uri="{9D8B030D-6E8A-4147-A177-3AD203B41FA5}">
                      <a16:colId xmlns:a16="http://schemas.microsoft.com/office/drawing/2014/main" val="328048830"/>
                    </a:ext>
                  </a:extLst>
                </a:gridCol>
                <a:gridCol w="1132661">
                  <a:extLst>
                    <a:ext uri="{9D8B030D-6E8A-4147-A177-3AD203B41FA5}">
                      <a16:colId xmlns:a16="http://schemas.microsoft.com/office/drawing/2014/main" val="3942850623"/>
                    </a:ext>
                  </a:extLst>
                </a:gridCol>
                <a:gridCol w="966251">
                  <a:extLst>
                    <a:ext uri="{9D8B030D-6E8A-4147-A177-3AD203B41FA5}">
                      <a16:colId xmlns:a16="http://schemas.microsoft.com/office/drawing/2014/main" val="1059867468"/>
                    </a:ext>
                  </a:extLst>
                </a:gridCol>
              </a:tblGrid>
              <a:tr h="451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U.S. Medicare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Population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Costs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(millions, U.S. $)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PPPY spending (U.S. $)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Population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Spending</a:t>
                      </a:r>
                      <a:b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42344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41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4,967,060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$62,093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208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34291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HF or CKD or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1,278,300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$26,984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$22,311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50282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only (- DM &amp; HF)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$2,236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$23,803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86581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only (- HF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808,920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$13,605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$17,551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141069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HF only (- DM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99,140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$2,295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$24,701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88194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DM only (-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113,500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$3,078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$29,119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4577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HF only (- DM)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21,600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$40,786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35320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and HF only (-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83,280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$2,673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$34,484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55081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HF and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52,180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$2,322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$51,377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0789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 or DM or HF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3,688,760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$35,109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$9,868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74.26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19360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CKD (+/- DM &amp;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286,960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$8,411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$31,879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226809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DM (+/- CKD &amp;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1,057,880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$21,600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1764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HF (+/- DM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256,200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$8,065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$34,373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39126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DM (+/-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165,680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$5,399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$35,785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346828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and HF (+/- DM)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73,780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$3,097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$48,241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94719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889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and HF (+/-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21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135,460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5179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$4,995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$40,705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6370" marR="219075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32799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5822916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Abbreviations: CKD, chronic kidney disease; HF, heart failure; DM, diabetes mellitus; PPPY, per patient per year costs.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05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6.4 Prevalent Medicare Advantage and managed care fee-for-service spending for beneficiaries younger than age 65, by diabetes, heart failure, and/or CKD, </a:t>
            </a: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sz="2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920907"/>
              </p:ext>
            </p:extLst>
          </p:nvPr>
        </p:nvGraphicFramePr>
        <p:xfrm>
          <a:off x="876302" y="1048128"/>
          <a:ext cx="7391396" cy="4661916"/>
        </p:xfrm>
        <a:graphic>
          <a:graphicData uri="http://schemas.openxmlformats.org/drawingml/2006/table">
            <a:tbl>
              <a:tblPr firstRow="1" firstCol="1" bandRow="1"/>
              <a:tblGrid>
                <a:gridCol w="1879818">
                  <a:extLst>
                    <a:ext uri="{9D8B030D-6E8A-4147-A177-3AD203B41FA5}">
                      <a16:colId xmlns:a16="http://schemas.microsoft.com/office/drawing/2014/main" val="3771434499"/>
                    </a:ext>
                  </a:extLst>
                </a:gridCol>
                <a:gridCol w="876842">
                  <a:extLst>
                    <a:ext uri="{9D8B030D-6E8A-4147-A177-3AD203B41FA5}">
                      <a16:colId xmlns:a16="http://schemas.microsoft.com/office/drawing/2014/main" val="1510457606"/>
                    </a:ext>
                  </a:extLst>
                </a:gridCol>
                <a:gridCol w="876842">
                  <a:extLst>
                    <a:ext uri="{9D8B030D-6E8A-4147-A177-3AD203B41FA5}">
                      <a16:colId xmlns:a16="http://schemas.microsoft.com/office/drawing/2014/main" val="115503785"/>
                    </a:ext>
                  </a:extLst>
                </a:gridCol>
                <a:gridCol w="876842">
                  <a:extLst>
                    <a:ext uri="{9D8B030D-6E8A-4147-A177-3AD203B41FA5}">
                      <a16:colId xmlns:a16="http://schemas.microsoft.com/office/drawing/2014/main" val="3755537303"/>
                    </a:ext>
                  </a:extLst>
                </a:gridCol>
                <a:gridCol w="250526">
                  <a:extLst>
                    <a:ext uri="{9D8B030D-6E8A-4147-A177-3AD203B41FA5}">
                      <a16:colId xmlns:a16="http://schemas.microsoft.com/office/drawing/2014/main" val="1253610208"/>
                    </a:ext>
                  </a:extLst>
                </a:gridCol>
                <a:gridCol w="876842">
                  <a:extLst>
                    <a:ext uri="{9D8B030D-6E8A-4147-A177-3AD203B41FA5}">
                      <a16:colId xmlns:a16="http://schemas.microsoft.com/office/drawing/2014/main" val="2957576459"/>
                    </a:ext>
                  </a:extLst>
                </a:gridCol>
                <a:gridCol w="876842">
                  <a:extLst>
                    <a:ext uri="{9D8B030D-6E8A-4147-A177-3AD203B41FA5}">
                      <a16:colId xmlns:a16="http://schemas.microsoft.com/office/drawing/2014/main" val="3889547026"/>
                    </a:ext>
                  </a:extLst>
                </a:gridCol>
                <a:gridCol w="876842">
                  <a:extLst>
                    <a:ext uri="{9D8B030D-6E8A-4147-A177-3AD203B41FA5}">
                      <a16:colId xmlns:a16="http://schemas.microsoft.com/office/drawing/2014/main" val="11378845"/>
                    </a:ext>
                  </a:extLst>
                </a:gridCol>
              </a:tblGrid>
              <a:tr h="237490"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Advantage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Managed care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685762"/>
                  </a:ext>
                </a:extLst>
              </a:tr>
              <a:tr h="412115"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PPPY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(U.S. $)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 (%)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Spending (%)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PPPY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(U.S. $)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 (%)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Spending (%)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61172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$18,503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$5,279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7104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With HF or CKD or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$27,572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$13,208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896359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only (- DM &amp;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$29,476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$16,206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524159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 only (- HF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$11,029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97398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HF only (- DM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$32,499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$20,752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72266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DM only (-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$34,673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$22,361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37442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HF only (- DM)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$53,785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$40,815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86803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 and HF only (-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$39,620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$28,588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64509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HF and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$63,266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$59,704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78386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CKD or DM or HF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$14,713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$4,751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93.63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29093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CKD (+/- DM &amp;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$38,954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6.58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$20,782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140519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DM (+/- CKD &amp;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$26,570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$12,359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308268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HF (+/- DM &amp;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$42,663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$26,831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262445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DM (+/- HF)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$42,169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$26,253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18056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and HF (+/- DM)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$60,539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$51,605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704221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 and HF (+/- CKD)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$48,183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$36,721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1265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90500" y="5822067"/>
            <a:ext cx="876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Optum Clinformatics™. Abbreviations: CKD, chronic kidney disease; HF, heart failure; DM, diabetes mellitus; PPPY, per patient per year spending. Number of ‘All’ patients included in this table are 277,724 and 4,868,546 for Medicare Advantage and Managed care respectively.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789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5250" y="114300"/>
            <a:ext cx="8953500" cy="1143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6.1 Overall Medicare Parts A, B, and D fee-for-service spending for beneficiaries aged 65 and older, by CKD, diabetes, and heart failure, 2014 &amp; </a:t>
            </a:r>
            <a: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713" y="1257300"/>
            <a:ext cx="5672574" cy="4525963"/>
          </a:xfrm>
        </p:spPr>
      </p:pic>
      <p:sp>
        <p:nvSpPr>
          <p:cNvPr id="6" name="Rectangle 5"/>
          <p:cNvSpPr/>
          <p:nvPr/>
        </p:nvSpPr>
        <p:spPr>
          <a:xfrm>
            <a:off x="457200" y="5943007"/>
            <a:ext cx="8496300" cy="106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Medicare 5% sample. Abbreviations: CKD, chronic kidney disease; HF, heart failure, DM, diabetes mellitus.</a:t>
            </a:r>
          </a:p>
          <a:p>
            <a:pPr>
              <a:lnSpc>
                <a:spcPct val="115000"/>
              </a:lnSpc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121385"/>
            <a:ext cx="8820150" cy="8001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6.2 Overall per person per year spending for beneficiaries aged 65 and older, by CKD stage, and year, 2012-2015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714" y="1257300"/>
            <a:ext cx="5672572" cy="4525962"/>
          </a:xfrm>
        </p:spPr>
      </p:pic>
      <p:sp>
        <p:nvSpPr>
          <p:cNvPr id="5" name="Rectangle 4"/>
          <p:cNvSpPr/>
          <p:nvPr/>
        </p:nvSpPr>
        <p:spPr>
          <a:xfrm>
            <a:off x="323850" y="5864186"/>
            <a:ext cx="84963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Medicare 5% sample and Optum Clinformatics™. Abbreviations: CKD, chronic kidney disease; PPPY, per patient per year.</a:t>
            </a:r>
            <a:endParaRPr lang="en-US" sz="1200" i="1" dirty="0"/>
          </a:p>
        </p:txBody>
      </p:sp>
      <p:sp>
        <p:nvSpPr>
          <p:cNvPr id="7" name="Rectangle 6"/>
          <p:cNvSpPr/>
          <p:nvPr/>
        </p:nvSpPr>
        <p:spPr>
          <a:xfrm>
            <a:off x="3303063" y="1084396"/>
            <a:ext cx="25378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Medicare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fee-for service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49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5737" y="130338"/>
            <a:ext cx="8772525" cy="8001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6.2 Overall per person per year spending for beneficiaries aged 65 and older, by CKD stage, and year, 2012-2015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713" y="1219200"/>
            <a:ext cx="5672572" cy="4525962"/>
          </a:xfrm>
        </p:spPr>
      </p:pic>
      <p:sp>
        <p:nvSpPr>
          <p:cNvPr id="5" name="Rectangle 4"/>
          <p:cNvSpPr/>
          <p:nvPr/>
        </p:nvSpPr>
        <p:spPr>
          <a:xfrm>
            <a:off x="371474" y="5867400"/>
            <a:ext cx="84010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Medicare 5% sample and Optum Clinformatics™. Abbreviations: CKD, chronic kidney disease; PPPY, per patient per year.</a:t>
            </a:r>
            <a:endParaRPr lang="en-US" sz="1200" i="1" dirty="0"/>
          </a:p>
        </p:txBody>
      </p:sp>
      <p:sp>
        <p:nvSpPr>
          <p:cNvPr id="7" name="Rectangle 6"/>
          <p:cNvSpPr/>
          <p:nvPr/>
        </p:nvSpPr>
        <p:spPr>
          <a:xfrm>
            <a:off x="3452141" y="940863"/>
            <a:ext cx="22397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Medicare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Advantage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9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350" y="142012"/>
            <a:ext cx="8877300" cy="8001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6.2 Overall per person per year spending for beneficiaries aged 65 and older, by CKD stage, and year, 2012-2015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714" y="1295400"/>
            <a:ext cx="5672572" cy="4525962"/>
          </a:xfrm>
        </p:spPr>
      </p:pic>
      <p:sp>
        <p:nvSpPr>
          <p:cNvPr id="5" name="Rectangle 4"/>
          <p:cNvSpPr/>
          <p:nvPr/>
        </p:nvSpPr>
        <p:spPr>
          <a:xfrm>
            <a:off x="266700" y="5943600"/>
            <a:ext cx="8610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Medicare 5% sample and Optum Clinformatics™. Abbreviations: CKD, chronic kidney disease; PPPY, per patient per year.</a:t>
            </a:r>
            <a:endParaRPr lang="en-US" sz="1200" i="1" dirty="0"/>
          </a:p>
        </p:txBody>
      </p:sp>
      <p:sp>
        <p:nvSpPr>
          <p:cNvPr id="7" name="Rectangle 6"/>
          <p:cNvSpPr/>
          <p:nvPr/>
        </p:nvSpPr>
        <p:spPr>
          <a:xfrm>
            <a:off x="3742285" y="1064350"/>
            <a:ext cx="1659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600"/>
              </a:spcBef>
              <a:spcAft>
                <a:spcPts val="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(c) Managed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care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531954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299</TotalTime>
  <Words>4181</Words>
  <Application>Microsoft Office PowerPoint</Application>
  <PresentationFormat>On-screen Show (4:3)</PresentationFormat>
  <Paragraphs>1730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Candara</vt:lpstr>
      <vt:lpstr>Constantia</vt:lpstr>
      <vt:lpstr>SAS Monospace</vt:lpstr>
      <vt:lpstr>Segoe UI</vt:lpstr>
      <vt:lpstr>Times New Roman</vt:lpstr>
      <vt:lpstr>ADR_PPT_Template_CKD</vt:lpstr>
      <vt:lpstr>PowerPoint Presentation</vt:lpstr>
      <vt:lpstr>vol 1 Table 6.1 Prevalent Medicare fee-for-service patient counts and spending for beneficiaries aged 65 and older, by diabetes, heart failure, and/or CKD, 2015 </vt:lpstr>
      <vt:lpstr>vol 1 Table 6.2 Prevalent Medicare Advantage and managed care spending for beneficiaries aged 65 and older, by diabetes, heart failure,  and/or CKD, 2015 </vt:lpstr>
      <vt:lpstr>vol 1 Table 6.3 Prevalent Medicare fee-for-service patient counts and spending for beneficiaries younger than age 65, by diabetes, heart failure, and/or CKD, 2015 </vt:lpstr>
      <vt:lpstr>vol 1 Table 6.4 Prevalent Medicare Advantage and managed care fee-for-service spending for beneficiaries younger than age 65, by diabetes, heart failure, and/or CKD, 2015</vt:lpstr>
      <vt:lpstr>vol 1 Figure 6.1 Overall Medicare Parts A, B, and D fee-for-service spending for beneficiaries aged 65 and older, by CKD, diabetes, and heart failure, 2014 &amp; 2015</vt:lpstr>
      <vt:lpstr>vol 1 Figure 6.2 Overall per person per year spending for beneficiaries aged 65 and older, by CKD stage, and year, 2012-2015 </vt:lpstr>
      <vt:lpstr>vol 1 Figure 6.2 Overall per person per year spending for beneficiaries aged 65 and older, by CKD stage, and year, 2012-2015 </vt:lpstr>
      <vt:lpstr>vol 1 Figure 6.2 Overall per person per year spending for beneficiaries aged 65 and older, by CKD stage, and year, 2012-2015 </vt:lpstr>
      <vt:lpstr>PowerPoint Presentation</vt:lpstr>
      <vt:lpstr>vol 1 Table 6.5 Per person per year Medicare Parts A, B, and D fee-for-service spending for all CKD beneficiaries aged 65 and older, by CKD stage, age, sex, and race, 2014 &amp; 2015</vt:lpstr>
      <vt:lpstr>vol 1 Table 6.6 Per person per year Medicare Advantage and managed care spending for all CKD beneficiaries aged 65 and older, by CKD stage, age, sex, and race, 2015</vt:lpstr>
      <vt:lpstr>vol 1 Table 6.7 Per person per year Medicare Parts A, B, and D fee-for-service spending for CKD patients with, aged 65 and older, by CKD stage, age, sex, and race, 2014 &amp; 2015</vt:lpstr>
      <vt:lpstr>vol 1 Table 6.8 Per person per year Medicare Advantage and managed care spending for CKD patients with diabetes, aged 65 and older, by CKD stage, age, sex, and race, 2015</vt:lpstr>
      <vt:lpstr>vol 1 Table 6.9 Per person per year Medicare Parts A, B, and D fee-for-service spending for CKD patients with heart failure, aged 65 and older, by CKD stage, age, sex, race, and year, 2014 &amp; 2015</vt:lpstr>
      <vt:lpstr>vol 1 Table 6.10 Per person per year Medicare Advantage and managed care spending for CKD patients with heart failure, aged 65 and older, by CKD stage, age, sex, and race, 2015 </vt:lpstr>
      <vt:lpstr>vol 1 Figure 6.3 Overall Medicare Parts A, B, and D fee-for-service spending for general Medicare population aged 65 and older and for those with CKD, 1996-2015 </vt:lpstr>
      <vt:lpstr>vol 1 Figure 6.3 Overall Medicare Parts A, B, and D fee-for-service spending for general Medicare population aged 65 and older and for those with CKD, 1996-2015 </vt:lpstr>
      <vt:lpstr>vol 1 Figure 6.3 Overall Medicare Parts A, B, and D fee-for-service spending for general Medicare population aged 65 and older and for those with CKD, 1996-2015 </vt:lpstr>
      <vt:lpstr>vol 1 Figure 6.4 Trends in total Medicare Parts A, B, and D fee-for-service spending for CKD patients aged 65 and older, by claim type, 2004-2015 </vt:lpstr>
      <vt:lpstr>vol 1 Figure 6.5 Total Medicare fee-for-service inpatient spending for CKD patients aged 65 and older, by cause of hospitalization, 2004-2015 </vt:lpstr>
      <vt:lpstr>vol 1 Figure 6.6 Per person per year Medicare, Medicare advantage, and managed care spending for the CKD patients aged 65 and older, by diabetes and heart failure, 2006-2015 </vt:lpstr>
      <vt:lpstr>vol 1 Figure 6.6 Per person per year Medicare, Medicare advantage, and managed care spending for the CKD patients aged 65 and older, by diabetes and heart failure, 2006-2015 </vt:lpstr>
      <vt:lpstr>vol 1 Figure 6.6 Per person per year Medicare, Medicare advantage, and managed care spending for the CKD patients aged 65 and older, by diabetes and heart failure, 2006-2015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Vivian Kurtz</cp:lastModifiedBy>
  <cp:revision>55</cp:revision>
  <dcterms:created xsi:type="dcterms:W3CDTF">2014-11-10T19:37:45Z</dcterms:created>
  <dcterms:modified xsi:type="dcterms:W3CDTF">2017-10-26T22:21:33Z</dcterms:modified>
</cp:coreProperties>
</file>