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256" r:id="rId2"/>
    <p:sldId id="259" r:id="rId3"/>
    <p:sldId id="261" r:id="rId4"/>
    <p:sldId id="262" r:id="rId5"/>
    <p:sldId id="263" r:id="rId6"/>
    <p:sldId id="264" r:id="rId7"/>
    <p:sldId id="260" r:id="rId8"/>
    <p:sldId id="265" r:id="rId9"/>
    <p:sldId id="266" r:id="rId10"/>
    <p:sldId id="267" r:id="rId11"/>
    <p:sldId id="268" r:id="rId12"/>
    <p:sldId id="269" r:id="rId13"/>
    <p:sldId id="270" r:id="rId14"/>
    <p:sldId id="272" r:id="rId15"/>
    <p:sldId id="273" r:id="rId16"/>
    <p:sldId id="271" r:id="rId17"/>
    <p:sldId id="274" r:id="rId18"/>
    <p:sldId id="275" r:id="rId19"/>
    <p:sldId id="276" r:id="rId20"/>
    <p:sldId id="277" r:id="rId21"/>
    <p:sldId id="279"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0" r:id="rId42"/>
    <p:sldId id="301" r:id="rId43"/>
    <p:sldId id="298" r:id="rId44"/>
    <p:sldId id="302" r:id="rId45"/>
    <p:sldId id="299"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97" autoAdjust="0"/>
    <p:restoredTop sz="94660"/>
  </p:normalViewPr>
  <p:slideViewPr>
    <p:cSldViewPr showGuides="1">
      <p:cViewPr>
        <p:scale>
          <a:sx n="70" d="100"/>
          <a:sy n="70" d="100"/>
        </p:scale>
        <p:origin x="504" y="234"/>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1 CKD, Chapter 8</a:t>
            </a: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4038600"/>
            <a:ext cx="73152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8:</a:t>
            </a:r>
            <a:br>
              <a:rPr lang="en-US" sz="3600" b="1" dirty="0" smtClean="0">
                <a:solidFill>
                  <a:schemeClr val="tx1"/>
                </a:solidFill>
                <a:latin typeface="Candara" panose="020E0502030303020204" pitchFamily="34" charset="0"/>
              </a:rPr>
            </a:br>
            <a:r>
              <a:rPr lang="en-US" sz="3600" b="1" dirty="0" smtClean="0">
                <a:latin typeface="Candara" panose="020E0502030303020204" pitchFamily="34" charset="0"/>
              </a:rPr>
              <a:t>Transition of Care in CKD</a:t>
            </a:r>
            <a:endParaRPr lang="en-US" sz="3600" b="1" dirty="0" smtClean="0">
              <a:solidFill>
                <a:schemeClr val="tx1"/>
              </a:solidFill>
              <a:latin typeface="Candara" panose="020E0502030303020204" pitchFamily="34" charset="0"/>
            </a:endParaRP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baseline="0" dirty="0" smtClean="0">
                <a:solidFill>
                  <a:srgbClr val="A63C12"/>
                </a:solidFill>
                <a:latin typeface="Constantia" panose="02030602050306030303" pitchFamily="18" charset="0"/>
              </a:rPr>
              <a:t>Volume 1: Chronic Kidney Disease</a:t>
            </a:r>
            <a:endParaRPr lang="en-US" sz="2400" b="1" cap="small" baseline="0" dirty="0">
              <a:solidFill>
                <a:srgbClr val="A63C12"/>
              </a:solidFill>
              <a:latin typeface="Constantia" panose="02030602050306030303" pitchFamily="18" charset="0"/>
            </a:endParaRP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100084" y="42543"/>
            <a:ext cx="9029700" cy="681358"/>
          </a:xfrm>
        </p:spPr>
        <p:txBody>
          <a:bodyPr/>
          <a:lstStyle/>
          <a:p>
            <a:pPr marL="0" marR="0">
              <a:spcBef>
                <a:spcPts val="2400"/>
              </a:spcBef>
              <a:spcAft>
                <a:spcPts val="600"/>
              </a:spcAft>
            </a:pPr>
            <a:r>
              <a:rPr lang="en-US" sz="1800" b="1" dirty="0">
                <a:latin typeface="Calibri" panose="020F0502020204030204" pitchFamily="34" charset="0"/>
                <a:ea typeface="Times New Roman" panose="02020603050405020304" pitchFamily="18" charset="0"/>
                <a:cs typeface="Times New Roman" panose="02020603050405020304" pitchFamily="18" charset="0"/>
              </a:rPr>
              <a:t>vol 1 Table </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8.2 Baseline </a:t>
            </a:r>
            <a:r>
              <a:rPr lang="en-US" sz="1800" b="1" dirty="0">
                <a:latin typeface="Calibri" panose="020F0502020204030204" pitchFamily="34" charset="0"/>
                <a:ea typeface="Times New Roman" panose="02020603050405020304" pitchFamily="18" charset="0"/>
                <a:cs typeface="Times New Roman" panose="02020603050405020304" pitchFamily="18" charset="0"/>
              </a:rPr>
              <a:t>characteristics of 102,477 incident ESRD Veterans who transitioned to ESRD between</a:t>
            </a:r>
            <a:r>
              <a:rPr lang="en-US" sz="1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10/1/2007 and 3/31/2015 according to incidence year at transition to </a:t>
            </a:r>
            <a:r>
              <a:rPr lang="en-US" sz="18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ESRD</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29283098"/>
              </p:ext>
            </p:extLst>
          </p:nvPr>
        </p:nvGraphicFramePr>
        <p:xfrm>
          <a:off x="466385" y="609600"/>
          <a:ext cx="8161275" cy="5658178"/>
        </p:xfrm>
        <a:graphic>
          <a:graphicData uri="http://schemas.openxmlformats.org/drawingml/2006/table">
            <a:tbl>
              <a:tblPr firstRow="1" firstCol="1" bandRow="1"/>
              <a:tblGrid>
                <a:gridCol w="2323465">
                  <a:extLst>
                    <a:ext uri="{9D8B030D-6E8A-4147-A177-3AD203B41FA5}">
                      <a16:colId xmlns:a16="http://schemas.microsoft.com/office/drawing/2014/main" val="1815998842"/>
                    </a:ext>
                  </a:extLst>
                </a:gridCol>
                <a:gridCol w="583781">
                  <a:extLst>
                    <a:ext uri="{9D8B030D-6E8A-4147-A177-3AD203B41FA5}">
                      <a16:colId xmlns:a16="http://schemas.microsoft.com/office/drawing/2014/main" val="1459680077"/>
                    </a:ext>
                  </a:extLst>
                </a:gridCol>
                <a:gridCol w="583781">
                  <a:extLst>
                    <a:ext uri="{9D8B030D-6E8A-4147-A177-3AD203B41FA5}">
                      <a16:colId xmlns:a16="http://schemas.microsoft.com/office/drawing/2014/main" val="3013279117"/>
                    </a:ext>
                  </a:extLst>
                </a:gridCol>
                <a:gridCol w="583781">
                  <a:extLst>
                    <a:ext uri="{9D8B030D-6E8A-4147-A177-3AD203B41FA5}">
                      <a16:colId xmlns:a16="http://schemas.microsoft.com/office/drawing/2014/main" val="721913784"/>
                    </a:ext>
                  </a:extLst>
                </a:gridCol>
                <a:gridCol w="583781">
                  <a:extLst>
                    <a:ext uri="{9D8B030D-6E8A-4147-A177-3AD203B41FA5}">
                      <a16:colId xmlns:a16="http://schemas.microsoft.com/office/drawing/2014/main" val="3614727417"/>
                    </a:ext>
                  </a:extLst>
                </a:gridCol>
                <a:gridCol w="583781">
                  <a:extLst>
                    <a:ext uri="{9D8B030D-6E8A-4147-A177-3AD203B41FA5}">
                      <a16:colId xmlns:a16="http://schemas.microsoft.com/office/drawing/2014/main" val="243944752"/>
                    </a:ext>
                  </a:extLst>
                </a:gridCol>
                <a:gridCol w="583781">
                  <a:extLst>
                    <a:ext uri="{9D8B030D-6E8A-4147-A177-3AD203B41FA5}">
                      <a16:colId xmlns:a16="http://schemas.microsoft.com/office/drawing/2014/main" val="1959597957"/>
                    </a:ext>
                  </a:extLst>
                </a:gridCol>
                <a:gridCol w="583781">
                  <a:extLst>
                    <a:ext uri="{9D8B030D-6E8A-4147-A177-3AD203B41FA5}">
                      <a16:colId xmlns:a16="http://schemas.microsoft.com/office/drawing/2014/main" val="2577253066"/>
                    </a:ext>
                  </a:extLst>
                </a:gridCol>
                <a:gridCol w="583781">
                  <a:extLst>
                    <a:ext uri="{9D8B030D-6E8A-4147-A177-3AD203B41FA5}">
                      <a16:colId xmlns:a16="http://schemas.microsoft.com/office/drawing/2014/main" val="462129161"/>
                    </a:ext>
                  </a:extLst>
                </a:gridCol>
                <a:gridCol w="583781">
                  <a:extLst>
                    <a:ext uri="{9D8B030D-6E8A-4147-A177-3AD203B41FA5}">
                      <a16:colId xmlns:a16="http://schemas.microsoft.com/office/drawing/2014/main" val="1933634128"/>
                    </a:ext>
                  </a:extLst>
                </a:gridCol>
                <a:gridCol w="583781">
                  <a:extLst>
                    <a:ext uri="{9D8B030D-6E8A-4147-A177-3AD203B41FA5}">
                      <a16:colId xmlns:a16="http://schemas.microsoft.com/office/drawing/2014/main" val="537940142"/>
                    </a:ext>
                  </a:extLst>
                </a:gridCol>
              </a:tblGrid>
              <a:tr h="149117">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gridSpan="10">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Incidence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275190"/>
                  </a:ext>
                </a:extLst>
              </a:tr>
              <a:tr h="147349">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829167"/>
                  </a:ext>
                </a:extLst>
              </a:tr>
              <a:tr h="149117">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Comorbidity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dirty="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50654467"/>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Myocardial infarction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3113305212"/>
                  </a:ext>
                </a:extLst>
              </a:tr>
              <a:tr h="147349">
                <a:tc>
                  <a:txBody>
                    <a:bodyPr/>
                    <a:lstStyle/>
                    <a:p>
                      <a:pPr marL="91440" marR="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Congestive heart failure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1173360725"/>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Peripheral vascular disease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4069372391"/>
                  </a:ext>
                </a:extLst>
              </a:tr>
              <a:tr h="147349">
                <a:tc>
                  <a:txBody>
                    <a:bodyPr/>
                    <a:lstStyle/>
                    <a:p>
                      <a:pPr marL="91440" marR="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Dementia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2309395073"/>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Cerebrovascular disease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1014713765"/>
                  </a:ext>
                </a:extLst>
              </a:tr>
              <a:tr h="224360">
                <a:tc>
                  <a:txBody>
                    <a:bodyPr/>
                    <a:lstStyle/>
                    <a:p>
                      <a:pPr marL="91440" marR="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Chronic obstructive pulmonary disease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1772392934"/>
                  </a:ext>
                </a:extLst>
              </a:tr>
              <a:tr h="23989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Connective tissue/Rheumatic disease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3217235487"/>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Peptic ulcer disease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1617024509"/>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Mild liver disease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2064002388"/>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Moderate/Severe liver disease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211107795"/>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 without complications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767481952"/>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 with complications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3453855832"/>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757881122"/>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Metastatic cancer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2345374249"/>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Hemiplegia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3554811012"/>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HIV/AIDS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107966983"/>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Anemia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510861431"/>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Atrial fibrillation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3144664854"/>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206567282"/>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Hyperlipidemia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1677735729"/>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Ischemic heart disease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1817298975"/>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Post-traumatic stress disorder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845512"/>
                  </a:ext>
                </a:extLst>
              </a:tr>
              <a:tr h="149117">
                <a:tc>
                  <a:txBody>
                    <a:bodyPr/>
                    <a:lstStyle/>
                    <a:p>
                      <a:pPr marL="0" marR="0">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Initial dialysis modality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dirty="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dirty="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effectLst/>
                        <a:latin typeface="Calibri" panose="020F0502020204030204" pitchFamily="34" charset="0"/>
                      </a:endParaRPr>
                    </a:p>
                  </a:txBody>
                  <a:tcPr marL="53046" marR="530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5478302"/>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Hemodialysis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1992878879"/>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Home hemodialysis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046" marR="53046" marT="0" marB="0" anchor="ctr">
                    <a:lnL>
                      <a:noFill/>
                    </a:lnL>
                    <a:lnR>
                      <a:noFill/>
                    </a:lnR>
                    <a:lnT>
                      <a:noFill/>
                    </a:lnT>
                    <a:lnB>
                      <a:noFill/>
                    </a:lnB>
                  </a:tcPr>
                </a:tc>
                <a:extLst>
                  <a:ext uri="{0D108BD9-81ED-4DB2-BD59-A6C34878D82A}">
                    <a16:rowId xmlns:a16="http://schemas.microsoft.com/office/drawing/2014/main" val="1762140701"/>
                  </a:ext>
                </a:extLst>
              </a:tr>
              <a:tr h="147349">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Peritoneal dialysis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117706"/>
                  </a:ext>
                </a:extLst>
              </a:tr>
            </a:tbl>
          </a:graphicData>
        </a:graphic>
      </p:graphicFrame>
    </p:spTree>
    <p:extLst>
      <p:ext uri="{BB962C8B-B14F-4D97-AF65-F5344CB8AC3E}">
        <p14:creationId xmlns:p14="http://schemas.microsoft.com/office/powerpoint/2010/main" val="11593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2628" y="105049"/>
            <a:ext cx="9138745"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8.3. Secular trends in age stratified by incidence year in 102,477 Veterans who transitioned to ESRD during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10/1/2007-3/31/2015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85900"/>
            <a:ext cx="8229600" cy="4220378"/>
          </a:xfrm>
        </p:spPr>
      </p:pic>
      <p:sp>
        <p:nvSpPr>
          <p:cNvPr id="6" name="Rectangle 5"/>
          <p:cNvSpPr/>
          <p:nvPr/>
        </p:nvSpPr>
        <p:spPr>
          <a:xfrm>
            <a:off x="255093" y="5713296"/>
            <a:ext cx="8417472"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The drop in the prevalence of incident peritoneal dialysis patients in 2015 may have been influenced by the possibility of seasonal variation. Data for 2015 represent only the winter season, which includes months January to March.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95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112932"/>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8.4. Secular trends in modality on the first day of transition to ESRD, stratified by incidence year in 102,477 Veterans who transitioned to ESRD during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10/1/2007-3/31/2015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47800"/>
            <a:ext cx="8229600" cy="4220378"/>
          </a:xfrm>
        </p:spPr>
      </p:pic>
      <p:sp>
        <p:nvSpPr>
          <p:cNvPr id="6" name="Rectangle 5"/>
          <p:cNvSpPr/>
          <p:nvPr/>
        </p:nvSpPr>
        <p:spPr>
          <a:xfrm>
            <a:off x="152400" y="5668178"/>
            <a:ext cx="88392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The drop in the prevalence of incident peritoneal dialysis patients in 2015 may have been influenced by the possibility of seasonal variation. Data for 2015 represent only the winter season, which includes months January to March.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81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266700"/>
            <a:ext cx="9144000" cy="1143000"/>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8.5 Secular trends in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in the last 31 days of the prelude (pre-ESRD) time stratified by incidence year in 25,035 Veterans who transitioned to ESRD during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10/1/2007-3/31/2015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05000"/>
            <a:ext cx="8229600" cy="4220378"/>
          </a:xfrm>
        </p:spPr>
      </p:pic>
      <p:sp>
        <p:nvSpPr>
          <p:cNvPr id="6" name="Rectangle 5"/>
          <p:cNvSpPr/>
          <p:nvPr/>
        </p:nvSpPr>
        <p:spPr>
          <a:xfrm>
            <a:off x="3718081" y="2057400"/>
            <a:ext cx="1707839"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All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Veterans</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86786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266700"/>
            <a:ext cx="9144000" cy="1143000"/>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8.5 Secular trends in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in the last 31 days of the prelude (pre-ESRD) time stratified by incidence year in 25,035 Veterans who transitioned to ESRD during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10/1/2007-3/31/2015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2144957" y="1849486"/>
            <a:ext cx="4854086"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Veterans hospitalized by AKI at time of transition</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53054"/>
            <a:ext cx="8229600" cy="4220378"/>
          </a:xfrm>
        </p:spPr>
      </p:pic>
    </p:spTree>
    <p:extLst>
      <p:ext uri="{BB962C8B-B14F-4D97-AF65-F5344CB8AC3E}">
        <p14:creationId xmlns:p14="http://schemas.microsoft.com/office/powerpoint/2010/main" val="261163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266700"/>
            <a:ext cx="9144000" cy="1143000"/>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8.5 Secular trends in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in the last 31 days of the prelude (pre-ESRD) time stratified by incidence year in 25,035 Veterans who transitioned to ESRD during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10/1/2007-3/31/2015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2136141" y="1720904"/>
            <a:ext cx="4871718"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(c) Veterans hospitalized by CHF at time of transition</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81200"/>
            <a:ext cx="8229600" cy="4220378"/>
          </a:xfrm>
        </p:spPr>
      </p:pic>
    </p:spTree>
    <p:extLst>
      <p:ext uri="{BB962C8B-B14F-4D97-AF65-F5344CB8AC3E}">
        <p14:creationId xmlns:p14="http://schemas.microsoft.com/office/powerpoint/2010/main" val="37209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304800" y="252800"/>
            <a:ext cx="8534400" cy="1143000"/>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8.6. Secular trends in comorbidities during the prelude (pre-ESRD) time stratified by calendar year in 90,676 who transitioned to ESRD during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10/1/2007-3/31/2015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88157"/>
            <a:ext cx="8229600" cy="4220378"/>
          </a:xfrm>
        </p:spPr>
      </p:pic>
      <p:sp>
        <p:nvSpPr>
          <p:cNvPr id="6" name="Rectangle 5"/>
          <p:cNvSpPr/>
          <p:nvPr/>
        </p:nvSpPr>
        <p:spPr>
          <a:xfrm>
            <a:off x="443384" y="5800892"/>
            <a:ext cx="5584927" cy="276999"/>
          </a:xfrm>
          <a:prstGeom prst="rect">
            <a:avLst/>
          </a:prstGeom>
        </p:spPr>
        <p:txBody>
          <a:bodyPr wrap="non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Abbreviations: CHF, Congestive Heart Failure; and PTSD, Post-Traumatic Stress Disorder</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332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228600" y="243289"/>
            <a:ext cx="8686800" cy="1143000"/>
          </a:xfrm>
        </p:spPr>
        <p:txBody>
          <a:bodyPr/>
          <a:lstStyle/>
          <a:p>
            <a:pPr marL="0" marR="0">
              <a:spcBef>
                <a:spcPts val="6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8.7. Secular trends in hemoglobin in the last 31 days of the prelude (pre-ESRD) time stratified by incidence year in 23,333 Veterans who transitioned to ESRD during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10/1/2007-3/31/2015 </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8229600" cy="4220378"/>
          </a:xfrm>
        </p:spPr>
      </p:pic>
    </p:spTree>
    <p:extLst>
      <p:ext uri="{BB962C8B-B14F-4D97-AF65-F5344CB8AC3E}">
        <p14:creationId xmlns:p14="http://schemas.microsoft.com/office/powerpoint/2010/main" val="381211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228600" y="266700"/>
            <a:ext cx="8686800" cy="1143000"/>
          </a:xfrm>
        </p:spPr>
        <p:txBody>
          <a:bodyPr/>
          <a:lstStyle/>
          <a:p>
            <a:pPr marL="0" marR="0">
              <a:spcBef>
                <a:spcPts val="6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8.8. Secular trends in mortality according to days after transition to ESRD stratified by incidence year in 102,477 Veterans who transitioned to ESRD during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10/1/2007-3/31/2015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38300"/>
            <a:ext cx="8229600" cy="4220378"/>
          </a:xfrm>
        </p:spPr>
      </p:pic>
    </p:spTree>
    <p:extLst>
      <p:ext uri="{BB962C8B-B14F-4D97-AF65-F5344CB8AC3E}">
        <p14:creationId xmlns:p14="http://schemas.microsoft.com/office/powerpoint/2010/main" val="3635718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274638"/>
            <a:ext cx="9144000" cy="1058862"/>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8.9. Secular trends in “recovered-kidney-function” according to days after transition to ESRD stratified by incidence year in 102,477 Veterans who transitioned to ESRD during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10/1/2007-3/31/2015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38300"/>
            <a:ext cx="8229600" cy="4220378"/>
          </a:xfrm>
        </p:spPr>
      </p:pic>
    </p:spTree>
    <p:extLst>
      <p:ext uri="{BB962C8B-B14F-4D97-AF65-F5344CB8AC3E}">
        <p14:creationId xmlns:p14="http://schemas.microsoft.com/office/powerpoint/2010/main" val="426064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13" name="Title 12"/>
          <p:cNvSpPr>
            <a:spLocks noGrp="1"/>
          </p:cNvSpPr>
          <p:nvPr>
            <p:ph type="title"/>
          </p:nvPr>
        </p:nvSpPr>
        <p:spPr>
          <a:xfrm>
            <a:off x="266700" y="198430"/>
            <a:ext cx="8610600" cy="1135062"/>
          </a:xfrm>
        </p:spPr>
        <p:txBody>
          <a:bodyPr/>
          <a:lstStyle/>
          <a:p>
            <a:pPr marL="0" marR="0">
              <a:spcBef>
                <a:spcPts val="2400"/>
              </a:spcBef>
              <a:spcAft>
                <a:spcPts val="600"/>
              </a:spcAft>
            </a:pPr>
            <a:r>
              <a:rPr lang="en-US" sz="2100" b="1" dirty="0">
                <a:latin typeface="Calibri" panose="020F0502020204030204" pitchFamily="34" charset="0"/>
                <a:ea typeface="Times New Roman" panose="02020603050405020304" pitchFamily="18" charset="0"/>
                <a:cs typeface="Times New Roman" panose="02020603050405020304" pitchFamily="18" charset="0"/>
              </a:rPr>
              <a:t>vol 1 Table </a:t>
            </a:r>
            <a:r>
              <a:rPr lang="en-US" sz="2100" b="1" dirty="0" smtClean="0">
                <a:latin typeface="Calibri" panose="020F0502020204030204" pitchFamily="34" charset="0"/>
                <a:ea typeface="Times New Roman" panose="02020603050405020304" pitchFamily="18" charset="0"/>
                <a:cs typeface="Times New Roman" panose="02020603050405020304" pitchFamily="18" charset="0"/>
              </a:rPr>
              <a:t>8.1 Rates </a:t>
            </a:r>
            <a:r>
              <a:rPr lang="en-US" sz="2100" b="1" dirty="0">
                <a:latin typeface="Calibri" panose="020F0502020204030204" pitchFamily="34" charset="0"/>
                <a:ea typeface="Times New Roman" panose="02020603050405020304" pitchFamily="18" charset="0"/>
                <a:cs typeface="Times New Roman" panose="02020603050405020304" pitchFamily="18" charset="0"/>
              </a:rPr>
              <a:t>and ratio of incident ESRD Veterans among the veteran population and the U.S. adult population for calendar years 2008-2014 across 5 age strata of 18-34, 35-54, 55-64, 65-74, and 75+ years </a:t>
            </a:r>
            <a:br>
              <a:rPr lang="en-US" sz="2100" b="1" dirty="0">
                <a:latin typeface="Calibri" panose="020F0502020204030204" pitchFamily="34" charset="0"/>
                <a:ea typeface="Times New Roman" panose="02020603050405020304" pitchFamily="18" charset="0"/>
                <a:cs typeface="Times New Roman" panose="02020603050405020304" pitchFamily="18" charset="0"/>
              </a:rPr>
            </a:br>
            <a:endParaRPr lang="en-US" sz="21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52855374"/>
              </p:ext>
            </p:extLst>
          </p:nvPr>
        </p:nvGraphicFramePr>
        <p:xfrm>
          <a:off x="255601" y="2057400"/>
          <a:ext cx="8466481" cy="2252853"/>
        </p:xfrm>
        <a:graphic>
          <a:graphicData uri="http://schemas.openxmlformats.org/drawingml/2006/table">
            <a:tbl>
              <a:tblPr/>
              <a:tblGrid>
                <a:gridCol w="2300319">
                  <a:extLst>
                    <a:ext uri="{9D8B030D-6E8A-4147-A177-3AD203B41FA5}">
                      <a16:colId xmlns:a16="http://schemas.microsoft.com/office/drawing/2014/main" val="2356248054"/>
                    </a:ext>
                  </a:extLst>
                </a:gridCol>
                <a:gridCol w="940016">
                  <a:extLst>
                    <a:ext uri="{9D8B030D-6E8A-4147-A177-3AD203B41FA5}">
                      <a16:colId xmlns:a16="http://schemas.microsoft.com/office/drawing/2014/main" val="2329780024"/>
                    </a:ext>
                  </a:extLst>
                </a:gridCol>
                <a:gridCol w="872682">
                  <a:extLst>
                    <a:ext uri="{9D8B030D-6E8A-4147-A177-3AD203B41FA5}">
                      <a16:colId xmlns:a16="http://schemas.microsoft.com/office/drawing/2014/main" val="1154536802"/>
                    </a:ext>
                  </a:extLst>
                </a:gridCol>
                <a:gridCol w="867709">
                  <a:extLst>
                    <a:ext uri="{9D8B030D-6E8A-4147-A177-3AD203B41FA5}">
                      <a16:colId xmlns:a16="http://schemas.microsoft.com/office/drawing/2014/main" val="414150782"/>
                    </a:ext>
                  </a:extLst>
                </a:gridCol>
                <a:gridCol w="872682">
                  <a:extLst>
                    <a:ext uri="{9D8B030D-6E8A-4147-A177-3AD203B41FA5}">
                      <a16:colId xmlns:a16="http://schemas.microsoft.com/office/drawing/2014/main" val="2750513687"/>
                    </a:ext>
                  </a:extLst>
                </a:gridCol>
                <a:gridCol w="867709">
                  <a:extLst>
                    <a:ext uri="{9D8B030D-6E8A-4147-A177-3AD203B41FA5}">
                      <a16:colId xmlns:a16="http://schemas.microsoft.com/office/drawing/2014/main" val="2367144584"/>
                    </a:ext>
                  </a:extLst>
                </a:gridCol>
                <a:gridCol w="872682">
                  <a:extLst>
                    <a:ext uri="{9D8B030D-6E8A-4147-A177-3AD203B41FA5}">
                      <a16:colId xmlns:a16="http://schemas.microsoft.com/office/drawing/2014/main" val="3778792802"/>
                    </a:ext>
                  </a:extLst>
                </a:gridCol>
                <a:gridCol w="872682">
                  <a:extLst>
                    <a:ext uri="{9D8B030D-6E8A-4147-A177-3AD203B41FA5}">
                      <a16:colId xmlns:a16="http://schemas.microsoft.com/office/drawing/2014/main" val="3475664297"/>
                    </a:ext>
                  </a:extLst>
                </a:gridCol>
              </a:tblGrid>
              <a:tr h="219710">
                <a:tc>
                  <a:txBody>
                    <a:bodyPr/>
                    <a:lstStyle/>
                    <a:p>
                      <a:pPr>
                        <a:lnSpc>
                          <a:spcPct val="115000"/>
                        </a:lnSpc>
                      </a:pPr>
                      <a:endParaRPr lang="en-US" sz="1600" dirty="0">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102519"/>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Veterans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19128291"/>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Veterans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1,704,278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1,660,932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1,743,846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1,759,591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1,825,854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1,625,853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1,656,336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21564973"/>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Veterans,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2914993635"/>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in 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34885142"/>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 Population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71,037,035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71,579,121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71,981,752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72,914,022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73,727,483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74,436,376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74,980,662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003222299"/>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the U.S.,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220092560"/>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ratio (Vet: 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718515"/>
                  </a:ext>
                </a:extLst>
              </a:tr>
            </a:tbl>
          </a:graphicData>
        </a:graphic>
      </p:graphicFrame>
      <p:sp>
        <p:nvSpPr>
          <p:cNvPr id="4" name="Rectangle 3"/>
          <p:cNvSpPr/>
          <p:nvPr/>
        </p:nvSpPr>
        <p:spPr>
          <a:xfrm>
            <a:off x="3870741" y="1560676"/>
            <a:ext cx="1443024" cy="338554"/>
          </a:xfrm>
          <a:prstGeom prst="rect">
            <a:avLst/>
          </a:prstGeom>
        </p:spPr>
        <p:txBody>
          <a:bodyPr wrap="none">
            <a:spAutoFit/>
          </a:bodyPr>
          <a:lstStyle/>
          <a:p>
            <a:pPr marR="0" lvl="0" algn="ctr" fontAlgn="base">
              <a:spcBef>
                <a:spcPts val="1200"/>
              </a:spcBef>
              <a:spcAft>
                <a:spcPts val="1200"/>
              </a:spcAft>
              <a:buClr>
                <a:srgbClr val="000000"/>
              </a:buClr>
            </a:pPr>
            <a:r>
              <a:rPr lang="en-US" sz="1600" b="1" kern="0"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18-34 </a:t>
            </a:r>
            <a:r>
              <a:rPr lang="en-US" sz="1600" b="1" kern="0" dirty="0">
                <a:solidFill>
                  <a:srgbClr val="000000"/>
                </a:solidFill>
                <a:latin typeface="Calibri" panose="020F0502020204030204" pitchFamily="34" charset="0"/>
                <a:ea typeface="Times New Roman" panose="02020603050405020304" pitchFamily="18" charset="0"/>
                <a:cs typeface="Segoe UI" panose="020B0502040204020203" pitchFamily="34" charset="0"/>
              </a:rPr>
              <a:t>years</a:t>
            </a:r>
            <a:endParaRPr lang="en-US" sz="1600" b="1" u="none" strike="noStrike" kern="0" spc="0"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5" name="Rectangle 4"/>
          <p:cNvSpPr/>
          <p:nvPr/>
        </p:nvSpPr>
        <p:spPr>
          <a:xfrm>
            <a:off x="266700" y="4468423"/>
            <a:ext cx="8411778"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VHA Administrative data, USRDS ESRD Database, CMS Medicare Inpatient and Outpatient data, U.S. Census Bureau; data derived </a:t>
            </a:r>
            <a:r>
              <a:rPr lang="en-US" sz="1200" i="1" dirty="0" smtClean="0">
                <a:latin typeface="Calibri" panose="020F0502020204030204" pitchFamily="34" charset="0"/>
                <a:ea typeface="Calibri" panose="020F0502020204030204" pitchFamily="34" charset="0"/>
                <a:cs typeface="Times New Roman" panose="02020603050405020304" pitchFamily="18" charset="0"/>
              </a:rPr>
              <a:t>from U.S</a:t>
            </a:r>
            <a:r>
              <a:rPr lang="en-US" sz="1200" i="1" dirty="0">
                <a:latin typeface="Calibri" panose="020F0502020204030204" pitchFamily="34" charset="0"/>
                <a:ea typeface="Calibri" panose="020F0502020204030204" pitchFamily="34" charset="0"/>
                <a:cs typeface="Times New Roman" panose="02020603050405020304" pitchFamily="18" charset="0"/>
              </a:rPr>
              <a:t>. veteran incident dialysis patients. *Veterans to U.S. rate ratios. Abbreviations: ESRD, end-stage renal disease; PM, per million; Vet, Veterans</a:t>
            </a:r>
            <a:endParaRPr lang="en-US" sz="1200" i="1" dirty="0"/>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p:txBody>
          <a:bodyPr/>
          <a:lstStyle/>
          <a:p>
            <a:pPr marL="0" marR="0">
              <a:spcBef>
                <a:spcPts val="600"/>
              </a:spcBef>
              <a:spcAft>
                <a:spcPts val="600"/>
              </a:spcAft>
            </a:pPr>
            <a:r>
              <a:rPr lang="en-US" sz="2400" b="1" dirty="0">
                <a:latin typeface="Calibri" panose="020F0502020204030204" pitchFamily="34" charset="0"/>
                <a:ea typeface="Times New Roman" panose="02020603050405020304" pitchFamily="18" charset="0"/>
                <a:cs typeface="Times New Roman" panose="02020603050405020304" pitchFamily="18" charset="0"/>
              </a:rPr>
              <a:t>vol 1 Table</a:t>
            </a:r>
            <a:r>
              <a:rPr lang="en-US" sz="24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b="1" dirty="0" smtClean="0">
                <a:latin typeface="Calibri" panose="020F0502020204030204" pitchFamily="34" charset="0"/>
                <a:ea typeface="Times New Roman" panose="02020603050405020304" pitchFamily="18" charset="0"/>
                <a:cs typeface="Times New Roman" panose="02020603050405020304" pitchFamily="18" charset="0"/>
              </a:rPr>
              <a:t>8.3 Status </a:t>
            </a:r>
            <a:r>
              <a:rPr lang="en-US" sz="2400" b="1" dirty="0">
                <a:latin typeface="Calibri" panose="020F0502020204030204" pitchFamily="34" charset="0"/>
                <a:ea typeface="Times New Roman" panose="02020603050405020304" pitchFamily="18" charset="0"/>
                <a:cs typeface="Times New Roman" panose="02020603050405020304" pitchFamily="18" charset="0"/>
              </a:rPr>
              <a:t>of 102,477 incident ESRD Veterans on Day 1, Day 30, Day 60, and Day 90 after transition</a:t>
            </a:r>
            <a:r>
              <a:rPr lang="en-US"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 ESRD, 10/1/2007-3/31/2015</a:t>
            </a:r>
            <a:r>
              <a:rPr lang="en-US" sz="2400" b="1" dirty="0">
                <a:latin typeface="Calibri" panose="020F0502020204030204" pitchFamily="34" charset="0"/>
                <a:ea typeface="Times New Roman" panose="02020603050405020304" pitchFamily="18" charset="0"/>
                <a:cs typeface="Times New Roman" panose="02020603050405020304" pitchFamily="18" charset="0"/>
              </a:rPr>
              <a:t/>
            </a:r>
            <a:br>
              <a:rPr lang="en-US" sz="2400" b="1"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8316362"/>
              </p:ext>
            </p:extLst>
          </p:nvPr>
        </p:nvGraphicFramePr>
        <p:xfrm>
          <a:off x="495300" y="1943100"/>
          <a:ext cx="8027262" cy="3098841"/>
        </p:xfrm>
        <a:graphic>
          <a:graphicData uri="http://schemas.openxmlformats.org/drawingml/2006/table">
            <a:tbl>
              <a:tblPr/>
              <a:tblGrid>
                <a:gridCol w="2347393">
                  <a:extLst>
                    <a:ext uri="{9D8B030D-6E8A-4147-A177-3AD203B41FA5}">
                      <a16:colId xmlns:a16="http://schemas.microsoft.com/office/drawing/2014/main" val="2182947527"/>
                    </a:ext>
                  </a:extLst>
                </a:gridCol>
                <a:gridCol w="996723">
                  <a:extLst>
                    <a:ext uri="{9D8B030D-6E8A-4147-A177-3AD203B41FA5}">
                      <a16:colId xmlns:a16="http://schemas.microsoft.com/office/drawing/2014/main" val="3426055625"/>
                    </a:ext>
                  </a:extLst>
                </a:gridCol>
                <a:gridCol w="226283">
                  <a:extLst>
                    <a:ext uri="{9D8B030D-6E8A-4147-A177-3AD203B41FA5}">
                      <a16:colId xmlns:a16="http://schemas.microsoft.com/office/drawing/2014/main" val="1855816554"/>
                    </a:ext>
                  </a:extLst>
                </a:gridCol>
                <a:gridCol w="100854">
                  <a:extLst>
                    <a:ext uri="{9D8B030D-6E8A-4147-A177-3AD203B41FA5}">
                      <a16:colId xmlns:a16="http://schemas.microsoft.com/office/drawing/2014/main" val="2158763249"/>
                    </a:ext>
                  </a:extLst>
                </a:gridCol>
                <a:gridCol w="1138577">
                  <a:extLst>
                    <a:ext uri="{9D8B030D-6E8A-4147-A177-3AD203B41FA5}">
                      <a16:colId xmlns:a16="http://schemas.microsoft.com/office/drawing/2014/main" val="1383051242"/>
                    </a:ext>
                  </a:extLst>
                </a:gridCol>
                <a:gridCol w="383577">
                  <a:extLst>
                    <a:ext uri="{9D8B030D-6E8A-4147-A177-3AD203B41FA5}">
                      <a16:colId xmlns:a16="http://schemas.microsoft.com/office/drawing/2014/main" val="1616918765"/>
                    </a:ext>
                  </a:extLst>
                </a:gridCol>
                <a:gridCol w="1121189">
                  <a:extLst>
                    <a:ext uri="{9D8B030D-6E8A-4147-A177-3AD203B41FA5}">
                      <a16:colId xmlns:a16="http://schemas.microsoft.com/office/drawing/2014/main" val="2067359635"/>
                    </a:ext>
                  </a:extLst>
                </a:gridCol>
                <a:gridCol w="262775">
                  <a:extLst>
                    <a:ext uri="{9D8B030D-6E8A-4147-A177-3AD203B41FA5}">
                      <a16:colId xmlns:a16="http://schemas.microsoft.com/office/drawing/2014/main" val="1278489643"/>
                    </a:ext>
                  </a:extLst>
                </a:gridCol>
                <a:gridCol w="996723">
                  <a:extLst>
                    <a:ext uri="{9D8B030D-6E8A-4147-A177-3AD203B41FA5}">
                      <a16:colId xmlns:a16="http://schemas.microsoft.com/office/drawing/2014/main" val="503542271"/>
                    </a:ext>
                  </a:extLst>
                </a:gridCol>
                <a:gridCol w="453168">
                  <a:extLst>
                    <a:ext uri="{9D8B030D-6E8A-4147-A177-3AD203B41FA5}">
                      <a16:colId xmlns:a16="http://schemas.microsoft.com/office/drawing/2014/main" val="404170521"/>
                    </a:ext>
                  </a:extLst>
                </a:gridCol>
              </a:tblGrid>
              <a:tr h="235672">
                <a:tc>
                  <a:txBody>
                    <a:bodyPr/>
                    <a:lstStyle/>
                    <a:p>
                      <a:pPr>
                        <a:lnSpc>
                          <a:spcPct val="115000"/>
                        </a:lnSpc>
                      </a:pPr>
                      <a:endParaRPr lang="en-US" sz="1400" dirty="0">
                        <a:effectLst/>
                        <a:latin typeface="Calibri" panose="020F0502020204030204" pitchFamily="34" charset="0"/>
                      </a:endParaRPr>
                    </a:p>
                  </a:txBody>
                  <a:tcPr marL="8787" marR="8787" marT="8787"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indent="0" algn="ctr">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1</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indent="0" algn="ctr">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30</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indent="0" algn="ctr">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60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90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86611534"/>
                  </a:ext>
                </a:extLst>
              </a:tr>
              <a:tr h="235672">
                <a:tc>
                  <a:txBody>
                    <a:bodyPr/>
                    <a:lstStyle/>
                    <a:p>
                      <a:pPr marL="0" marR="0" indent="0">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Modality </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Frequency</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lnSpc>
                          <a:spcPct val="110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Frequency</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Frequency</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Frequency</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425408"/>
                  </a:ext>
                </a:extLst>
              </a:tr>
              <a:tr h="236742">
                <a:tc>
                  <a:txBody>
                    <a:bodyPr/>
                    <a:lstStyle/>
                    <a:p>
                      <a:pPr marL="0" marR="0" indent="0">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Hemodialysis</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82,985</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indent="0" algn="ctr">
                        <a:lnSpc>
                          <a:spcPct val="11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81.0</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82,994</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82,835</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80.8</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78,299</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76.4</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94764444"/>
                  </a:ext>
                </a:extLst>
              </a:tr>
              <a:tr h="190500">
                <a:tc>
                  <a:txBody>
                    <a:bodyPr/>
                    <a:lstStyle/>
                    <a:p>
                      <a:pPr marL="0" marR="0" indent="0">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Home Hemodialysis</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527</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gridSpan="2">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527</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526</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591</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extLst>
                  <a:ext uri="{0D108BD9-81ED-4DB2-BD59-A6C34878D82A}">
                    <a16:rowId xmlns:a16="http://schemas.microsoft.com/office/drawing/2014/main" val="3448434997"/>
                  </a:ext>
                </a:extLst>
              </a:tr>
              <a:tr h="190500">
                <a:tc>
                  <a:txBody>
                    <a:bodyPr/>
                    <a:lstStyle/>
                    <a:p>
                      <a:pPr marL="0" marR="0" indent="0">
                        <a:lnSpc>
                          <a:spcPct val="11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Peritoneal Dialysis</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6,353</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gridSpan="2">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6,354</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6,352</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6,793</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extLst>
                  <a:ext uri="{0D108BD9-81ED-4DB2-BD59-A6C34878D82A}">
                    <a16:rowId xmlns:a16="http://schemas.microsoft.com/office/drawing/2014/main" val="3815753282"/>
                  </a:ext>
                </a:extLst>
              </a:tr>
              <a:tr h="228600">
                <a:tc>
                  <a:txBody>
                    <a:bodyPr/>
                    <a:lstStyle/>
                    <a:p>
                      <a:pPr marL="0" marR="0" indent="0">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Uncertain Dialysis* </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11,257</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gridSpan="2">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6,653</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805</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454</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extLst>
                  <a:ext uri="{0D108BD9-81ED-4DB2-BD59-A6C34878D82A}">
                    <a16:rowId xmlns:a16="http://schemas.microsoft.com/office/drawing/2014/main" val="239829659"/>
                  </a:ext>
                </a:extLst>
              </a:tr>
              <a:tr h="190500">
                <a:tc>
                  <a:txBody>
                    <a:bodyPr/>
                    <a:lstStyle/>
                    <a:p>
                      <a:pPr marL="0" marR="0" indent="0">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Transplant </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1,355</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gridSpan="2">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1,405</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1,474</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1,542</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extLst>
                  <a:ext uri="{0D108BD9-81ED-4DB2-BD59-A6C34878D82A}">
                    <a16:rowId xmlns:a16="http://schemas.microsoft.com/office/drawing/2014/main" val="1430718343"/>
                  </a:ext>
                </a:extLst>
              </a:tr>
              <a:tr h="153564">
                <a:tc>
                  <a:txBody>
                    <a:bodyPr/>
                    <a:lstStyle/>
                    <a:p>
                      <a:pPr marL="0" marR="0" indent="0">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Discontinued Dialysis</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a:noFill/>
                    </a:lnB>
                  </a:tcPr>
                </a:tc>
                <a:tc>
                  <a:txBody>
                    <a:bodyPr/>
                    <a:lstStyle/>
                    <a:p>
                      <a:pPr>
                        <a:lnSpc>
                          <a:spcPct val="115000"/>
                        </a:lnSpc>
                      </a:pPr>
                      <a:endParaRPr lang="en-US" sz="1400">
                        <a:effectLst/>
                        <a:latin typeface="Calibri" panose="020F0502020204030204" pitchFamily="34" charset="0"/>
                      </a:endParaRPr>
                    </a:p>
                  </a:txBody>
                  <a:tcPr marL="8787" marR="8787" marT="0" marB="0" anchor="ctr">
                    <a:lnL>
                      <a:noFill/>
                    </a:lnL>
                    <a:lnR>
                      <a:noFill/>
                    </a:lnR>
                    <a:lnT>
                      <a:noFill/>
                    </a:lnT>
                    <a:lnB>
                      <a:noFill/>
                    </a:lnB>
                  </a:tcPr>
                </a:tc>
                <a:tc gridSpan="2">
                  <a:txBody>
                    <a:bodyPr/>
                    <a:lstStyle/>
                    <a:p>
                      <a:pPr>
                        <a:lnSpc>
                          <a:spcPct val="115000"/>
                        </a:lnSpc>
                      </a:pPr>
                      <a:endParaRPr lang="en-US" sz="1400">
                        <a:effectLst/>
                        <a:latin typeface="Calibri" panose="020F0502020204030204" pitchFamily="34" charset="0"/>
                      </a:endParaRPr>
                    </a:p>
                  </a:txBody>
                  <a:tcPr marL="8787" marR="8787" marT="0" marB="0" anchor="ctr">
                    <a:lnL>
                      <a:noFill/>
                    </a:lnL>
                    <a:lnR>
                      <a:noFill/>
                    </a:lnR>
                    <a:lnT>
                      <a:noFill/>
                    </a:lnT>
                    <a:lnB>
                      <a:noFill/>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367</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512</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494</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extLst>
                  <a:ext uri="{0D108BD9-81ED-4DB2-BD59-A6C34878D82A}">
                    <a16:rowId xmlns:a16="http://schemas.microsoft.com/office/drawing/2014/main" val="1386235736"/>
                  </a:ext>
                </a:extLst>
              </a:tr>
              <a:tr h="153564">
                <a:tc>
                  <a:txBody>
                    <a:bodyPr/>
                    <a:lstStyle/>
                    <a:p>
                      <a:pPr marL="0" marR="0" indent="0">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Death</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a:noFill/>
                    </a:lnB>
                  </a:tcPr>
                </a:tc>
                <a:tc>
                  <a:txBody>
                    <a:bodyPr/>
                    <a:lstStyle/>
                    <a:p>
                      <a:pPr>
                        <a:lnSpc>
                          <a:spcPct val="115000"/>
                        </a:lnSpc>
                      </a:pPr>
                      <a:endParaRPr lang="en-US" sz="1400">
                        <a:effectLst/>
                        <a:latin typeface="Calibri" panose="020F0502020204030204" pitchFamily="34" charset="0"/>
                      </a:endParaRPr>
                    </a:p>
                  </a:txBody>
                  <a:tcPr marL="8787" marR="8787" marT="0" marB="0" anchor="ctr">
                    <a:lnL>
                      <a:noFill/>
                    </a:lnL>
                    <a:lnR>
                      <a:noFill/>
                    </a:lnR>
                    <a:lnT>
                      <a:noFill/>
                    </a:lnT>
                    <a:lnB>
                      <a:noFill/>
                    </a:lnB>
                  </a:tcPr>
                </a:tc>
                <a:tc gridSpan="2">
                  <a:txBody>
                    <a:bodyPr/>
                    <a:lstStyle/>
                    <a:p>
                      <a:pPr>
                        <a:lnSpc>
                          <a:spcPct val="115000"/>
                        </a:lnSpc>
                      </a:pPr>
                      <a:endParaRPr lang="en-US" sz="1400">
                        <a:effectLst/>
                        <a:latin typeface="Calibri" panose="020F0502020204030204" pitchFamily="34" charset="0"/>
                      </a:endParaRPr>
                    </a:p>
                  </a:txBody>
                  <a:tcPr marL="8787" marR="8787" marT="0" marB="0" anchor="ctr">
                    <a:lnL>
                      <a:noFill/>
                    </a:lnL>
                    <a:lnR>
                      <a:noFill/>
                    </a:lnR>
                    <a:lnT>
                      <a:noFill/>
                    </a:lnT>
                    <a:lnB>
                      <a:noFill/>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3,148</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7,135</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10,324</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extLst>
                  <a:ext uri="{0D108BD9-81ED-4DB2-BD59-A6C34878D82A}">
                    <a16:rowId xmlns:a16="http://schemas.microsoft.com/office/drawing/2014/main" val="1980121298"/>
                  </a:ext>
                </a:extLst>
              </a:tr>
              <a:tr h="153564">
                <a:tc>
                  <a:txBody>
                    <a:bodyPr/>
                    <a:lstStyle/>
                    <a:p>
                      <a:pPr marL="0" marR="0" indent="0">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Lost to Follow-up</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a:noFill/>
                    </a:lnB>
                  </a:tcPr>
                </a:tc>
                <a:tc>
                  <a:txBody>
                    <a:bodyPr/>
                    <a:lstStyle/>
                    <a:p>
                      <a:pPr>
                        <a:lnSpc>
                          <a:spcPct val="115000"/>
                        </a:lnSpc>
                      </a:pPr>
                      <a:endParaRPr lang="en-US" sz="1400">
                        <a:effectLst/>
                        <a:latin typeface="Calibri" panose="020F0502020204030204" pitchFamily="34" charset="0"/>
                      </a:endParaRPr>
                    </a:p>
                  </a:txBody>
                  <a:tcPr marL="8787" marR="8787" marT="0" marB="0" anchor="ctr">
                    <a:lnL>
                      <a:noFill/>
                    </a:lnL>
                    <a:lnR>
                      <a:noFill/>
                    </a:lnR>
                    <a:lnT>
                      <a:noFill/>
                    </a:lnT>
                    <a:lnB>
                      <a:noFill/>
                    </a:lnB>
                  </a:tcPr>
                </a:tc>
                <a:tc gridSpan="2">
                  <a:txBody>
                    <a:bodyPr/>
                    <a:lstStyle/>
                    <a:p>
                      <a:pPr>
                        <a:lnSpc>
                          <a:spcPct val="115000"/>
                        </a:lnSpc>
                      </a:pPr>
                      <a:endParaRPr lang="en-US" sz="1400">
                        <a:effectLst/>
                        <a:latin typeface="Calibri" panose="020F0502020204030204" pitchFamily="34" charset="0"/>
                      </a:endParaRPr>
                    </a:p>
                  </a:txBody>
                  <a:tcPr marL="8787" marR="8787" marT="0" marB="0" anchor="ctr">
                    <a:lnL>
                      <a:noFill/>
                    </a:lnL>
                    <a:lnR>
                      <a:noFill/>
                    </a:lnR>
                    <a:lnT>
                      <a:noFill/>
                    </a:lnT>
                    <a:lnB>
                      <a:noFill/>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0.03</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a:noFill/>
                    </a:lnB>
                  </a:tcPr>
                </a:tc>
                <a:extLst>
                  <a:ext uri="{0D108BD9-81ED-4DB2-BD59-A6C34878D82A}">
                    <a16:rowId xmlns:a16="http://schemas.microsoft.com/office/drawing/2014/main" val="2942295732"/>
                  </a:ext>
                </a:extLst>
              </a:tr>
              <a:tr h="153564">
                <a:tc>
                  <a:txBody>
                    <a:bodyPr/>
                    <a:lstStyle/>
                    <a:p>
                      <a:pPr marL="0" marR="0" indent="0">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Recovered Function</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a:effectLst/>
                        <a:latin typeface="Calibri" panose="020F0502020204030204" pitchFamily="34" charset="0"/>
                      </a:endParaRPr>
                    </a:p>
                  </a:txBody>
                  <a:tcPr marL="8787" marR="8787"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n-US" sz="1400">
                        <a:effectLst/>
                        <a:latin typeface="Calibri" panose="020F0502020204030204" pitchFamily="34" charset="0"/>
                      </a:endParaRPr>
                    </a:p>
                  </a:txBody>
                  <a:tcPr marL="8787" marR="878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995</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2,765</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3,877</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370418"/>
                  </a:ext>
                </a:extLst>
              </a:tr>
              <a:tr h="107658">
                <a:tc>
                  <a:txBody>
                    <a:bodyPr/>
                    <a:lstStyle/>
                    <a:p>
                      <a:pPr marL="0" marR="0" indent="0">
                        <a:lnSpc>
                          <a:spcPct val="11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878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102,477</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102,477</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102,477</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102,477</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8787" marR="87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512721"/>
                  </a:ext>
                </a:extLst>
              </a:tr>
            </a:tbl>
          </a:graphicData>
        </a:graphic>
      </p:graphicFrame>
      <p:sp>
        <p:nvSpPr>
          <p:cNvPr id="6" name="Rectangle 5"/>
          <p:cNvSpPr/>
          <p:nvPr/>
        </p:nvSpPr>
        <p:spPr>
          <a:xfrm>
            <a:off x="457200" y="5339799"/>
            <a:ext cx="8153400" cy="461665"/>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VHA Administrative data, USRDS ESRD Database, CMS Medicare Inpatient and Outpatient data. *Uncertain groups have no known dialysis modality. </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03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228600" y="154158"/>
            <a:ext cx="8686800" cy="1298207"/>
          </a:xfrm>
        </p:spPr>
        <p:txBody>
          <a:bodyPr/>
          <a:lstStyle/>
          <a:p>
            <a:pPr marL="0" marR="0">
              <a:spcBef>
                <a:spcPts val="18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8.10. Annualized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unadjusted mortality of incident ESRD Veterans who transitioned to ESRD during 10/1/2007-3/31/2015 and who were followed for up to 36 months, stratified according to cause of hospitalization during transition to ESRD (N=89,527</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4248" y="1656607"/>
            <a:ext cx="7135504" cy="3895840"/>
          </a:xfrm>
        </p:spPr>
      </p:pic>
      <p:sp>
        <p:nvSpPr>
          <p:cNvPr id="6" name="Rectangle 5"/>
          <p:cNvSpPr/>
          <p:nvPr/>
        </p:nvSpPr>
        <p:spPr>
          <a:xfrm>
            <a:off x="228600" y="5720238"/>
            <a:ext cx="814289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*Abbreviations: ESRD, end-stage renal disease; hosp., hospitalization; AKI, acute kidney injury; CHF, congestive heart failure; and trans., transition.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65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304800" y="168708"/>
            <a:ext cx="8534400" cy="1485900"/>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8.11. Prescribed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medication to incident ESRD Veterans who transitioned to ESRD during 10/1/2007-3/31/2015, with data up to -36 months prior to transition (prelude) and up to +36 months after transition (vintage) (data were abstracted from 84,004 Veterans</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626158"/>
            <a:ext cx="8229600" cy="2745942"/>
          </a:xfrm>
        </p:spPr>
      </p:pic>
      <p:sp>
        <p:nvSpPr>
          <p:cNvPr id="6" name="Rectangle 5"/>
          <p:cNvSpPr/>
          <p:nvPr/>
        </p:nvSpPr>
        <p:spPr>
          <a:xfrm>
            <a:off x="323222" y="5647550"/>
            <a:ext cx="6896100" cy="276999"/>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Abbreviations: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mo</a:t>
            </a:r>
            <a:r>
              <a:rPr lang="en-US" sz="1200" i="1" dirty="0">
                <a:latin typeface="Calibri" panose="020F0502020204030204" pitchFamily="34" charset="0"/>
                <a:ea typeface="Times New Roman" panose="02020603050405020304" pitchFamily="18" charset="0"/>
                <a:cs typeface="Times New Roman" panose="02020603050405020304" pitchFamily="18" charset="0"/>
              </a:rPr>
              <a:t>, month.</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06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95853"/>
            <a:ext cx="8839200" cy="1351948"/>
          </a:xfrm>
        </p:spPr>
        <p:txBody>
          <a:bodyPr/>
          <a:lstStyle/>
          <a:p>
            <a:pPr marL="0" marR="0">
              <a:spcBef>
                <a:spcPts val="18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8.12. Granular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prescribed medication data for incident ESRD Veterans who transitioned to ESRD during 10/1/2007-3/31/2015, with data up to -36 months prior to transition (prelude) and up to +36 months after transition (vintage) (data were abstracted from 84,004 Veterans</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631323"/>
            <a:ext cx="8229600" cy="2745942"/>
          </a:xfrm>
        </p:spPr>
      </p:pic>
      <p:sp>
        <p:nvSpPr>
          <p:cNvPr id="6" name="Rectangle 5"/>
          <p:cNvSpPr/>
          <p:nvPr/>
        </p:nvSpPr>
        <p:spPr>
          <a:xfrm>
            <a:off x="160983" y="5377741"/>
            <a:ext cx="8822034"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on EPO, iron and active vitamin D medication use in the vintage period were affected by these medications being administered in commercial HD units, and therefore, were probably not well-captured by either CMS or VA databases. Abbreviations: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mo</a:t>
            </a:r>
            <a:r>
              <a:rPr lang="en-US" sz="1200" i="1" dirty="0">
                <a:latin typeface="Calibri" panose="020F0502020204030204" pitchFamily="34" charset="0"/>
                <a:ea typeface="Times New Roman" panose="02020603050405020304" pitchFamily="18" charset="0"/>
                <a:cs typeface="Times New Roman" panose="02020603050405020304" pitchFamily="18" charset="0"/>
              </a:rPr>
              <a:t>, month;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Ch</a:t>
            </a:r>
            <a:r>
              <a:rPr lang="en-US" sz="1200" i="1" dirty="0">
                <a:latin typeface="Calibri" panose="020F0502020204030204" pitchFamily="34" charset="0"/>
                <a:ea typeface="Times New Roman" panose="02020603050405020304" pitchFamily="18" charset="0"/>
                <a:cs typeface="Times New Roman" panose="02020603050405020304" pitchFamily="18" charset="0"/>
              </a:rPr>
              <a:t>, channel;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diur</a:t>
            </a:r>
            <a:r>
              <a:rPr lang="en-US" sz="1200" i="1" dirty="0">
                <a:latin typeface="Calibri" panose="020F0502020204030204" pitchFamily="34" charset="0"/>
                <a:ea typeface="Times New Roman" panose="02020603050405020304" pitchFamily="18" charset="0"/>
                <a:cs typeface="Times New Roman" panose="02020603050405020304" pitchFamily="18" charset="0"/>
              </a:rPr>
              <a:t>, diuretics;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Hypoglyc</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hypoglycemics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ESA, erythropoietin stimulating agents; and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Vit</a:t>
            </a:r>
            <a:r>
              <a:rPr lang="en-US" sz="1200" i="1" dirty="0">
                <a:latin typeface="Calibri" panose="020F0502020204030204" pitchFamily="34" charset="0"/>
                <a:ea typeface="Times New Roman" panose="02020603050405020304" pitchFamily="18" charset="0"/>
                <a:cs typeface="Times New Roman" panose="02020603050405020304" pitchFamily="18" charset="0"/>
              </a:rPr>
              <a:t>, vitamin.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86100" y="1969127"/>
            <a:ext cx="2990882"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Prescribed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medications 1-9</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60820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190500"/>
            <a:ext cx="8953500" cy="1504348"/>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8.12. Granular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prescribed medication data for incident ESRD Veterans who transitioned to ESRD during 10/1/2007-3/31/2015, with data up to -36 months prior to transition (prelude) and up to +36 months after transition (vintage) (data were abstracted from 84,004 Veterans</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200" dirty="0"/>
          </a:p>
        </p:txBody>
      </p:sp>
      <p:sp>
        <p:nvSpPr>
          <p:cNvPr id="6" name="Rectangle 5"/>
          <p:cNvSpPr/>
          <p:nvPr/>
        </p:nvSpPr>
        <p:spPr>
          <a:xfrm>
            <a:off x="266699" y="5413982"/>
            <a:ext cx="86106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on EPO, iron and active vitamin D medication use in the vintage period were affected by these medications being administered in commercial HD units, and therefore, were probably not well-captured by either CMS or VA databases. Abbreviations: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mo</a:t>
            </a:r>
            <a:r>
              <a:rPr lang="en-US" sz="1200" i="1" dirty="0">
                <a:latin typeface="Calibri" panose="020F0502020204030204" pitchFamily="34" charset="0"/>
                <a:ea typeface="Times New Roman" panose="02020603050405020304" pitchFamily="18" charset="0"/>
                <a:cs typeface="Times New Roman" panose="02020603050405020304" pitchFamily="18" charset="0"/>
              </a:rPr>
              <a:t>, month;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Ch</a:t>
            </a:r>
            <a:r>
              <a:rPr lang="en-US" sz="1200" i="1" dirty="0">
                <a:latin typeface="Calibri" panose="020F0502020204030204" pitchFamily="34" charset="0"/>
                <a:ea typeface="Times New Roman" panose="02020603050405020304" pitchFamily="18" charset="0"/>
                <a:cs typeface="Times New Roman" panose="02020603050405020304" pitchFamily="18" charset="0"/>
              </a:rPr>
              <a:t>, channel;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diur</a:t>
            </a:r>
            <a:r>
              <a:rPr lang="en-US" sz="1200" i="1" dirty="0">
                <a:latin typeface="Calibri" panose="020F0502020204030204" pitchFamily="34" charset="0"/>
                <a:ea typeface="Times New Roman" panose="02020603050405020304" pitchFamily="18" charset="0"/>
                <a:cs typeface="Times New Roman" panose="02020603050405020304" pitchFamily="18" charset="0"/>
              </a:rPr>
              <a:t>, diuretics;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Hypoglyc</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hypoglycemics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ESA, erythropoietin stimulating agents; and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Vit</a:t>
            </a:r>
            <a:r>
              <a:rPr lang="en-US" sz="1200" i="1" dirty="0">
                <a:latin typeface="Calibri" panose="020F0502020204030204" pitchFamily="34" charset="0"/>
                <a:ea typeface="Times New Roman" panose="02020603050405020304" pitchFamily="18" charset="0"/>
                <a:cs typeface="Times New Roman" panose="02020603050405020304" pitchFamily="18" charset="0"/>
              </a:rPr>
              <a:t>, vitamin.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67554" y="1801859"/>
            <a:ext cx="3208892"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Prescribed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medications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10-15</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593" y="2140413"/>
            <a:ext cx="6400813" cy="3283617"/>
          </a:xfrm>
        </p:spPr>
      </p:pic>
    </p:spTree>
    <p:extLst>
      <p:ext uri="{BB962C8B-B14F-4D97-AF65-F5344CB8AC3E}">
        <p14:creationId xmlns:p14="http://schemas.microsoft.com/office/powerpoint/2010/main" val="3669945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95250" y="210304"/>
            <a:ext cx="8953500" cy="1428148"/>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8.12. Granular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prescribed medication data for incident ESRD Veterans who transitioned to ESRD during 10/1/2007-3/31/2015, with data up to -36 months prior to transition (prelude) and up to +36 months after transition (vintage) (data were abstracted from 84,004 Veterans</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200" dirty="0"/>
          </a:p>
        </p:txBody>
      </p:sp>
      <p:sp>
        <p:nvSpPr>
          <p:cNvPr id="6" name="Rectangle 5"/>
          <p:cNvSpPr/>
          <p:nvPr/>
        </p:nvSpPr>
        <p:spPr>
          <a:xfrm>
            <a:off x="266700" y="5570014"/>
            <a:ext cx="86106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on EPO, iron and active vitamin D medication use in the vintage period were affected by these medications being administered in commercial HD units, and therefore, were probably not well-captured by either CMS or VA databases. Abbreviations: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mo</a:t>
            </a:r>
            <a:r>
              <a:rPr lang="en-US" sz="1200" i="1" dirty="0">
                <a:latin typeface="Calibri" panose="020F0502020204030204" pitchFamily="34" charset="0"/>
                <a:ea typeface="Times New Roman" panose="02020603050405020304" pitchFamily="18" charset="0"/>
                <a:cs typeface="Times New Roman" panose="02020603050405020304" pitchFamily="18" charset="0"/>
              </a:rPr>
              <a:t>, month;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Ch</a:t>
            </a:r>
            <a:r>
              <a:rPr lang="en-US" sz="1200" i="1" dirty="0">
                <a:latin typeface="Calibri" panose="020F0502020204030204" pitchFamily="34" charset="0"/>
                <a:ea typeface="Times New Roman" panose="02020603050405020304" pitchFamily="18" charset="0"/>
                <a:cs typeface="Times New Roman" panose="02020603050405020304" pitchFamily="18" charset="0"/>
              </a:rPr>
              <a:t>, channel;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diur</a:t>
            </a:r>
            <a:r>
              <a:rPr lang="en-US" sz="1200" i="1" dirty="0">
                <a:latin typeface="Calibri" panose="020F0502020204030204" pitchFamily="34" charset="0"/>
                <a:ea typeface="Times New Roman" panose="02020603050405020304" pitchFamily="18" charset="0"/>
                <a:cs typeface="Times New Roman" panose="02020603050405020304" pitchFamily="18" charset="0"/>
              </a:rPr>
              <a:t>, diuretics;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Hypoglyc</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hypoglycemics</a:t>
            </a:r>
            <a:r>
              <a:rPr lang="en-US" sz="1200" i="1" dirty="0">
                <a:latin typeface="Calibri" panose="020F0502020204030204" pitchFamily="34" charset="0"/>
                <a:ea typeface="Times New Roman" panose="02020603050405020304" pitchFamily="18" charset="0"/>
                <a:cs typeface="Times New Roman" panose="02020603050405020304" pitchFamily="18" charset="0"/>
              </a:rPr>
              <a:t>; ESA, erythropoietin stimulating agents; and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Vit</a:t>
            </a:r>
            <a:r>
              <a:rPr lang="en-US" sz="1200" i="1" dirty="0">
                <a:latin typeface="Calibri" panose="020F0502020204030204" pitchFamily="34" charset="0"/>
                <a:ea typeface="Times New Roman" panose="02020603050405020304" pitchFamily="18" charset="0"/>
                <a:cs typeface="Times New Roman" panose="02020603050405020304" pitchFamily="18" charset="0"/>
              </a:rPr>
              <a:t>, vitamin.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79578" y="2054730"/>
            <a:ext cx="3184846"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(c) Prescribed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medications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16-21</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594" y="2304880"/>
            <a:ext cx="6400813" cy="3283617"/>
          </a:xfrm>
        </p:spPr>
      </p:pic>
    </p:spTree>
    <p:extLst>
      <p:ext uri="{BB962C8B-B14F-4D97-AF65-F5344CB8AC3E}">
        <p14:creationId xmlns:p14="http://schemas.microsoft.com/office/powerpoint/2010/main" val="369789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5443" y="132218"/>
            <a:ext cx="9144000" cy="830262"/>
          </a:xfrm>
        </p:spPr>
        <p:txBody>
          <a:bodyPr/>
          <a:lstStyle/>
          <a:p>
            <a:pPr marL="0" marR="0">
              <a:spcBef>
                <a:spcPts val="2400"/>
              </a:spcBef>
              <a:spcAft>
                <a:spcPts val="600"/>
              </a:spcAft>
            </a:pPr>
            <a:r>
              <a:rPr lang="en-US" sz="2400" b="1" dirty="0">
                <a:latin typeface="Calibri" panose="020F0502020204030204" pitchFamily="34" charset="0"/>
                <a:ea typeface="Times New Roman" panose="02020603050405020304" pitchFamily="18" charset="0"/>
                <a:cs typeface="Times New Roman" panose="02020603050405020304" pitchFamily="18" charset="0"/>
              </a:rPr>
              <a:t>vol 1 Table </a:t>
            </a:r>
            <a:r>
              <a:rPr lang="en-US" sz="2400" b="1" dirty="0" smtClean="0">
                <a:latin typeface="Calibri" panose="020F0502020204030204" pitchFamily="34" charset="0"/>
                <a:ea typeface="Times New Roman" panose="02020603050405020304" pitchFamily="18" charset="0"/>
                <a:cs typeface="Times New Roman" panose="02020603050405020304" pitchFamily="18" charset="0"/>
              </a:rPr>
              <a:t>8.4. Hospitalization </a:t>
            </a:r>
            <a:r>
              <a:rPr lang="en-US" sz="2400" b="1" dirty="0">
                <a:latin typeface="Calibri" panose="020F0502020204030204" pitchFamily="34" charset="0"/>
                <a:ea typeface="Times New Roman" panose="02020603050405020304" pitchFamily="18" charset="0"/>
                <a:cs typeface="Times New Roman" panose="02020603050405020304" pitchFamily="18" charset="0"/>
              </a:rPr>
              <a:t>events in 89,552 incident ESRD Veterans who transitioned to ESRD during 10/1/2007-3/31/2015 </a:t>
            </a:r>
            <a:br>
              <a:rPr lang="en-US" sz="2400" b="1"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4719267"/>
              </p:ext>
            </p:extLst>
          </p:nvPr>
        </p:nvGraphicFramePr>
        <p:xfrm>
          <a:off x="887357" y="973784"/>
          <a:ext cx="7369286" cy="4383024"/>
        </p:xfrm>
        <a:graphic>
          <a:graphicData uri="http://schemas.openxmlformats.org/drawingml/2006/table">
            <a:tbl>
              <a:tblPr firstRow="1" firstCol="1" bandRow="1"/>
              <a:tblGrid>
                <a:gridCol w="2467594">
                  <a:extLst>
                    <a:ext uri="{9D8B030D-6E8A-4147-A177-3AD203B41FA5}">
                      <a16:colId xmlns:a16="http://schemas.microsoft.com/office/drawing/2014/main" val="3852394763"/>
                    </a:ext>
                  </a:extLst>
                </a:gridCol>
                <a:gridCol w="2658046">
                  <a:extLst>
                    <a:ext uri="{9D8B030D-6E8A-4147-A177-3AD203B41FA5}">
                      <a16:colId xmlns:a16="http://schemas.microsoft.com/office/drawing/2014/main" val="3985361749"/>
                    </a:ext>
                  </a:extLst>
                </a:gridCol>
                <a:gridCol w="2243646">
                  <a:extLst>
                    <a:ext uri="{9D8B030D-6E8A-4147-A177-3AD203B41FA5}">
                      <a16:colId xmlns:a16="http://schemas.microsoft.com/office/drawing/2014/main" val="333704147"/>
                    </a:ext>
                  </a:extLst>
                </a:gridCol>
              </a:tblGrid>
              <a:tr h="457200">
                <a:tc>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Hospitalized Prelude?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Hospitalized at time of ESRD?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Hospitalized after ESRD?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614178"/>
                  </a:ext>
                </a:extLst>
              </a:tr>
              <a:tr h="90805">
                <a:tc rowSpan="4">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N=77,709 (86%)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N=48,414 (63%)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N=40,690 (84%)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533567"/>
                  </a:ext>
                </a:extLst>
              </a:tr>
              <a:tr h="22225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N=7,724 (16%)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737920"/>
                  </a:ext>
                </a:extLst>
              </a:tr>
              <a:tr h="119380">
                <a:tc vMerge="1">
                  <a:txBody>
                    <a:bodyPr/>
                    <a:lstStyle/>
                    <a:p>
                      <a:endParaRPr lang="en-US"/>
                    </a:p>
                  </a:txBody>
                  <a:tcPr/>
                </a:tc>
                <a:tc rowSpan="2">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N=28,685 (37%)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N=9,111 (32%)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89770"/>
                  </a:ext>
                </a:extLst>
              </a:tr>
              <a:tr h="38176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N=19,574 (68%)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071822"/>
                  </a:ext>
                </a:extLst>
              </a:tr>
              <a:tr h="222250">
                <a:tc rowSpan="4">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N=12,453 (14%)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N=2,372 (19%)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N=2,372 (100%)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256462"/>
                  </a:ext>
                </a:extLst>
              </a:tr>
              <a:tr h="5080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N=0 (0%)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950068"/>
                  </a:ext>
                </a:extLst>
              </a:tr>
              <a:tr h="102235">
                <a:tc vMerge="1">
                  <a:txBody>
                    <a:bodyPr/>
                    <a:lstStyle/>
                    <a:p>
                      <a:endParaRPr lang="en-US"/>
                    </a:p>
                  </a:txBody>
                  <a:tcPr/>
                </a:tc>
                <a:tc rowSpan="2">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N=10,081 (81%)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N=10,081 (100%)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734756"/>
                  </a:ext>
                </a:extLst>
              </a:tr>
              <a:tr h="9652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N=0 (0%)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400806"/>
                  </a:ext>
                </a:extLst>
              </a:tr>
            </a:tbl>
          </a:graphicData>
        </a:graphic>
      </p:graphicFrame>
      <p:sp>
        <p:nvSpPr>
          <p:cNvPr id="6" name="Rectangle 5"/>
          <p:cNvSpPr/>
          <p:nvPr/>
        </p:nvSpPr>
        <p:spPr>
          <a:xfrm>
            <a:off x="57150" y="5452200"/>
            <a:ext cx="9029700" cy="830997"/>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VHA Administrative data, USRDS ESRD Database, CMS Medicare patient and Outpatient data. Data ranging from -60 months prior to transition (prelude) to +24 months after transition (vintage). *Among Veterans who were hospitalized during the transition to ESRD, included were hospitalizations that occurred (1) only during, and (2) both during and before, transition to ESRD. **Veterans who were hospitalized during the transition to ESRD were admitted only on the first day of dialysis treatment. Abbreviations: ESRD, end-stage renal disease.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49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106763" y="382257"/>
            <a:ext cx="8930473" cy="1140374"/>
          </a:xfrm>
        </p:spPr>
        <p:txBody>
          <a:bodyPr/>
          <a:lstStyle/>
          <a:p>
            <a:pPr marL="0" marR="0">
              <a:spcBef>
                <a:spcPts val="1800"/>
              </a:spcBef>
              <a:spcAft>
                <a:spcPts val="600"/>
              </a:spcAft>
            </a:pPr>
            <a:r>
              <a:rPr lang="en-US" sz="21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8.13. Top </a:t>
            </a:r>
            <a:r>
              <a:rPr lang="en-US" sz="2100" b="1" spc="30" dirty="0">
                <a:latin typeface="Calibri" panose="020F0502020204030204" pitchFamily="34" charset="0"/>
                <a:ea typeface="Times New Roman" panose="02020603050405020304" pitchFamily="18" charset="0"/>
                <a:cs typeface="Times New Roman" panose="02020603050405020304" pitchFamily="18" charset="0"/>
              </a:rPr>
              <a:t>20 causes of hospitalizations in 89,552 incident ESRD Veterans who were hospitalized at least once during the 60 months prior to ESRD transition (prelude) up to 24 months after ESRD transition (vintage</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1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792" y="1530681"/>
            <a:ext cx="7772416" cy="3987250"/>
          </a:xfrm>
        </p:spPr>
      </p:pic>
      <p:sp>
        <p:nvSpPr>
          <p:cNvPr id="6" name="Rectangle 5"/>
          <p:cNvSpPr/>
          <p:nvPr/>
        </p:nvSpPr>
        <p:spPr>
          <a:xfrm>
            <a:off x="0" y="55245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Abbreviations: ASHD, atherosclerotic heart disease; CHF, congestive heart failure; CKD, chronic kidney disease; CVD, acute cerebrovascular disease; ESRD, end-stage renal disease; GI Hem, gastrointestinal hemorrhage; MI, myocardial infarction;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mo</a:t>
            </a:r>
            <a:r>
              <a:rPr lang="en-US" sz="1200" i="1" dirty="0">
                <a:latin typeface="Calibri" panose="020F0502020204030204" pitchFamily="34" charset="0"/>
                <a:ea typeface="Times New Roman" panose="02020603050405020304" pitchFamily="18" charset="0"/>
                <a:cs typeface="Times New Roman" panose="02020603050405020304" pitchFamily="18" charset="0"/>
              </a:rPr>
              <a:t>, month;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Resp</a:t>
            </a:r>
            <a:r>
              <a:rPr lang="en-US" sz="1200" i="1" dirty="0">
                <a:latin typeface="Calibri" panose="020F0502020204030204" pitchFamily="34" charset="0"/>
                <a:ea typeface="Times New Roman" panose="02020603050405020304" pitchFamily="18" charset="0"/>
                <a:cs typeface="Times New Roman" panose="02020603050405020304" pitchFamily="18" charset="0"/>
              </a:rPr>
              <a:t> Fail, respiratory failure; Skin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Inf</a:t>
            </a:r>
            <a:r>
              <a:rPr lang="en-US" sz="1200" i="1" dirty="0">
                <a:latin typeface="Calibri" panose="020F0502020204030204" pitchFamily="34" charset="0"/>
                <a:ea typeface="Times New Roman" panose="02020603050405020304" pitchFamily="18" charset="0"/>
                <a:cs typeface="Times New Roman" panose="02020603050405020304" pitchFamily="18" charset="0"/>
              </a:rPr>
              <a:t>, skin infection; Rehab, rehabilitation; and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surg</a:t>
            </a:r>
            <a:r>
              <a:rPr lang="en-US" sz="1200" i="1" dirty="0">
                <a:latin typeface="Calibri" panose="020F0502020204030204" pitchFamily="34" charset="0"/>
                <a:ea typeface="Times New Roman" panose="02020603050405020304" pitchFamily="18" charset="0"/>
                <a:cs typeface="Times New Roman" panose="02020603050405020304" pitchFamily="18" charset="0"/>
              </a:rPr>
              <a:t>, surgical.</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733934" y="1828800"/>
            <a:ext cx="3676135"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Top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causes of hospitalizations 1 -10</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489800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152400" y="200524"/>
            <a:ext cx="8839200" cy="1096962"/>
          </a:xfrm>
        </p:spPr>
        <p:txBody>
          <a:bodyPr/>
          <a:lstStyle/>
          <a:p>
            <a:pPr marL="0" marR="0">
              <a:spcBef>
                <a:spcPts val="1800"/>
              </a:spcBef>
              <a:spcAft>
                <a:spcPts val="600"/>
              </a:spcAft>
            </a:pPr>
            <a:r>
              <a:rPr lang="en-US" sz="21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8.13. Top </a:t>
            </a:r>
            <a:r>
              <a:rPr lang="en-US" sz="2100" b="1" spc="30" dirty="0">
                <a:latin typeface="Calibri" panose="020F0502020204030204" pitchFamily="34" charset="0"/>
                <a:ea typeface="Times New Roman" panose="02020603050405020304" pitchFamily="18" charset="0"/>
                <a:cs typeface="Times New Roman" panose="02020603050405020304" pitchFamily="18" charset="0"/>
              </a:rPr>
              <a:t>20 causes of hospitalizations in 89,552 incident ESRD Veterans who were hospitalized at least once during the 60 months prior to ESRD transition (prelude) up to 24 months after ESRD transition (vintage</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100" dirty="0"/>
          </a:p>
        </p:txBody>
      </p:sp>
      <p:sp>
        <p:nvSpPr>
          <p:cNvPr id="6" name="Rectangle 5"/>
          <p:cNvSpPr/>
          <p:nvPr/>
        </p:nvSpPr>
        <p:spPr>
          <a:xfrm>
            <a:off x="0" y="56388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Abbreviations: ASHD, atherosclerotic heart disease; CHF, congestive heart failure; CKD, chronic kidney disease; CVD, acute cerebrovascular disease; ESRD, end-stage renal disease; GI Hem, gastrointestinal hemorrhage; MI, myocardial infarction;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mo</a:t>
            </a:r>
            <a:r>
              <a:rPr lang="en-US" sz="1200" i="1" dirty="0">
                <a:latin typeface="Calibri" panose="020F0502020204030204" pitchFamily="34" charset="0"/>
                <a:ea typeface="Times New Roman" panose="02020603050405020304" pitchFamily="18" charset="0"/>
                <a:cs typeface="Times New Roman" panose="02020603050405020304" pitchFamily="18" charset="0"/>
              </a:rPr>
              <a:t>, month;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Resp</a:t>
            </a:r>
            <a:r>
              <a:rPr lang="en-US" sz="1200" i="1" dirty="0">
                <a:latin typeface="Calibri" panose="020F0502020204030204" pitchFamily="34" charset="0"/>
                <a:ea typeface="Times New Roman" panose="02020603050405020304" pitchFamily="18" charset="0"/>
                <a:cs typeface="Times New Roman" panose="02020603050405020304" pitchFamily="18" charset="0"/>
              </a:rPr>
              <a:t> Fail, respiratory failure; Skin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Inf</a:t>
            </a:r>
            <a:r>
              <a:rPr lang="en-US" sz="1200" i="1" dirty="0">
                <a:latin typeface="Calibri" panose="020F0502020204030204" pitchFamily="34" charset="0"/>
                <a:ea typeface="Times New Roman" panose="02020603050405020304" pitchFamily="18" charset="0"/>
                <a:cs typeface="Times New Roman" panose="02020603050405020304" pitchFamily="18" charset="0"/>
              </a:rPr>
              <a:t>, skin infection; Rehab, rehabilitation; and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surg</a:t>
            </a:r>
            <a:r>
              <a:rPr lang="en-US" sz="1200" i="1" dirty="0">
                <a:latin typeface="Calibri" panose="020F0502020204030204" pitchFamily="34" charset="0"/>
                <a:ea typeface="Times New Roman" panose="02020603050405020304" pitchFamily="18" charset="0"/>
                <a:cs typeface="Times New Roman" panose="02020603050405020304" pitchFamily="18" charset="0"/>
              </a:rPr>
              <a:t>, surgical.</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700269" y="1317164"/>
            <a:ext cx="3743462"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Top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causes of hospitalizations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11-20</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792" y="1651550"/>
            <a:ext cx="7772416" cy="3987250"/>
          </a:xfrm>
        </p:spPr>
      </p:pic>
    </p:spTree>
    <p:extLst>
      <p:ext uri="{BB962C8B-B14F-4D97-AF65-F5344CB8AC3E}">
        <p14:creationId xmlns:p14="http://schemas.microsoft.com/office/powerpoint/2010/main" val="69959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57150" y="133066"/>
            <a:ext cx="9029700" cy="837710"/>
          </a:xfrm>
        </p:spPr>
        <p:txBody>
          <a:bodyPr/>
          <a:lstStyle/>
          <a:p>
            <a:pPr marL="0" marR="0">
              <a:spcBef>
                <a:spcPts val="1200"/>
              </a:spcBef>
              <a:spcAft>
                <a:spcPts val="600"/>
              </a:spcAft>
            </a:pPr>
            <a:r>
              <a:rPr lang="en-US" sz="1800" b="1" dirty="0">
                <a:latin typeface="Calibri" panose="020F0502020204030204" pitchFamily="34" charset="0"/>
                <a:ea typeface="Times New Roman" panose="02020603050405020304" pitchFamily="18" charset="0"/>
                <a:cs typeface="Times New Roman" panose="02020603050405020304" pitchFamily="18" charset="0"/>
              </a:rPr>
              <a:t>vol 1 Table 8.5. Ranking of the top 20 causes of hospitalization in 89,552 incident ESRD Veterans who were hospitalized at least once during the period of -60 months prior to transition (prelude) to +24 months after transition (vintage</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2485740"/>
              </p:ext>
            </p:extLst>
          </p:nvPr>
        </p:nvGraphicFramePr>
        <p:xfrm>
          <a:off x="1417611" y="1041792"/>
          <a:ext cx="6851695" cy="5162530"/>
        </p:xfrm>
        <a:graphic>
          <a:graphicData uri="http://schemas.openxmlformats.org/drawingml/2006/table">
            <a:tbl>
              <a:tblPr/>
              <a:tblGrid>
                <a:gridCol w="2193877">
                  <a:extLst>
                    <a:ext uri="{9D8B030D-6E8A-4147-A177-3AD203B41FA5}">
                      <a16:colId xmlns:a16="http://schemas.microsoft.com/office/drawing/2014/main" val="255571239"/>
                    </a:ext>
                  </a:extLst>
                </a:gridCol>
                <a:gridCol w="534554">
                  <a:extLst>
                    <a:ext uri="{9D8B030D-6E8A-4147-A177-3AD203B41FA5}">
                      <a16:colId xmlns:a16="http://schemas.microsoft.com/office/drawing/2014/main" val="3063662509"/>
                    </a:ext>
                  </a:extLst>
                </a:gridCol>
                <a:gridCol w="1027862">
                  <a:extLst>
                    <a:ext uri="{9D8B030D-6E8A-4147-A177-3AD203B41FA5}">
                      <a16:colId xmlns:a16="http://schemas.microsoft.com/office/drawing/2014/main" val="3861619034"/>
                    </a:ext>
                  </a:extLst>
                </a:gridCol>
                <a:gridCol w="773543">
                  <a:extLst>
                    <a:ext uri="{9D8B030D-6E8A-4147-A177-3AD203B41FA5}">
                      <a16:colId xmlns:a16="http://schemas.microsoft.com/office/drawing/2014/main" val="1500140928"/>
                    </a:ext>
                  </a:extLst>
                </a:gridCol>
                <a:gridCol w="774158">
                  <a:extLst>
                    <a:ext uri="{9D8B030D-6E8A-4147-A177-3AD203B41FA5}">
                      <a16:colId xmlns:a16="http://schemas.microsoft.com/office/drawing/2014/main" val="3067875230"/>
                    </a:ext>
                  </a:extLst>
                </a:gridCol>
                <a:gridCol w="773543">
                  <a:extLst>
                    <a:ext uri="{9D8B030D-6E8A-4147-A177-3AD203B41FA5}">
                      <a16:colId xmlns:a16="http://schemas.microsoft.com/office/drawing/2014/main" val="3843509980"/>
                    </a:ext>
                  </a:extLst>
                </a:gridCol>
                <a:gridCol w="774158">
                  <a:extLst>
                    <a:ext uri="{9D8B030D-6E8A-4147-A177-3AD203B41FA5}">
                      <a16:colId xmlns:a16="http://schemas.microsoft.com/office/drawing/2014/main" val="1463034128"/>
                    </a:ext>
                  </a:extLst>
                </a:gridCol>
              </a:tblGrid>
              <a:tr h="425407">
                <a:tc>
                  <a:txBody>
                    <a:bodyPr/>
                    <a:lstStyle/>
                    <a:p>
                      <a:pPr marL="0" marR="0"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Cause of hospitalization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Whole </a:t>
                      </a:r>
                      <a:endParaRPr lang="en-US" sz="10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ctr" fontAlgn="b">
                        <a:lnSpc>
                          <a:spcPct val="115000"/>
                        </a:lnSpc>
                        <a:spcBef>
                          <a:spcPts val="0"/>
                        </a:spcBef>
                        <a:spcAft>
                          <a:spcPts val="0"/>
                        </a:spcAft>
                      </a:pPr>
                      <a:r>
                        <a:rPr lang="en-US" sz="10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cohort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Prelude</a:t>
                      </a:r>
                      <a:b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 months to &lt;-12 months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Prelude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months to &lt;ESRD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During ESRD Transition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Vintage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ESRD to &lt;6 months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Vintage</a:t>
                      </a:r>
                      <a:b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 months to &lt;24 months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167045"/>
                  </a:ext>
                </a:extLst>
              </a:tr>
              <a:tr h="146136">
                <a:tc>
                  <a:txBody>
                    <a:bodyPr/>
                    <a:lstStyle/>
                    <a:p>
                      <a:pPr marL="0" marR="0"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Acute renal failure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28239655"/>
                  </a:ext>
                </a:extLst>
              </a:tr>
              <a:tr h="146136">
                <a:tc>
                  <a:txBody>
                    <a:bodyPr/>
                    <a:lstStyle/>
                    <a:p>
                      <a:pPr marL="0" marR="0"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Congestive heart failure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4184010969"/>
                  </a:ext>
                </a:extLst>
              </a:tr>
              <a:tr h="117661">
                <a:tc>
                  <a:txBody>
                    <a:bodyPr/>
                    <a:lstStyle/>
                    <a:p>
                      <a:pPr marL="0" marR="0"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Hypertension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1330422372"/>
                  </a:ext>
                </a:extLst>
              </a:tr>
              <a:tr h="146136">
                <a:tc>
                  <a:txBody>
                    <a:bodyPr/>
                    <a:lstStyle/>
                    <a:p>
                      <a:pPr marL="0" marR="0"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Graft complication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3579110642"/>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Septicemia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985510"/>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Pneumonia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94101861"/>
                  </a:ext>
                </a:extLst>
              </a:tr>
              <a:tr h="146136">
                <a:tc>
                  <a:txBody>
                    <a:bodyPr/>
                    <a:lstStyle/>
                    <a:p>
                      <a:pPr marL="0" marR="0"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Diabetes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2924979192"/>
                  </a:ext>
                </a:extLst>
              </a:tr>
              <a:tr h="146136">
                <a:tc>
                  <a:txBody>
                    <a:bodyPr/>
                    <a:lstStyle/>
                    <a:p>
                      <a:pPr marL="0" marR="0"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Atherosclerotic heart disease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4029501841"/>
                  </a:ext>
                </a:extLst>
              </a:tr>
              <a:tr h="146136">
                <a:tc>
                  <a:txBody>
                    <a:bodyPr/>
                    <a:lstStyle/>
                    <a:p>
                      <a:pPr marL="0" marR="0"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Acute myocardial infarction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762000986"/>
                  </a:ext>
                </a:extLst>
              </a:tr>
              <a:tr h="146136">
                <a:tc>
                  <a:txBody>
                    <a:bodyPr/>
                    <a:lstStyle/>
                    <a:p>
                      <a:pPr marL="0" marR="0" fontAlgn="b">
                        <a:lnSpc>
                          <a:spcPct val="115000"/>
                        </a:lnSpc>
                        <a:spcBef>
                          <a:spcPts val="0"/>
                        </a:spcBef>
                        <a:spcAft>
                          <a:spcPts val="0"/>
                        </a:spcAft>
                      </a:pPr>
                      <a:r>
                        <a:rPr lang="en-US" sz="10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Fluid disorder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748913"/>
                  </a:ext>
                </a:extLst>
              </a:tr>
              <a:tr h="146136">
                <a:tc>
                  <a:txBody>
                    <a:bodyPr/>
                    <a:lstStyle/>
                    <a:p>
                      <a:pPr marL="0" marR="0"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Cardiac dysrhythmias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47466393"/>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Chronic kidney disease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1657765461"/>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Rehabilitation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2036478444"/>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Surgical complications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1469999296"/>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Gastrointestinal hemorrhage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167100"/>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Respiratory failure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19901172"/>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Skin infection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3901452516"/>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Chest pain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1707285753"/>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Acute cerebrovascular disease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2161224334"/>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Anemia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439875"/>
                  </a:ext>
                </a:extLst>
              </a:tr>
              <a:tr h="260002">
                <a:tc>
                  <a:txBody>
                    <a:bodyPr/>
                    <a:lstStyle/>
                    <a:p>
                      <a:pPr marL="0" marR="0"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Chronic obstructive pulmonary disease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98021747"/>
                  </a:ext>
                </a:extLst>
              </a:tr>
              <a:tr h="146136">
                <a:tc>
                  <a:txBody>
                    <a:bodyPr/>
                    <a:lstStyle/>
                    <a:p>
                      <a:pPr marL="0" marR="0"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Urinary tract infection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extLst>
                  <a:ext uri="{0D108BD9-81ED-4DB2-BD59-A6C34878D82A}">
                    <a16:rowId xmlns:a16="http://schemas.microsoft.com/office/drawing/2014/main" val="366208265"/>
                  </a:ext>
                </a:extLst>
              </a:tr>
              <a:tr h="146136">
                <a:tc>
                  <a:txBody>
                    <a:bodyPr/>
                    <a:lstStyle/>
                    <a:p>
                      <a:pPr marL="0" marR="0"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Osteoarthritis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extLst>
                  <a:ext uri="{0D108BD9-81ED-4DB2-BD59-A6C34878D82A}">
                    <a16:rowId xmlns:a16="http://schemas.microsoft.com/office/drawing/2014/main" val="1649651625"/>
                  </a:ext>
                </a:extLst>
              </a:tr>
              <a:tr h="146136">
                <a:tc>
                  <a:txBody>
                    <a:bodyPr/>
                    <a:lstStyle/>
                    <a:p>
                      <a:pPr marL="0" marR="0"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Other circulatory disease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extLst>
                  <a:ext uri="{0D108BD9-81ED-4DB2-BD59-A6C34878D82A}">
                    <a16:rowId xmlns:a16="http://schemas.microsoft.com/office/drawing/2014/main" val="4175462979"/>
                  </a:ext>
                </a:extLst>
              </a:tr>
              <a:tr h="146136">
                <a:tc>
                  <a:txBody>
                    <a:bodyPr/>
                    <a:lstStyle/>
                    <a:p>
                      <a:pPr marL="0" marR="0" fontAlgn="b">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Cancer of kidney and renal pelvis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tc>
                  <a:txBody>
                    <a:bodyPr/>
                    <a:lstStyle/>
                    <a:p>
                      <a:pPr marL="0" marR="0" algn="ctr" fontAlgn="b">
                        <a:lnSpc>
                          <a:spcPct val="115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a:noFill/>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a:noFill/>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a:noFill/>
                    </a:lnB>
                  </a:tcPr>
                </a:tc>
                <a:extLst>
                  <a:ext uri="{0D108BD9-81ED-4DB2-BD59-A6C34878D82A}">
                    <a16:rowId xmlns:a16="http://schemas.microsoft.com/office/drawing/2014/main" val="3652978898"/>
                  </a:ext>
                </a:extLst>
              </a:tr>
              <a:tr h="333300">
                <a:tc>
                  <a:txBody>
                    <a:bodyPr/>
                    <a:lstStyle/>
                    <a:p>
                      <a:pPr marL="0" marR="0" fontAlgn="t">
                        <a:lnSpc>
                          <a:spcPct val="115000"/>
                        </a:lnSpc>
                        <a:spcBef>
                          <a:spcPts val="0"/>
                        </a:spcBef>
                        <a:spcAft>
                          <a:spcPts val="0"/>
                        </a:spcAft>
                      </a:pP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Aortic; peripheral; and visceral artery</a:t>
                      </a:r>
                      <a:b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10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aneurysms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effectLst/>
                        <a:latin typeface="Calibri" panose="020F0502020204030204" pitchFamily="34"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dirty="0">
                        <a:effectLst/>
                        <a:latin typeface="Calibri" panose="020F0502020204030204" pitchFamily="34" charset="0"/>
                      </a:endParaRPr>
                    </a:p>
                  </a:txBody>
                  <a:tcPr marL="5532" marR="5532" marT="5532"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990144"/>
                  </a:ext>
                </a:extLst>
              </a:tr>
            </a:tbl>
          </a:graphicData>
        </a:graphic>
      </p:graphicFrame>
      <p:sp>
        <p:nvSpPr>
          <p:cNvPr id="6" name="Rectangle 5"/>
          <p:cNvSpPr/>
          <p:nvPr/>
        </p:nvSpPr>
        <p:spPr>
          <a:xfrm>
            <a:off x="1624008" y="6202616"/>
            <a:ext cx="6438900" cy="261610"/>
          </a:xfrm>
          <a:prstGeom prst="rect">
            <a:avLst/>
          </a:prstGeom>
        </p:spPr>
        <p:txBody>
          <a:bodyPr wrap="square">
            <a:spAutoFit/>
          </a:bodyPr>
          <a:lstStyle/>
          <a:p>
            <a:pPr>
              <a:spcBef>
                <a:spcPts val="1000"/>
              </a:spcBef>
              <a:spcAft>
                <a:spcPts val="10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VHA Administrative data, USRDS ESRD Database, CMS Medicare Inpatient and Outpatient data.</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97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13" name="Title 12"/>
          <p:cNvSpPr>
            <a:spLocks noGrp="1"/>
          </p:cNvSpPr>
          <p:nvPr>
            <p:ph type="title"/>
          </p:nvPr>
        </p:nvSpPr>
        <p:spPr>
          <a:xfrm>
            <a:off x="266700" y="189687"/>
            <a:ext cx="8610600" cy="1135062"/>
          </a:xfrm>
        </p:spPr>
        <p:txBody>
          <a:bodyPr/>
          <a:lstStyle/>
          <a:p>
            <a:pPr marL="0" marR="0">
              <a:spcBef>
                <a:spcPts val="2400"/>
              </a:spcBef>
              <a:spcAft>
                <a:spcPts val="600"/>
              </a:spcAft>
            </a:pPr>
            <a:r>
              <a:rPr lang="en-US" sz="2100" b="1" dirty="0">
                <a:latin typeface="Calibri" panose="020F0502020204030204" pitchFamily="34" charset="0"/>
                <a:ea typeface="Times New Roman" panose="02020603050405020304" pitchFamily="18" charset="0"/>
                <a:cs typeface="Times New Roman" panose="02020603050405020304" pitchFamily="18" charset="0"/>
              </a:rPr>
              <a:t>vol 1 Table </a:t>
            </a:r>
            <a:r>
              <a:rPr lang="en-US" sz="2100" b="1" dirty="0" smtClean="0">
                <a:latin typeface="Calibri" panose="020F0502020204030204" pitchFamily="34" charset="0"/>
                <a:ea typeface="Times New Roman" panose="02020603050405020304" pitchFamily="18" charset="0"/>
                <a:cs typeface="Times New Roman" panose="02020603050405020304" pitchFamily="18" charset="0"/>
              </a:rPr>
              <a:t>8.1 Rates </a:t>
            </a:r>
            <a:r>
              <a:rPr lang="en-US" sz="2100" b="1" dirty="0">
                <a:latin typeface="Calibri" panose="020F0502020204030204" pitchFamily="34" charset="0"/>
                <a:ea typeface="Times New Roman" panose="02020603050405020304" pitchFamily="18" charset="0"/>
                <a:cs typeface="Times New Roman" panose="02020603050405020304" pitchFamily="18" charset="0"/>
              </a:rPr>
              <a:t>and ratio of incident ESRD Veterans among the veteran population and the U.S. adult population for calendar years 2008-2014 across 5 age strata of 18-34, 35-54, 55-64, 65-74, and 75+ years </a:t>
            </a:r>
            <a:br>
              <a:rPr lang="en-US" sz="2100" b="1" dirty="0">
                <a:latin typeface="Calibri" panose="020F0502020204030204" pitchFamily="34" charset="0"/>
                <a:ea typeface="Times New Roman" panose="02020603050405020304" pitchFamily="18" charset="0"/>
                <a:cs typeface="Times New Roman" panose="02020603050405020304" pitchFamily="18" charset="0"/>
              </a:rPr>
            </a:br>
            <a:endParaRPr lang="en-US" sz="2100" dirty="0"/>
          </a:p>
        </p:txBody>
      </p:sp>
      <p:sp>
        <p:nvSpPr>
          <p:cNvPr id="4" name="Rectangle 3"/>
          <p:cNvSpPr/>
          <p:nvPr/>
        </p:nvSpPr>
        <p:spPr>
          <a:xfrm>
            <a:off x="3845681" y="1560676"/>
            <a:ext cx="1452642" cy="338554"/>
          </a:xfrm>
          <a:prstGeom prst="rect">
            <a:avLst/>
          </a:prstGeom>
        </p:spPr>
        <p:txBody>
          <a:bodyPr wrap="none">
            <a:spAutoFit/>
          </a:bodyPr>
          <a:lstStyle/>
          <a:p>
            <a:pPr marR="0" lvl="0" algn="ctr" fontAlgn="base">
              <a:spcBef>
                <a:spcPts val="1200"/>
              </a:spcBef>
              <a:spcAft>
                <a:spcPts val="1200"/>
              </a:spcAft>
              <a:buClr>
                <a:srgbClr val="000000"/>
              </a:buClr>
            </a:pPr>
            <a:r>
              <a:rPr lang="en-US" sz="1600" b="1" kern="0"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35-54 </a:t>
            </a:r>
            <a:r>
              <a:rPr lang="en-US" sz="1600" b="1" kern="0" dirty="0">
                <a:solidFill>
                  <a:srgbClr val="000000"/>
                </a:solidFill>
                <a:latin typeface="Calibri" panose="020F0502020204030204" pitchFamily="34" charset="0"/>
                <a:ea typeface="Times New Roman" panose="02020603050405020304" pitchFamily="18" charset="0"/>
                <a:cs typeface="Segoe UI" panose="020B0502040204020203" pitchFamily="34" charset="0"/>
              </a:rPr>
              <a:t>years</a:t>
            </a:r>
            <a:endParaRPr lang="en-US" sz="1600" b="1" u="none" strike="noStrike" kern="0" spc="0"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5" name="Rectangle 4"/>
          <p:cNvSpPr/>
          <p:nvPr/>
        </p:nvSpPr>
        <p:spPr>
          <a:xfrm>
            <a:off x="352425" y="4326036"/>
            <a:ext cx="8439150"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VHA Administrative data, USRDS ESRD Database, CMS Medicare Inpatient and Outpatient data, U.S. Census Bureau; data derived </a:t>
            </a:r>
            <a:r>
              <a:rPr lang="en-US" sz="1200" i="1" dirty="0" smtClean="0">
                <a:latin typeface="Calibri" panose="020F0502020204030204" pitchFamily="34" charset="0"/>
                <a:ea typeface="Calibri" panose="020F0502020204030204" pitchFamily="34" charset="0"/>
                <a:cs typeface="Times New Roman" panose="02020603050405020304" pitchFamily="18" charset="0"/>
              </a:rPr>
              <a:t>from U.S</a:t>
            </a:r>
            <a:r>
              <a:rPr lang="en-US" sz="1200" i="1" dirty="0">
                <a:latin typeface="Calibri" panose="020F0502020204030204" pitchFamily="34" charset="0"/>
                <a:ea typeface="Calibri" panose="020F0502020204030204" pitchFamily="34" charset="0"/>
                <a:cs typeface="Times New Roman" panose="02020603050405020304" pitchFamily="18" charset="0"/>
              </a:rPr>
              <a:t>. veteran incident dialysis patients. *Veterans to U.S. rate ratios. Abbreviations: ESRD, end-stage renal disease; PM, per million; Vet, Veterans</a:t>
            </a:r>
            <a:endParaRPr lang="en-US" sz="12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22928005"/>
              </p:ext>
            </p:extLst>
          </p:nvPr>
        </p:nvGraphicFramePr>
        <p:xfrm>
          <a:off x="457201" y="1969348"/>
          <a:ext cx="8290329" cy="2252853"/>
        </p:xfrm>
        <a:graphic>
          <a:graphicData uri="http://schemas.openxmlformats.org/drawingml/2006/table">
            <a:tbl>
              <a:tblPr/>
              <a:tblGrid>
                <a:gridCol w="2297303">
                  <a:extLst>
                    <a:ext uri="{9D8B030D-6E8A-4147-A177-3AD203B41FA5}">
                      <a16:colId xmlns:a16="http://schemas.microsoft.com/office/drawing/2014/main" val="1158782796"/>
                    </a:ext>
                  </a:extLst>
                </a:gridCol>
                <a:gridCol w="963827">
                  <a:extLst>
                    <a:ext uri="{9D8B030D-6E8A-4147-A177-3AD203B41FA5}">
                      <a16:colId xmlns:a16="http://schemas.microsoft.com/office/drawing/2014/main" val="96608831"/>
                    </a:ext>
                  </a:extLst>
                </a:gridCol>
                <a:gridCol w="815546">
                  <a:extLst>
                    <a:ext uri="{9D8B030D-6E8A-4147-A177-3AD203B41FA5}">
                      <a16:colId xmlns:a16="http://schemas.microsoft.com/office/drawing/2014/main" val="2887110491"/>
                    </a:ext>
                  </a:extLst>
                </a:gridCol>
                <a:gridCol w="889686">
                  <a:extLst>
                    <a:ext uri="{9D8B030D-6E8A-4147-A177-3AD203B41FA5}">
                      <a16:colId xmlns:a16="http://schemas.microsoft.com/office/drawing/2014/main" val="1498361996"/>
                    </a:ext>
                  </a:extLst>
                </a:gridCol>
                <a:gridCol w="815546">
                  <a:extLst>
                    <a:ext uri="{9D8B030D-6E8A-4147-A177-3AD203B41FA5}">
                      <a16:colId xmlns:a16="http://schemas.microsoft.com/office/drawing/2014/main" val="324003714"/>
                    </a:ext>
                  </a:extLst>
                </a:gridCol>
                <a:gridCol w="889686">
                  <a:extLst>
                    <a:ext uri="{9D8B030D-6E8A-4147-A177-3AD203B41FA5}">
                      <a16:colId xmlns:a16="http://schemas.microsoft.com/office/drawing/2014/main" val="902590987"/>
                    </a:ext>
                  </a:extLst>
                </a:gridCol>
                <a:gridCol w="815546">
                  <a:extLst>
                    <a:ext uri="{9D8B030D-6E8A-4147-A177-3AD203B41FA5}">
                      <a16:colId xmlns:a16="http://schemas.microsoft.com/office/drawing/2014/main" val="2522621772"/>
                    </a:ext>
                  </a:extLst>
                </a:gridCol>
                <a:gridCol w="803189">
                  <a:extLst>
                    <a:ext uri="{9D8B030D-6E8A-4147-A177-3AD203B41FA5}">
                      <a16:colId xmlns:a16="http://schemas.microsoft.com/office/drawing/2014/main" val="3002352285"/>
                    </a:ext>
                  </a:extLst>
                </a:gridCol>
              </a:tblGrid>
              <a:tr h="219710">
                <a:tc>
                  <a:txBody>
                    <a:bodyPr/>
                    <a:lstStyle/>
                    <a:p>
                      <a:pPr>
                        <a:lnSpc>
                          <a:spcPct val="115000"/>
                        </a:lnSpc>
                      </a:pPr>
                      <a:endParaRPr lang="en-US" sz="1600" dirty="0">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747279"/>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Veterans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96855762"/>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Veterans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5,942,549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5,725,846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5,558,510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5,386,065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5,265,255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4,720,849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4,583,813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2805712021"/>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Veterans,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531491354"/>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in 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25,998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26,691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25,814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25,962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25,975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26,516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340308460"/>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 Population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87,002,075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86,590,351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85,977,283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85,433,299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84,892,906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84,384,863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83,971,984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2272087566"/>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the U.S.,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612591291"/>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ratio (Vet: 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933551"/>
                  </a:ext>
                </a:extLst>
              </a:tr>
            </a:tbl>
          </a:graphicData>
        </a:graphic>
      </p:graphicFrame>
    </p:spTree>
    <p:extLst>
      <p:ext uri="{BB962C8B-B14F-4D97-AF65-F5344CB8AC3E}">
        <p14:creationId xmlns:p14="http://schemas.microsoft.com/office/powerpoint/2010/main" val="1494922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0" y="26670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8.14. Trend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in blood hemoglobin level during the prelude (pre-ESRD) time over 20 quarters in 55,329 Veterans who later transitioned to ESRD during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10/1/2007-3/31/2015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594" y="1600201"/>
            <a:ext cx="6400813" cy="4269342"/>
          </a:xfrm>
        </p:spPr>
      </p:pic>
    </p:spTree>
    <p:extLst>
      <p:ext uri="{BB962C8B-B14F-4D97-AF65-F5344CB8AC3E}">
        <p14:creationId xmlns:p14="http://schemas.microsoft.com/office/powerpoint/2010/main" val="1965636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8.15. Trend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in serum phosphorus level during the prelude (pre-ESRD) time over 36 months in 29,362 Veterans who transitioned to ESRD during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10/1/2007-3/31/2015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594" y="1600201"/>
            <a:ext cx="6400813" cy="4269342"/>
          </a:xfrm>
        </p:spPr>
      </p:pic>
    </p:spTree>
    <p:extLst>
      <p:ext uri="{BB962C8B-B14F-4D97-AF65-F5344CB8AC3E}">
        <p14:creationId xmlns:p14="http://schemas.microsoft.com/office/powerpoint/2010/main" val="170138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a:xfrm>
            <a:off x="114300" y="266700"/>
            <a:ext cx="8934449" cy="960749"/>
          </a:xfrm>
        </p:spPr>
        <p:txBody>
          <a:bodyPr/>
          <a:lstStyle/>
          <a:p>
            <a:pPr marL="0" marR="0">
              <a:spcBef>
                <a:spcPts val="1800"/>
              </a:spcBef>
              <a:spcAft>
                <a:spcPts val="600"/>
              </a:spcAft>
            </a:pPr>
            <a:r>
              <a:rPr lang="en-US" sz="19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8.16. Trends </a:t>
            </a:r>
            <a:r>
              <a:rPr lang="en-US" sz="1900" b="1" spc="30" dirty="0">
                <a:latin typeface="Calibri" panose="020F0502020204030204" pitchFamily="34" charset="0"/>
                <a:ea typeface="Times New Roman" panose="02020603050405020304" pitchFamily="18" charset="0"/>
                <a:cs typeface="Times New Roman" panose="02020603050405020304" pitchFamily="18" charset="0"/>
              </a:rPr>
              <a:t>in </a:t>
            </a:r>
            <a:r>
              <a:rPr lang="en-US" sz="19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1900" b="1" spc="30" dirty="0">
                <a:latin typeface="Calibri" panose="020F0502020204030204" pitchFamily="34" charset="0"/>
                <a:ea typeface="Times New Roman" panose="02020603050405020304" pitchFamily="18" charset="0"/>
                <a:cs typeface="Times New Roman" panose="02020603050405020304" pitchFamily="18" charset="0"/>
              </a:rPr>
              <a:t> during the prelude (pre-ESRD) time over 20 quarters in 57,615 Veterans who transitioned to ESRD during 10/1/2007-9/31/2015. (a) Stratified by age at incidence. (b) Stratified according to ESRD etiology</a:t>
            </a:r>
            <a:br>
              <a:rPr lang="en-US" sz="19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900"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618" r="711"/>
          <a:stretch/>
        </p:blipFill>
        <p:spPr>
          <a:xfrm>
            <a:off x="1106771" y="2307705"/>
            <a:ext cx="6930459" cy="3480268"/>
          </a:xfrm>
        </p:spPr>
      </p:pic>
      <p:sp>
        <p:nvSpPr>
          <p:cNvPr id="6" name="Rectangle 5"/>
          <p:cNvSpPr/>
          <p:nvPr/>
        </p:nvSpPr>
        <p:spPr>
          <a:xfrm>
            <a:off x="2419810" y="1598301"/>
            <a:ext cx="4323428"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Prelude </a:t>
            </a:r>
            <a:r>
              <a:rPr lang="en-US" sz="1600" b="1" dirty="0" err="1">
                <a:solidFill>
                  <a:srgbClr val="000000"/>
                </a:solidFill>
                <a:latin typeface="Calibri" panose="020F0502020204030204" pitchFamily="34" charset="0"/>
                <a:ea typeface="Times New Roman" panose="02020603050405020304" pitchFamily="18" charset="0"/>
                <a:cs typeface="Segoe UI" panose="020B0502040204020203" pitchFamily="34" charset="0"/>
              </a:rPr>
              <a:t>eGFR</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 stratified by age at incidence</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525444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3" name="Title 2"/>
          <p:cNvSpPr>
            <a:spLocks noGrp="1"/>
          </p:cNvSpPr>
          <p:nvPr>
            <p:ph type="title"/>
          </p:nvPr>
        </p:nvSpPr>
        <p:spPr>
          <a:xfrm>
            <a:off x="0" y="152400"/>
            <a:ext cx="9144000" cy="990600"/>
          </a:xfrm>
        </p:spPr>
        <p:txBody>
          <a:bodyPr/>
          <a:lstStyle/>
          <a:p>
            <a:pPr marL="0" marR="0">
              <a:spcBef>
                <a:spcPts val="1800"/>
              </a:spcBef>
              <a:spcAft>
                <a:spcPts val="600"/>
              </a:spcAft>
            </a:pPr>
            <a:r>
              <a:rPr lang="en-US" sz="195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1950" b="1" spc="30" dirty="0" smtClean="0">
                <a:latin typeface="Calibri" panose="020F0502020204030204" pitchFamily="34" charset="0"/>
                <a:ea typeface="Times New Roman" panose="02020603050405020304" pitchFamily="18" charset="0"/>
                <a:cs typeface="Times New Roman" panose="02020603050405020304" pitchFamily="18" charset="0"/>
              </a:rPr>
              <a:t>8.16. Trends </a:t>
            </a:r>
            <a:r>
              <a:rPr lang="en-US" sz="1950" b="1" spc="30" dirty="0">
                <a:latin typeface="Calibri" panose="020F0502020204030204" pitchFamily="34" charset="0"/>
                <a:ea typeface="Times New Roman" panose="02020603050405020304" pitchFamily="18" charset="0"/>
                <a:cs typeface="Times New Roman" panose="02020603050405020304" pitchFamily="18" charset="0"/>
              </a:rPr>
              <a:t>in </a:t>
            </a:r>
            <a:r>
              <a:rPr lang="en-US" sz="195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1950" b="1" spc="30" dirty="0">
                <a:latin typeface="Calibri" panose="020F0502020204030204" pitchFamily="34" charset="0"/>
                <a:ea typeface="Times New Roman" panose="02020603050405020304" pitchFamily="18" charset="0"/>
                <a:cs typeface="Times New Roman" panose="02020603050405020304" pitchFamily="18" charset="0"/>
              </a:rPr>
              <a:t> during the prelude (pre-ESRD) time over 20 quarters in 57,615 Veterans who transitioned to ESRD during 10/1/2007-9/31/2015. (a) Stratified by age at incidence. (b) Stratified according to ESRD </a:t>
            </a:r>
            <a:r>
              <a:rPr lang="en-US" sz="1950" b="1" spc="30" dirty="0" smtClean="0">
                <a:latin typeface="Calibri" panose="020F0502020204030204" pitchFamily="34" charset="0"/>
                <a:ea typeface="Times New Roman" panose="02020603050405020304" pitchFamily="18" charset="0"/>
                <a:cs typeface="Times New Roman" panose="02020603050405020304" pitchFamily="18" charset="0"/>
              </a:rPr>
              <a:t>etiology</a:t>
            </a:r>
            <a:endParaRPr lang="en-US" sz="1950" dirty="0"/>
          </a:p>
        </p:txBody>
      </p:sp>
      <p:sp>
        <p:nvSpPr>
          <p:cNvPr id="6" name="Rectangle 5"/>
          <p:cNvSpPr/>
          <p:nvPr/>
        </p:nvSpPr>
        <p:spPr>
          <a:xfrm>
            <a:off x="2082728" y="1348105"/>
            <a:ext cx="4978543"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Prelude </a:t>
            </a:r>
            <a:r>
              <a:rPr lang="en-US" sz="1600" b="1" dirty="0" err="1">
                <a:solidFill>
                  <a:srgbClr val="000000"/>
                </a:solidFill>
                <a:latin typeface="Calibri" panose="020F0502020204030204" pitchFamily="34" charset="0"/>
                <a:ea typeface="Times New Roman" panose="02020603050405020304" pitchFamily="18" charset="0"/>
                <a:cs typeface="Segoe UI" panose="020B0502040204020203" pitchFamily="34" charset="0"/>
              </a:rPr>
              <a:t>eGFR</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 stratified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according to ESRD etiology</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9958" y="1903706"/>
            <a:ext cx="7064081" cy="3853135"/>
          </a:xfrm>
        </p:spPr>
      </p:pic>
    </p:spTree>
    <p:extLst>
      <p:ext uri="{BB962C8B-B14F-4D97-AF65-F5344CB8AC3E}">
        <p14:creationId xmlns:p14="http://schemas.microsoft.com/office/powerpoint/2010/main" val="56820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3" name="Title 2"/>
          <p:cNvSpPr>
            <a:spLocks noGrp="1"/>
          </p:cNvSpPr>
          <p:nvPr>
            <p:ph type="title"/>
          </p:nvPr>
        </p:nvSpPr>
        <p:spPr>
          <a:xfrm>
            <a:off x="0" y="106363"/>
            <a:ext cx="9144000" cy="1143000"/>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8.17. Trend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in blood glucose level during the prelude (pre-ESRD) time over 20 quarters in 57,267 Veterans who transitioned to ESRD during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10/1/2007-3/31/2015</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8229600" cy="4298594"/>
          </a:xfrm>
        </p:spPr>
      </p:pic>
    </p:spTree>
    <p:extLst>
      <p:ext uri="{BB962C8B-B14F-4D97-AF65-F5344CB8AC3E}">
        <p14:creationId xmlns:p14="http://schemas.microsoft.com/office/powerpoint/2010/main" val="160949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35</a:t>
            </a:fld>
            <a:endParaRPr lang="en-US" dirty="0"/>
          </a:p>
        </p:txBody>
      </p:sp>
      <p:sp>
        <p:nvSpPr>
          <p:cNvPr id="3" name="Title 2"/>
          <p:cNvSpPr>
            <a:spLocks noGrp="1"/>
          </p:cNvSpPr>
          <p:nvPr>
            <p:ph type="title"/>
          </p:nvPr>
        </p:nvSpPr>
        <p:spPr>
          <a:xfrm>
            <a:off x="0" y="190500"/>
            <a:ext cx="9144000" cy="1173162"/>
          </a:xfrm>
        </p:spPr>
        <p:txBody>
          <a:bodyPr/>
          <a:lstStyle/>
          <a:p>
            <a:pPr marL="0" marR="0">
              <a:spcBef>
                <a:spcPts val="6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8.18. Pre- and post-ESRD trends in average blood hemoglobin levels in Veterans who transitioned to ESRD during 10/1/2007-3/31/2015 over (a) 20 and 4 quarters (N=58,281),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and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(b) 8 quarters each (N=54,526</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387" y="1862604"/>
            <a:ext cx="6400813" cy="4269342"/>
          </a:xfrm>
        </p:spPr>
      </p:pic>
      <p:sp>
        <p:nvSpPr>
          <p:cNvPr id="6" name="Rectangle 5"/>
          <p:cNvSpPr/>
          <p:nvPr/>
        </p:nvSpPr>
        <p:spPr>
          <a:xfrm>
            <a:off x="1902167" y="1524050"/>
            <a:ext cx="5339668"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Blood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hemoglobin during transition, -20 to +4 quarters</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886131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36</a:t>
            </a:fld>
            <a:endParaRPr lang="en-US" dirty="0"/>
          </a:p>
        </p:txBody>
      </p:sp>
      <p:sp>
        <p:nvSpPr>
          <p:cNvPr id="3" name="Title 2"/>
          <p:cNvSpPr>
            <a:spLocks noGrp="1"/>
          </p:cNvSpPr>
          <p:nvPr>
            <p:ph type="title"/>
          </p:nvPr>
        </p:nvSpPr>
        <p:spPr>
          <a:xfrm>
            <a:off x="0" y="228600"/>
            <a:ext cx="9144000" cy="1135062"/>
          </a:xfrm>
        </p:spPr>
        <p:txBody>
          <a:bodyPr/>
          <a:lstStyle/>
          <a:p>
            <a:pPr marL="0" marR="0">
              <a:spcBef>
                <a:spcPts val="6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8.18. Pre- and post-ESRD trends in average blood hemoglobin levels in Veterans who transitioned to ESRD during 10/1/2007-3/31/2015 over (a) 20 and 4 quarters (N=58,281), and (b) 8 quarters each (N=54,526</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200" dirty="0"/>
          </a:p>
        </p:txBody>
      </p:sp>
      <p:sp>
        <p:nvSpPr>
          <p:cNvPr id="6" name="Rectangle 5"/>
          <p:cNvSpPr/>
          <p:nvPr/>
        </p:nvSpPr>
        <p:spPr>
          <a:xfrm>
            <a:off x="1949455" y="1486197"/>
            <a:ext cx="5245090"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Blood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hemoglobin during transition,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-8 to +8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quarters</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594" y="1947287"/>
            <a:ext cx="6400813" cy="4269342"/>
          </a:xfrm>
        </p:spPr>
      </p:pic>
    </p:spTree>
    <p:extLst>
      <p:ext uri="{BB962C8B-B14F-4D97-AF65-F5344CB8AC3E}">
        <p14:creationId xmlns:p14="http://schemas.microsoft.com/office/powerpoint/2010/main" val="776336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37</a:t>
            </a:fld>
            <a:endParaRPr lang="en-US" dirty="0"/>
          </a:p>
        </p:txBody>
      </p:sp>
      <p:sp>
        <p:nvSpPr>
          <p:cNvPr id="3" name="Title 2"/>
          <p:cNvSpPr>
            <a:spLocks noGrp="1"/>
          </p:cNvSpPr>
          <p:nvPr>
            <p:ph type="title"/>
          </p:nvPr>
        </p:nvSpPr>
        <p:spPr>
          <a:xfrm>
            <a:off x="0" y="221879"/>
            <a:ext cx="9144000" cy="1257300"/>
          </a:xfrm>
        </p:spPr>
        <p:txBody>
          <a:bodyPr/>
          <a:lstStyle/>
          <a:p>
            <a:pPr marL="0" marR="0">
              <a:spcBef>
                <a:spcPts val="18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1 Figure 8.19. Pre- and post-ESRD trends in average sodium levels in Veterans who transitioned to ESRD during 10/1/2007-3/31/2015 over (a) 20 and 4 quarters (N=60,372) and (b) 8 quarters each (N=56,729</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3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393" y="1981200"/>
            <a:ext cx="7315215" cy="3989230"/>
          </a:xfrm>
        </p:spPr>
      </p:pic>
      <p:sp>
        <p:nvSpPr>
          <p:cNvPr id="6" name="Rectangle 5"/>
          <p:cNvSpPr/>
          <p:nvPr/>
        </p:nvSpPr>
        <p:spPr>
          <a:xfrm>
            <a:off x="1738115" y="1566599"/>
            <a:ext cx="5667770"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Average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sodium levels during transition, -20 to +4 quarters</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899715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38</a:t>
            </a:fld>
            <a:endParaRPr lang="en-US" dirty="0"/>
          </a:p>
        </p:txBody>
      </p:sp>
      <p:sp>
        <p:nvSpPr>
          <p:cNvPr id="3" name="Title 2"/>
          <p:cNvSpPr>
            <a:spLocks noGrp="1"/>
          </p:cNvSpPr>
          <p:nvPr>
            <p:ph type="title"/>
          </p:nvPr>
        </p:nvSpPr>
        <p:spPr>
          <a:xfrm>
            <a:off x="0" y="289034"/>
            <a:ext cx="9144000" cy="1181100"/>
          </a:xfrm>
        </p:spPr>
        <p:txBody>
          <a:bodyPr/>
          <a:lstStyle/>
          <a:p>
            <a:pPr marL="0" marR="0">
              <a:spcBef>
                <a:spcPts val="18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1 Figure 8.19. Pre- and post-ESRD trends in average sodium levels in Veterans who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transitioned</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to ESRD during 10/1/2007-3/31/2015 over (a) 20 and 4 quarters (N=60,372) and (b) 8 quarters each (N=56,729</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1785404" y="1640398"/>
            <a:ext cx="5573192"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Average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sodium levels during transition,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8</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to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+8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quarters</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393" y="1978952"/>
            <a:ext cx="7315215" cy="3989230"/>
          </a:xfrm>
        </p:spPr>
      </p:pic>
    </p:spTree>
    <p:extLst>
      <p:ext uri="{BB962C8B-B14F-4D97-AF65-F5344CB8AC3E}">
        <p14:creationId xmlns:p14="http://schemas.microsoft.com/office/powerpoint/2010/main" val="363470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39</a:t>
            </a:fld>
            <a:endParaRPr lang="en-US" dirty="0"/>
          </a:p>
        </p:txBody>
      </p:sp>
      <p:sp>
        <p:nvSpPr>
          <p:cNvPr id="3" name="Title 2"/>
          <p:cNvSpPr>
            <a:spLocks noGrp="1"/>
          </p:cNvSpPr>
          <p:nvPr>
            <p:ph type="title"/>
          </p:nvPr>
        </p:nvSpPr>
        <p:spPr>
          <a:xfrm>
            <a:off x="1706" y="119390"/>
            <a:ext cx="9144000" cy="1173162"/>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8.20. Pre- and post-ESRD trends in average albumin levels in Veterans who transitioned to ESRD during 10/1/2007-3/31/2015 over (a) 20 and 4 quarters (N=57,277) and (b) 8 quarters each (N=53,634</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5675" y="1851689"/>
            <a:ext cx="7315215" cy="3989230"/>
          </a:xfrm>
        </p:spPr>
      </p:pic>
      <p:sp>
        <p:nvSpPr>
          <p:cNvPr id="6" name="Rectangle 5"/>
          <p:cNvSpPr/>
          <p:nvPr/>
        </p:nvSpPr>
        <p:spPr>
          <a:xfrm>
            <a:off x="1614932" y="1590079"/>
            <a:ext cx="5736700"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Average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albumin levels during transition, -20 to +4 quarters</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89377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13" name="Title 12"/>
          <p:cNvSpPr>
            <a:spLocks noGrp="1"/>
          </p:cNvSpPr>
          <p:nvPr>
            <p:ph type="title"/>
          </p:nvPr>
        </p:nvSpPr>
        <p:spPr>
          <a:xfrm>
            <a:off x="342900" y="280623"/>
            <a:ext cx="8458200" cy="1135062"/>
          </a:xfrm>
        </p:spPr>
        <p:txBody>
          <a:bodyPr/>
          <a:lstStyle/>
          <a:p>
            <a:pPr marL="0" marR="0">
              <a:spcBef>
                <a:spcPts val="2400"/>
              </a:spcBef>
              <a:spcAft>
                <a:spcPts val="600"/>
              </a:spcAft>
            </a:pPr>
            <a:r>
              <a:rPr lang="en-US" sz="2100" b="1" dirty="0">
                <a:latin typeface="Calibri" panose="020F0502020204030204" pitchFamily="34" charset="0"/>
                <a:ea typeface="Times New Roman" panose="02020603050405020304" pitchFamily="18" charset="0"/>
                <a:cs typeface="Times New Roman" panose="02020603050405020304" pitchFamily="18" charset="0"/>
              </a:rPr>
              <a:t>vol 1 Table </a:t>
            </a:r>
            <a:r>
              <a:rPr lang="en-US" sz="2100" b="1" dirty="0" smtClean="0">
                <a:latin typeface="Calibri" panose="020F0502020204030204" pitchFamily="34" charset="0"/>
                <a:ea typeface="Times New Roman" panose="02020603050405020304" pitchFamily="18" charset="0"/>
                <a:cs typeface="Times New Roman" panose="02020603050405020304" pitchFamily="18" charset="0"/>
              </a:rPr>
              <a:t>8.1 Rates </a:t>
            </a:r>
            <a:r>
              <a:rPr lang="en-US" sz="2100" b="1" dirty="0">
                <a:latin typeface="Calibri" panose="020F0502020204030204" pitchFamily="34" charset="0"/>
                <a:ea typeface="Times New Roman" panose="02020603050405020304" pitchFamily="18" charset="0"/>
                <a:cs typeface="Times New Roman" panose="02020603050405020304" pitchFamily="18" charset="0"/>
              </a:rPr>
              <a:t>and ratio of incident ESRD Veterans among the veteran population and the U.S. adult population for calendar years 2008-2014 across 5 age strata of 18-34, 35-54, 55-64, 65-74, and 75+ years </a:t>
            </a:r>
            <a:br>
              <a:rPr lang="en-US" sz="2100" b="1" dirty="0">
                <a:latin typeface="Calibri" panose="020F0502020204030204" pitchFamily="34" charset="0"/>
                <a:ea typeface="Times New Roman" panose="02020603050405020304" pitchFamily="18" charset="0"/>
                <a:cs typeface="Times New Roman" panose="02020603050405020304" pitchFamily="18" charset="0"/>
              </a:rPr>
            </a:br>
            <a:endParaRPr lang="en-US" sz="2100" dirty="0"/>
          </a:p>
        </p:txBody>
      </p:sp>
      <p:sp>
        <p:nvSpPr>
          <p:cNvPr id="4" name="Rectangle 3"/>
          <p:cNvSpPr/>
          <p:nvPr/>
        </p:nvSpPr>
        <p:spPr>
          <a:xfrm>
            <a:off x="3857702" y="1596182"/>
            <a:ext cx="1428597" cy="338554"/>
          </a:xfrm>
          <a:prstGeom prst="rect">
            <a:avLst/>
          </a:prstGeom>
        </p:spPr>
        <p:txBody>
          <a:bodyPr wrap="none">
            <a:spAutoFit/>
          </a:bodyPr>
          <a:lstStyle/>
          <a:p>
            <a:pPr marR="0" lvl="0" algn="ctr" fontAlgn="base">
              <a:spcBef>
                <a:spcPts val="1200"/>
              </a:spcBef>
              <a:spcAft>
                <a:spcPts val="1200"/>
              </a:spcAft>
              <a:buClr>
                <a:srgbClr val="000000"/>
              </a:buClr>
            </a:pPr>
            <a:r>
              <a:rPr lang="en-US" sz="1600" b="1" kern="0"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(c) 55-64 </a:t>
            </a:r>
            <a:r>
              <a:rPr lang="en-US" sz="1600" b="1" kern="0" dirty="0">
                <a:solidFill>
                  <a:srgbClr val="000000"/>
                </a:solidFill>
                <a:latin typeface="Calibri" panose="020F0502020204030204" pitchFamily="34" charset="0"/>
                <a:ea typeface="Times New Roman" panose="02020603050405020304" pitchFamily="18" charset="0"/>
                <a:cs typeface="Segoe UI" panose="020B0502040204020203" pitchFamily="34" charset="0"/>
              </a:rPr>
              <a:t>years</a:t>
            </a:r>
            <a:endParaRPr lang="en-US" sz="1600" b="1" u="none" strike="noStrike" kern="0" spc="0"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5" name="Rectangle 4"/>
          <p:cNvSpPr/>
          <p:nvPr/>
        </p:nvSpPr>
        <p:spPr>
          <a:xfrm>
            <a:off x="182702" y="4410208"/>
            <a:ext cx="8648700"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VHA Administrative data, USRDS ESRD Database, CMS Medicare Inpatient and Outpatient data, U.S. Census Bureau; data derived </a:t>
            </a:r>
            <a:r>
              <a:rPr lang="en-US" sz="1200" i="1" dirty="0" smtClean="0">
                <a:latin typeface="Calibri" panose="020F0502020204030204" pitchFamily="34" charset="0"/>
                <a:ea typeface="Calibri" panose="020F0502020204030204" pitchFamily="34" charset="0"/>
                <a:cs typeface="Times New Roman" panose="02020603050405020304" pitchFamily="18" charset="0"/>
              </a:rPr>
              <a:t>from U.S</a:t>
            </a:r>
            <a:r>
              <a:rPr lang="en-US" sz="1200" i="1" dirty="0">
                <a:latin typeface="Calibri" panose="020F0502020204030204" pitchFamily="34" charset="0"/>
                <a:ea typeface="Calibri" panose="020F0502020204030204" pitchFamily="34" charset="0"/>
                <a:cs typeface="Times New Roman" panose="02020603050405020304" pitchFamily="18" charset="0"/>
              </a:rPr>
              <a:t>. veteran incident dialysis patients. *Veterans to U.S. rate ratios. Abbreviations: ESRD, end-stage renal disease; PM, per million; Vet, Veterans</a:t>
            </a:r>
            <a:endParaRPr lang="en-US" sz="12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97174343"/>
              </p:ext>
            </p:extLst>
          </p:nvPr>
        </p:nvGraphicFramePr>
        <p:xfrm>
          <a:off x="403505" y="2060395"/>
          <a:ext cx="8207095" cy="2252853"/>
        </p:xfrm>
        <a:graphic>
          <a:graphicData uri="http://schemas.openxmlformats.org/drawingml/2006/table">
            <a:tbl>
              <a:tblPr/>
              <a:tblGrid>
                <a:gridCol w="2297303">
                  <a:extLst>
                    <a:ext uri="{9D8B030D-6E8A-4147-A177-3AD203B41FA5}">
                      <a16:colId xmlns:a16="http://schemas.microsoft.com/office/drawing/2014/main" val="1724547872"/>
                    </a:ext>
                  </a:extLst>
                </a:gridCol>
                <a:gridCol w="950441">
                  <a:extLst>
                    <a:ext uri="{9D8B030D-6E8A-4147-A177-3AD203B41FA5}">
                      <a16:colId xmlns:a16="http://schemas.microsoft.com/office/drawing/2014/main" val="1367792266"/>
                    </a:ext>
                  </a:extLst>
                </a:gridCol>
                <a:gridCol w="804219">
                  <a:extLst>
                    <a:ext uri="{9D8B030D-6E8A-4147-A177-3AD203B41FA5}">
                      <a16:colId xmlns:a16="http://schemas.microsoft.com/office/drawing/2014/main" val="2409704671"/>
                    </a:ext>
                  </a:extLst>
                </a:gridCol>
                <a:gridCol w="877330">
                  <a:extLst>
                    <a:ext uri="{9D8B030D-6E8A-4147-A177-3AD203B41FA5}">
                      <a16:colId xmlns:a16="http://schemas.microsoft.com/office/drawing/2014/main" val="318722546"/>
                    </a:ext>
                  </a:extLst>
                </a:gridCol>
                <a:gridCol w="804219">
                  <a:extLst>
                    <a:ext uri="{9D8B030D-6E8A-4147-A177-3AD203B41FA5}">
                      <a16:colId xmlns:a16="http://schemas.microsoft.com/office/drawing/2014/main" val="291318966"/>
                    </a:ext>
                  </a:extLst>
                </a:gridCol>
                <a:gridCol w="877330">
                  <a:extLst>
                    <a:ext uri="{9D8B030D-6E8A-4147-A177-3AD203B41FA5}">
                      <a16:colId xmlns:a16="http://schemas.microsoft.com/office/drawing/2014/main" val="3532067700"/>
                    </a:ext>
                  </a:extLst>
                </a:gridCol>
                <a:gridCol w="804219">
                  <a:extLst>
                    <a:ext uri="{9D8B030D-6E8A-4147-A177-3AD203B41FA5}">
                      <a16:colId xmlns:a16="http://schemas.microsoft.com/office/drawing/2014/main" val="91693793"/>
                    </a:ext>
                  </a:extLst>
                </a:gridCol>
                <a:gridCol w="792034">
                  <a:extLst>
                    <a:ext uri="{9D8B030D-6E8A-4147-A177-3AD203B41FA5}">
                      <a16:colId xmlns:a16="http://schemas.microsoft.com/office/drawing/2014/main" val="2369419181"/>
                    </a:ext>
                  </a:extLst>
                </a:gridCol>
              </a:tblGrid>
              <a:tr h="219710">
                <a:tc>
                  <a:txBody>
                    <a:bodyPr/>
                    <a:lstStyle/>
                    <a:p>
                      <a:pPr>
                        <a:lnSpc>
                          <a:spcPct val="115000"/>
                        </a:lnSpc>
                      </a:pPr>
                      <a:endParaRPr lang="en-US" sz="1600" dirty="0">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610618"/>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Veterans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3,342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3,511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3,357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3,247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3,084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2,769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60555220"/>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Veterans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5,718,302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5,441,739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5,340,529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5,085,647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4,564,636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3,976,482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3,640,087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678288879"/>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Veterans,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629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676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696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717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288513099"/>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in 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26,043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27,163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27,661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27,635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28,743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28,598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29,344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2766611177"/>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 Population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33,669,357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34,868,475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36,785,628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38,090,424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38,614,954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39,343,044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40,077,581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2144697268"/>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the U.S.,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773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779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726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727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2314150343"/>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ratio (Vet: 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167585"/>
                  </a:ext>
                </a:extLst>
              </a:tr>
            </a:tbl>
          </a:graphicData>
        </a:graphic>
      </p:graphicFrame>
    </p:spTree>
    <p:extLst>
      <p:ext uri="{BB962C8B-B14F-4D97-AF65-F5344CB8AC3E}">
        <p14:creationId xmlns:p14="http://schemas.microsoft.com/office/powerpoint/2010/main" val="2691664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40</a:t>
            </a:fld>
            <a:endParaRPr lang="en-US" dirty="0"/>
          </a:p>
        </p:txBody>
      </p:sp>
      <p:sp>
        <p:nvSpPr>
          <p:cNvPr id="3" name="Title 2"/>
          <p:cNvSpPr>
            <a:spLocks noGrp="1"/>
          </p:cNvSpPr>
          <p:nvPr>
            <p:ph type="title"/>
          </p:nvPr>
        </p:nvSpPr>
        <p:spPr>
          <a:xfrm>
            <a:off x="0" y="213218"/>
            <a:ext cx="9144000" cy="1096962"/>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8.20. Pre- and post-ESRD trends in average albumin levels in Veterans who transitioned to ESRD during 10/1/2007-3/31/2015 over (a) 20 and 4 quarters (N=57,277) and (b) 8 quarters each (N=53,634</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200" dirty="0"/>
          </a:p>
        </p:txBody>
      </p:sp>
      <p:sp>
        <p:nvSpPr>
          <p:cNvPr id="6" name="Rectangle 5"/>
          <p:cNvSpPr/>
          <p:nvPr/>
        </p:nvSpPr>
        <p:spPr>
          <a:xfrm>
            <a:off x="1750939" y="1568666"/>
            <a:ext cx="5642122" cy="338554"/>
          </a:xfrm>
          <a:prstGeom prst="rect">
            <a:avLst/>
          </a:prstGeom>
        </p:spPr>
        <p:txBody>
          <a:bodyPr wrap="non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Average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albumin levels during transition,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8</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to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8</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quarters</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393" y="1890729"/>
            <a:ext cx="7315215" cy="3989230"/>
          </a:xfrm>
        </p:spPr>
      </p:pic>
    </p:spTree>
    <p:extLst>
      <p:ext uri="{BB962C8B-B14F-4D97-AF65-F5344CB8AC3E}">
        <p14:creationId xmlns:p14="http://schemas.microsoft.com/office/powerpoint/2010/main" val="2308779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41</a:t>
            </a:fld>
            <a:endParaRPr lang="en-US" dirty="0"/>
          </a:p>
        </p:txBody>
      </p:sp>
      <p:sp>
        <p:nvSpPr>
          <p:cNvPr id="3" name="Title 2"/>
          <p:cNvSpPr>
            <a:spLocks noGrp="1"/>
          </p:cNvSpPr>
          <p:nvPr>
            <p:ph type="title"/>
          </p:nvPr>
        </p:nvSpPr>
        <p:spPr>
          <a:xfrm>
            <a:off x="0" y="152400"/>
            <a:ext cx="9144000" cy="1181100"/>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8.21. Pre- and post-ESRD trends in average white blood cells levels in Veterans who transitioned to ESRD during 10/1/2007-3/31/2015 over (a) 20 and 4 quarters (N=58,322) and (b) 8 quarters each (N=54,811</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392" y="2012365"/>
            <a:ext cx="7315215" cy="3989230"/>
          </a:xfrm>
        </p:spPr>
      </p:pic>
      <p:sp>
        <p:nvSpPr>
          <p:cNvPr id="6" name="Rectangle 5"/>
          <p:cNvSpPr/>
          <p:nvPr/>
        </p:nvSpPr>
        <p:spPr>
          <a:xfrm>
            <a:off x="1752600" y="1558111"/>
            <a:ext cx="6245556"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Average </a:t>
            </a:r>
            <a:r>
              <a:rPr lang="en-US" sz="1600" b="1" dirty="0">
                <a:latin typeface="Calibri" panose="020F0502020204030204" pitchFamily="34" charset="0"/>
                <a:ea typeface="Calibri" panose="020F0502020204030204" pitchFamily="34" charset="0"/>
                <a:cs typeface="Times New Roman" panose="02020603050405020304" pitchFamily="18" charset="0"/>
              </a:rPr>
              <a:t>white blood cells levels during transition, -20 to +4 quarters</a:t>
            </a:r>
            <a:endParaRPr lang="en-US" sz="2800" b="1" dirty="0"/>
          </a:p>
        </p:txBody>
      </p:sp>
    </p:spTree>
    <p:extLst>
      <p:ext uri="{BB962C8B-B14F-4D97-AF65-F5344CB8AC3E}">
        <p14:creationId xmlns:p14="http://schemas.microsoft.com/office/powerpoint/2010/main" val="2333267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42</a:t>
            </a:fld>
            <a:endParaRPr lang="en-US" dirty="0"/>
          </a:p>
        </p:txBody>
      </p:sp>
      <p:sp>
        <p:nvSpPr>
          <p:cNvPr id="3" name="Title 2"/>
          <p:cNvSpPr>
            <a:spLocks noGrp="1"/>
          </p:cNvSpPr>
          <p:nvPr>
            <p:ph type="title"/>
          </p:nvPr>
        </p:nvSpPr>
        <p:spPr>
          <a:xfrm>
            <a:off x="0" y="152400"/>
            <a:ext cx="9144000" cy="1181100"/>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8.21. Pre- and post-ESRD trends in average white blood cells levels in Veterans who transitioned to ESRD during 10/1/2007-3/31/2015 over (a) 20 and 4 quarters (N=58,322) and (b) 8 quarters each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N=54,811</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a:t>
            </a:r>
            <a:endParaRPr lang="en-US" sz="2200" dirty="0"/>
          </a:p>
        </p:txBody>
      </p:sp>
      <p:sp>
        <p:nvSpPr>
          <p:cNvPr id="6" name="Rectangle 5"/>
          <p:cNvSpPr/>
          <p:nvPr/>
        </p:nvSpPr>
        <p:spPr>
          <a:xfrm>
            <a:off x="1676400" y="1567486"/>
            <a:ext cx="6150979"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(b) Average </a:t>
            </a:r>
            <a:r>
              <a:rPr lang="en-US" sz="1600" b="1" dirty="0">
                <a:latin typeface="Calibri" panose="020F0502020204030204" pitchFamily="34" charset="0"/>
                <a:ea typeface="Calibri" panose="020F0502020204030204" pitchFamily="34" charset="0"/>
                <a:cs typeface="Times New Roman" panose="02020603050405020304" pitchFamily="18" charset="0"/>
              </a:rPr>
              <a:t>white blood cells levels during transition, </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r>
              <a:rPr lang="en-US" sz="1600" b="1" dirty="0">
                <a:latin typeface="Calibri" panose="020F0502020204030204" pitchFamily="34" charset="0"/>
                <a:ea typeface="Calibri" panose="020F0502020204030204" pitchFamily="34" charset="0"/>
                <a:cs typeface="Times New Roman" panose="02020603050405020304" pitchFamily="18" charset="0"/>
              </a:rPr>
              <a:t>8</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to </a:t>
            </a:r>
            <a:r>
              <a:rPr lang="en-US" sz="1600" b="1" dirty="0" smtClean="0">
                <a:latin typeface="Calibri" panose="020F0502020204030204" pitchFamily="34" charset="0"/>
                <a:ea typeface="Calibri" panose="020F0502020204030204" pitchFamily="34" charset="0"/>
                <a:cs typeface="Times New Roman" panose="02020603050405020304" pitchFamily="18" charset="0"/>
              </a:rPr>
              <a:t>+8 </a:t>
            </a:r>
            <a:r>
              <a:rPr lang="en-US" sz="1600" b="1" dirty="0">
                <a:latin typeface="Calibri" panose="020F0502020204030204" pitchFamily="34" charset="0"/>
                <a:ea typeface="Calibri" panose="020F0502020204030204" pitchFamily="34" charset="0"/>
                <a:cs typeface="Times New Roman" panose="02020603050405020304" pitchFamily="18" charset="0"/>
              </a:rPr>
              <a:t>quarters</a:t>
            </a:r>
            <a:endParaRPr lang="en-US" sz="2800"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392" y="1937414"/>
            <a:ext cx="7315215" cy="3991669"/>
          </a:xfrm>
        </p:spPr>
      </p:pic>
    </p:spTree>
    <p:extLst>
      <p:ext uri="{BB962C8B-B14F-4D97-AF65-F5344CB8AC3E}">
        <p14:creationId xmlns:p14="http://schemas.microsoft.com/office/powerpoint/2010/main" val="2546059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43</a:t>
            </a:fld>
            <a:endParaRPr lang="en-US" dirty="0"/>
          </a:p>
        </p:txBody>
      </p:sp>
      <p:sp>
        <p:nvSpPr>
          <p:cNvPr id="3" name="Title 2"/>
          <p:cNvSpPr>
            <a:spLocks noGrp="1"/>
          </p:cNvSpPr>
          <p:nvPr>
            <p:ph type="title"/>
          </p:nvPr>
        </p:nvSpPr>
        <p:spPr>
          <a:xfrm>
            <a:off x="0" y="211538"/>
            <a:ext cx="9144000" cy="1439862"/>
          </a:xfrm>
        </p:spPr>
        <p:txBody>
          <a:bodyPr/>
          <a:lstStyle/>
          <a:p>
            <a:pPr marL="0" marR="0">
              <a:spcBef>
                <a:spcPts val="1800"/>
              </a:spcBef>
              <a:spcAft>
                <a:spcPts val="600"/>
              </a:spcAft>
            </a:pPr>
            <a:r>
              <a:rPr lang="en-US" sz="2100" b="1" spc="3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Vol 1 Figure 8.22. Pre- and post-ESRD trends in blood glucose levels by ESRD-reason for (a) 60,103 Veterans who transitioned to ESRD during 10/1/2007-3/31/2015 over 20 and 4 quarters and (b) 56,455 Veterans who transitioned to ESRD during 10/1/2007-3/31/2015 over 8 quarters in each </a:t>
            </a:r>
            <a:r>
              <a:rPr lang="en-US" sz="2100" b="1" spc="3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period</a:t>
            </a:r>
            <a:endParaRPr lang="en-US" sz="21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9942" y="2153440"/>
            <a:ext cx="7204115" cy="3933300"/>
          </a:xfrm>
        </p:spPr>
      </p:pic>
      <p:sp>
        <p:nvSpPr>
          <p:cNvPr id="6" name="Rectangle 5"/>
          <p:cNvSpPr/>
          <p:nvPr/>
        </p:nvSpPr>
        <p:spPr>
          <a:xfrm>
            <a:off x="647700" y="1651400"/>
            <a:ext cx="7353300" cy="338554"/>
          </a:xfrm>
          <a:prstGeom prst="rect">
            <a:avLst/>
          </a:prstGeom>
        </p:spPr>
        <p:txBody>
          <a:bodyPr wrap="squar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Blood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glucose levels by ESRD-reason during transition, -20 to +4 quarters</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195698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44</a:t>
            </a:fld>
            <a:endParaRPr lang="en-US" dirty="0"/>
          </a:p>
        </p:txBody>
      </p:sp>
      <p:sp>
        <p:nvSpPr>
          <p:cNvPr id="3" name="Title 2"/>
          <p:cNvSpPr>
            <a:spLocks noGrp="1"/>
          </p:cNvSpPr>
          <p:nvPr>
            <p:ph type="title"/>
          </p:nvPr>
        </p:nvSpPr>
        <p:spPr>
          <a:xfrm>
            <a:off x="0" y="192318"/>
            <a:ext cx="9144000" cy="1327992"/>
          </a:xfrm>
        </p:spPr>
        <p:txBody>
          <a:bodyPr/>
          <a:lstStyle/>
          <a:p>
            <a:pPr marL="0" marR="0">
              <a:spcBef>
                <a:spcPts val="1800"/>
              </a:spcBef>
              <a:spcAft>
                <a:spcPts val="600"/>
              </a:spcAft>
            </a:pPr>
            <a:r>
              <a:rPr lang="en-US" sz="2100" b="1" spc="3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Vol 1 Figure 8.22. Pre- and post-ESRD trends in blood glucose levels by ESRD-reason for (a) 60,103 Veterans who transitioned to ESRD during 10/1/2007-3/31/2015 over 20 and 4 quarters and (b) 56,455 Veterans who transitioned to ESRD during 10/1/2007-3/31/2015 over 8 quarters in each </a:t>
            </a:r>
            <a:r>
              <a:rPr lang="en-US" sz="2100" b="1" spc="3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period</a:t>
            </a:r>
            <a:endParaRPr lang="en-US" sz="2100" dirty="0"/>
          </a:p>
        </p:txBody>
      </p:sp>
      <p:sp>
        <p:nvSpPr>
          <p:cNvPr id="6" name="Rectangle 5"/>
          <p:cNvSpPr/>
          <p:nvPr/>
        </p:nvSpPr>
        <p:spPr>
          <a:xfrm>
            <a:off x="903880" y="1731035"/>
            <a:ext cx="6800850" cy="338554"/>
          </a:xfrm>
          <a:prstGeom prst="rect">
            <a:avLst/>
          </a:prstGeom>
        </p:spPr>
        <p:txBody>
          <a:bodyPr wrap="square">
            <a:spAutoFit/>
          </a:bodyPr>
          <a:lstStyle/>
          <a:p>
            <a:pPr marL="457200" marR="0" indent="-228600" algn="ctr">
              <a:spcBef>
                <a:spcPts val="60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Blood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glucose levels by ESRD-reason during transition,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8</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to </a:t>
            </a:r>
            <a:r>
              <a:rPr lang="en-US" sz="16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+8 </a:t>
            </a:r>
            <a:r>
              <a:rPr lang="en-US" sz="16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quarters</a:t>
            </a:r>
            <a:endParaRPr lang="en-US" sz="16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9942" y="2084375"/>
            <a:ext cx="7204115" cy="3933300"/>
          </a:xfrm>
        </p:spPr>
      </p:pic>
    </p:spTree>
    <p:extLst>
      <p:ext uri="{BB962C8B-B14F-4D97-AF65-F5344CB8AC3E}">
        <p14:creationId xmlns:p14="http://schemas.microsoft.com/office/powerpoint/2010/main" val="2869604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45</a:t>
            </a:fld>
            <a:endParaRPr lang="en-US" dirty="0"/>
          </a:p>
        </p:txBody>
      </p:sp>
      <p:sp>
        <p:nvSpPr>
          <p:cNvPr id="3" name="Title 2"/>
          <p:cNvSpPr>
            <a:spLocks noGrp="1"/>
          </p:cNvSpPr>
          <p:nvPr>
            <p:ph type="title"/>
          </p:nvPr>
        </p:nvSpPr>
        <p:spPr>
          <a:xfrm>
            <a:off x="0" y="0"/>
            <a:ext cx="9144000" cy="1477962"/>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8.23. Trend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in mean serum phosphorus level during the prelude (pre-ESRD) and vintage (post-ESRD) times over 36 and 12 months, respectively, in 33,739 Veterans who transitioned to ESRD during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10/1/2007-3/31/2015</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792" y="1714500"/>
            <a:ext cx="7772416" cy="4238557"/>
          </a:xfrm>
        </p:spPr>
      </p:pic>
    </p:spTree>
    <p:extLst>
      <p:ext uri="{BB962C8B-B14F-4D97-AF65-F5344CB8AC3E}">
        <p14:creationId xmlns:p14="http://schemas.microsoft.com/office/powerpoint/2010/main" val="3997681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46</a:t>
            </a:fld>
            <a:endParaRPr lang="en-US" dirty="0"/>
          </a:p>
        </p:txBody>
      </p:sp>
      <p:sp>
        <p:nvSpPr>
          <p:cNvPr id="3" name="Title 2"/>
          <p:cNvSpPr>
            <a:spLocks noGrp="1"/>
          </p:cNvSpPr>
          <p:nvPr>
            <p:ph type="title"/>
          </p:nvPr>
        </p:nvSpPr>
        <p:spPr>
          <a:xfrm>
            <a:off x="0" y="228600"/>
            <a:ext cx="9144000" cy="1707931"/>
          </a:xfrm>
        </p:spPr>
        <p:txBody>
          <a:bodyPr/>
          <a:lstStyle/>
          <a:p>
            <a:pPr marL="0" marR="0">
              <a:spcBef>
                <a:spcPts val="1800"/>
              </a:spcBef>
              <a:spcAft>
                <a:spcPts val="600"/>
              </a:spcAft>
            </a:pPr>
            <a:r>
              <a:rPr lang="en-US" sz="2100" b="1" spc="30" dirty="0">
                <a:latin typeface="Calibri" panose="020F0502020204030204" pitchFamily="34" charset="0"/>
                <a:ea typeface="Times New Roman" panose="02020603050405020304" pitchFamily="18" charset="0"/>
                <a:cs typeface="Times New Roman" panose="02020603050405020304" pitchFamily="18" charset="0"/>
              </a:rPr>
              <a:t>Vol 1 Figure 8.24. Trends in prescribed phosphorus binders, mean serum phosphorus level and mean serum calcium level for incident ESRD Veterans who transitioned to ESRD during 10/1/2007-3/31/2015 (N=84,004; N=37,789; and N=60,007), with data up to </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a:t>
            </a:r>
            <a:r>
              <a:rPr lang="en-US" sz="2100" b="1" spc="30" dirty="0">
                <a:latin typeface="Calibri" panose="020F0502020204030204" pitchFamily="34" charset="0"/>
                <a:ea typeface="Times New Roman" panose="02020603050405020304" pitchFamily="18" charset="0"/>
                <a:cs typeface="Times New Roman" panose="02020603050405020304" pitchFamily="18" charset="0"/>
              </a:rPr>
              <a:t>36 months prior to transition (prelude) and up to +36 months after transition (vintage</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1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109" y="2240764"/>
            <a:ext cx="8367783" cy="3064922"/>
          </a:xfrm>
        </p:spPr>
      </p:pic>
      <p:sp>
        <p:nvSpPr>
          <p:cNvPr id="6" name="Rectangle 5"/>
          <p:cNvSpPr/>
          <p:nvPr/>
        </p:nvSpPr>
        <p:spPr>
          <a:xfrm>
            <a:off x="10196" y="5429677"/>
            <a:ext cx="9140059"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Each unit on the x-axis represents a 6-month interval. Negative signs represent time prior to transition to dialysis, and positive signs represent time after transition to dialysis.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38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47</a:t>
            </a:fld>
            <a:endParaRPr lang="en-US" dirty="0"/>
          </a:p>
        </p:txBody>
      </p:sp>
      <p:sp>
        <p:nvSpPr>
          <p:cNvPr id="3" name="Title 2"/>
          <p:cNvSpPr>
            <a:spLocks noGrp="1"/>
          </p:cNvSpPr>
          <p:nvPr>
            <p:ph type="title"/>
          </p:nvPr>
        </p:nvSpPr>
        <p:spPr>
          <a:xfrm>
            <a:off x="0" y="92536"/>
            <a:ext cx="9144000" cy="732282"/>
          </a:xfrm>
        </p:spPr>
        <p:txBody>
          <a:bodyPr/>
          <a:lstStyle/>
          <a:p>
            <a:pPr marL="0" marR="0">
              <a:spcBef>
                <a:spcPts val="2400"/>
              </a:spcBef>
              <a:spcAft>
                <a:spcPts val="1200"/>
              </a:spcAft>
            </a:pPr>
            <a:r>
              <a:rPr lang="en-US" sz="1800" b="1" dirty="0" err="1" smtClean="0">
                <a:latin typeface="Calibri" panose="020F0502020204030204" pitchFamily="34" charset="0"/>
                <a:ea typeface="Times New Roman" panose="02020603050405020304" pitchFamily="18" charset="0"/>
                <a:cs typeface="Times New Roman" panose="02020603050405020304" pitchFamily="18" charset="0"/>
              </a:rPr>
              <a:t>vol</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 1 Table 8.6. Demographic characteristics of the Kaiser Permanente Southern California member population compared to the 2010 U.S. census and California populations</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5682008"/>
              </p:ext>
            </p:extLst>
          </p:nvPr>
        </p:nvGraphicFramePr>
        <p:xfrm>
          <a:off x="884862" y="737984"/>
          <a:ext cx="6743099" cy="5124565"/>
        </p:xfrm>
        <a:graphic>
          <a:graphicData uri="http://schemas.openxmlformats.org/drawingml/2006/table">
            <a:tbl>
              <a:tblPr firstRow="1" firstCol="1" bandRow="1"/>
              <a:tblGrid>
                <a:gridCol w="2680010">
                  <a:extLst>
                    <a:ext uri="{9D8B030D-6E8A-4147-A177-3AD203B41FA5}">
                      <a16:colId xmlns:a16="http://schemas.microsoft.com/office/drawing/2014/main" val="407868573"/>
                    </a:ext>
                  </a:extLst>
                </a:gridCol>
                <a:gridCol w="812031">
                  <a:extLst>
                    <a:ext uri="{9D8B030D-6E8A-4147-A177-3AD203B41FA5}">
                      <a16:colId xmlns:a16="http://schemas.microsoft.com/office/drawing/2014/main" val="4154053558"/>
                    </a:ext>
                  </a:extLst>
                </a:gridCol>
                <a:gridCol w="1686045">
                  <a:extLst>
                    <a:ext uri="{9D8B030D-6E8A-4147-A177-3AD203B41FA5}">
                      <a16:colId xmlns:a16="http://schemas.microsoft.com/office/drawing/2014/main" val="2177135208"/>
                    </a:ext>
                  </a:extLst>
                </a:gridCol>
                <a:gridCol w="1565013">
                  <a:extLst>
                    <a:ext uri="{9D8B030D-6E8A-4147-A177-3AD203B41FA5}">
                      <a16:colId xmlns:a16="http://schemas.microsoft.com/office/drawing/2014/main" val="4057164620"/>
                    </a:ext>
                  </a:extLst>
                </a:gridCol>
              </a:tblGrid>
              <a:tr h="241982">
                <a:tc>
                  <a:txBody>
                    <a:bodyPr/>
                    <a:lstStyle/>
                    <a:p>
                      <a:pPr marL="0" marR="0">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KPSC</a:t>
                      </a:r>
                      <a:r>
                        <a:rPr lang="en-US" sz="1400" b="1" baseline="300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U.S. census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2010</a:t>
                      </a:r>
                      <a:r>
                        <a:rPr lang="en-US" sz="14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California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2010</a:t>
                      </a:r>
                      <a:r>
                        <a:rPr lang="en-US" sz="14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6404247"/>
                  </a:ext>
                </a:extLst>
              </a:tr>
              <a:tr h="189672">
                <a:tc>
                  <a:txBody>
                    <a:bodyPr/>
                    <a:lstStyle/>
                    <a:p>
                      <a:pPr marL="0" marR="0">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25072829"/>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1786711210"/>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6130713"/>
                  </a:ext>
                </a:extLst>
              </a:tr>
              <a:tr h="189672">
                <a:tc>
                  <a:txBody>
                    <a:bodyPr/>
                    <a:lstStyle/>
                    <a:p>
                      <a:pPr marL="0" marR="0">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78500526"/>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Under 5 years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33953413"/>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5-17 years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4106346709"/>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 to 24 years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3875066148"/>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 to 44 years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625073698"/>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 to 64 years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4260157932"/>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 years and over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7559204"/>
                  </a:ext>
                </a:extLst>
              </a:tr>
              <a:tr h="189672">
                <a:tc>
                  <a:txBody>
                    <a:bodyPr/>
                    <a:lstStyle/>
                    <a:p>
                      <a:pPr marL="0" marR="0">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66234953"/>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37.6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4157785982"/>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53.0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1037650308"/>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8234184"/>
                  </a:ext>
                </a:extLst>
              </a:tr>
              <a:tr h="189672">
                <a:tc>
                  <a:txBody>
                    <a:bodyPr/>
                    <a:lstStyle/>
                    <a:p>
                      <a:pPr marL="0" marR="0">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45399999"/>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47.7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2199483451"/>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153262644"/>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American Indian/Alaska Native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1393453814"/>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445531871"/>
                  </a:ext>
                </a:extLst>
              </a:tr>
              <a:tr h="379343">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Native Hawaiian/Pacific Islander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875744261"/>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r>
                        <a:rPr lang="en-US" sz="13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Multirace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a:noFill/>
                    </a:lnB>
                    <a:solidFill>
                      <a:srgbClr val="FFFFFF"/>
                    </a:solidFill>
                  </a:tcPr>
                </a:tc>
                <a:extLst>
                  <a:ext uri="{0D108BD9-81ED-4DB2-BD59-A6C34878D82A}">
                    <a16:rowId xmlns:a16="http://schemas.microsoft.com/office/drawing/2014/main" val="3299575787"/>
                  </a:ext>
                </a:extLst>
              </a:tr>
              <a:tr h="189672">
                <a:tc>
                  <a:txBody>
                    <a:bodyPr/>
                    <a:lstStyle/>
                    <a:p>
                      <a:pPr marL="182880" marR="0">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26.3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084" marR="6708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0232462"/>
                  </a:ext>
                </a:extLst>
              </a:tr>
            </a:tbl>
          </a:graphicData>
        </a:graphic>
      </p:graphicFrame>
      <p:sp>
        <p:nvSpPr>
          <p:cNvPr id="6" name="Rectangle 5"/>
          <p:cNvSpPr/>
          <p:nvPr/>
        </p:nvSpPr>
        <p:spPr>
          <a:xfrm>
            <a:off x="0" y="5862549"/>
            <a:ext cx="9144000" cy="430887"/>
          </a:xfrm>
          <a:prstGeom prst="rect">
            <a:avLst/>
          </a:prstGeom>
        </p:spPr>
        <p:txBody>
          <a:bodyPr wrap="square">
            <a:spAutoFit/>
          </a:bodyPr>
          <a:lstStyle/>
          <a:p>
            <a:pPr>
              <a:spcBef>
                <a:spcPts val="1000"/>
              </a:spcBef>
              <a:spcAft>
                <a:spcPts val="1000"/>
              </a:spcAft>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Kaiser Permanente Southern California Electronic Health Records, U.S. Census Bureau. Active KPSC Members (all medical centers) on June 30, 2010. Abbreviations: KPSC, Kaiser Permanente Southern California; US, United States. ^Data not available. available.</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364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48</a:t>
            </a:fld>
            <a:endParaRPr lang="en-US" dirty="0"/>
          </a:p>
        </p:txBody>
      </p:sp>
      <p:sp>
        <p:nvSpPr>
          <p:cNvPr id="3" name="Title 2"/>
          <p:cNvSpPr>
            <a:spLocks noGrp="1"/>
          </p:cNvSpPr>
          <p:nvPr>
            <p:ph type="title"/>
          </p:nvPr>
        </p:nvSpPr>
        <p:spPr>
          <a:xfrm>
            <a:off x="0" y="274638"/>
            <a:ext cx="9144000" cy="1143000"/>
          </a:xfrm>
        </p:spPr>
        <p:txBody>
          <a:bodyPr/>
          <a:lstStyle/>
          <a:p>
            <a:pPr marL="0" marR="0">
              <a:spcBef>
                <a:spcPts val="600"/>
              </a:spcBef>
              <a:spcAft>
                <a:spcPts val="1200"/>
              </a:spcAft>
            </a:pPr>
            <a:r>
              <a:rPr lang="en-US" sz="2400" b="1" dirty="0">
                <a:latin typeface="Calibri" panose="020F0502020204030204" pitchFamily="34" charset="0"/>
                <a:ea typeface="Times New Roman" panose="02020603050405020304" pitchFamily="18" charset="0"/>
                <a:cs typeface="Times New Roman" panose="02020603050405020304" pitchFamily="18" charset="0"/>
              </a:rPr>
              <a:t>vol 1 Table 8.7. Crude and age- and sex-adjusted incidence rates among Kaiser Permanente Southern California members who transitioned to ESRD between 1/1/2007 and 12/31/2014</a:t>
            </a:r>
            <a:br>
              <a:rPr lang="en-US" sz="2400" b="1"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2684380"/>
              </p:ext>
            </p:extLst>
          </p:nvPr>
        </p:nvGraphicFramePr>
        <p:xfrm>
          <a:off x="1333499" y="1635145"/>
          <a:ext cx="6553201" cy="2926080"/>
        </p:xfrm>
        <a:graphic>
          <a:graphicData uri="http://schemas.openxmlformats.org/drawingml/2006/table">
            <a:tbl>
              <a:tblPr firstRow="1" firstCol="1" bandRow="1"/>
              <a:tblGrid>
                <a:gridCol w="618749">
                  <a:extLst>
                    <a:ext uri="{9D8B030D-6E8A-4147-A177-3AD203B41FA5}">
                      <a16:colId xmlns:a16="http://schemas.microsoft.com/office/drawing/2014/main" val="3875407805"/>
                    </a:ext>
                  </a:extLst>
                </a:gridCol>
                <a:gridCol w="1417265">
                  <a:extLst>
                    <a:ext uri="{9D8B030D-6E8A-4147-A177-3AD203B41FA5}">
                      <a16:colId xmlns:a16="http://schemas.microsoft.com/office/drawing/2014/main" val="1716575393"/>
                    </a:ext>
                  </a:extLst>
                </a:gridCol>
                <a:gridCol w="1421978">
                  <a:extLst>
                    <a:ext uri="{9D8B030D-6E8A-4147-A177-3AD203B41FA5}">
                      <a16:colId xmlns:a16="http://schemas.microsoft.com/office/drawing/2014/main" val="1283839958"/>
                    </a:ext>
                  </a:extLst>
                </a:gridCol>
                <a:gridCol w="1509505">
                  <a:extLst>
                    <a:ext uri="{9D8B030D-6E8A-4147-A177-3AD203B41FA5}">
                      <a16:colId xmlns:a16="http://schemas.microsoft.com/office/drawing/2014/main" val="7481834"/>
                    </a:ext>
                  </a:extLst>
                </a:gridCol>
                <a:gridCol w="1585704">
                  <a:extLst>
                    <a:ext uri="{9D8B030D-6E8A-4147-A177-3AD203B41FA5}">
                      <a16:colId xmlns:a16="http://schemas.microsoft.com/office/drawing/2014/main" val="4016562103"/>
                    </a:ext>
                  </a:extLst>
                </a:gridCol>
              </a:tblGrid>
              <a:tr h="508635">
                <a:tc>
                  <a:txBody>
                    <a:bodyPr/>
                    <a:lstStyle/>
                    <a:p>
                      <a:pPr marL="0" marR="0" algn="ctr">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Number of incident ESRD patients</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Number of KP-SC members</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Crude incidence/ 1,000,000 person years</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Age-, Sex-adjusted incidence/1,000,000 person years</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075187"/>
                  </a:ext>
                </a:extLst>
              </a:tr>
              <a:tr h="182880">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2007</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1,122</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3,183,804</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352.4</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379.9</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2493419"/>
                  </a:ext>
                </a:extLst>
              </a:tr>
              <a:tr h="182880">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2008</a:t>
                      </a: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1,101</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3,200,101</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344.1</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362.2</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10551210"/>
                  </a:ext>
                </a:extLst>
              </a:tr>
              <a:tr h="182880">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2009</a:t>
                      </a: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1,233</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3,216,209</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383.4</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397.9</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19757003"/>
                  </a:ext>
                </a:extLst>
              </a:tr>
              <a:tr h="182880">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2010</a:t>
                      </a: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1,218</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3,247,766</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375.0</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381.3</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026350367"/>
                  </a:ext>
                </a:extLst>
              </a:tr>
              <a:tr h="182880">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2011</a:t>
                      </a: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1,124</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3,387,552</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331.8</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336.0</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66332775"/>
                  </a:ext>
                </a:extLst>
              </a:tr>
              <a:tr h="182880">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2012</a:t>
                      </a: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1,102</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3,485,161</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316.2</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314.4</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2711868"/>
                  </a:ext>
                </a:extLst>
              </a:tr>
              <a:tr h="182880">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2013</a:t>
                      </a: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1,139</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3,551,617</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320.7</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310.9</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05786948"/>
                  </a:ext>
                </a:extLst>
              </a:tr>
              <a:tr h="182880">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2014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a:effectLst/>
                          <a:latin typeface="Calibri" panose="020F0502020204030204" pitchFamily="34" charset="0"/>
                          <a:ea typeface="Times New Roman" panose="02020603050405020304" pitchFamily="18" charset="0"/>
                          <a:cs typeface="Times New Roman" panose="02020603050405020304" pitchFamily="18" charset="0"/>
                        </a:rPr>
                        <a:t>1,221</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3,667,316</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332.9</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effectLst/>
                          <a:latin typeface="Calibri" panose="020F0502020204030204" pitchFamily="34" charset="0"/>
                          <a:ea typeface="Times New Roman" panose="02020603050405020304" pitchFamily="18" charset="0"/>
                          <a:cs typeface="Times New Roman" panose="02020603050405020304" pitchFamily="18" charset="0"/>
                        </a:rPr>
                        <a:t>317.2</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501372"/>
                  </a:ext>
                </a:extLst>
              </a:tr>
            </a:tbl>
          </a:graphicData>
        </a:graphic>
      </p:graphicFrame>
      <p:sp>
        <p:nvSpPr>
          <p:cNvPr id="6" name="Rectangle 5"/>
          <p:cNvSpPr/>
          <p:nvPr/>
        </p:nvSpPr>
        <p:spPr>
          <a:xfrm>
            <a:off x="647700" y="5028827"/>
            <a:ext cx="8382000" cy="461665"/>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MS Gothic" panose="020B0609070205080204" pitchFamily="49" charset="-128"/>
                <a:cs typeface="Times New Roman" panose="02020603050405020304" pitchFamily="18" charset="0"/>
              </a:rPr>
              <a:t>Data source: Kaiser Permanente Southern California Electronic Health Records, U.S. Census Bureau. The United States census 2010 was used as the standard population. Abbreviations: ESRD, end-stage renal disease; KPSC, Kaiser Permanente Southern California.</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434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49</a:t>
            </a:fld>
            <a:endParaRPr lang="en-US" dirty="0"/>
          </a:p>
        </p:txBody>
      </p:sp>
      <p:sp>
        <p:nvSpPr>
          <p:cNvPr id="3" name="Title 2"/>
          <p:cNvSpPr>
            <a:spLocks noGrp="1"/>
          </p:cNvSpPr>
          <p:nvPr>
            <p:ph type="title"/>
          </p:nvPr>
        </p:nvSpPr>
        <p:spPr>
          <a:xfrm>
            <a:off x="0" y="106363"/>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8.25. Annualized unadjusted mortality of the 9,086 incident dialysis patients who transitioned to ESRD during 1/1/2007-12/31/2014 and were followed for up to 24 months </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45" y="1347400"/>
            <a:ext cx="5143511" cy="4459995"/>
          </a:xfrm>
        </p:spPr>
      </p:pic>
      <p:sp>
        <p:nvSpPr>
          <p:cNvPr id="6" name="Rectangle 5"/>
          <p:cNvSpPr/>
          <p:nvPr/>
        </p:nvSpPr>
        <p:spPr>
          <a:xfrm>
            <a:off x="266700" y="5915031"/>
            <a:ext cx="8610600" cy="276999"/>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MS Gothic" panose="020B0609070205080204" pitchFamily="49" charset="-128"/>
                <a:cs typeface="Times New Roman" panose="02020603050405020304" pitchFamily="18" charset="0"/>
              </a:rPr>
              <a:t>Data source: Kaiser Permanente Southern California Electronic Health Records. Abbreviations: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55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13" name="Title 12"/>
          <p:cNvSpPr>
            <a:spLocks noGrp="1"/>
          </p:cNvSpPr>
          <p:nvPr>
            <p:ph type="title"/>
          </p:nvPr>
        </p:nvSpPr>
        <p:spPr>
          <a:xfrm>
            <a:off x="533400" y="274401"/>
            <a:ext cx="8343900" cy="1135062"/>
          </a:xfrm>
        </p:spPr>
        <p:txBody>
          <a:bodyPr/>
          <a:lstStyle/>
          <a:p>
            <a:pPr marL="0" marR="0">
              <a:spcBef>
                <a:spcPts val="2400"/>
              </a:spcBef>
              <a:spcAft>
                <a:spcPts val="600"/>
              </a:spcAft>
            </a:pPr>
            <a:r>
              <a:rPr lang="en-US" sz="2100" b="1" dirty="0">
                <a:latin typeface="Calibri" panose="020F0502020204030204" pitchFamily="34" charset="0"/>
                <a:ea typeface="Times New Roman" panose="02020603050405020304" pitchFamily="18" charset="0"/>
                <a:cs typeface="Times New Roman" panose="02020603050405020304" pitchFamily="18" charset="0"/>
              </a:rPr>
              <a:t>vol 1 Table </a:t>
            </a:r>
            <a:r>
              <a:rPr lang="en-US" sz="2100" b="1" dirty="0" smtClean="0">
                <a:latin typeface="Calibri" panose="020F0502020204030204" pitchFamily="34" charset="0"/>
                <a:ea typeface="Times New Roman" panose="02020603050405020304" pitchFamily="18" charset="0"/>
                <a:cs typeface="Times New Roman" panose="02020603050405020304" pitchFamily="18" charset="0"/>
              </a:rPr>
              <a:t>8.1 Rates </a:t>
            </a:r>
            <a:r>
              <a:rPr lang="en-US" sz="2100" b="1" dirty="0">
                <a:latin typeface="Calibri" panose="020F0502020204030204" pitchFamily="34" charset="0"/>
                <a:ea typeface="Times New Roman" panose="02020603050405020304" pitchFamily="18" charset="0"/>
                <a:cs typeface="Times New Roman" panose="02020603050405020304" pitchFamily="18" charset="0"/>
              </a:rPr>
              <a:t>and ratio of incident ESRD Veterans among the veteran population and the U.S. adult population for calendar years 2008-2014 across 5 age strata of 18-34, 35-54, 55-64, 65-74, and 75+ </a:t>
            </a:r>
            <a:r>
              <a:rPr lang="en-US" sz="2100" b="1" dirty="0" smtClean="0">
                <a:latin typeface="Calibri" panose="020F0502020204030204" pitchFamily="34" charset="0"/>
                <a:ea typeface="Times New Roman" panose="02020603050405020304" pitchFamily="18" charset="0"/>
                <a:cs typeface="Times New Roman" panose="02020603050405020304" pitchFamily="18" charset="0"/>
              </a:rPr>
              <a:t>years</a:t>
            </a:r>
            <a:endParaRPr lang="en-US" sz="2100" dirty="0"/>
          </a:p>
        </p:txBody>
      </p:sp>
      <p:sp>
        <p:nvSpPr>
          <p:cNvPr id="4" name="Rectangle 3"/>
          <p:cNvSpPr/>
          <p:nvPr/>
        </p:nvSpPr>
        <p:spPr>
          <a:xfrm>
            <a:off x="3845679" y="1706500"/>
            <a:ext cx="1452642" cy="338554"/>
          </a:xfrm>
          <a:prstGeom prst="rect">
            <a:avLst/>
          </a:prstGeom>
        </p:spPr>
        <p:txBody>
          <a:bodyPr wrap="none">
            <a:spAutoFit/>
          </a:bodyPr>
          <a:lstStyle/>
          <a:p>
            <a:pPr marR="0" lvl="0" algn="ctr" fontAlgn="base">
              <a:spcBef>
                <a:spcPts val="1200"/>
              </a:spcBef>
              <a:spcAft>
                <a:spcPts val="1200"/>
              </a:spcAft>
              <a:buClr>
                <a:srgbClr val="000000"/>
              </a:buClr>
            </a:pPr>
            <a:r>
              <a:rPr lang="en-US" sz="1600" b="1" kern="0"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(d) 65-74 </a:t>
            </a:r>
            <a:r>
              <a:rPr lang="en-US" sz="1600" b="1" kern="0" dirty="0">
                <a:solidFill>
                  <a:srgbClr val="000000"/>
                </a:solidFill>
                <a:latin typeface="Calibri" panose="020F0502020204030204" pitchFamily="34" charset="0"/>
                <a:ea typeface="Times New Roman" panose="02020603050405020304" pitchFamily="18" charset="0"/>
                <a:cs typeface="Segoe UI" panose="020B0502040204020203" pitchFamily="34" charset="0"/>
              </a:rPr>
              <a:t>years</a:t>
            </a:r>
            <a:endParaRPr lang="en-US" sz="1600" b="1" u="none" strike="noStrike" kern="0" spc="0"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5" name="Rectangle 4"/>
          <p:cNvSpPr/>
          <p:nvPr/>
        </p:nvSpPr>
        <p:spPr>
          <a:xfrm>
            <a:off x="257175" y="4541674"/>
            <a:ext cx="8629650"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VHA Administrative data, USRDS ESRD Database, CMS Medicare Inpatient and Outpatient data, U.S. Census Bureau; data derived </a:t>
            </a:r>
            <a:r>
              <a:rPr lang="en-US" sz="1200" i="1" dirty="0" smtClean="0">
                <a:latin typeface="Calibri" panose="020F0502020204030204" pitchFamily="34" charset="0"/>
                <a:ea typeface="Calibri" panose="020F0502020204030204" pitchFamily="34" charset="0"/>
                <a:cs typeface="Times New Roman" panose="02020603050405020304" pitchFamily="18" charset="0"/>
              </a:rPr>
              <a:t>from U.S</a:t>
            </a:r>
            <a:r>
              <a:rPr lang="en-US" sz="1200" i="1" dirty="0">
                <a:latin typeface="Calibri" panose="020F0502020204030204" pitchFamily="34" charset="0"/>
                <a:ea typeface="Calibri" panose="020F0502020204030204" pitchFamily="34" charset="0"/>
                <a:cs typeface="Times New Roman" panose="02020603050405020304" pitchFamily="18" charset="0"/>
              </a:rPr>
              <a:t>. veteran incident dialysis patients. *Veterans to U.S. rate ratios. Abbreviations: ESRD, end-stage renal disease; PM, per million; Vet, Veterans</a:t>
            </a:r>
            <a:endParaRPr lang="en-US" sz="12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6161341"/>
              </p:ext>
            </p:extLst>
          </p:nvPr>
        </p:nvGraphicFramePr>
        <p:xfrm>
          <a:off x="447289" y="2133600"/>
          <a:ext cx="8249423" cy="2319528"/>
        </p:xfrm>
        <a:graphic>
          <a:graphicData uri="http://schemas.openxmlformats.org/drawingml/2006/table">
            <a:tbl>
              <a:tblPr/>
              <a:tblGrid>
                <a:gridCol w="2316353">
                  <a:extLst>
                    <a:ext uri="{9D8B030D-6E8A-4147-A177-3AD203B41FA5}">
                      <a16:colId xmlns:a16="http://schemas.microsoft.com/office/drawing/2014/main" val="1796640994"/>
                    </a:ext>
                  </a:extLst>
                </a:gridCol>
                <a:gridCol w="846882">
                  <a:extLst>
                    <a:ext uri="{9D8B030D-6E8A-4147-A177-3AD203B41FA5}">
                      <a16:colId xmlns:a16="http://schemas.microsoft.com/office/drawing/2014/main" val="4259121696"/>
                    </a:ext>
                  </a:extLst>
                </a:gridCol>
                <a:gridCol w="847698">
                  <a:extLst>
                    <a:ext uri="{9D8B030D-6E8A-4147-A177-3AD203B41FA5}">
                      <a16:colId xmlns:a16="http://schemas.microsoft.com/office/drawing/2014/main" val="2441529824"/>
                    </a:ext>
                  </a:extLst>
                </a:gridCol>
                <a:gridCol w="847698">
                  <a:extLst>
                    <a:ext uri="{9D8B030D-6E8A-4147-A177-3AD203B41FA5}">
                      <a16:colId xmlns:a16="http://schemas.microsoft.com/office/drawing/2014/main" val="1998280046"/>
                    </a:ext>
                  </a:extLst>
                </a:gridCol>
                <a:gridCol w="847698">
                  <a:extLst>
                    <a:ext uri="{9D8B030D-6E8A-4147-A177-3AD203B41FA5}">
                      <a16:colId xmlns:a16="http://schemas.microsoft.com/office/drawing/2014/main" val="2901355345"/>
                    </a:ext>
                  </a:extLst>
                </a:gridCol>
                <a:gridCol w="847698">
                  <a:extLst>
                    <a:ext uri="{9D8B030D-6E8A-4147-A177-3AD203B41FA5}">
                      <a16:colId xmlns:a16="http://schemas.microsoft.com/office/drawing/2014/main" val="951268423"/>
                    </a:ext>
                  </a:extLst>
                </a:gridCol>
                <a:gridCol w="847698">
                  <a:extLst>
                    <a:ext uri="{9D8B030D-6E8A-4147-A177-3AD203B41FA5}">
                      <a16:colId xmlns:a16="http://schemas.microsoft.com/office/drawing/2014/main" val="3100619053"/>
                    </a:ext>
                  </a:extLst>
                </a:gridCol>
                <a:gridCol w="847698">
                  <a:extLst>
                    <a:ext uri="{9D8B030D-6E8A-4147-A177-3AD203B41FA5}">
                      <a16:colId xmlns:a16="http://schemas.microsoft.com/office/drawing/2014/main" val="3794056123"/>
                    </a:ext>
                  </a:extLst>
                </a:gridCol>
              </a:tblGrid>
              <a:tr h="219710">
                <a:tc>
                  <a:txBody>
                    <a:bodyPr/>
                    <a:lstStyle/>
                    <a:p>
                      <a:pPr>
                        <a:lnSpc>
                          <a:spcPct val="115000"/>
                        </a:lnSpc>
                      </a:pPr>
                      <a:endParaRPr lang="en-US" sz="1600" dirty="0">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4325"/>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Veterans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21871173"/>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Veterans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4,148,572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4,152,331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4,294,221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4,420,436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4,798,175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4,720,849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4,891,968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2458253490"/>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Veterans,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1942915221"/>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in 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27,251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27,885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28,399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29,805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31,188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675285929"/>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 Population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20,098,221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20,781,497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21,857,563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22,495,852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24,010,384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25,228,428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26,398,290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2550957014"/>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the U.S.,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6399396"/>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ratio (Vet: 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472380"/>
                  </a:ext>
                </a:extLst>
              </a:tr>
            </a:tbl>
          </a:graphicData>
        </a:graphic>
      </p:graphicFrame>
    </p:spTree>
    <p:extLst>
      <p:ext uri="{BB962C8B-B14F-4D97-AF65-F5344CB8AC3E}">
        <p14:creationId xmlns:p14="http://schemas.microsoft.com/office/powerpoint/2010/main" val="24005461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50</a:t>
            </a:fld>
            <a:endParaRPr lang="en-US" dirty="0"/>
          </a:p>
        </p:txBody>
      </p:sp>
      <p:sp>
        <p:nvSpPr>
          <p:cNvPr id="3" name="Title 2"/>
          <p:cNvSpPr>
            <a:spLocks noGrp="1"/>
          </p:cNvSpPr>
          <p:nvPr>
            <p:ph type="title"/>
          </p:nvPr>
        </p:nvSpPr>
        <p:spPr>
          <a:xfrm>
            <a:off x="0" y="152400"/>
            <a:ext cx="9144000" cy="1173162"/>
          </a:xfrm>
        </p:spPr>
        <p:txBody>
          <a:bodyPr/>
          <a:lstStyle/>
          <a:p>
            <a:pPr marL="0" marR="0">
              <a:spcBef>
                <a:spcPts val="600"/>
              </a:spcBef>
              <a:spcAft>
                <a:spcPts val="600"/>
              </a:spcAft>
            </a:pPr>
            <a:r>
              <a:rPr lang="en-US" sz="2300" b="1" dirty="0">
                <a:latin typeface="Calibri" panose="020F0502020204030204" pitchFamily="34" charset="0"/>
                <a:ea typeface="Times New Roman" panose="02020603050405020304" pitchFamily="18" charset="0"/>
                <a:cs typeface="Times New Roman" panose="02020603050405020304" pitchFamily="18" charset="0"/>
              </a:rPr>
              <a:t>vol 1 Table 8.8. Comparison of hospitalizations for congestive heart failure and acute kidney injury for incident dialysis patients who died at two months vs. alive more than 12 months after ESRD transition</a:t>
            </a:r>
            <a:br>
              <a:rPr lang="en-US" sz="2300" b="1"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8449637"/>
              </p:ext>
            </p:extLst>
          </p:nvPr>
        </p:nvGraphicFramePr>
        <p:xfrm>
          <a:off x="1233488" y="1616849"/>
          <a:ext cx="6677025" cy="3645408"/>
        </p:xfrm>
        <a:graphic>
          <a:graphicData uri="http://schemas.openxmlformats.org/drawingml/2006/table">
            <a:tbl>
              <a:tblPr firstRow="1" firstCol="1" bandRow="1"/>
              <a:tblGrid>
                <a:gridCol w="3142129">
                  <a:extLst>
                    <a:ext uri="{9D8B030D-6E8A-4147-A177-3AD203B41FA5}">
                      <a16:colId xmlns:a16="http://schemas.microsoft.com/office/drawing/2014/main" val="3142240473"/>
                    </a:ext>
                  </a:extLst>
                </a:gridCol>
                <a:gridCol w="1767448">
                  <a:extLst>
                    <a:ext uri="{9D8B030D-6E8A-4147-A177-3AD203B41FA5}">
                      <a16:colId xmlns:a16="http://schemas.microsoft.com/office/drawing/2014/main" val="2385923085"/>
                    </a:ext>
                  </a:extLst>
                </a:gridCol>
                <a:gridCol w="1767448">
                  <a:extLst>
                    <a:ext uri="{9D8B030D-6E8A-4147-A177-3AD203B41FA5}">
                      <a16:colId xmlns:a16="http://schemas.microsoft.com/office/drawing/2014/main" val="3092319320"/>
                    </a:ext>
                  </a:extLst>
                </a:gridCol>
              </a:tblGrid>
              <a:tr h="609600">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Patients died at</a:t>
                      </a:r>
                      <a:b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two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(N=167)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Patients survived more than 12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(N=7,864)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74924"/>
                  </a:ext>
                </a:extLst>
              </a:tr>
              <a:tr h="202565">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099200"/>
                  </a:ext>
                </a:extLst>
              </a:tr>
              <a:tr h="202565">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cause of hospitalization in 6 months prior to ESRD transition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pPr>
                      <a:endParaRPr lang="en-US" sz="16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427552338"/>
                  </a:ext>
                </a:extLst>
              </a:tr>
              <a:tr h="202565">
                <a:tc>
                  <a:txBody>
                    <a:bodyPr/>
                    <a:lstStyle/>
                    <a:p>
                      <a:pPr marL="18288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Congestive heart failure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 (27.0)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893 (11.4)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76544651"/>
                  </a:ext>
                </a:extLst>
              </a:tr>
              <a:tr h="202565">
                <a:tc>
                  <a:txBody>
                    <a:bodyPr/>
                    <a:lstStyle/>
                    <a:p>
                      <a:pPr marL="18288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Acute kidney injury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 (38.3)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1529 (19.4)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264567"/>
                  </a:ext>
                </a:extLst>
              </a:tr>
              <a:tr h="202565">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Hospitalization related diagnosis in 6 months prior to ESRD transition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pPr>
                      <a:endParaRPr lang="en-US" sz="16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651187120"/>
                  </a:ext>
                </a:extLst>
              </a:tr>
              <a:tr h="202565">
                <a:tc>
                  <a:txBody>
                    <a:bodyPr/>
                    <a:lstStyle/>
                    <a:p>
                      <a:pPr marL="18288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Congestive heart failure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 (56.9)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2179 (27.7)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69899760"/>
                  </a:ext>
                </a:extLst>
              </a:tr>
              <a:tr h="202565">
                <a:tc>
                  <a:txBody>
                    <a:bodyPr/>
                    <a:lstStyle/>
                    <a:p>
                      <a:pPr marL="18288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Acute kidney injury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 (80.2)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3155 (40.1)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479283"/>
                  </a:ext>
                </a:extLst>
              </a:tr>
            </a:tbl>
          </a:graphicData>
        </a:graphic>
      </p:graphicFrame>
      <p:sp>
        <p:nvSpPr>
          <p:cNvPr id="6" name="Rectangle 5"/>
          <p:cNvSpPr/>
          <p:nvPr/>
        </p:nvSpPr>
        <p:spPr>
          <a:xfrm>
            <a:off x="1181100" y="5646473"/>
            <a:ext cx="6972300" cy="461665"/>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MS Gothic" panose="020B0609070205080204" pitchFamily="49" charset="-128"/>
                <a:cs typeface="Times New Roman" panose="02020603050405020304" pitchFamily="18" charset="0"/>
              </a:rPr>
              <a:t>Data source: Kaiser Permanente Southern California Electronic Health Records. Abbreviations: ESRD, end-stage renal disease..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722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51</a:t>
            </a:fld>
            <a:endParaRPr lang="en-US" dirty="0"/>
          </a:p>
        </p:txBody>
      </p:sp>
      <p:sp>
        <p:nvSpPr>
          <p:cNvPr id="3" name="Title 2"/>
          <p:cNvSpPr>
            <a:spLocks noGrp="1"/>
          </p:cNvSpPr>
          <p:nvPr>
            <p:ph type="title"/>
          </p:nvPr>
        </p:nvSpPr>
        <p:spPr>
          <a:xfrm>
            <a:off x="10510" y="0"/>
            <a:ext cx="9144000" cy="1143000"/>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a:t>
            </a:r>
            <a:r>
              <a:rPr lang="en-US" sz="2200" b="1" spc="30" dirty="0">
                <a:latin typeface="Calibri" panose="020F0502020204030204" pitchFamily="34" charset="0"/>
                <a:ea typeface="MS Gothic" panose="020B0609070205080204" pitchFamily="49" charset="-128"/>
                <a:cs typeface="Times New Roman" panose="02020603050405020304" pitchFamily="18" charset="0"/>
              </a:rPr>
              <a:t>Figure </a:t>
            </a:r>
            <a:r>
              <a:rPr lang="en-US" sz="2200" b="1" spc="30" dirty="0" smtClean="0">
                <a:latin typeface="Calibri" panose="020F0502020204030204" pitchFamily="34" charset="0"/>
                <a:ea typeface="MS Gothic" panose="020B0609070205080204" pitchFamily="49" charset="-128"/>
                <a:cs typeface="Times New Roman" panose="02020603050405020304" pitchFamily="18" charset="0"/>
              </a:rPr>
              <a:t>8.26 Selected </a:t>
            </a:r>
            <a:r>
              <a:rPr lang="en-US" sz="2200" b="1" spc="30" dirty="0">
                <a:latin typeface="Calibri" panose="020F0502020204030204" pitchFamily="34" charset="0"/>
                <a:ea typeface="MS Gothic" panose="020B0609070205080204" pitchFamily="49" charset="-128"/>
                <a:cs typeface="Times New Roman" panose="02020603050405020304" pitchFamily="18" charset="0"/>
              </a:rPr>
              <a:t>(a) comorbid conditions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for calculation of the (b)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Charlson</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Comorbidity Index, prior to transition to ESRD in 9,086 incident dialysis patients during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1/1/2007-12/31/2014</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2101" y="1371603"/>
            <a:ext cx="5486411" cy="4220879"/>
          </a:xfrm>
        </p:spPr>
      </p:pic>
      <p:sp>
        <p:nvSpPr>
          <p:cNvPr id="6" name="Rectangle 5"/>
          <p:cNvSpPr/>
          <p:nvPr/>
        </p:nvSpPr>
        <p:spPr>
          <a:xfrm>
            <a:off x="-8530" y="5616677"/>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MS Gothic" panose="020B0609070205080204" pitchFamily="49" charset="-128"/>
                <a:cs typeface="Times New Roman" panose="02020603050405020304" pitchFamily="18" charset="0"/>
              </a:rPr>
              <a:t>Data source</a:t>
            </a:r>
            <a:r>
              <a:rPr lang="en-US" sz="1200" i="1" dirty="0">
                <a:latin typeface="Calibri" panose="020F0502020204030204" pitchFamily="34" charset="0"/>
                <a:ea typeface="MS Mincho" panose="02020609040205080304" pitchFamily="49" charset="-128"/>
                <a:cs typeface="Times New Roman" panose="02020603050405020304" pitchFamily="18" charset="0"/>
              </a:rPr>
              <a:t>: Kaiser Permanente Southern California Electronic Health Records. Abbreviations: CHF, congestive heart failure; </a:t>
            </a:r>
            <a:r>
              <a:rPr lang="en-US" sz="1200" i="1" dirty="0" err="1">
                <a:latin typeface="Calibri" panose="020F0502020204030204" pitchFamily="34" charset="0"/>
                <a:ea typeface="MS Mincho" panose="02020609040205080304" pitchFamily="49" charset="-128"/>
                <a:cs typeface="Times New Roman" panose="02020603050405020304" pitchFamily="18" charset="0"/>
              </a:rPr>
              <a:t>compl</a:t>
            </a:r>
            <a:r>
              <a:rPr lang="en-US" sz="1200" i="1" dirty="0">
                <a:latin typeface="Calibri" panose="020F0502020204030204" pitchFamily="34" charset="0"/>
                <a:ea typeface="MS Mincho" panose="02020609040205080304" pitchFamily="49" charset="-128"/>
                <a:cs typeface="Times New Roman" panose="02020603050405020304" pitchFamily="18" charset="0"/>
              </a:rPr>
              <a:t>, complications; COPD, chronic obstructive pulmonary disease; CVD, cerebrovascular disease; </a:t>
            </a:r>
            <a:r>
              <a:rPr lang="en-US" sz="1200" i="1" dirty="0" err="1">
                <a:latin typeface="Calibri" panose="020F0502020204030204" pitchFamily="34" charset="0"/>
                <a:ea typeface="MS Mincho" panose="02020609040205080304" pitchFamily="49" charset="-128"/>
                <a:cs typeface="Times New Roman" panose="02020603050405020304" pitchFamily="18" charset="0"/>
              </a:rPr>
              <a:t>dz</a:t>
            </a:r>
            <a:r>
              <a:rPr lang="en-US" sz="1200" i="1" dirty="0">
                <a:latin typeface="Calibri" panose="020F0502020204030204" pitchFamily="34" charset="0"/>
                <a:ea typeface="MS Mincho" panose="02020609040205080304" pitchFamily="49" charset="-128"/>
                <a:cs typeface="Times New Roman" panose="02020603050405020304" pitchFamily="18" charset="0"/>
              </a:rPr>
              <a:t>, disease; ESRD, end-stage renal disease; MI, myocardial infarction; Mod, moderate; PVD, peripheral vascular disease; PUD, peptic ulcer disease; </a:t>
            </a:r>
            <a:r>
              <a:rPr lang="en-US" sz="1200" i="1" dirty="0" err="1">
                <a:latin typeface="Calibri" panose="020F0502020204030204" pitchFamily="34" charset="0"/>
                <a:ea typeface="MS Mincho" panose="02020609040205080304" pitchFamily="49" charset="-128"/>
                <a:cs typeface="Times New Roman" panose="02020603050405020304" pitchFamily="18" charset="0"/>
              </a:rPr>
              <a:t>sev</a:t>
            </a:r>
            <a:r>
              <a:rPr lang="en-US" sz="1200" i="1" dirty="0">
                <a:latin typeface="Calibri" panose="020F0502020204030204" pitchFamily="34" charset="0"/>
                <a:ea typeface="MS Mincho" panose="02020609040205080304" pitchFamily="49" charset="-128"/>
                <a:cs typeface="Times New Roman" panose="02020603050405020304" pitchFamily="18" charset="0"/>
              </a:rPr>
              <a:t>, severe.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00324" y="1143000"/>
            <a:ext cx="2209965" cy="307777"/>
          </a:xfrm>
          <a:prstGeom prst="rect">
            <a:avLst/>
          </a:prstGeom>
        </p:spPr>
        <p:txBody>
          <a:bodyPr wrap="none">
            <a:spAutoFit/>
          </a:bodyPr>
          <a:lstStyle/>
          <a:p>
            <a:pPr marL="457200" marR="0" indent="-228600" algn="ctr">
              <a:spcBef>
                <a:spcPts val="600"/>
              </a:spcBef>
              <a:spcAft>
                <a:spcPts val="0"/>
              </a:spcAft>
            </a:pPr>
            <a:r>
              <a:rPr lang="en-US" sz="14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(a) Comorbid </a:t>
            </a:r>
            <a:r>
              <a:rPr lang="en-US" sz="14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conditions</a:t>
            </a:r>
            <a:endParaRPr lang="en-US" sz="14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929190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52</a:t>
            </a:fld>
            <a:endParaRPr lang="en-US" dirty="0"/>
          </a:p>
        </p:txBody>
      </p:sp>
      <p:sp>
        <p:nvSpPr>
          <p:cNvPr id="3" name="Title 2"/>
          <p:cNvSpPr>
            <a:spLocks noGrp="1"/>
          </p:cNvSpPr>
          <p:nvPr>
            <p:ph type="title"/>
          </p:nvPr>
        </p:nvSpPr>
        <p:spPr>
          <a:xfrm>
            <a:off x="10510" y="0"/>
            <a:ext cx="9144000" cy="1143000"/>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a:t>
            </a:r>
            <a:r>
              <a:rPr lang="en-US" sz="2200" b="1" spc="30" dirty="0">
                <a:latin typeface="Calibri" panose="020F0502020204030204" pitchFamily="34" charset="0"/>
                <a:ea typeface="MS Gothic" panose="020B0609070205080204" pitchFamily="49" charset="-128"/>
                <a:cs typeface="Times New Roman" panose="02020603050405020304" pitchFamily="18" charset="0"/>
              </a:rPr>
              <a:t>Figure </a:t>
            </a:r>
            <a:r>
              <a:rPr lang="en-US" sz="2200" b="1" spc="30" dirty="0" smtClean="0">
                <a:latin typeface="Calibri" panose="020F0502020204030204" pitchFamily="34" charset="0"/>
                <a:ea typeface="MS Gothic" panose="020B0609070205080204" pitchFamily="49" charset="-128"/>
                <a:cs typeface="Times New Roman" panose="02020603050405020304" pitchFamily="18" charset="0"/>
              </a:rPr>
              <a:t>8.26 Selected </a:t>
            </a:r>
            <a:r>
              <a:rPr lang="en-US" sz="2200" b="1" spc="30" dirty="0">
                <a:latin typeface="Calibri" panose="020F0502020204030204" pitchFamily="34" charset="0"/>
                <a:ea typeface="MS Gothic" panose="020B0609070205080204" pitchFamily="49" charset="-128"/>
                <a:cs typeface="Times New Roman" panose="02020603050405020304" pitchFamily="18" charset="0"/>
              </a:rPr>
              <a:t>(a) comorbid conditions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for calculation of the (b) </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Charlson</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Comorbidity Index, prior to transition to ESRD in 9,086 incident dialysis patients during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1/1/2007-12/31/2014</a:t>
            </a:r>
            <a:endParaRPr lang="en-US" sz="2200" dirty="0"/>
          </a:p>
        </p:txBody>
      </p:sp>
      <p:sp>
        <p:nvSpPr>
          <p:cNvPr id="6" name="Rectangle 5"/>
          <p:cNvSpPr/>
          <p:nvPr/>
        </p:nvSpPr>
        <p:spPr>
          <a:xfrm>
            <a:off x="10510" y="5600365"/>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MS Gothic" panose="020B0609070205080204" pitchFamily="49" charset="-128"/>
                <a:cs typeface="Times New Roman" panose="02020603050405020304" pitchFamily="18" charset="0"/>
              </a:rPr>
              <a:t>Data source</a:t>
            </a:r>
            <a:r>
              <a:rPr lang="en-US" sz="1200" i="1" dirty="0">
                <a:latin typeface="Calibri" panose="020F0502020204030204" pitchFamily="34" charset="0"/>
                <a:ea typeface="MS Mincho" panose="02020609040205080304" pitchFamily="49" charset="-128"/>
                <a:cs typeface="Times New Roman" panose="02020603050405020304" pitchFamily="18" charset="0"/>
              </a:rPr>
              <a:t>: Kaiser Permanente Southern California Electronic Health Records. Abbreviations: CHF, congestive heart failure; </a:t>
            </a:r>
            <a:r>
              <a:rPr lang="en-US" sz="1200" i="1" dirty="0" err="1">
                <a:latin typeface="Calibri" panose="020F0502020204030204" pitchFamily="34" charset="0"/>
                <a:ea typeface="MS Mincho" panose="02020609040205080304" pitchFamily="49" charset="-128"/>
                <a:cs typeface="Times New Roman" panose="02020603050405020304" pitchFamily="18" charset="0"/>
              </a:rPr>
              <a:t>compl</a:t>
            </a:r>
            <a:r>
              <a:rPr lang="en-US" sz="1200" i="1" dirty="0">
                <a:latin typeface="Calibri" panose="020F0502020204030204" pitchFamily="34" charset="0"/>
                <a:ea typeface="MS Mincho" panose="02020609040205080304" pitchFamily="49" charset="-128"/>
                <a:cs typeface="Times New Roman" panose="02020603050405020304" pitchFamily="18" charset="0"/>
              </a:rPr>
              <a:t>, complications; COPD, chronic obstructive pulmonary disease; CVD, cerebrovascular disease; </a:t>
            </a:r>
            <a:r>
              <a:rPr lang="en-US" sz="1200" i="1" dirty="0" err="1">
                <a:latin typeface="Calibri" panose="020F0502020204030204" pitchFamily="34" charset="0"/>
                <a:ea typeface="MS Mincho" panose="02020609040205080304" pitchFamily="49" charset="-128"/>
                <a:cs typeface="Times New Roman" panose="02020603050405020304" pitchFamily="18" charset="0"/>
              </a:rPr>
              <a:t>dz</a:t>
            </a:r>
            <a:r>
              <a:rPr lang="en-US" sz="1200" i="1" dirty="0">
                <a:latin typeface="Calibri" panose="020F0502020204030204" pitchFamily="34" charset="0"/>
                <a:ea typeface="MS Mincho" panose="02020609040205080304" pitchFamily="49" charset="-128"/>
                <a:cs typeface="Times New Roman" panose="02020603050405020304" pitchFamily="18" charset="0"/>
              </a:rPr>
              <a:t>, disease; ESRD, end-stage renal disease; MI, myocardial infarction; Mod, moderate; PVD, peripheral vascular disease; PUD, peptic ulcer disease; </a:t>
            </a:r>
            <a:r>
              <a:rPr lang="en-US" sz="1200" i="1" dirty="0" err="1">
                <a:latin typeface="Calibri" panose="020F0502020204030204" pitchFamily="34" charset="0"/>
                <a:ea typeface="MS Mincho" panose="02020609040205080304" pitchFamily="49" charset="-128"/>
                <a:cs typeface="Times New Roman" panose="02020603050405020304" pitchFamily="18" charset="0"/>
              </a:rPr>
              <a:t>sev</a:t>
            </a:r>
            <a:r>
              <a:rPr lang="en-US" sz="1200" i="1" dirty="0">
                <a:latin typeface="Calibri" panose="020F0502020204030204" pitchFamily="34" charset="0"/>
                <a:ea typeface="MS Mincho" panose="02020609040205080304" pitchFamily="49" charset="-128"/>
                <a:cs typeface="Times New Roman" panose="02020603050405020304" pitchFamily="18" charset="0"/>
              </a:rPr>
              <a:t>, severe.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88522" y="1143000"/>
            <a:ext cx="3166957" cy="307777"/>
          </a:xfrm>
          <a:prstGeom prst="rect">
            <a:avLst/>
          </a:prstGeom>
        </p:spPr>
        <p:txBody>
          <a:bodyPr wrap="none">
            <a:spAutoFit/>
          </a:bodyPr>
          <a:lstStyle/>
          <a:p>
            <a:pPr marL="457200" marR="0" indent="-228600" algn="ctr">
              <a:spcBef>
                <a:spcPts val="600"/>
              </a:spcBef>
              <a:spcAft>
                <a:spcPts val="0"/>
              </a:spcAft>
            </a:pPr>
            <a:r>
              <a:rPr lang="en-US" sz="14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(b) </a:t>
            </a:r>
            <a:r>
              <a:rPr lang="en-US" sz="1400" b="1" dirty="0" err="1"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Charlson</a:t>
            </a:r>
            <a:r>
              <a:rPr lang="en-US" sz="1400" b="1"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 Comorbidity Index score</a:t>
            </a:r>
            <a:endParaRPr lang="en-US" sz="1400" b="1"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795" y="1379486"/>
            <a:ext cx="5486411" cy="4220879"/>
          </a:xfrm>
        </p:spPr>
      </p:pic>
    </p:spTree>
    <p:extLst>
      <p:ext uri="{BB962C8B-B14F-4D97-AF65-F5344CB8AC3E}">
        <p14:creationId xmlns:p14="http://schemas.microsoft.com/office/powerpoint/2010/main" val="3412561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53</a:t>
            </a:fld>
            <a:endParaRPr lang="en-US" dirty="0"/>
          </a:p>
        </p:txBody>
      </p:sp>
      <p:sp>
        <p:nvSpPr>
          <p:cNvPr id="3" name="Title 2"/>
          <p:cNvSpPr>
            <a:spLocks noGrp="1"/>
          </p:cNvSpPr>
          <p:nvPr>
            <p:ph type="title"/>
          </p:nvPr>
        </p:nvSpPr>
        <p:spPr>
          <a:xfrm>
            <a:off x="0" y="86371"/>
            <a:ext cx="9144000" cy="830262"/>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8.27 Seasonal trend among 9,086 incident dialysis patients who transitioned to ESRD during 1/1/2007-12/31/2014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2206" y="1034214"/>
            <a:ext cx="5219588" cy="4525963"/>
          </a:xfrm>
        </p:spPr>
      </p:pic>
      <p:sp>
        <p:nvSpPr>
          <p:cNvPr id="6" name="Rectangle 5"/>
          <p:cNvSpPr/>
          <p:nvPr/>
        </p:nvSpPr>
        <p:spPr>
          <a:xfrm>
            <a:off x="666750" y="5556765"/>
            <a:ext cx="7810500"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Kaiser Permanente Southern California Electronic Health Records. Abbreviations: ESRD, end-stage renal disease; Jan, January; Feb, February; Mar, March; Apr, April; Jun, June; Jul, July; Aug, August; Sep, September; Oct, October; Nov, November; Dec, December.</a:t>
            </a:r>
            <a:endParaRPr lang="en-US" sz="1200" i="1" dirty="0"/>
          </a:p>
        </p:txBody>
      </p:sp>
    </p:spTree>
    <p:extLst>
      <p:ext uri="{BB962C8B-B14F-4D97-AF65-F5344CB8AC3E}">
        <p14:creationId xmlns:p14="http://schemas.microsoft.com/office/powerpoint/2010/main" val="2051987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54</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8.28 Trend in serum creatinine level during the prelude (pre-ESRD) period over 20 quarters among 9,086 patients who transitioned to dialysis during 1/1/2007-12/31/2014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7344" y="1224758"/>
            <a:ext cx="5829312" cy="4484684"/>
          </a:xfrm>
        </p:spPr>
      </p:pic>
      <p:sp>
        <p:nvSpPr>
          <p:cNvPr id="6" name="Rectangle 5"/>
          <p:cNvSpPr/>
          <p:nvPr/>
        </p:nvSpPr>
        <p:spPr>
          <a:xfrm>
            <a:off x="916370" y="5709442"/>
            <a:ext cx="7311259"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Kaiser Permanente Southern California Electronic Health Records. Abbreviations: ESRD, end-stage renal disease; mg/</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dL</a:t>
            </a:r>
            <a:r>
              <a:rPr lang="en-US" sz="1200" i="1" dirty="0">
                <a:latin typeface="Calibri" panose="020F0502020204030204" pitchFamily="34" charset="0"/>
                <a:ea typeface="Times New Roman" panose="02020603050405020304" pitchFamily="18" charset="0"/>
                <a:cs typeface="Times New Roman" panose="02020603050405020304" pitchFamily="18" charset="0"/>
              </a:rPr>
              <a:t>, milligrams per deciliter; p, percentile.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701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55</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8.29 Trend in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during the prelude (pre-ESRD) period over 20 quarters among 9,086 patients who transitioned to dialysis during 1/1/2007-12/31/2014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240524"/>
            <a:ext cx="5829312" cy="4484684"/>
          </a:xfrm>
        </p:spPr>
      </p:pic>
      <p:sp>
        <p:nvSpPr>
          <p:cNvPr id="6" name="Rectangle 5"/>
          <p:cNvSpPr/>
          <p:nvPr/>
        </p:nvSpPr>
        <p:spPr>
          <a:xfrm>
            <a:off x="629641" y="5815880"/>
            <a:ext cx="8075229"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MS Gothic" panose="020B0609070205080204" pitchFamily="49" charset="-128"/>
                <a:cs typeface="Times New Roman" panose="02020603050405020304" pitchFamily="18" charset="0"/>
              </a:rPr>
              <a:t>Data source: Kaiser Permanente Southern California Electronic Health Records. Abbreviations: </a:t>
            </a:r>
            <a:r>
              <a:rPr lang="en-US" sz="1200" i="1" dirty="0" err="1">
                <a:latin typeface="Calibri" panose="020F0502020204030204" pitchFamily="34" charset="0"/>
                <a:ea typeface="MS Gothic" panose="020B0609070205080204" pitchFamily="49" charset="-128"/>
                <a:cs typeface="Times New Roman" panose="02020603050405020304" pitchFamily="18" charset="0"/>
              </a:rPr>
              <a:t>eGFR</a:t>
            </a:r>
            <a:r>
              <a:rPr lang="en-US" sz="1200" i="1" dirty="0">
                <a:latin typeface="Calibri" panose="020F0502020204030204" pitchFamily="34" charset="0"/>
                <a:ea typeface="MS Gothic" panose="020B0609070205080204" pitchFamily="49" charset="-128"/>
                <a:cs typeface="Times New Roman" panose="02020603050405020304" pitchFamily="18" charset="0"/>
              </a:rPr>
              <a:t>; estimated glomerular filtration rate; ESRD, end-stage renal disease; mL/min/1.73m2, milliliter per minute per 1.73 meters squared; p, percentile.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021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56</a:t>
            </a:fld>
            <a:endParaRPr lang="en-US" dirty="0"/>
          </a:p>
        </p:txBody>
      </p:sp>
      <p:sp>
        <p:nvSpPr>
          <p:cNvPr id="3" name="Title 2"/>
          <p:cNvSpPr>
            <a:spLocks noGrp="1"/>
          </p:cNvSpPr>
          <p:nvPr>
            <p:ph type="title"/>
          </p:nvPr>
        </p:nvSpPr>
        <p:spPr>
          <a:xfrm>
            <a:off x="0" y="-5101"/>
            <a:ext cx="9144000" cy="1143000"/>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Figure 8.30 Trends in </a:t>
            </a: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eGFR</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during the prelude (pre-ESRD) period over 20 quarters among 9,086 patients who transitioned to dialysis during 1/1/2007-12/31/2014, stratified by age-at-incidence</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7344" y="1198229"/>
            <a:ext cx="5829312" cy="4484684"/>
          </a:xfrm>
        </p:spPr>
      </p:pic>
      <p:sp>
        <p:nvSpPr>
          <p:cNvPr id="6" name="Rectangle 5"/>
          <p:cNvSpPr/>
          <p:nvPr/>
        </p:nvSpPr>
        <p:spPr>
          <a:xfrm>
            <a:off x="552450" y="5743243"/>
            <a:ext cx="80391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Kaiser Permanente Southern California Electronic Health Records.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latin typeface="Calibri" panose="020F0502020204030204" pitchFamily="34" charset="0"/>
                <a:ea typeface="Times New Roman" panose="02020603050405020304" pitchFamily="18" charset="0"/>
                <a:cs typeface="Times New Roman" panose="02020603050405020304" pitchFamily="18" charset="0"/>
              </a:rPr>
              <a:t>; estimated glomerular filtration rate; ESRD, end-stage renal disease; mL/min/1.73m2, milliliter per minute per 1.73 meters squared.</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527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57</a:t>
            </a:fld>
            <a:endParaRPr lang="en-US" dirty="0"/>
          </a:p>
        </p:txBody>
      </p:sp>
      <p:sp>
        <p:nvSpPr>
          <p:cNvPr id="3" name="Title 2"/>
          <p:cNvSpPr>
            <a:spLocks noGrp="1"/>
          </p:cNvSpPr>
          <p:nvPr>
            <p:ph type="title"/>
          </p:nvPr>
        </p:nvSpPr>
        <p:spPr>
          <a:xfrm>
            <a:off x="0" y="181138"/>
            <a:ext cx="8877300" cy="1181099"/>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8.31 Trend in hemoglobin levels (g/</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dL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over 8 quarters each in the prelude (pre-ESRD) and vintage (post-ESRD) periods among 9,086 patients who transitioned to dialysis during 1/1/2007-12/31/2014 </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7344" y="1333949"/>
            <a:ext cx="5829312" cy="4484684"/>
          </a:xfrm>
        </p:spPr>
      </p:pic>
      <p:sp>
        <p:nvSpPr>
          <p:cNvPr id="6" name="Rectangle 5"/>
          <p:cNvSpPr/>
          <p:nvPr/>
        </p:nvSpPr>
        <p:spPr>
          <a:xfrm>
            <a:off x="723900" y="5903059"/>
            <a:ext cx="76962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Kaiser Permanente Southern California Electronic Health Records. Abbreviations: ESRD, end-stage renal disease; g/</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dL</a:t>
            </a:r>
            <a:r>
              <a:rPr lang="en-US" sz="1200" i="1" dirty="0">
                <a:latin typeface="Calibri" panose="020F0502020204030204" pitchFamily="34" charset="0"/>
                <a:ea typeface="Times New Roman" panose="02020603050405020304" pitchFamily="18" charset="0"/>
                <a:cs typeface="Times New Roman" panose="02020603050405020304" pitchFamily="18" charset="0"/>
              </a:rPr>
              <a:t>, grams per deciliter; p, percentile.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771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58</a:t>
            </a:fld>
            <a:endParaRPr lang="en-US" dirty="0"/>
          </a:p>
        </p:txBody>
      </p:sp>
      <p:sp>
        <p:nvSpPr>
          <p:cNvPr id="3" name="Title 2"/>
          <p:cNvSpPr>
            <a:spLocks noGrp="1"/>
          </p:cNvSpPr>
          <p:nvPr>
            <p:ph type="title"/>
          </p:nvPr>
        </p:nvSpPr>
        <p:spPr>
          <a:xfrm>
            <a:off x="0" y="195654"/>
            <a:ext cx="9144000" cy="1135062"/>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8.32 Trend in hemoglobin A1C levels (%) over 8 quarters each in the prelude (pre-ESRD) and vintage (post-ESRD) periods among 9,086 patients who transitioned to dialysis during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1/1/2007-12/31/2014 </a:t>
            </a: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7344" y="1394816"/>
            <a:ext cx="5829312" cy="4484684"/>
          </a:xfrm>
        </p:spPr>
      </p:pic>
      <p:sp>
        <p:nvSpPr>
          <p:cNvPr id="6" name="Rectangle 5"/>
          <p:cNvSpPr/>
          <p:nvPr/>
        </p:nvSpPr>
        <p:spPr>
          <a:xfrm>
            <a:off x="80749" y="5943600"/>
            <a:ext cx="9144000" cy="276999"/>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Kaiser Permanente Southern California Electronic Health Records. Abbreviations: ESRD, end-stage renal disease; p, percentile.</a:t>
            </a:r>
            <a:endParaRPr lang="en-US" sz="1200" i="1" dirty="0"/>
          </a:p>
        </p:txBody>
      </p:sp>
    </p:spTree>
    <p:extLst>
      <p:ext uri="{BB962C8B-B14F-4D97-AF65-F5344CB8AC3E}">
        <p14:creationId xmlns:p14="http://schemas.microsoft.com/office/powerpoint/2010/main" val="2159162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59</a:t>
            </a:fld>
            <a:endParaRPr lang="en-US" dirty="0"/>
          </a:p>
        </p:txBody>
      </p:sp>
      <p:sp>
        <p:nvSpPr>
          <p:cNvPr id="3" name="Title 2"/>
          <p:cNvSpPr>
            <a:spLocks noGrp="1"/>
          </p:cNvSpPr>
          <p:nvPr>
            <p:ph type="title"/>
          </p:nvPr>
        </p:nvSpPr>
        <p:spPr>
          <a:xfrm>
            <a:off x="0" y="226241"/>
            <a:ext cx="9144000" cy="945168"/>
          </a:xfrm>
        </p:spPr>
        <p:txBody>
          <a:bodyPr/>
          <a:lstStyle/>
          <a:p>
            <a:pPr marL="0" marR="0">
              <a:spcBef>
                <a:spcPts val="1800"/>
              </a:spcBef>
              <a:spcAft>
                <a:spcPts val="600"/>
              </a:spcAft>
            </a:pPr>
            <a:r>
              <a:rPr lang="en-US" sz="2200" b="1" spc="30" dirty="0" err="1" smtClean="0">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 1 Figure 8.33 Trend in phosphorus levels (mg/</a:t>
            </a:r>
            <a:r>
              <a:rPr lang="en-US" sz="2200" b="1" spc="30" dirty="0" err="1" smtClean="0">
                <a:latin typeface="Calibri" panose="020F0502020204030204" pitchFamily="34" charset="0"/>
                <a:ea typeface="Times New Roman" panose="02020603050405020304" pitchFamily="18" charset="0"/>
                <a:cs typeface="Times New Roman" panose="02020603050405020304" pitchFamily="18" charset="0"/>
              </a:rPr>
              <a:t>dL</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 over 8 quarters each in the prelude (pre-ESRD) and vintage (post-ESRD) periods among 9,086 patients who transitioned to dialysis during 1/1/2007-12/31/2014 </a:t>
            </a:r>
            <a:b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7344" y="1263699"/>
            <a:ext cx="5829312" cy="4484684"/>
          </a:xfrm>
        </p:spPr>
      </p:pic>
      <p:sp>
        <p:nvSpPr>
          <p:cNvPr id="6" name="Rectangle 5"/>
          <p:cNvSpPr/>
          <p:nvPr/>
        </p:nvSpPr>
        <p:spPr>
          <a:xfrm>
            <a:off x="933450" y="5748383"/>
            <a:ext cx="72771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Kaiser Permanente Southern California Electronic Health Records. Abbreviations: ESRD, end-stage renal disease; mg/</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dL</a:t>
            </a:r>
            <a:r>
              <a:rPr lang="en-US" sz="1200" i="1" dirty="0">
                <a:latin typeface="Calibri" panose="020F0502020204030204" pitchFamily="34" charset="0"/>
                <a:ea typeface="Times New Roman" panose="02020603050405020304" pitchFamily="18" charset="0"/>
                <a:cs typeface="Times New Roman" panose="02020603050405020304" pitchFamily="18" charset="0"/>
              </a:rPr>
              <a:t>, milligrams per deciliter; p, percentile.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3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13" name="Title 12"/>
          <p:cNvSpPr>
            <a:spLocks noGrp="1"/>
          </p:cNvSpPr>
          <p:nvPr>
            <p:ph type="title"/>
          </p:nvPr>
        </p:nvSpPr>
        <p:spPr>
          <a:xfrm>
            <a:off x="257175" y="195080"/>
            <a:ext cx="8629650" cy="1135062"/>
          </a:xfrm>
        </p:spPr>
        <p:txBody>
          <a:bodyPr/>
          <a:lstStyle/>
          <a:p>
            <a:pPr marL="0" marR="0">
              <a:spcBef>
                <a:spcPts val="2400"/>
              </a:spcBef>
              <a:spcAft>
                <a:spcPts val="600"/>
              </a:spcAft>
            </a:pPr>
            <a:r>
              <a:rPr lang="en-US" sz="2100" b="1" dirty="0">
                <a:latin typeface="Calibri" panose="020F0502020204030204" pitchFamily="34" charset="0"/>
                <a:ea typeface="Times New Roman" panose="02020603050405020304" pitchFamily="18" charset="0"/>
                <a:cs typeface="Times New Roman" panose="02020603050405020304" pitchFamily="18" charset="0"/>
              </a:rPr>
              <a:t>vol 1 Table </a:t>
            </a:r>
            <a:r>
              <a:rPr lang="en-US" sz="2100" b="1" dirty="0" smtClean="0">
                <a:latin typeface="Calibri" panose="020F0502020204030204" pitchFamily="34" charset="0"/>
                <a:ea typeface="Times New Roman" panose="02020603050405020304" pitchFamily="18" charset="0"/>
                <a:cs typeface="Times New Roman" panose="02020603050405020304" pitchFamily="18" charset="0"/>
              </a:rPr>
              <a:t>8.1 Rates </a:t>
            </a:r>
            <a:r>
              <a:rPr lang="en-US" sz="2100" b="1" dirty="0">
                <a:latin typeface="Calibri" panose="020F0502020204030204" pitchFamily="34" charset="0"/>
                <a:ea typeface="Times New Roman" panose="02020603050405020304" pitchFamily="18" charset="0"/>
                <a:cs typeface="Times New Roman" panose="02020603050405020304" pitchFamily="18" charset="0"/>
              </a:rPr>
              <a:t>and ratio of incident ESRD Veterans among the veteran population and the U.S. adult population for calendar years 2008-2014 across 5 age strata of 18-34, 35-54, 55-64, 65-74, and 75+ years </a:t>
            </a:r>
            <a:endParaRPr lang="en-US" sz="2100" dirty="0"/>
          </a:p>
        </p:txBody>
      </p:sp>
      <p:sp>
        <p:nvSpPr>
          <p:cNvPr id="4" name="Rectangle 3"/>
          <p:cNvSpPr/>
          <p:nvPr/>
        </p:nvSpPr>
        <p:spPr>
          <a:xfrm>
            <a:off x="3622864" y="1706500"/>
            <a:ext cx="1898277" cy="338554"/>
          </a:xfrm>
          <a:prstGeom prst="rect">
            <a:avLst/>
          </a:prstGeom>
        </p:spPr>
        <p:txBody>
          <a:bodyPr wrap="none">
            <a:spAutoFit/>
          </a:bodyPr>
          <a:lstStyle/>
          <a:p>
            <a:pPr marR="0" lvl="0" algn="ctr" fontAlgn="base">
              <a:spcBef>
                <a:spcPts val="1200"/>
              </a:spcBef>
              <a:spcAft>
                <a:spcPts val="1200"/>
              </a:spcAft>
              <a:buClr>
                <a:srgbClr val="000000"/>
              </a:buClr>
            </a:pPr>
            <a:r>
              <a:rPr lang="en-US" sz="1600" b="1" kern="0" dirty="0" smtClean="0">
                <a:solidFill>
                  <a:srgbClr val="000000"/>
                </a:solidFill>
                <a:latin typeface="Calibri" panose="020F0502020204030204" pitchFamily="34" charset="0"/>
                <a:ea typeface="Times New Roman" panose="02020603050405020304" pitchFamily="18" charset="0"/>
                <a:cs typeface="Segoe UI" panose="020B0502040204020203" pitchFamily="34" charset="0"/>
              </a:rPr>
              <a:t>(e) 75 years or older</a:t>
            </a:r>
            <a:endParaRPr lang="en-US" sz="1600" b="1" u="none" strike="noStrike" kern="0" spc="0" dirty="0">
              <a:solidFill>
                <a:srgbClr val="000000"/>
              </a:solidFill>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5" name="Rectangle 4"/>
          <p:cNvSpPr/>
          <p:nvPr/>
        </p:nvSpPr>
        <p:spPr>
          <a:xfrm>
            <a:off x="381000" y="4462230"/>
            <a:ext cx="8643937" cy="646331"/>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VHA Administrative data, USRDS ESRD Database, CMS Medicare Inpatient and Outpatient data, U.S. Census Bureau; data derived </a:t>
            </a:r>
            <a:r>
              <a:rPr lang="en-US" sz="1200" i="1" dirty="0" smtClean="0">
                <a:latin typeface="Calibri" panose="020F0502020204030204" pitchFamily="34" charset="0"/>
                <a:ea typeface="Calibri" panose="020F0502020204030204" pitchFamily="34" charset="0"/>
                <a:cs typeface="Times New Roman" panose="02020603050405020304" pitchFamily="18" charset="0"/>
              </a:rPr>
              <a:t>from U.S</a:t>
            </a:r>
            <a:r>
              <a:rPr lang="en-US" sz="1200" i="1" dirty="0">
                <a:latin typeface="Calibri" panose="020F0502020204030204" pitchFamily="34" charset="0"/>
                <a:ea typeface="Calibri" panose="020F0502020204030204" pitchFamily="34" charset="0"/>
                <a:cs typeface="Times New Roman" panose="02020603050405020304" pitchFamily="18" charset="0"/>
              </a:rPr>
              <a:t>. veteran incident dialysis patients. *Veterans to U.S. rate ratios. Abbreviations: ESRD, end-stage renal disease; PM, per million; Vet, Veterans</a:t>
            </a:r>
            <a:endParaRPr lang="en-US" sz="12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356018"/>
              </p:ext>
            </p:extLst>
          </p:nvPr>
        </p:nvGraphicFramePr>
        <p:xfrm>
          <a:off x="468453" y="2133600"/>
          <a:ext cx="8207094" cy="2252853"/>
        </p:xfrm>
        <a:graphic>
          <a:graphicData uri="http://schemas.openxmlformats.org/drawingml/2006/table">
            <a:tbl>
              <a:tblPr/>
              <a:tblGrid>
                <a:gridCol w="2297303">
                  <a:extLst>
                    <a:ext uri="{9D8B030D-6E8A-4147-A177-3AD203B41FA5}">
                      <a16:colId xmlns:a16="http://schemas.microsoft.com/office/drawing/2014/main" val="4293533939"/>
                    </a:ext>
                  </a:extLst>
                </a:gridCol>
                <a:gridCol w="950440">
                  <a:extLst>
                    <a:ext uri="{9D8B030D-6E8A-4147-A177-3AD203B41FA5}">
                      <a16:colId xmlns:a16="http://schemas.microsoft.com/office/drawing/2014/main" val="237273865"/>
                    </a:ext>
                  </a:extLst>
                </a:gridCol>
                <a:gridCol w="804219">
                  <a:extLst>
                    <a:ext uri="{9D8B030D-6E8A-4147-A177-3AD203B41FA5}">
                      <a16:colId xmlns:a16="http://schemas.microsoft.com/office/drawing/2014/main" val="3754691747"/>
                    </a:ext>
                  </a:extLst>
                </a:gridCol>
                <a:gridCol w="877330">
                  <a:extLst>
                    <a:ext uri="{9D8B030D-6E8A-4147-A177-3AD203B41FA5}">
                      <a16:colId xmlns:a16="http://schemas.microsoft.com/office/drawing/2014/main" val="1429610169"/>
                    </a:ext>
                  </a:extLst>
                </a:gridCol>
                <a:gridCol w="804219">
                  <a:extLst>
                    <a:ext uri="{9D8B030D-6E8A-4147-A177-3AD203B41FA5}">
                      <a16:colId xmlns:a16="http://schemas.microsoft.com/office/drawing/2014/main" val="1775201577"/>
                    </a:ext>
                  </a:extLst>
                </a:gridCol>
                <a:gridCol w="877330">
                  <a:extLst>
                    <a:ext uri="{9D8B030D-6E8A-4147-A177-3AD203B41FA5}">
                      <a16:colId xmlns:a16="http://schemas.microsoft.com/office/drawing/2014/main" val="2634655534"/>
                    </a:ext>
                  </a:extLst>
                </a:gridCol>
                <a:gridCol w="804219">
                  <a:extLst>
                    <a:ext uri="{9D8B030D-6E8A-4147-A177-3AD203B41FA5}">
                      <a16:colId xmlns:a16="http://schemas.microsoft.com/office/drawing/2014/main" val="967662924"/>
                    </a:ext>
                  </a:extLst>
                </a:gridCol>
                <a:gridCol w="792034">
                  <a:extLst>
                    <a:ext uri="{9D8B030D-6E8A-4147-A177-3AD203B41FA5}">
                      <a16:colId xmlns:a16="http://schemas.microsoft.com/office/drawing/2014/main" val="198640425"/>
                    </a:ext>
                  </a:extLst>
                </a:gridCol>
              </a:tblGrid>
              <a:tr h="219710">
                <a:tc>
                  <a:txBody>
                    <a:bodyPr/>
                    <a:lstStyle/>
                    <a:p>
                      <a:pPr>
                        <a:lnSpc>
                          <a:spcPct val="115000"/>
                        </a:lnSpc>
                      </a:pPr>
                      <a:endParaRPr lang="en-US" sz="1600" dirty="0">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418117"/>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Veterans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25565194"/>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Veterans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4,911,012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4,851,671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4,839,173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4,806,688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4,776,945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4,544,552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4,468,254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521671918"/>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Veterans,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193169685"/>
                  </a:ext>
                </a:extLst>
              </a:tr>
              <a:tr h="21971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in 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28,849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29,466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28,605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27,849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2062860381"/>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 Population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18,671,803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18,846,651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18,621,790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18,870,776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19,154,525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19,494,613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19,844,921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448907913"/>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the U.S.,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774866953"/>
                  </a:ext>
                </a:extLst>
              </a:tr>
              <a:tr h="21971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ratio (Vet: 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868651"/>
                  </a:ext>
                </a:extLst>
              </a:tr>
            </a:tbl>
          </a:graphicData>
        </a:graphic>
      </p:graphicFrame>
    </p:spTree>
    <p:extLst>
      <p:ext uri="{BB962C8B-B14F-4D97-AF65-F5344CB8AC3E}">
        <p14:creationId xmlns:p14="http://schemas.microsoft.com/office/powerpoint/2010/main" val="30740512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60</a:t>
            </a:fld>
            <a:endParaRPr lang="en-US" dirty="0"/>
          </a:p>
        </p:txBody>
      </p:sp>
      <p:sp>
        <p:nvSpPr>
          <p:cNvPr id="3" name="Title 2"/>
          <p:cNvSpPr>
            <a:spLocks noGrp="1"/>
          </p:cNvSpPr>
          <p:nvPr>
            <p:ph type="title"/>
          </p:nvPr>
        </p:nvSpPr>
        <p:spPr>
          <a:xfrm>
            <a:off x="0" y="268069"/>
            <a:ext cx="9144000" cy="1141631"/>
          </a:xfrm>
        </p:spPr>
        <p:txBody>
          <a:bodyPr/>
          <a:lstStyle/>
          <a:p>
            <a:pPr marL="0" marR="0">
              <a:spcBef>
                <a:spcPts val="1800"/>
              </a:spcBef>
              <a:spcAft>
                <a:spcPts val="600"/>
              </a:spcAft>
            </a:pPr>
            <a:r>
              <a:rPr lang="en-US" sz="2100" b="1" spc="30" dirty="0">
                <a:latin typeface="Calibri" panose="020F0502020204030204" pitchFamily="34" charset="0"/>
                <a:ea typeface="Times New Roman" panose="02020603050405020304" pitchFamily="18" charset="0"/>
                <a:cs typeface="Times New Roman" panose="02020603050405020304" pitchFamily="18" charset="0"/>
              </a:rPr>
              <a:t>vol 1 Figure 8.34 Trend in parathyroid hormone levels (</a:t>
            </a:r>
            <a:r>
              <a:rPr lang="en-US" sz="2100" b="1" spc="30" dirty="0" err="1">
                <a:latin typeface="Calibri" panose="020F0502020204030204" pitchFamily="34" charset="0"/>
                <a:ea typeface="Times New Roman" panose="02020603050405020304" pitchFamily="18" charset="0"/>
                <a:cs typeface="Times New Roman" panose="02020603050405020304" pitchFamily="18" charset="0"/>
              </a:rPr>
              <a:t>pg</a:t>
            </a:r>
            <a:r>
              <a:rPr lang="en-US" sz="2100" b="1" spc="30" dirty="0">
                <a:latin typeface="Calibri" panose="020F0502020204030204" pitchFamily="34" charset="0"/>
                <a:ea typeface="Times New Roman" panose="02020603050405020304" pitchFamily="18" charset="0"/>
                <a:cs typeface="Times New Roman" panose="02020603050405020304" pitchFamily="18" charset="0"/>
              </a:rPr>
              <a:t>/mL) over 8 quarters each in the prelude (pre-ESRD) and vintage (post-ESRD) periods among 9,086 patients who transitioned to dialysis during 1/1/2007-12/31/2014 </a:t>
            </a:r>
            <a:endParaRPr lang="en-US" sz="21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7344" y="1306516"/>
            <a:ext cx="5829312" cy="4484684"/>
          </a:xfrm>
        </p:spPr>
      </p:pic>
      <p:sp>
        <p:nvSpPr>
          <p:cNvPr id="6" name="Rectangle 5"/>
          <p:cNvSpPr/>
          <p:nvPr/>
        </p:nvSpPr>
        <p:spPr>
          <a:xfrm>
            <a:off x="723900" y="5791200"/>
            <a:ext cx="76962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Kaiser Permanente Southern California Electronic Health Records. Abbreviations: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pg</a:t>
            </a:r>
            <a:r>
              <a:rPr lang="en-US" sz="1200" i="1" dirty="0">
                <a:latin typeface="Calibri" panose="020F0502020204030204" pitchFamily="34" charset="0"/>
                <a:ea typeface="Times New Roman" panose="02020603050405020304" pitchFamily="18" charset="0"/>
                <a:cs typeface="Times New Roman" panose="02020603050405020304" pitchFamily="18" charset="0"/>
              </a:rPr>
              <a:t>/</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dL</a:t>
            </a: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picograms</a:t>
            </a:r>
            <a:r>
              <a:rPr lang="en-US" sz="1200" i="1" dirty="0">
                <a:latin typeface="Calibri" panose="020F0502020204030204" pitchFamily="34" charset="0"/>
                <a:ea typeface="Times New Roman" panose="02020603050405020304" pitchFamily="18" charset="0"/>
                <a:cs typeface="Times New Roman" panose="02020603050405020304" pitchFamily="18" charset="0"/>
              </a:rPr>
              <a:t> per deciliter; p, percentile.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12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61</a:t>
            </a:fld>
            <a:endParaRPr lang="en-US" dirty="0"/>
          </a:p>
        </p:txBody>
      </p:sp>
      <p:sp>
        <p:nvSpPr>
          <p:cNvPr id="3" name="Title 2"/>
          <p:cNvSpPr>
            <a:spLocks noGrp="1"/>
          </p:cNvSpPr>
          <p:nvPr>
            <p:ph type="title"/>
          </p:nvPr>
        </p:nvSpPr>
        <p:spPr>
          <a:xfrm>
            <a:off x="0" y="190500"/>
            <a:ext cx="9144000" cy="1219200"/>
          </a:xfrm>
        </p:spPr>
        <p:txBody>
          <a:bodyPr/>
          <a:lstStyle/>
          <a:p>
            <a:pPr marL="0" marR="0">
              <a:spcBef>
                <a:spcPts val="18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1 Figure 8.35 Trend in albumin levels (g/</a:t>
            </a: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dL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over 8 quarters each in the prelude (pre-ESRD) and vintage (post-ESRD) periods among 9,086 patients who transitioned to dialysis during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1/1/2007-12/31/2014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7344" y="1328125"/>
            <a:ext cx="5829312" cy="4484684"/>
          </a:xfrm>
        </p:spPr>
      </p:pic>
      <p:sp>
        <p:nvSpPr>
          <p:cNvPr id="6" name="Rectangle 5"/>
          <p:cNvSpPr/>
          <p:nvPr/>
        </p:nvSpPr>
        <p:spPr>
          <a:xfrm>
            <a:off x="828672" y="5812809"/>
            <a:ext cx="7486656"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Kaiser Permanente Southern California Electronic Health Records. Abbreviations: ESRD, end-stage renal disease; g/</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dL</a:t>
            </a:r>
            <a:r>
              <a:rPr lang="en-US" sz="1200" i="1" dirty="0">
                <a:latin typeface="Calibri" panose="020F0502020204030204" pitchFamily="34" charset="0"/>
                <a:ea typeface="Times New Roman" panose="02020603050405020304" pitchFamily="18" charset="0"/>
                <a:cs typeface="Times New Roman" panose="02020603050405020304" pitchFamily="18" charset="0"/>
              </a:rPr>
              <a:t>, grams per deciliter; p, percentile.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11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152400"/>
            <a:ext cx="9144000" cy="1143000"/>
          </a:xfrm>
        </p:spPr>
        <p:txBody>
          <a:bodyPr/>
          <a:lstStyle/>
          <a:p>
            <a:pPr marL="0" marR="0">
              <a:spcBef>
                <a:spcPts val="1800"/>
              </a:spcBef>
              <a:spcAft>
                <a:spcPts val="600"/>
              </a:spcAft>
            </a:pPr>
            <a:r>
              <a:rPr lang="en-US" sz="2400" b="1" spc="30" dirty="0">
                <a:latin typeface="Calibri" panose="020F0502020204030204" pitchFamily="34" charset="0"/>
                <a:ea typeface="Calibri" panose="020F0502020204030204" pitchFamily="34" charset="0"/>
                <a:cs typeface="Times New Roman" panose="02020603050405020304" pitchFamily="18" charset="0"/>
              </a:rPr>
              <a:t>vol 1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F</a:t>
            </a:r>
            <a:r>
              <a:rPr lang="en-US" sz="2400" b="1" spc="30" dirty="0">
                <a:latin typeface="Calibri" panose="020F0502020204030204" pitchFamily="34" charset="0"/>
                <a:ea typeface="Calibri" panose="020F0502020204030204" pitchFamily="34" charset="0"/>
                <a:cs typeface="Times New Roman" panose="02020603050405020304" pitchFamily="18" charset="0"/>
              </a:rPr>
              <a:t>igure 8.1. Distribution of diabetes (%) as the cause of ESRD among 102,477 incident ESRD Veterans across states and territories</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of the United States, 10/1/2007-3/31/2015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5289" y="1714500"/>
            <a:ext cx="6693422" cy="3252223"/>
          </a:xfrm>
        </p:spPr>
      </p:pic>
      <p:sp>
        <p:nvSpPr>
          <p:cNvPr id="6" name="Rectangle 5"/>
          <p:cNvSpPr/>
          <p:nvPr/>
        </p:nvSpPr>
        <p:spPr>
          <a:xfrm>
            <a:off x="533400" y="5595085"/>
            <a:ext cx="4305300" cy="276999"/>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States and territories of the United States of America</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2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18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8.2. Distribution of preemptive kidney transplant rates among 102,477 incident ESRD Veterans across states and territories of the United States, 10/1/2007-3/31/2015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3765" y="1676400"/>
            <a:ext cx="6696470" cy="3447295"/>
          </a:xfrm>
        </p:spPr>
      </p:pic>
      <p:sp>
        <p:nvSpPr>
          <p:cNvPr id="6" name="Rectangle 5"/>
          <p:cNvSpPr/>
          <p:nvPr/>
        </p:nvSpPr>
        <p:spPr>
          <a:xfrm>
            <a:off x="435429" y="5661848"/>
            <a:ext cx="4152900" cy="276999"/>
          </a:xfrm>
          <a:prstGeom prst="rect">
            <a:avLst/>
          </a:prstGeom>
        </p:spPr>
        <p:txBody>
          <a:bodyPr wrap="square">
            <a:spAutoFit/>
          </a:bodyPr>
          <a:lstStyle/>
          <a:p>
            <a:pPr>
              <a:spcBef>
                <a:spcPts val="1800"/>
              </a:spcBef>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States and territories of the United States of America</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29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132649"/>
            <a:ext cx="9144000" cy="705551"/>
          </a:xfrm>
        </p:spPr>
        <p:txBody>
          <a:bodyPr/>
          <a:lstStyle/>
          <a:p>
            <a:pPr marL="0" marR="0">
              <a:spcBef>
                <a:spcPts val="2400"/>
              </a:spcBef>
              <a:spcAft>
                <a:spcPts val="600"/>
              </a:spcAft>
            </a:pPr>
            <a:r>
              <a:rPr lang="en-US" sz="1800" b="1" dirty="0">
                <a:latin typeface="Calibri" panose="020F0502020204030204" pitchFamily="34" charset="0"/>
                <a:ea typeface="Times New Roman" panose="02020603050405020304" pitchFamily="18" charset="0"/>
                <a:cs typeface="Times New Roman" panose="02020603050405020304" pitchFamily="18" charset="0"/>
              </a:rPr>
              <a:t>vol 1 Table </a:t>
            </a:r>
            <a:r>
              <a:rPr lang="en-US" sz="1800" b="1" dirty="0" smtClean="0">
                <a:latin typeface="Calibri" panose="020F0502020204030204" pitchFamily="34" charset="0"/>
                <a:ea typeface="Times New Roman" panose="02020603050405020304" pitchFamily="18" charset="0"/>
                <a:cs typeface="Times New Roman" panose="02020603050405020304" pitchFamily="18" charset="0"/>
              </a:rPr>
              <a:t>8.2 Baseline </a:t>
            </a:r>
            <a:r>
              <a:rPr lang="en-US" sz="1800" b="1" dirty="0">
                <a:latin typeface="Calibri" panose="020F0502020204030204" pitchFamily="34" charset="0"/>
                <a:ea typeface="Times New Roman" panose="02020603050405020304" pitchFamily="18" charset="0"/>
                <a:cs typeface="Times New Roman" panose="02020603050405020304" pitchFamily="18" charset="0"/>
              </a:rPr>
              <a:t>characteristics of 102,477 incident ESRD Veterans who transitioned to ESRD between</a:t>
            </a:r>
            <a:r>
              <a:rPr lang="en-US" sz="1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10/1/2007 and 3/31/2015 according to incidence year at transition to ESRD</a:t>
            </a:r>
            <a:r>
              <a:rPr lang="en-US" sz="1800" b="1" dirty="0">
                <a:latin typeface="Calibri" panose="020F0502020204030204" pitchFamily="34" charset="0"/>
                <a:ea typeface="Times New Roman" panose="02020603050405020304" pitchFamily="18" charset="0"/>
                <a:cs typeface="Times New Roman" panose="02020603050405020304" pitchFamily="18" charset="0"/>
              </a:rPr>
              <a:t/>
            </a:r>
            <a:br>
              <a:rPr lang="en-US" sz="1800" b="1" dirty="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8586324"/>
              </p:ext>
            </p:extLst>
          </p:nvPr>
        </p:nvGraphicFramePr>
        <p:xfrm>
          <a:off x="409574" y="838200"/>
          <a:ext cx="8324852" cy="5292852"/>
        </p:xfrm>
        <a:graphic>
          <a:graphicData uri="http://schemas.openxmlformats.org/drawingml/2006/table">
            <a:tbl>
              <a:tblPr firstRow="1" firstCol="1" bandRow="1"/>
              <a:tblGrid>
                <a:gridCol w="1979647">
                  <a:extLst>
                    <a:ext uri="{9D8B030D-6E8A-4147-A177-3AD203B41FA5}">
                      <a16:colId xmlns:a16="http://schemas.microsoft.com/office/drawing/2014/main" val="3995241409"/>
                    </a:ext>
                  </a:extLst>
                </a:gridCol>
                <a:gridCol w="634354">
                  <a:extLst>
                    <a:ext uri="{9D8B030D-6E8A-4147-A177-3AD203B41FA5}">
                      <a16:colId xmlns:a16="http://schemas.microsoft.com/office/drawing/2014/main" val="225834738"/>
                    </a:ext>
                  </a:extLst>
                </a:gridCol>
                <a:gridCol w="634354">
                  <a:extLst>
                    <a:ext uri="{9D8B030D-6E8A-4147-A177-3AD203B41FA5}">
                      <a16:colId xmlns:a16="http://schemas.microsoft.com/office/drawing/2014/main" val="1329251025"/>
                    </a:ext>
                  </a:extLst>
                </a:gridCol>
                <a:gridCol w="634354">
                  <a:extLst>
                    <a:ext uri="{9D8B030D-6E8A-4147-A177-3AD203B41FA5}">
                      <a16:colId xmlns:a16="http://schemas.microsoft.com/office/drawing/2014/main" val="4258763242"/>
                    </a:ext>
                  </a:extLst>
                </a:gridCol>
                <a:gridCol w="634354">
                  <a:extLst>
                    <a:ext uri="{9D8B030D-6E8A-4147-A177-3AD203B41FA5}">
                      <a16:colId xmlns:a16="http://schemas.microsoft.com/office/drawing/2014/main" val="2014293239"/>
                    </a:ext>
                  </a:extLst>
                </a:gridCol>
                <a:gridCol w="634354">
                  <a:extLst>
                    <a:ext uri="{9D8B030D-6E8A-4147-A177-3AD203B41FA5}">
                      <a16:colId xmlns:a16="http://schemas.microsoft.com/office/drawing/2014/main" val="4112041808"/>
                    </a:ext>
                  </a:extLst>
                </a:gridCol>
                <a:gridCol w="634354">
                  <a:extLst>
                    <a:ext uri="{9D8B030D-6E8A-4147-A177-3AD203B41FA5}">
                      <a16:colId xmlns:a16="http://schemas.microsoft.com/office/drawing/2014/main" val="1701189246"/>
                    </a:ext>
                  </a:extLst>
                </a:gridCol>
                <a:gridCol w="634354">
                  <a:extLst>
                    <a:ext uri="{9D8B030D-6E8A-4147-A177-3AD203B41FA5}">
                      <a16:colId xmlns:a16="http://schemas.microsoft.com/office/drawing/2014/main" val="404754934"/>
                    </a:ext>
                  </a:extLst>
                </a:gridCol>
                <a:gridCol w="634354">
                  <a:extLst>
                    <a:ext uri="{9D8B030D-6E8A-4147-A177-3AD203B41FA5}">
                      <a16:colId xmlns:a16="http://schemas.microsoft.com/office/drawing/2014/main" val="2782593638"/>
                    </a:ext>
                  </a:extLst>
                </a:gridCol>
                <a:gridCol w="634354">
                  <a:extLst>
                    <a:ext uri="{9D8B030D-6E8A-4147-A177-3AD203B41FA5}">
                      <a16:colId xmlns:a16="http://schemas.microsoft.com/office/drawing/2014/main" val="2690680738"/>
                    </a:ext>
                  </a:extLst>
                </a:gridCol>
                <a:gridCol w="636019">
                  <a:extLst>
                    <a:ext uri="{9D8B030D-6E8A-4147-A177-3AD203B41FA5}">
                      <a16:colId xmlns:a16="http://schemas.microsoft.com/office/drawing/2014/main" val="2432836314"/>
                    </a:ext>
                  </a:extLst>
                </a:gridCol>
              </a:tblGrid>
              <a:tr h="176845">
                <a:tc>
                  <a:txBody>
                    <a:bodyPr/>
                    <a:lstStyle/>
                    <a:p>
                      <a:pPr>
                        <a:lnSpc>
                          <a:spcPct val="115000"/>
                        </a:lnSpc>
                      </a:pPr>
                      <a:endParaRPr lang="en-US" sz="1200" dirty="0">
                        <a:effectLst/>
                        <a:latin typeface="Calibri" panose="020F0502020204030204" pitchFamily="34" charset="0"/>
                      </a:endParaRPr>
                    </a:p>
                  </a:txBody>
                  <a:tcPr marL="0" marR="0" marT="0" marB="0" anchor="b">
                    <a:lnL>
                      <a:noFill/>
                    </a:lnL>
                    <a:lnR>
                      <a:noFill/>
                    </a:lnR>
                    <a:lnT>
                      <a:noFill/>
                    </a:lnT>
                    <a:lnB>
                      <a:noFill/>
                    </a:lnB>
                  </a:tcPr>
                </a:tc>
                <a:tc gridSpan="10">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Incidence Year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9456973"/>
                  </a:ext>
                </a:extLst>
              </a:tr>
              <a:tr h="176845">
                <a:tc>
                  <a:txBody>
                    <a:bodyPr/>
                    <a:lstStyle/>
                    <a:p>
                      <a:pPr>
                        <a:lnSpc>
                          <a:spcPct val="115000"/>
                        </a:lnSpc>
                      </a:pPr>
                      <a:endParaRPr lang="en-US" sz="1200" dirty="0">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233979"/>
                  </a:ext>
                </a:extLst>
              </a:tr>
              <a:tr h="174748">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102477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0096969"/>
                  </a:ext>
                </a:extLst>
              </a:tr>
              <a:tr h="174748">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70.2±12.0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69.7±12.1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70.1±12.2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70.0±12.2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70.4±12.1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70.3±12.1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70.2±11.9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70.4±11.7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70.1±11.8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70.3±11.6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07792164"/>
                  </a:ext>
                </a:extLst>
              </a:tr>
              <a:tr h="174748">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21081"/>
                  </a:ext>
                </a:extLst>
              </a:tr>
              <a:tr h="176845">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9621658"/>
                  </a:ext>
                </a:extLst>
              </a:tr>
              <a:tr h="174748">
                <a:tc>
                  <a:txBody>
                    <a:bodyPr/>
                    <a:lstStyle/>
                    <a:p>
                      <a:pPr marL="91440" marR="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522485377"/>
                  </a:ext>
                </a:extLst>
              </a:tr>
              <a:tr h="174748">
                <a:tc>
                  <a:txBody>
                    <a:bodyPr/>
                    <a:lstStyle/>
                    <a:p>
                      <a:pPr marL="91440" marR="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304042394"/>
                  </a:ext>
                </a:extLst>
              </a:tr>
              <a:tr h="174748">
                <a:tc>
                  <a:txBody>
                    <a:bodyPr/>
                    <a:lstStyle/>
                    <a:p>
                      <a:pPr marL="91440" marR="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941015040"/>
                  </a:ext>
                </a:extLst>
              </a:tr>
              <a:tr h="174748">
                <a:tc>
                  <a:txBody>
                    <a:bodyPr/>
                    <a:lstStyle/>
                    <a:p>
                      <a:pPr marL="91440" marR="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4078628853"/>
                  </a:ext>
                </a:extLst>
              </a:tr>
              <a:tr h="174748">
                <a:tc>
                  <a:txBody>
                    <a:bodyPr/>
                    <a:lstStyle/>
                    <a:p>
                      <a:pPr marL="91440" marR="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Native Hawaiian or Pacific Islander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384452827"/>
                  </a:ext>
                </a:extLst>
              </a:tr>
              <a:tr h="174748">
                <a:tc>
                  <a:txBody>
                    <a:bodyPr/>
                    <a:lstStyle/>
                    <a:p>
                      <a:pPr marL="91440" marR="0">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or Multiracial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770504394"/>
                  </a:ext>
                </a:extLst>
              </a:tr>
              <a:tr h="174748">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641593"/>
                  </a:ext>
                </a:extLst>
              </a:tr>
              <a:tr h="176845">
                <a:tc>
                  <a:txBody>
                    <a:bodyPr/>
                    <a:lstStyle/>
                    <a:p>
                      <a:pPr marL="0" marR="0">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Ethnicity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5366602"/>
                  </a:ext>
                </a:extLst>
              </a:tr>
              <a:tr h="174748">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124640306"/>
                  </a:ext>
                </a:extLst>
              </a:tr>
              <a:tr h="174748">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394202570"/>
                  </a:ext>
                </a:extLst>
              </a:tr>
              <a:tr h="174748">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07960715"/>
                  </a:ext>
                </a:extLst>
              </a:tr>
              <a:tr h="174748">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 White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536988045"/>
                  </a:ext>
                </a:extLst>
              </a:tr>
              <a:tr h="321536">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 Black/African-American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713436"/>
                  </a:ext>
                </a:extLst>
              </a:tr>
              <a:tr h="176845">
                <a:tc>
                  <a:txBody>
                    <a:bodyPr/>
                    <a:lstStyle/>
                    <a:p>
                      <a:pPr marL="0" marR="0">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Marital Status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6675141"/>
                  </a:ext>
                </a:extLst>
              </a:tr>
              <a:tr h="174748">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Single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352028901"/>
                  </a:ext>
                </a:extLst>
              </a:tr>
              <a:tr h="174748">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Married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038735228"/>
                  </a:ext>
                </a:extLst>
              </a:tr>
              <a:tr h="174748">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Divorced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4283928317"/>
                  </a:ext>
                </a:extLst>
              </a:tr>
              <a:tr h="174748">
                <a:tc>
                  <a:txBody>
                    <a:bodyPr/>
                    <a:lstStyle/>
                    <a:p>
                      <a:pPr marL="9144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Widowed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300097"/>
                  </a:ext>
                </a:extLst>
              </a:tr>
              <a:tr h="174748">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Charlson comorbidity index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126628"/>
                  </a:ext>
                </a:extLst>
              </a:tr>
            </a:tbl>
          </a:graphicData>
        </a:graphic>
      </p:graphicFrame>
    </p:spTree>
    <p:extLst>
      <p:ext uri="{BB962C8B-B14F-4D97-AF65-F5344CB8AC3E}">
        <p14:creationId xmlns:p14="http://schemas.microsoft.com/office/powerpoint/2010/main" val="2355336161"/>
      </p:ext>
    </p:extLst>
  </p:cSld>
  <p:clrMapOvr>
    <a:masterClrMapping/>
  </p:clrMapOvr>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362</TotalTime>
  <Words>5817</Words>
  <Application>Microsoft Office PowerPoint</Application>
  <PresentationFormat>On-screen Show (4:3)</PresentationFormat>
  <Paragraphs>1466</Paragraphs>
  <Slides>61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MS Gothic</vt:lpstr>
      <vt:lpstr>MS Mincho</vt:lpstr>
      <vt:lpstr>Arial</vt:lpstr>
      <vt:lpstr>Calibri</vt:lpstr>
      <vt:lpstr>Candara</vt:lpstr>
      <vt:lpstr>Constantia</vt:lpstr>
      <vt:lpstr>Segoe UI</vt:lpstr>
      <vt:lpstr>Times New Roman</vt:lpstr>
      <vt:lpstr>ADR_PPT_Template_CKD</vt:lpstr>
      <vt:lpstr>PowerPoint Presentation</vt:lpstr>
      <vt:lpstr>vol 1 Table 8.1 Rates and ratio of incident ESRD Veterans among the veteran population and the U.S. adult population for calendar years 2008-2014 across 5 age strata of 18-34, 35-54, 55-64, 65-74, and 75+ years  </vt:lpstr>
      <vt:lpstr>vol 1 Table 8.1 Rates and ratio of incident ESRD Veterans among the veteran population and the U.S. adult population for calendar years 2008-2014 across 5 age strata of 18-34, 35-54, 55-64, 65-74, and 75+ years  </vt:lpstr>
      <vt:lpstr>vol 1 Table 8.1 Rates and ratio of incident ESRD Veterans among the veteran population and the U.S. adult population for calendar years 2008-2014 across 5 age strata of 18-34, 35-54, 55-64, 65-74, and 75+ years  </vt:lpstr>
      <vt:lpstr>vol 1 Table 8.1 Rates and ratio of incident ESRD Veterans among the veteran population and the U.S. adult population for calendar years 2008-2014 across 5 age strata of 18-34, 35-54, 55-64, 65-74, and 75+ years</vt:lpstr>
      <vt:lpstr>vol 1 Table 8.1 Rates and ratio of incident ESRD Veterans among the veteran population and the U.S. adult population for calendar years 2008-2014 across 5 age strata of 18-34, 35-54, 55-64, 65-74, and 75+ years </vt:lpstr>
      <vt:lpstr>vol 1 Figure 8.1. Distribution of diabetes (%) as the cause of ESRD among 102,477 incident ESRD Veterans across states and territories of the United States, 10/1/2007-3/31/2015 </vt:lpstr>
      <vt:lpstr>vol 1 Figure 8.2. Distribution of preemptive kidney transplant rates among 102,477 incident ESRD Veterans across states and territories of the United States, 10/1/2007-3/31/2015 </vt:lpstr>
      <vt:lpstr>vol 1 Table 8.2 Baseline characteristics of 102,477 incident ESRD Veterans who transitioned to ESRD between 10/1/2007 and 3/31/2015 according to incidence year at transition to ESRD </vt:lpstr>
      <vt:lpstr>vol 1 Table 8.2 Baseline characteristics of 102,477 incident ESRD Veterans who transitioned to ESRD between 10/1/2007 and 3/31/2015 according to incidence year at transition to ESRD</vt:lpstr>
      <vt:lpstr>vol 1 Figure 8.3. Secular trends in age stratified by incidence year in 102,477 Veterans who transitioned to ESRD during  10/1/2007-3/31/2015 </vt:lpstr>
      <vt:lpstr>vol 1 Figure 8.4. Secular trends in modality on the first day of transition to ESRD, stratified by incidence year in 102,477 Veterans who transitioned to ESRD during 10/1/2007-3/31/2015  </vt:lpstr>
      <vt:lpstr>vol 1 Figure 8.5 Secular trends in eGFR in the last 31 days of the prelude (pre-ESRD) time stratified by incidence year in 25,035 Veterans who transitioned to ESRD during 10/1/2007-3/31/2015 </vt:lpstr>
      <vt:lpstr>vol 1 Figure 8.5 Secular trends in eGFR in the last 31 days of the prelude (pre-ESRD) time stratified by incidence year in 25,035 Veterans who transitioned to ESRD during 10/1/2007-3/31/2015  </vt:lpstr>
      <vt:lpstr>vol 1 Figure 8.5 Secular trends in eGFR in the last 31 days of the prelude (pre-ESRD) time stratified by incidence year in 25,035 Veterans who transitioned to ESRD during 10/1/2007-3/31/2015  </vt:lpstr>
      <vt:lpstr>vol 1 Figure 8.6. Secular trends in comorbidities during the prelude (pre-ESRD) time stratified by calendar year in 90,676 who transitioned to ESRD during 10/1/2007-3/31/2015  </vt:lpstr>
      <vt:lpstr>vol 1 Figure 8.7. Secular trends in hemoglobin in the last 31 days of the prelude (pre-ESRD) time stratified by incidence year in 23,333 Veterans who transitioned to ESRD during 10/1/2007-3/31/2015 </vt:lpstr>
      <vt:lpstr>vol 1 Figure 8.8. Secular trends in mortality according to days after transition to ESRD stratified by incidence year in 102,477 Veterans who transitioned to ESRD during 10/1/2007-3/31/2015 </vt:lpstr>
      <vt:lpstr>vol 1 Figure 8.9. Secular trends in “recovered-kidney-function” according to days after transition to ESRD stratified by incidence year in 102,477 Veterans who transitioned to ESRD during 10/1/2007-3/31/2015 </vt:lpstr>
      <vt:lpstr>vol 1 Table 8.3 Status of 102,477 incident ESRD Veterans on Day 1, Day 30, Day 60, and Day 90 after transition to ESRD, 10/1/2007-3/31/2015 </vt:lpstr>
      <vt:lpstr>vol 1 Figure 8.10. Annualized unadjusted mortality of incident ESRD Veterans who transitioned to ESRD during 10/1/2007-3/31/2015 and who were followed for up to 36 months, stratified according to cause of hospitalization during transition to ESRD (N=89,527)</vt:lpstr>
      <vt:lpstr>vol 1 Figure 8.11. Prescribed medication to incident ESRD Veterans who transitioned to ESRD during 10/1/2007-3/31/2015, with data up to -36 months prior to transition (prelude) and up to +36 months after transition (vintage) (data were abstracted from 84,004 Veterans)</vt:lpstr>
      <vt:lpstr>vol 1 Figure 8.12. Granular prescribed medication data for incident ESRD Veterans who transitioned to ESRD during 10/1/2007-3/31/2015, with data up to -36 months prior to transition (prelude) and up to +36 months after transition (vintage) (data were abstracted from 84,004 Veterans)</vt:lpstr>
      <vt:lpstr>vol 1 Figure 8.12. Granular prescribed medication data for incident ESRD Veterans who transitioned to ESRD during 10/1/2007-3/31/2015, with data up to -36 months prior to transition (prelude) and up to +36 months after transition (vintage) (data were abstracted from 84,004 Veterans)</vt:lpstr>
      <vt:lpstr>vol 1 Figure 8.12. Granular prescribed medication data for incident ESRD Veterans who transitioned to ESRD during 10/1/2007-3/31/2015, with data up to -36 months prior to transition (prelude) and up to +36 months after transition (vintage) (data were abstracted from 84,004 Veterans)</vt:lpstr>
      <vt:lpstr>vol 1 Table 8.4. Hospitalization events in 89,552 incident ESRD Veterans who transitioned to ESRD during 10/1/2007-3/31/2015  </vt:lpstr>
      <vt:lpstr>vol 1 Figure 8.13. Top 20 causes of hospitalizations in 89,552 incident ESRD Veterans who were hospitalized at least once during the 60 months prior to ESRD transition (prelude) up to 24 months after ESRD transition (vintage)</vt:lpstr>
      <vt:lpstr>vol 1 Figure 8.13. Top 20 causes of hospitalizations in 89,552 incident ESRD Veterans who were hospitalized at least once during the 60 months prior to ESRD transition (prelude) up to 24 months after ESRD transition (vintage)</vt:lpstr>
      <vt:lpstr>vol 1 Table 8.5. Ranking of the top 20 causes of hospitalization in 89,552 incident ESRD Veterans who were hospitalized at least once during the period of -60 months prior to transition (prelude) to +24 months after transition (vintage)</vt:lpstr>
      <vt:lpstr>vol 1 Figure 8.14. Trend in blood hemoglobin level during the prelude (pre-ESRD) time over 20 quarters in 55,329 Veterans who later transitioned to ESRD during 10/1/2007-3/31/2015 </vt:lpstr>
      <vt:lpstr>vol 1 Figure 8.15. Trend in serum phosphorus level during the prelude (pre-ESRD) time over 36 months in 29,362 Veterans who transitioned to ESRD during 10/1/2007-3/31/2015 </vt:lpstr>
      <vt:lpstr>vol 1 Figure 8.16. Trends in eGFR during the prelude (pre-ESRD) time over 20 quarters in 57,615 Veterans who transitioned to ESRD during 10/1/2007-9/31/2015. (a) Stratified by age at incidence. (b) Stratified according to ESRD etiology </vt:lpstr>
      <vt:lpstr>vol 1 Figure 8.16. Trends in eGFR during the prelude (pre-ESRD) time over 20 quarters in 57,615 Veterans who transitioned to ESRD during 10/1/2007-9/31/2015. (a) Stratified by age at incidence. (b) Stratified according to ESRD etiology</vt:lpstr>
      <vt:lpstr>vol 1 Figure 8.17. Trend in blood glucose level during the prelude (pre-ESRD) time over 20 quarters in 57,267 Veterans who transitioned to ESRD during 10/1/2007-3/31/2015 </vt:lpstr>
      <vt:lpstr>vol 1 Figure 8.18. Pre- and post-ESRD trends in average blood hemoglobin levels in Veterans who transitioned to ESRD during 10/1/2007-3/31/2015 over (a) 20 and 4 quarters (N=58,281), and (b) 8 quarters each (N=54,526) </vt:lpstr>
      <vt:lpstr>vol 1 Figure 8.18. Pre- and post-ESRD trends in average blood hemoglobin levels in Veterans who transitioned to ESRD during 10/1/2007-3/31/2015 over (a) 20 and 4 quarters (N=58,281), and (b) 8 quarters each (N=54,526)</vt:lpstr>
      <vt:lpstr>vol 1 Figure 8.19. Pre- and post-ESRD trends in average sodium levels in Veterans who transitioned to ESRD during 10/1/2007-3/31/2015 over (a) 20 and 4 quarters (N=60,372) and (b) 8 quarters each (N=56,729)</vt:lpstr>
      <vt:lpstr>vol 1 Figure 8.19. Pre- and post-ESRD trends in average sodium levels in Veterans who transitioned to ESRD during 10/1/2007-3/31/2015 over (a) 20 and 4 quarters (N=60,372) and (b) 8 quarters each (N=56,729) </vt:lpstr>
      <vt:lpstr>vol 1 Figure 8.20. Pre- and post-ESRD trends in average albumin levels in Veterans who transitioned to ESRD during 10/1/2007-3/31/2015 over (a) 20 and 4 quarters (N=57,277) and (b) 8 quarters each (N=53,634)</vt:lpstr>
      <vt:lpstr>vol 1 Figure 8.20. Pre- and post-ESRD trends in average albumin levels in Veterans who transitioned to ESRD during 10/1/2007-3/31/2015 over (a) 20 and 4 quarters (N=57,277) and (b) 8 quarters each (N=53,634)</vt:lpstr>
      <vt:lpstr>vol 1 Figure 8.21. Pre- and post-ESRD trends in average white blood cells levels in Veterans who transitioned to ESRD during 10/1/2007-3/31/2015 over (a) 20 and 4 quarters (N=58,322) and (b) 8 quarters each (N=54,811)</vt:lpstr>
      <vt:lpstr>vol 1 Figure 8.21. Pre- and post-ESRD trends in average white blood cells levels in Veterans who transitioned to ESRD during 10/1/2007-3/31/2015 over (a) 20 and 4 quarters (N=58,322) and (b) 8 quarters each (N=54,811)</vt:lpstr>
      <vt:lpstr>Vol 1 Figure 8.22. Pre- and post-ESRD trends in blood glucose levels by ESRD-reason for (a) 60,103 Veterans who transitioned to ESRD during 10/1/2007-3/31/2015 over 20 and 4 quarters and (b) 56,455 Veterans who transitioned to ESRD during 10/1/2007-3/31/2015 over 8 quarters in each period</vt:lpstr>
      <vt:lpstr>Vol 1 Figure 8.22. Pre- and post-ESRD trends in blood glucose levels by ESRD-reason for (a) 60,103 Veterans who transitioned to ESRD during 10/1/2007-3/31/2015 over 20 and 4 quarters and (b) 56,455 Veterans who transitioned to ESRD during 10/1/2007-3/31/2015 over 8 quarters in each period</vt:lpstr>
      <vt:lpstr>vol 1 Figure 8.23. Trend in mean serum phosphorus level during the prelude (pre-ESRD) and vintage (post-ESRD) times over 36 and 12 months, respectively, in 33,739 Veterans who transitioned to ESRD during 10/1/2007-3/31/2015</vt:lpstr>
      <vt:lpstr>Vol 1 Figure 8.24. Trends in prescribed phosphorus binders, mean serum phosphorus level and mean serum calcium level for incident ESRD Veterans who transitioned to ESRD during 10/1/2007-3/31/2015 (N=84,004; N=37,789; and N=60,007), with data up to -36 months prior to transition (prelude) and up to +36 months after transition (vintage)</vt:lpstr>
      <vt:lpstr>vol 1 Table 8.6. Demographic characteristics of the Kaiser Permanente Southern California member population compared to the 2010 U.S. census and California populations</vt:lpstr>
      <vt:lpstr>vol 1 Table 8.7. Crude and age- and sex-adjusted incidence rates among Kaiser Permanente Southern California members who transitioned to ESRD between 1/1/2007 and 12/31/2014 </vt:lpstr>
      <vt:lpstr>vol 1 Figure 8.25. Annualized unadjusted mortality of the 9,086 incident dialysis patients who transitioned to ESRD during 1/1/2007-12/31/2014 and were followed for up to 24 months  </vt:lpstr>
      <vt:lpstr>vol 1 Table 8.8. Comparison of hospitalizations for congestive heart failure and acute kidney injury for incident dialysis patients who died at two months vs. alive more than 12 months after ESRD transition </vt:lpstr>
      <vt:lpstr>vol 1 Figure 8.26 Selected (a) comorbid conditions for calculation of the (b) Charlson Comorbidity Index, prior to transition to ESRD in 9,086 incident dialysis patients during 1/1/2007-12/31/2014</vt:lpstr>
      <vt:lpstr>vol 1 Figure 8.26 Selected (a) comorbid conditions for calculation of the (b) Charlson Comorbidity Index, prior to transition to ESRD in 9,086 incident dialysis patients during 1/1/2007-12/31/2014</vt:lpstr>
      <vt:lpstr>vol 1 Figure 8.27 Seasonal trend among 9,086 incident dialysis patients who transitioned to ESRD during 1/1/2007-12/31/2014  </vt:lpstr>
      <vt:lpstr>vol 1 Figure 8.28 Trend in serum creatinine level during the prelude (pre-ESRD) period over 20 quarters among 9,086 patients who transitioned to dialysis during 1/1/2007-12/31/2014  </vt:lpstr>
      <vt:lpstr>vol 1 Figure 8.29 Trend in eGFR during the prelude (pre-ESRD) period over 20 quarters among 9,086 patients who transitioned to dialysis during 1/1/2007-12/31/2014 </vt:lpstr>
      <vt:lpstr>vol Figure 8.30 Trends in eGFR during the prelude (pre-ESRD) period over 20 quarters among 9,086 patients who transitioned to dialysis during 1/1/2007-12/31/2014, stratified by age-at-incidence </vt:lpstr>
      <vt:lpstr>vol 1 Figure 8.31 Trend in hemoglobin levels (g/dL) over 8 quarters each in the prelude (pre-ESRD) and vintage (post-ESRD) periods among 9,086 patients who transitioned to dialysis during 1/1/2007-12/31/2014 </vt:lpstr>
      <vt:lpstr>vol 1 Figure 8.32 Trend in hemoglobin A1C levels (%) over 8 quarters each in the prelude (pre-ESRD) and vintage (post-ESRD) periods among 9,086 patients who transitioned to dialysis during 1/1/2007-12/31/2014 </vt:lpstr>
      <vt:lpstr>vol 1 Figure 8.33 Trend in phosphorus levels (mg/dL) over 8 quarters each in the prelude (pre-ESRD) and vintage (post-ESRD) periods among 9,086 patients who transitioned to dialysis during 1/1/2007-12/31/2014  </vt:lpstr>
      <vt:lpstr>vol 1 Figure 8.34 Trend in parathyroid hormone levels (pg/mL) over 8 quarters each in the prelude (pre-ESRD) and vintage (post-ESRD) periods among 9,086 patients who transitioned to dialysis during 1/1/2007-12/31/2014 </vt:lpstr>
      <vt:lpstr>vol 1 Figure 8.35 Trend in albumin levels (g/dL) over 8 quarters each in the prelude (pre-ESRD) and vintage (post-ESRD) periods among 9,086 patients who transitioned to dialysis during 1/1/2007-12/31/2014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67</cp:revision>
  <dcterms:created xsi:type="dcterms:W3CDTF">2014-11-10T19:37:45Z</dcterms:created>
  <dcterms:modified xsi:type="dcterms:W3CDTF">2017-10-27T01:15:45Z</dcterms:modified>
</cp:coreProperties>
</file>