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59"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12" autoAdjust="0"/>
    <p:restoredTop sz="94807" autoAdjust="0"/>
  </p:normalViewPr>
  <p:slideViewPr>
    <p:cSldViewPr showGuides="1">
      <p:cViewPr varScale="1">
        <p:scale>
          <a:sx n="80" d="100"/>
          <a:sy n="80" d="100"/>
        </p:scale>
        <p:origin x="312" y="60"/>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16</a:t>
            </a:fld>
            <a:endParaRPr lang="en-US" dirty="0"/>
          </a:p>
        </p:txBody>
      </p:sp>
    </p:spTree>
    <p:extLst>
      <p:ext uri="{BB962C8B-B14F-4D97-AF65-F5344CB8AC3E}">
        <p14:creationId xmlns:p14="http://schemas.microsoft.com/office/powerpoint/2010/main" val="1340444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3</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3</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ms.gov/About-CMS/Agency-Information/RegionalOffices/RegionalMap.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a:t>
            </a:r>
            <a:r>
              <a:rPr lang="en-US" sz="3600" b="1" dirty="0">
                <a:latin typeface="Candara" panose="020E0502030303020204" pitchFamily="34" charset="0"/>
              </a:rPr>
              <a:t>3</a:t>
            </a:r>
            <a:r>
              <a:rPr lang="en-US" sz="3600" b="1" dirty="0" smtClean="0">
                <a:solidFill>
                  <a:schemeClr val="tx1"/>
                </a:solidFill>
                <a:latin typeface="Candara" panose="020E0502030303020204" pitchFamily="34" charset="0"/>
              </a:rPr>
              <a:t>:</a:t>
            </a:r>
            <a:endParaRPr lang="en-US" sz="3600" b="1" dirty="0">
              <a:latin typeface="Candara" panose="020E0502030303020204" pitchFamily="34" charset="0"/>
            </a:endParaRPr>
          </a:p>
          <a:p>
            <a:pPr algn="ctr"/>
            <a:r>
              <a:rPr lang="en-US" sz="3600" b="1" dirty="0" smtClean="0">
                <a:solidFill>
                  <a:schemeClr val="tx1"/>
                </a:solidFill>
                <a:latin typeface="Candara" panose="020E0502030303020204" pitchFamily="34" charset="0"/>
              </a:rPr>
              <a:t>Vascular Access</a:t>
            </a: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38100" y="0"/>
            <a:ext cx="9220200" cy="1219200"/>
          </a:xfrm>
        </p:spPr>
        <p:txBody>
          <a:bodyPr/>
          <a:lstStyle/>
          <a:p>
            <a:pPr marL="0" marR="0">
              <a:spcBef>
                <a:spcPts val="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2013-2016</a:t>
            </a:r>
            <a:endParaRPr lang="en-US" sz="1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8452" y="1840927"/>
            <a:ext cx="6387095" cy="3154363"/>
          </a:xfrm>
        </p:spPr>
      </p:pic>
      <p:sp>
        <p:nvSpPr>
          <p:cNvPr id="6" name="Rectangle 5"/>
          <p:cNvSpPr/>
          <p:nvPr/>
        </p:nvSpPr>
        <p:spPr>
          <a:xfrm>
            <a:off x="0" y="5151042"/>
            <a:ext cx="9144000" cy="1015663"/>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from January 1, 2013 to May 30, 2016: (a) Medical Evidence form (CMS 2728) at initiation and CROWNWeb for subsequent time periods. (b) ESRD patients initiating hemodialysis (N =101,453). Patients with a maturing AV fistula / AV graft with a catheter in place were classified as having a catheter. Abbreviations: AV, arteriovenous; CMS, Centers for Medicare &amp; Medicaid; CROWNWeb, Consolidated Renal Operations in a Web-enabled Network; ESRD, end-stage renal disease; HD, hemodialysis; PD, peritoneal dialysis.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632206" y="1377399"/>
            <a:ext cx="3879588" cy="307777"/>
          </a:xfrm>
          <a:prstGeom prst="rect">
            <a:avLst/>
          </a:prstGeom>
        </p:spPr>
        <p:txBody>
          <a:bodyPr wrap="none">
            <a:spAutoFit/>
          </a:bodyPr>
          <a:lstStyle/>
          <a:p>
            <a:pPr marR="0" lvl="0" algn="ctr" fontAlgn="base">
              <a:spcBef>
                <a:spcPts val="180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(a) Type </a:t>
            </a:r>
            <a:r>
              <a:rPr lang="en-US" sz="1400" b="1" kern="0" dirty="0">
                <a:latin typeface="Calibri" panose="020F0502020204030204" pitchFamily="34" charset="0"/>
                <a:ea typeface="Times New Roman" panose="02020603050405020304" pitchFamily="18" charset="0"/>
                <a:cs typeface="Segoe UI" panose="020B0502040204020203" pitchFamily="34" charset="0"/>
              </a:rPr>
              <a:t>of vascular access in use (cross-sectional)</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56144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14037" y="107368"/>
            <a:ext cx="9220200" cy="1295400"/>
          </a:xfrm>
        </p:spPr>
        <p:txBody>
          <a:bodyPr/>
          <a:lstStyle/>
          <a:p>
            <a:pPr marL="0" marR="0">
              <a:spcBef>
                <a:spcPts val="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2013-2016</a:t>
            </a:r>
            <a:endParaRPr lang="en-US" sz="1800" dirty="0"/>
          </a:p>
        </p:txBody>
      </p:sp>
      <p:sp>
        <p:nvSpPr>
          <p:cNvPr id="6" name="Rectangle 5"/>
          <p:cNvSpPr/>
          <p:nvPr/>
        </p:nvSpPr>
        <p:spPr>
          <a:xfrm>
            <a:off x="24063" y="5143500"/>
            <a:ext cx="9144000" cy="1015663"/>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from January 1, 2013 to May 30, 2016: (a) Medical Evidence form (CMS 2728) at initiation and CROWNWeb for subsequent time periods. (b) ESRD patients initiating hemodialysis (N =101,453). Patients with a maturing AV fistula / AV graft with a catheter in place were classified as having a catheter. Abbreviations: AV, arteriovenous; CMS, Centers for Medicare &amp; Medicaid; CROWNWeb, Consolidated Renal Operations in a Web-enabled Network; ESRD, end-stage renal disease; HD, hemodialysis; PD, peritoneal dialysis.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975776" y="1460405"/>
            <a:ext cx="5192448" cy="307777"/>
          </a:xfrm>
          <a:prstGeom prst="rect">
            <a:avLst/>
          </a:prstGeom>
        </p:spPr>
        <p:txBody>
          <a:bodyPr wrap="none">
            <a:spAutoFit/>
          </a:bodyPr>
          <a:lstStyle/>
          <a:p>
            <a:pPr marR="0" lvl="0" algn="ctr" fontAlgn="base">
              <a:spcBef>
                <a:spcPts val="180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(b) Longitudinal changes in vascular access use and other outcomes</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125" y="1881483"/>
            <a:ext cx="7031750" cy="3435103"/>
          </a:xfrm>
        </p:spPr>
      </p:pic>
    </p:spTree>
    <p:extLst>
      <p:ext uri="{BB962C8B-B14F-4D97-AF65-F5344CB8AC3E}">
        <p14:creationId xmlns:p14="http://schemas.microsoft.com/office/powerpoint/2010/main" val="93117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0"/>
            <a:ext cx="9144000" cy="1409700"/>
          </a:xfrm>
        </p:spPr>
        <p:txBody>
          <a:bodyPr/>
          <a:lstStyle/>
          <a:p>
            <a:pPr marL="0" marR="0">
              <a:spcBef>
                <a:spcPts val="2400"/>
              </a:spcBef>
              <a:spcAft>
                <a:spcPts val="600"/>
              </a:spcAft>
            </a:pPr>
            <a:r>
              <a:rPr lang="en-US" sz="2200" b="1" dirty="0">
                <a:latin typeface="Calibri" panose="020F0502020204030204" pitchFamily="34" charset="0"/>
                <a:ea typeface="Times New Roman" panose="02020603050405020304" pitchFamily="18" charset="0"/>
                <a:cs typeface="Times New Roman" panose="02020603050405020304" pitchFamily="18" charset="0"/>
              </a:rPr>
              <a:t>vol 2 Table 3.3 Cross-sectional distributions of vascular access use, quarterly during the first two years of hemodialysis, among patients new to hemodialysis in 2013, by age group, from the ESRD Medical Evidence form (CMS 2728) and CROWNWeb, 2013-2016</a:t>
            </a:r>
            <a:br>
              <a:rPr lang="en-US" sz="2200" b="1"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125539"/>
              </p:ext>
            </p:extLst>
          </p:nvPr>
        </p:nvGraphicFramePr>
        <p:xfrm>
          <a:off x="1143001" y="1676400"/>
          <a:ext cx="6857999" cy="3524758"/>
        </p:xfrm>
        <a:graphic>
          <a:graphicData uri="http://schemas.openxmlformats.org/drawingml/2006/table">
            <a:tbl>
              <a:tblPr firstRow="1" firstCol="1" bandRow="1"/>
              <a:tblGrid>
                <a:gridCol w="798483">
                  <a:extLst>
                    <a:ext uri="{9D8B030D-6E8A-4147-A177-3AD203B41FA5}">
                      <a16:colId xmlns:a16="http://schemas.microsoft.com/office/drawing/2014/main" val="3246535628"/>
                    </a:ext>
                  </a:extLst>
                </a:gridCol>
                <a:gridCol w="798483">
                  <a:extLst>
                    <a:ext uri="{9D8B030D-6E8A-4147-A177-3AD203B41FA5}">
                      <a16:colId xmlns:a16="http://schemas.microsoft.com/office/drawing/2014/main" val="3514761257"/>
                    </a:ext>
                  </a:extLst>
                </a:gridCol>
                <a:gridCol w="749355">
                  <a:extLst>
                    <a:ext uri="{9D8B030D-6E8A-4147-A177-3AD203B41FA5}">
                      <a16:colId xmlns:a16="http://schemas.microsoft.com/office/drawing/2014/main" val="3890558069"/>
                    </a:ext>
                  </a:extLst>
                </a:gridCol>
                <a:gridCol w="749355">
                  <a:extLst>
                    <a:ext uri="{9D8B030D-6E8A-4147-A177-3AD203B41FA5}">
                      <a16:colId xmlns:a16="http://schemas.microsoft.com/office/drawing/2014/main" val="2617653759"/>
                    </a:ext>
                  </a:extLst>
                </a:gridCol>
                <a:gridCol w="749355">
                  <a:extLst>
                    <a:ext uri="{9D8B030D-6E8A-4147-A177-3AD203B41FA5}">
                      <a16:colId xmlns:a16="http://schemas.microsoft.com/office/drawing/2014/main" val="974174588"/>
                    </a:ext>
                  </a:extLst>
                </a:gridCol>
                <a:gridCol w="749355">
                  <a:extLst>
                    <a:ext uri="{9D8B030D-6E8A-4147-A177-3AD203B41FA5}">
                      <a16:colId xmlns:a16="http://schemas.microsoft.com/office/drawing/2014/main" val="702752340"/>
                    </a:ext>
                  </a:extLst>
                </a:gridCol>
                <a:gridCol w="795996">
                  <a:extLst>
                    <a:ext uri="{9D8B030D-6E8A-4147-A177-3AD203B41FA5}">
                      <a16:colId xmlns:a16="http://schemas.microsoft.com/office/drawing/2014/main" val="1049246702"/>
                    </a:ext>
                  </a:extLst>
                </a:gridCol>
                <a:gridCol w="795996">
                  <a:extLst>
                    <a:ext uri="{9D8B030D-6E8A-4147-A177-3AD203B41FA5}">
                      <a16:colId xmlns:a16="http://schemas.microsoft.com/office/drawing/2014/main" val="1854385751"/>
                    </a:ext>
                  </a:extLst>
                </a:gridCol>
                <a:gridCol w="671621">
                  <a:extLst>
                    <a:ext uri="{9D8B030D-6E8A-4147-A177-3AD203B41FA5}">
                      <a16:colId xmlns:a16="http://schemas.microsoft.com/office/drawing/2014/main" val="4175881400"/>
                    </a:ext>
                  </a:extLst>
                </a:gridCol>
              </a:tblGrid>
              <a:tr h="279400">
                <a:tc rowSpan="2">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100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0665648"/>
                  </a:ext>
                </a:extLst>
              </a:tr>
              <a:tr h="17907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18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283091"/>
                  </a:ext>
                </a:extLst>
              </a:tr>
              <a:tr h="190500">
                <a:tc rowSpan="3">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7912186"/>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2886046"/>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268933"/>
                  </a:ext>
                </a:extLst>
              </a:tr>
              <a:tr h="190500">
                <a:tc rowSpan="3">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0125775"/>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44302885"/>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133243"/>
                  </a:ext>
                </a:extLst>
              </a:tr>
              <a:tr h="190500">
                <a:tc rowSpan="3">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0880783"/>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21576510"/>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30109"/>
                  </a:ext>
                </a:extLst>
              </a:tr>
              <a:tr h="190500">
                <a:tc rowSpan="3">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93212100"/>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11316643"/>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71213"/>
                  </a:ext>
                </a:extLst>
              </a:tr>
              <a:tr h="190500">
                <a:tc rowSpan="2">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6871752"/>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7188103"/>
                  </a:ext>
                </a:extLst>
              </a:tr>
              <a:tr h="190500">
                <a:tc>
                  <a:txBody>
                    <a:bodyPr/>
                    <a:lstStyle/>
                    <a:p>
                      <a:pPr marL="0" marR="0">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318062"/>
                  </a:ext>
                </a:extLst>
              </a:tr>
            </a:tbl>
          </a:graphicData>
        </a:graphic>
      </p:graphicFrame>
      <p:sp>
        <p:nvSpPr>
          <p:cNvPr id="6" name="Rectangle 5"/>
          <p:cNvSpPr/>
          <p:nvPr/>
        </p:nvSpPr>
        <p:spPr>
          <a:xfrm>
            <a:off x="5912" y="5544252"/>
            <a:ext cx="9132176" cy="600164"/>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CROWNWeb for subsequent time periods. Abbreviations: AV, arteriovenous; CMS, Centers for Medicare &amp; Medicaid; CROWNWeb, Consolidated Renal Operations in a Web-enabled Network;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48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228600" y="152400"/>
            <a:ext cx="8686800" cy="1104900"/>
          </a:xfrm>
        </p:spPr>
        <p:txBody>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vol 2 Table 3.4 Cross-sectional distributions of vascular access use, quarterly during the first two years of hemodialysis among patients new to hemodialysis in 2013, by race, from the ESRD Medical Evidence form (CMS-2728) and CROWNWeb, 2013-2016</a:t>
            </a:r>
            <a:endParaRPr lang="en-US" sz="1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0013965"/>
              </p:ext>
            </p:extLst>
          </p:nvPr>
        </p:nvGraphicFramePr>
        <p:xfrm>
          <a:off x="1409700" y="1257300"/>
          <a:ext cx="5714999" cy="4626864"/>
        </p:xfrm>
        <a:graphic>
          <a:graphicData uri="http://schemas.openxmlformats.org/drawingml/2006/table">
            <a:tbl>
              <a:tblPr firstRow="1" firstCol="1" bandRow="1"/>
              <a:tblGrid>
                <a:gridCol w="1190625">
                  <a:extLst>
                    <a:ext uri="{9D8B030D-6E8A-4147-A177-3AD203B41FA5}">
                      <a16:colId xmlns:a16="http://schemas.microsoft.com/office/drawing/2014/main" val="3598892720"/>
                    </a:ext>
                  </a:extLst>
                </a:gridCol>
                <a:gridCol w="711729">
                  <a:extLst>
                    <a:ext uri="{9D8B030D-6E8A-4147-A177-3AD203B41FA5}">
                      <a16:colId xmlns:a16="http://schemas.microsoft.com/office/drawing/2014/main" val="605775523"/>
                    </a:ext>
                  </a:extLst>
                </a:gridCol>
                <a:gridCol w="637116">
                  <a:extLst>
                    <a:ext uri="{9D8B030D-6E8A-4147-A177-3AD203B41FA5}">
                      <a16:colId xmlns:a16="http://schemas.microsoft.com/office/drawing/2014/main" val="1587206502"/>
                    </a:ext>
                  </a:extLst>
                </a:gridCol>
                <a:gridCol w="554567">
                  <a:extLst>
                    <a:ext uri="{9D8B030D-6E8A-4147-A177-3AD203B41FA5}">
                      <a16:colId xmlns:a16="http://schemas.microsoft.com/office/drawing/2014/main" val="4118754784"/>
                    </a:ext>
                  </a:extLst>
                </a:gridCol>
                <a:gridCol w="554567">
                  <a:extLst>
                    <a:ext uri="{9D8B030D-6E8A-4147-A177-3AD203B41FA5}">
                      <a16:colId xmlns:a16="http://schemas.microsoft.com/office/drawing/2014/main" val="1213694222"/>
                    </a:ext>
                  </a:extLst>
                </a:gridCol>
                <a:gridCol w="554567">
                  <a:extLst>
                    <a:ext uri="{9D8B030D-6E8A-4147-A177-3AD203B41FA5}">
                      <a16:colId xmlns:a16="http://schemas.microsoft.com/office/drawing/2014/main" val="3854181075"/>
                    </a:ext>
                  </a:extLst>
                </a:gridCol>
                <a:gridCol w="542396">
                  <a:extLst>
                    <a:ext uri="{9D8B030D-6E8A-4147-A177-3AD203B41FA5}">
                      <a16:colId xmlns:a16="http://schemas.microsoft.com/office/drawing/2014/main" val="740084896"/>
                    </a:ext>
                  </a:extLst>
                </a:gridCol>
                <a:gridCol w="516995">
                  <a:extLst>
                    <a:ext uri="{9D8B030D-6E8A-4147-A177-3AD203B41FA5}">
                      <a16:colId xmlns:a16="http://schemas.microsoft.com/office/drawing/2014/main" val="2908532425"/>
                    </a:ext>
                  </a:extLst>
                </a:gridCol>
                <a:gridCol w="452437">
                  <a:extLst>
                    <a:ext uri="{9D8B030D-6E8A-4147-A177-3AD203B41FA5}">
                      <a16:colId xmlns:a16="http://schemas.microsoft.com/office/drawing/2014/main" val="3318974831"/>
                    </a:ext>
                  </a:extLst>
                </a:gridCol>
              </a:tblGrid>
              <a:tr h="66488">
                <a:tc rowSpan="2">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7938741"/>
                  </a:ext>
                </a:extLst>
              </a:tr>
              <a:tr h="27352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1 </a:t>
                      </a:r>
                      <a:br>
                        <a:rPr lang="en-US" sz="8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18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 years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807277"/>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60.7</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527754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8.9</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13.5</a:t>
                      </a:r>
                    </a:p>
                  </a:txBody>
                  <a:tcPr marL="48651" marR="48651" marT="0" marB="0" anchor="ctr">
                    <a:lnL>
                      <a:noFill/>
                    </a:lnL>
                    <a:lnR>
                      <a:noFill/>
                    </a:lnR>
                    <a:lnT>
                      <a:noFill/>
                    </a:lnT>
                    <a:lnB>
                      <a:noFill/>
                    </a:lnB>
                  </a:tcPr>
                </a:tc>
                <a:extLst>
                  <a:ext uri="{0D108BD9-81ED-4DB2-BD59-A6C34878D82A}">
                    <a16:rowId xmlns:a16="http://schemas.microsoft.com/office/drawing/2014/main" val="4072999226"/>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68.6</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13.9</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165187"/>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58.7</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8108760"/>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8.9</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22.4</a:t>
                      </a:r>
                    </a:p>
                  </a:txBody>
                  <a:tcPr marL="48651" marR="48651" marT="0" marB="0" anchor="ctr">
                    <a:lnL>
                      <a:noFill/>
                    </a:lnL>
                    <a:lnR>
                      <a:noFill/>
                    </a:lnR>
                    <a:lnT>
                      <a:noFill/>
                    </a:lnT>
                    <a:lnB>
                      <a:noFill/>
                    </a:lnB>
                  </a:tcPr>
                </a:tc>
                <a:extLst>
                  <a:ext uri="{0D108BD9-81ED-4DB2-BD59-A6C34878D82A}">
                    <a16:rowId xmlns:a16="http://schemas.microsoft.com/office/drawing/2014/main" val="298968181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68.6</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895787"/>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77.3</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82.3</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84.0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0897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8.9</a:t>
                      </a:r>
                    </a:p>
                  </a:txBody>
                  <a:tcPr marL="48651" marR="48651" marT="0" marB="0" anchor="ctr">
                    <a:lnL>
                      <a:noFill/>
                    </a:lnL>
                    <a:lnR>
                      <a:noFill/>
                    </a:lnR>
                    <a:lnT>
                      <a:noFill/>
                    </a:lnT>
                    <a:lnB>
                      <a:noFill/>
                    </a:lnB>
                  </a:tcPr>
                </a:tc>
                <a:extLst>
                  <a:ext uri="{0D108BD9-81ED-4DB2-BD59-A6C34878D82A}">
                    <a16:rowId xmlns:a16="http://schemas.microsoft.com/office/drawing/2014/main" val="1456071290"/>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82.9</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40.2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391479"/>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70.4</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75.8</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67699657"/>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12.5</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14.6</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15.0</a:t>
                      </a:r>
                    </a:p>
                  </a:txBody>
                  <a:tcPr marL="48651" marR="48651" marT="0" marB="0" anchor="ctr">
                    <a:lnL>
                      <a:noFill/>
                    </a:lnL>
                    <a:lnR>
                      <a:noFill/>
                    </a:lnR>
                    <a:lnT>
                      <a:noFill/>
                    </a:lnT>
                    <a:lnB>
                      <a:noFill/>
                    </a:lnB>
                  </a:tcPr>
                </a:tc>
                <a:extLst>
                  <a:ext uri="{0D108BD9-81ED-4DB2-BD59-A6C34878D82A}">
                    <a16:rowId xmlns:a16="http://schemas.microsoft.com/office/drawing/2014/main" val="93178103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63.9</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16172"/>
                  </a:ext>
                </a:extLst>
              </a:tr>
              <a:tr h="135141">
                <a:tc rowSpan="3">
                  <a:txBody>
                    <a:bodyPr/>
                    <a:lstStyle/>
                    <a:p>
                      <a:pPr marL="0" marR="0">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48.8</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61.3</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69.7</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77.2</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4224070"/>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48651" marR="48651" marT="0" marB="0" anchor="ctr">
                    <a:lnL>
                      <a:noFill/>
                    </a:lnL>
                    <a:lnR>
                      <a:noFill/>
                    </a:lnR>
                    <a:lnT>
                      <a:noFill/>
                    </a:lnT>
                    <a:lnB>
                      <a:noFill/>
                    </a:lnB>
                  </a:tcPr>
                </a:tc>
                <a:extLst>
                  <a:ext uri="{0D108BD9-81ED-4DB2-BD59-A6C34878D82A}">
                    <a16:rowId xmlns:a16="http://schemas.microsoft.com/office/drawing/2014/main" val="2953708235"/>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132288"/>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38.8</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692377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15.6</a:t>
                      </a:r>
                    </a:p>
                  </a:txBody>
                  <a:tcPr marL="48651" marR="48651" marT="0" marB="0" anchor="ctr">
                    <a:lnL>
                      <a:noFill/>
                    </a:lnL>
                    <a:lnR>
                      <a:noFill/>
                    </a:lnR>
                    <a:lnT>
                      <a:noFill/>
                    </a:lnT>
                    <a:lnB>
                      <a:noFill/>
                    </a:lnB>
                  </a:tcPr>
                </a:tc>
                <a:extLst>
                  <a:ext uri="{0D108BD9-81ED-4DB2-BD59-A6C34878D82A}">
                    <a16:rowId xmlns:a16="http://schemas.microsoft.com/office/drawing/2014/main" val="4155606873"/>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780259"/>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67.8</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4999137"/>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8.5</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11.9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p>
                  </a:txBody>
                  <a:tcPr marL="48651" marR="48651" marT="0" marB="0" anchor="ctr">
                    <a:lnL>
                      <a:noFill/>
                    </a:lnL>
                    <a:lnR>
                      <a:noFill/>
                    </a:lnR>
                    <a:lnT>
                      <a:noFill/>
                    </a:lnT>
                    <a:lnB>
                      <a:noFill/>
                    </a:lnB>
                  </a:tcPr>
                </a:tc>
                <a:extLst>
                  <a:ext uri="{0D108BD9-81ED-4DB2-BD59-A6C34878D82A}">
                    <a16:rowId xmlns:a16="http://schemas.microsoft.com/office/drawing/2014/main" val="1314724970"/>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28.9</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133776"/>
                  </a:ext>
                </a:extLst>
              </a:tr>
              <a:tr h="135141">
                <a:tc rowSpan="3">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45.2</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58.1</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1981126"/>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13.6</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a:t>
                      </a:r>
                    </a:p>
                  </a:txBody>
                  <a:tcPr marL="48651" marR="48651" marT="0" marB="0" anchor="ctr">
                    <a:lnL>
                      <a:noFill/>
                    </a:lnL>
                    <a:lnR>
                      <a:noFill/>
                    </a:lnR>
                    <a:lnT>
                      <a:noFill/>
                    </a:lnT>
                    <a:lnB>
                      <a:noFill/>
                    </a:lnB>
                  </a:tcPr>
                </a:tc>
                <a:extLst>
                  <a:ext uri="{0D108BD9-81ED-4DB2-BD59-A6C34878D82A}">
                    <a16:rowId xmlns:a16="http://schemas.microsoft.com/office/drawing/2014/main" val="390593027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67.7</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43.8</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34386"/>
                  </a:ext>
                </a:extLst>
              </a:tr>
              <a:tr h="135141">
                <a:tc rowSpan="3">
                  <a:txBody>
                    <a:bodyPr/>
                    <a:lstStyle/>
                    <a:p>
                      <a:pPr marL="18288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60.7</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67.4</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72.4</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0077117"/>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12.4</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13.5</a:t>
                      </a:r>
                    </a:p>
                  </a:txBody>
                  <a:tcPr marL="48651" marR="48651" marT="0" marB="0" anchor="ctr">
                    <a:lnL>
                      <a:noFill/>
                    </a:lnL>
                    <a:lnR>
                      <a:noFill/>
                    </a:lnR>
                    <a:lnT>
                      <a:noFill/>
                    </a:lnT>
                    <a:lnB>
                      <a:noFill/>
                    </a:lnB>
                  </a:tcPr>
                </a:tc>
                <a:extLst>
                  <a:ext uri="{0D108BD9-81ED-4DB2-BD59-A6C34878D82A}">
                    <a16:rowId xmlns:a16="http://schemas.microsoft.com/office/drawing/2014/main" val="2392390259"/>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504398"/>
                  </a:ext>
                </a:extLst>
              </a:tr>
              <a:tr h="135141">
                <a:tc rowSpan="3">
                  <a:txBody>
                    <a:bodyPr/>
                    <a:lstStyle/>
                    <a:p>
                      <a:pPr marL="18288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Non-Hispanic African American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22.4</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40.0</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52.6</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58.7</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63.9</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65.5</a:t>
                      </a:r>
                    </a:p>
                  </a:txBody>
                  <a:tcPr marL="48651" marR="486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3445865"/>
                  </a:ext>
                </a:extLst>
              </a:tr>
              <a:tr h="13514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14.8</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18.1</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21.7</a:t>
                      </a:r>
                    </a:p>
                  </a:txBody>
                  <a:tcPr marL="48651" marR="4865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22.5</a:t>
                      </a:r>
                    </a:p>
                  </a:txBody>
                  <a:tcPr marL="48651" marR="48651" marT="0" marB="0" anchor="ctr">
                    <a:lnL>
                      <a:noFill/>
                    </a:lnL>
                    <a:lnR>
                      <a:noFill/>
                    </a:lnR>
                    <a:lnT>
                      <a:noFill/>
                    </a:lnT>
                    <a:lnB>
                      <a:noFill/>
                    </a:lnB>
                  </a:tcPr>
                </a:tc>
                <a:extLst>
                  <a:ext uri="{0D108BD9-81ED-4DB2-BD59-A6C34878D82A}">
                    <a16:rowId xmlns:a16="http://schemas.microsoft.com/office/drawing/2014/main" val="1245345765"/>
                  </a:ext>
                </a:extLst>
              </a:tr>
              <a:tr h="29771">
                <a:tc vMerge="1">
                  <a:txBody>
                    <a:bodyPr/>
                    <a:lstStyle/>
                    <a:p>
                      <a:endParaRPr lang="en-US"/>
                    </a:p>
                  </a:txBody>
                  <a:tcPr/>
                </a:tc>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68.5</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45.2</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21.3</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12.0</a:t>
                      </a:r>
                    </a:p>
                  </a:txBody>
                  <a:tcPr marL="48651" marR="4865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304070"/>
                  </a:ext>
                </a:extLst>
              </a:tr>
            </a:tbl>
          </a:graphicData>
        </a:graphic>
      </p:graphicFrame>
      <p:sp>
        <p:nvSpPr>
          <p:cNvPr id="6" name="Rectangle 5"/>
          <p:cNvSpPr/>
          <p:nvPr/>
        </p:nvSpPr>
        <p:spPr>
          <a:xfrm>
            <a:off x="7670088" y="2590800"/>
            <a:ext cx="1304925" cy="3331681"/>
          </a:xfrm>
          <a:prstGeom prst="rect">
            <a:avLst/>
          </a:prstGeom>
        </p:spPr>
        <p:txBody>
          <a:bodyPr wrap="square">
            <a:spAutoFit/>
          </a:bodyPr>
          <a:lstStyle/>
          <a:p>
            <a:pPr>
              <a:spcBef>
                <a:spcPts val="1000"/>
              </a:spcBef>
              <a:spcAft>
                <a:spcPts val="1000"/>
              </a:spcAft>
            </a:pP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CROWNWeb for subsequent time periods. Abbreviations: AV, arteriovenous; CMS, Centers for Medicare &amp; Medicaid; CROWNWeb, Consolidated Renal Operations in a Web-enabled Network; ESRD, end-stage renal disease</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95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274638"/>
            <a:ext cx="9144000" cy="1020762"/>
          </a:xfrm>
        </p:spPr>
        <p:txBody>
          <a:bodyPr/>
          <a:lstStyle/>
          <a:p>
            <a:pPr marL="0" marR="0">
              <a:spcBef>
                <a:spcPts val="2400"/>
              </a:spcBef>
              <a:spcAft>
                <a:spcPts val="6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vol 2 Table 3.5 Cross-sectional distributions of vascular access use, quarterly during the first two years of hemodialysis among patients new to hemodialysis in 2013, by sex, from the ESRD Medical Evidence form (CMS 2728) and CROWNWeb, 2013-2016</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0612651"/>
              </p:ext>
            </p:extLst>
          </p:nvPr>
        </p:nvGraphicFramePr>
        <p:xfrm>
          <a:off x="800100" y="1567833"/>
          <a:ext cx="7130201" cy="3134552"/>
        </p:xfrm>
        <a:graphic>
          <a:graphicData uri="http://schemas.openxmlformats.org/drawingml/2006/table">
            <a:tbl>
              <a:tblPr firstRow="1" firstCol="1" bandRow="1"/>
              <a:tblGrid>
                <a:gridCol w="783000">
                  <a:extLst>
                    <a:ext uri="{9D8B030D-6E8A-4147-A177-3AD203B41FA5}">
                      <a16:colId xmlns:a16="http://schemas.microsoft.com/office/drawing/2014/main" val="3573946111"/>
                    </a:ext>
                  </a:extLst>
                </a:gridCol>
                <a:gridCol w="783000">
                  <a:extLst>
                    <a:ext uri="{9D8B030D-6E8A-4147-A177-3AD203B41FA5}">
                      <a16:colId xmlns:a16="http://schemas.microsoft.com/office/drawing/2014/main" val="1250464380"/>
                    </a:ext>
                  </a:extLst>
                </a:gridCol>
                <a:gridCol w="1053973">
                  <a:extLst>
                    <a:ext uri="{9D8B030D-6E8A-4147-A177-3AD203B41FA5}">
                      <a16:colId xmlns:a16="http://schemas.microsoft.com/office/drawing/2014/main" val="4145812113"/>
                    </a:ext>
                  </a:extLst>
                </a:gridCol>
                <a:gridCol w="779932">
                  <a:extLst>
                    <a:ext uri="{9D8B030D-6E8A-4147-A177-3AD203B41FA5}">
                      <a16:colId xmlns:a16="http://schemas.microsoft.com/office/drawing/2014/main" val="699419472"/>
                    </a:ext>
                  </a:extLst>
                </a:gridCol>
                <a:gridCol w="779932">
                  <a:extLst>
                    <a:ext uri="{9D8B030D-6E8A-4147-A177-3AD203B41FA5}">
                      <a16:colId xmlns:a16="http://schemas.microsoft.com/office/drawing/2014/main" val="700745425"/>
                    </a:ext>
                  </a:extLst>
                </a:gridCol>
                <a:gridCol w="779932">
                  <a:extLst>
                    <a:ext uri="{9D8B030D-6E8A-4147-A177-3AD203B41FA5}">
                      <a16:colId xmlns:a16="http://schemas.microsoft.com/office/drawing/2014/main" val="2541809546"/>
                    </a:ext>
                  </a:extLst>
                </a:gridCol>
                <a:gridCol w="779932">
                  <a:extLst>
                    <a:ext uri="{9D8B030D-6E8A-4147-A177-3AD203B41FA5}">
                      <a16:colId xmlns:a16="http://schemas.microsoft.com/office/drawing/2014/main" val="4081422230"/>
                    </a:ext>
                  </a:extLst>
                </a:gridCol>
                <a:gridCol w="695250">
                  <a:extLst>
                    <a:ext uri="{9D8B030D-6E8A-4147-A177-3AD203B41FA5}">
                      <a16:colId xmlns:a16="http://schemas.microsoft.com/office/drawing/2014/main" val="2944640653"/>
                    </a:ext>
                  </a:extLst>
                </a:gridCol>
                <a:gridCol w="695250">
                  <a:extLst>
                    <a:ext uri="{9D8B030D-6E8A-4147-A177-3AD203B41FA5}">
                      <a16:colId xmlns:a16="http://schemas.microsoft.com/office/drawing/2014/main" val="3767689490"/>
                    </a:ext>
                  </a:extLst>
                </a:gridCol>
              </a:tblGrid>
              <a:tr h="469900">
                <a:tc rowSpan="2">
                  <a:txBody>
                    <a:bodyPr/>
                    <a:lstStyle/>
                    <a:p>
                      <a:pPr marL="0" marR="0">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5973690"/>
                  </a:ext>
                </a:extLst>
              </a:tr>
              <a:tr h="2794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1 year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18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2 years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9738"/>
                  </a:ext>
                </a:extLst>
              </a:tr>
              <a:tr h="190500">
                <a:tc rowSpan="3">
                  <a:txBody>
                    <a:bodyPr/>
                    <a:lstStyle/>
                    <a:p>
                      <a:pPr marL="0" marR="0">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28.5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50.9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65.0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71.4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76.3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77.7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6337326"/>
                  </a:ext>
                </a:extLst>
              </a:tr>
              <a:tr h="190500">
                <a:tc vMerge="1">
                  <a:txBody>
                    <a:bodyPr/>
                    <a:lstStyle/>
                    <a:p>
                      <a:endParaRPr lang="en-US"/>
                    </a:p>
                  </a:txBody>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12.3</a:t>
                      </a:r>
                    </a:p>
                  </a:txBody>
                  <a:tcPr marL="68580" marR="68580" marT="0" marB="0" anchor="ctr">
                    <a:lnL>
                      <a:noFill/>
                    </a:lnL>
                    <a:lnR>
                      <a:noFill/>
                    </a:lnR>
                    <a:lnT>
                      <a:noFill/>
                    </a:lnT>
                    <a:lnB>
                      <a:noFill/>
                    </a:lnB>
                  </a:tcPr>
                </a:tc>
                <a:extLst>
                  <a:ext uri="{0D108BD9-81ED-4DB2-BD59-A6C34878D82A}">
                    <a16:rowId xmlns:a16="http://schemas.microsoft.com/office/drawing/2014/main" val="268451384"/>
                  </a:ext>
                </a:extLst>
              </a:tr>
              <a:tr h="365252">
                <a:tc vMerge="1">
                  <a:txBody>
                    <a:bodyPr/>
                    <a:lstStyle/>
                    <a:p>
                      <a:endParaRPr lang="en-US"/>
                    </a:p>
                  </a:txBody>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79.2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41.1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25.2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853244"/>
                  </a:ext>
                </a:extLst>
              </a:tr>
              <a:tr h="349123">
                <a:tc rowSpan="3">
                  <a:txBody>
                    <a:bodyPr/>
                    <a:lstStyle/>
                    <a:p>
                      <a:pPr marL="0" marR="0">
                        <a:lnSpc>
                          <a:spcPct val="115000"/>
                        </a:lnSpc>
                        <a:spcBef>
                          <a:spcPts val="0"/>
                        </a:spcBef>
                        <a:spcAft>
                          <a:spcPts val="10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37.6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49.9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56.7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62.3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64.0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06070022"/>
                  </a:ext>
                </a:extLst>
              </a:tr>
              <a:tr h="0">
                <a:tc vMerge="1">
                  <a:txBody>
                    <a:bodyPr/>
                    <a:lstStyle/>
                    <a:p>
                      <a:endParaRPr lang="en-US"/>
                    </a:p>
                  </a:txBody>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19.4</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21.1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21.9</a:t>
                      </a:r>
                    </a:p>
                  </a:txBody>
                  <a:tcPr marL="68580" marR="68580" marT="0" marB="0" anchor="ctr">
                    <a:lnL>
                      <a:noFill/>
                    </a:lnL>
                    <a:lnR>
                      <a:noFill/>
                    </a:lnR>
                    <a:lnT>
                      <a:noFill/>
                    </a:lnT>
                    <a:lnB>
                      <a:noFill/>
                    </a:lnB>
                  </a:tcPr>
                </a:tc>
                <a:extLst>
                  <a:ext uri="{0D108BD9-81ED-4DB2-BD59-A6C34878D82A}">
                    <a16:rowId xmlns:a16="http://schemas.microsoft.com/office/drawing/2014/main" val="2497506358"/>
                  </a:ext>
                </a:extLst>
              </a:tr>
              <a:tr h="379730">
                <a:tc vMerge="1">
                  <a:txBody>
                    <a:bodyPr/>
                    <a:lstStyle/>
                    <a:p>
                      <a:endParaRPr lang="en-US"/>
                    </a:p>
                  </a:txBody>
                  <a:tcPr/>
                </a:tc>
                <a:tc>
                  <a:txBody>
                    <a:bodyPr/>
                    <a:lstStyle/>
                    <a:p>
                      <a:pPr marL="0" marR="0">
                        <a:lnSpc>
                          <a:spcPct val="115000"/>
                        </a:lnSpc>
                        <a:spcBef>
                          <a:spcPts val="0"/>
                        </a:spcBef>
                        <a:spcAft>
                          <a:spcPts val="10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81.3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70.9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48.4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32.7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23.9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915869"/>
                  </a:ext>
                </a:extLst>
              </a:tr>
            </a:tbl>
          </a:graphicData>
        </a:graphic>
      </p:graphicFrame>
      <p:sp>
        <p:nvSpPr>
          <p:cNvPr id="6" name="Rectangle 5"/>
          <p:cNvSpPr/>
          <p:nvPr/>
        </p:nvSpPr>
        <p:spPr>
          <a:xfrm>
            <a:off x="307550" y="4972813"/>
            <a:ext cx="8115300" cy="600164"/>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CROWNWeb for subsequent time periods. Abbreviations: AV, arteriovenous; CMS, Centers for Medicare &amp; Medicaid; CROWNWeb, Consolidated Renal Operations in a Web-enabled Network;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81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76200" y="13138"/>
            <a:ext cx="9334500" cy="649176"/>
          </a:xfrm>
        </p:spPr>
        <p:txBody>
          <a:bodyPr/>
          <a:lstStyle/>
          <a:p>
            <a:pPr marL="0" marR="0">
              <a:spcBef>
                <a:spcPts val="0"/>
              </a:spcBef>
              <a:spcAft>
                <a:spcPts val="60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vol 2 Table 3.6 Odds ratios and 95% confidence intervals from logistic regression models of AV fistula use at hemodialysis initiation, and AV fistula or graft use at hemodialysis initiation, from the CMS 2728, 2015</a:t>
            </a:r>
            <a:br>
              <a:rPr lang="en-US" sz="1600" b="1" dirty="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808697"/>
              </p:ext>
            </p:extLst>
          </p:nvPr>
        </p:nvGraphicFramePr>
        <p:xfrm>
          <a:off x="1714500" y="761285"/>
          <a:ext cx="5334000" cy="5295187"/>
        </p:xfrm>
        <a:graphic>
          <a:graphicData uri="http://schemas.openxmlformats.org/drawingml/2006/table">
            <a:tbl>
              <a:tblPr firstRow="1" firstCol="1" bandRow="1"/>
              <a:tblGrid>
                <a:gridCol w="1383691">
                  <a:extLst>
                    <a:ext uri="{9D8B030D-6E8A-4147-A177-3AD203B41FA5}">
                      <a16:colId xmlns:a16="http://schemas.microsoft.com/office/drawing/2014/main" val="1317731221"/>
                    </a:ext>
                  </a:extLst>
                </a:gridCol>
                <a:gridCol w="504641">
                  <a:extLst>
                    <a:ext uri="{9D8B030D-6E8A-4147-A177-3AD203B41FA5}">
                      <a16:colId xmlns:a16="http://schemas.microsoft.com/office/drawing/2014/main" val="2071181063"/>
                    </a:ext>
                  </a:extLst>
                </a:gridCol>
                <a:gridCol w="574278">
                  <a:extLst>
                    <a:ext uri="{9D8B030D-6E8A-4147-A177-3AD203B41FA5}">
                      <a16:colId xmlns:a16="http://schemas.microsoft.com/office/drawing/2014/main" val="3489230494"/>
                    </a:ext>
                  </a:extLst>
                </a:gridCol>
                <a:gridCol w="574278">
                  <a:extLst>
                    <a:ext uri="{9D8B030D-6E8A-4147-A177-3AD203B41FA5}">
                      <a16:colId xmlns:a16="http://schemas.microsoft.com/office/drawing/2014/main" val="2534245283"/>
                    </a:ext>
                  </a:extLst>
                </a:gridCol>
                <a:gridCol w="574278">
                  <a:extLst>
                    <a:ext uri="{9D8B030D-6E8A-4147-A177-3AD203B41FA5}">
                      <a16:colId xmlns:a16="http://schemas.microsoft.com/office/drawing/2014/main" val="3037049737"/>
                    </a:ext>
                  </a:extLst>
                </a:gridCol>
                <a:gridCol w="574278">
                  <a:extLst>
                    <a:ext uri="{9D8B030D-6E8A-4147-A177-3AD203B41FA5}">
                      <a16:colId xmlns:a16="http://schemas.microsoft.com/office/drawing/2014/main" val="3794044225"/>
                    </a:ext>
                  </a:extLst>
                </a:gridCol>
                <a:gridCol w="574278">
                  <a:extLst>
                    <a:ext uri="{9D8B030D-6E8A-4147-A177-3AD203B41FA5}">
                      <a16:colId xmlns:a16="http://schemas.microsoft.com/office/drawing/2014/main" val="2691994020"/>
                    </a:ext>
                  </a:extLst>
                </a:gridCol>
                <a:gridCol w="574278">
                  <a:extLst>
                    <a:ext uri="{9D8B030D-6E8A-4147-A177-3AD203B41FA5}">
                      <a16:colId xmlns:a16="http://schemas.microsoft.com/office/drawing/2014/main" val="2690178267"/>
                    </a:ext>
                  </a:extLst>
                </a:gridCol>
              </a:tblGrid>
              <a:tr h="112765">
                <a:tc>
                  <a:txBody>
                    <a:bodyPr/>
                    <a:lstStyle/>
                    <a:p>
                      <a:pPr marL="0" marR="0" algn="ctr">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gridSpan="3">
                  <a:txBody>
                    <a:bodyPr/>
                    <a:lstStyle/>
                    <a:p>
                      <a:pPr marL="0" marR="0" algn="ctr">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AV fistula use at initiation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gridSpan="3">
                  <a:txBody>
                    <a:bodyPr/>
                    <a:lstStyle/>
                    <a:p>
                      <a:pPr marL="0" marR="0" algn="ctr">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AV fistula or graft use at initiation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188307"/>
                  </a:ext>
                </a:extLst>
              </a:tr>
              <a:tr h="118521">
                <a:tc rowSpan="2">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Predictors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rowSpan="2">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Odds ratio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confidence interval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rowSpan="2">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Odds ratio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confidence interval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9590809"/>
                  </a:ext>
                </a:extLst>
              </a:tr>
              <a:tr h="12156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bound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bound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bound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bound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09305"/>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Pre-ESRD nephrology care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5924058"/>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 months</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0.07</a:t>
                      </a:r>
                    </a:p>
                  </a:txBody>
                  <a:tcPr marL="4741" marR="4741" marT="0" marB="0" anchor="ctr">
                    <a:lnL>
                      <a:noFill/>
                    </a:lnL>
                    <a:lnR>
                      <a:noFill/>
                    </a:lnR>
                    <a:lnT>
                      <a:noFill/>
                    </a:lnT>
                    <a:lnB>
                      <a:noFill/>
                    </a:lnB>
                  </a:tcPr>
                </a:tc>
                <a:extLst>
                  <a:ext uri="{0D108BD9-81ED-4DB2-BD59-A6C34878D82A}">
                    <a16:rowId xmlns:a16="http://schemas.microsoft.com/office/drawing/2014/main" val="516544017"/>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&gt;0 - &lt;6 months</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0.33</a:t>
                      </a:r>
                    </a:p>
                  </a:txBody>
                  <a:tcPr marL="4741" marR="4741" marT="0" marB="0" anchor="ctr">
                    <a:lnL>
                      <a:noFill/>
                    </a:lnL>
                    <a:lnR>
                      <a:noFill/>
                    </a:lnR>
                    <a:lnT>
                      <a:noFill/>
                    </a:lnT>
                    <a:lnB>
                      <a:noFill/>
                    </a:lnB>
                  </a:tcPr>
                </a:tc>
                <a:extLst>
                  <a:ext uri="{0D108BD9-81ED-4DB2-BD59-A6C34878D82A}">
                    <a16:rowId xmlns:a16="http://schemas.microsoft.com/office/drawing/2014/main" val="1553762051"/>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6 - 12 months</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0.59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0.66</a:t>
                      </a:r>
                    </a:p>
                  </a:txBody>
                  <a:tcPr marL="4741" marR="4741" marT="0" marB="0" anchor="ctr">
                    <a:lnL>
                      <a:noFill/>
                    </a:lnL>
                    <a:lnR>
                      <a:noFill/>
                    </a:lnR>
                    <a:lnT>
                      <a:noFill/>
                    </a:lnT>
                    <a:lnB>
                      <a:noFill/>
                    </a:lnB>
                  </a:tcPr>
                </a:tc>
                <a:extLst>
                  <a:ext uri="{0D108BD9-81ED-4DB2-BD59-A6C34878D82A}">
                    <a16:rowId xmlns:a16="http://schemas.microsoft.com/office/drawing/2014/main" val="3410404043"/>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&gt;12 months</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extLst>
                  <a:ext uri="{0D108BD9-81ED-4DB2-BD59-A6C34878D82A}">
                    <a16:rowId xmlns:a16="http://schemas.microsoft.com/office/drawing/2014/main" val="2430043667"/>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Unknown</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0.19</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0.18</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0.19</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0.18</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0.21</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340560"/>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Age   </a:t>
                      </a:r>
                      <a:r>
                        <a:rPr lang="en-US" sz="600">
                          <a:effectLst/>
                          <a:latin typeface="Calibri" panose="020F0502020204030204" pitchFamily="34" charset="0"/>
                          <a:ea typeface="Calibri" panose="020F0502020204030204" pitchFamily="34" charset="0"/>
                          <a:cs typeface="Times New Roman" panose="02020603050405020304" pitchFamily="18" charset="0"/>
                        </a:rPr>
                        <a:t>0-21</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0.34</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0.26</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0.46</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0.32</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0.24</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0.42</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2308626"/>
                  </a:ext>
                </a:extLst>
              </a:tr>
              <a:tr h="88790">
                <a:tc>
                  <a:txBody>
                    <a:bodyPr/>
                    <a:lstStyle/>
                    <a:p>
                      <a:pPr marL="27432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22-44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a:noFill/>
                    </a:lnB>
                  </a:tcPr>
                </a:tc>
                <a:extLst>
                  <a:ext uri="{0D108BD9-81ED-4DB2-BD59-A6C34878D82A}">
                    <a16:rowId xmlns:a16="http://schemas.microsoft.com/office/drawing/2014/main" val="176540068"/>
                  </a:ext>
                </a:extLst>
              </a:tr>
              <a:tr h="88790">
                <a:tc>
                  <a:txBody>
                    <a:bodyPr/>
                    <a:lstStyle/>
                    <a:p>
                      <a:pPr marL="27432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45-64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extLst>
                  <a:ext uri="{0D108BD9-81ED-4DB2-BD59-A6C34878D82A}">
                    <a16:rowId xmlns:a16="http://schemas.microsoft.com/office/drawing/2014/main" val="3405224692"/>
                  </a:ext>
                </a:extLst>
              </a:tr>
              <a:tr h="88790">
                <a:tc>
                  <a:txBody>
                    <a:bodyPr/>
                    <a:lstStyle/>
                    <a:p>
                      <a:pPr marL="27432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65-74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1.13</a:t>
                      </a:r>
                    </a:p>
                  </a:txBody>
                  <a:tcPr marL="4741" marR="4741" marT="0" marB="0" anchor="ctr">
                    <a:lnL>
                      <a:noFill/>
                    </a:lnL>
                    <a:lnR>
                      <a:noFill/>
                    </a:lnR>
                    <a:lnT>
                      <a:noFill/>
                    </a:lnT>
                    <a:lnB>
                      <a:noFill/>
                    </a:lnB>
                  </a:tcPr>
                </a:tc>
                <a:extLst>
                  <a:ext uri="{0D108BD9-81ED-4DB2-BD59-A6C34878D82A}">
                    <a16:rowId xmlns:a16="http://schemas.microsoft.com/office/drawing/2014/main" val="3151126747"/>
                  </a:ext>
                </a:extLst>
              </a:tr>
              <a:tr h="88790">
                <a:tc>
                  <a:txBody>
                    <a:bodyPr/>
                    <a:lstStyle/>
                    <a:p>
                      <a:pPr marL="27432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75+</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880512"/>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Sex   </a:t>
                      </a:r>
                      <a:r>
                        <a:rPr lang="en-US" sz="600">
                          <a:effectLst/>
                          <a:latin typeface="Calibri" panose="020F0502020204030204" pitchFamily="34" charset="0"/>
                          <a:ea typeface="Calibri" panose="020F0502020204030204" pitchFamily="34" charset="0"/>
                          <a:cs typeface="Times New Roman" panose="02020603050405020304" pitchFamily="18" charset="0"/>
                        </a:rPr>
                        <a:t>Female</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0.69</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5787747"/>
                  </a:ext>
                </a:extLst>
              </a:tr>
              <a:tr h="88790">
                <a:tc>
                  <a:txBody>
                    <a:bodyPr/>
                    <a:lstStyle/>
                    <a:p>
                      <a:pPr marL="27432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Male </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514004"/>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Race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5794508"/>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White</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extLst>
                  <a:ext uri="{0D108BD9-81ED-4DB2-BD59-A6C34878D82A}">
                    <a16:rowId xmlns:a16="http://schemas.microsoft.com/office/drawing/2014/main" val="1712304918"/>
                  </a:ext>
                </a:extLst>
              </a:tr>
              <a:tr h="88790">
                <a:tc>
                  <a:txBody>
                    <a:bodyPr/>
                    <a:lstStyle/>
                    <a:p>
                      <a:pPr marL="91440" marR="0">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1.22</a:t>
                      </a:r>
                    </a:p>
                  </a:txBody>
                  <a:tcPr marL="4741" marR="4741" marT="0" marB="0" anchor="ctr">
                    <a:lnL>
                      <a:noFill/>
                    </a:lnL>
                    <a:lnR>
                      <a:noFill/>
                    </a:lnR>
                    <a:lnT>
                      <a:noFill/>
                    </a:lnT>
                    <a:lnB>
                      <a:noFill/>
                    </a:lnB>
                  </a:tcPr>
                </a:tc>
                <a:extLst>
                  <a:ext uri="{0D108BD9-81ED-4DB2-BD59-A6C34878D82A}">
                    <a16:rowId xmlns:a16="http://schemas.microsoft.com/office/drawing/2014/main" val="1611758389"/>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a:noFill/>
                    </a:lnB>
                  </a:tcPr>
                </a:tc>
                <a:extLst>
                  <a:ext uri="{0D108BD9-81ED-4DB2-BD59-A6C34878D82A}">
                    <a16:rowId xmlns:a16="http://schemas.microsoft.com/office/drawing/2014/main" val="1884775922"/>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Asian</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1.22</a:t>
                      </a:r>
                    </a:p>
                  </a:txBody>
                  <a:tcPr marL="4741" marR="4741" marT="0" marB="0" anchor="ctr">
                    <a:lnL>
                      <a:noFill/>
                    </a:lnL>
                    <a:lnR>
                      <a:noFill/>
                    </a:lnR>
                    <a:lnT>
                      <a:noFill/>
                    </a:lnT>
                    <a:lnB>
                      <a:noFill/>
                    </a:lnB>
                  </a:tcPr>
                </a:tc>
                <a:extLst>
                  <a:ext uri="{0D108BD9-81ED-4DB2-BD59-A6C34878D82A}">
                    <a16:rowId xmlns:a16="http://schemas.microsoft.com/office/drawing/2014/main" val="151173189"/>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Native Hawaiian or Pacific Islander</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1.11</a:t>
                      </a:r>
                    </a:p>
                  </a:txBody>
                  <a:tcPr marL="4741" marR="4741" marT="0" marB="0" anchor="ctr">
                    <a:lnL>
                      <a:noFill/>
                    </a:lnL>
                    <a:lnR>
                      <a:noFill/>
                    </a:lnR>
                    <a:lnT>
                      <a:noFill/>
                    </a:lnT>
                    <a:lnB>
                      <a:noFill/>
                    </a:lnB>
                  </a:tcPr>
                </a:tc>
                <a:extLst>
                  <a:ext uri="{0D108BD9-81ED-4DB2-BD59-A6C34878D82A}">
                    <a16:rowId xmlns:a16="http://schemas.microsoft.com/office/drawing/2014/main" val="1745786182"/>
                  </a:ext>
                </a:extLst>
              </a:tr>
              <a:tr h="88790">
                <a:tc>
                  <a:txBody>
                    <a:bodyPr/>
                    <a:lstStyle/>
                    <a:p>
                      <a:pPr marL="914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1.33</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1.31</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92315"/>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Ethnicity    </a:t>
                      </a:r>
                      <a:r>
                        <a:rPr lang="en-US" sz="600">
                          <a:effectLst/>
                          <a:latin typeface="Calibri" panose="020F0502020204030204" pitchFamily="34" charset="0"/>
                          <a:ea typeface="Calibri" panose="020F0502020204030204" pitchFamily="34" charset="0"/>
                          <a:cs typeface="Times New Roman" panose="02020603050405020304" pitchFamily="18" charset="0"/>
                        </a:rPr>
                        <a:t>Hispanic</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0.93</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1.02</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9602625"/>
                  </a:ext>
                </a:extLst>
              </a:tr>
              <a:tr h="88790">
                <a:tc>
                  <a:txBody>
                    <a:bodyPr/>
                    <a:lstStyle/>
                    <a:p>
                      <a:pPr marL="54864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Non-Hispanic</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502477"/>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Diabetes as cause of ESRD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741" marR="47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372682"/>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Facility census</a:t>
                      </a:r>
                      <a:r>
                        <a:rPr lang="en-US" sz="600">
                          <a:effectLst/>
                          <a:latin typeface="Calibri" panose="020F0502020204030204" pitchFamily="34" charset="0"/>
                          <a:ea typeface="Calibri" panose="020F0502020204030204" pitchFamily="34" charset="0"/>
                          <a:cs typeface="Times New Roman" panose="02020603050405020304" pitchFamily="18" charset="0"/>
                        </a:rPr>
                        <a:t>   &lt; 20</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solidFill>
                            <a:srgbClr val="000000"/>
                          </a:solidFill>
                          <a:effectLst/>
                          <a:latin typeface="Calibri" panose="020F0502020204030204" pitchFamily="34" charset="0"/>
                          <a:ea typeface="Calibri" panose="020F0502020204030204" pitchFamily="34" charset="0"/>
                          <a:cs typeface="Arial, Albany AMT, Helvetica"/>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2354575"/>
                  </a:ext>
                </a:extLst>
              </a:tr>
              <a:tr h="88790">
                <a:tc>
                  <a:txBody>
                    <a:bodyPr/>
                    <a:lstStyle/>
                    <a:p>
                      <a:pPr marL="82296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20-50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a:noFill/>
                    </a:lnB>
                  </a:tcPr>
                </a:tc>
                <a:extLst>
                  <a:ext uri="{0D108BD9-81ED-4DB2-BD59-A6C34878D82A}">
                    <a16:rowId xmlns:a16="http://schemas.microsoft.com/office/drawing/2014/main" val="2596488260"/>
                  </a:ext>
                </a:extLst>
              </a:tr>
              <a:tr h="88790">
                <a:tc>
                  <a:txBody>
                    <a:bodyPr/>
                    <a:lstStyle/>
                    <a:p>
                      <a:pPr marL="82296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51-100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741" marR="4741" marT="0" marB="0" anchor="ctr">
                    <a:lnL>
                      <a:noFill/>
                    </a:lnL>
                    <a:lnR>
                      <a:noFill/>
                    </a:lnR>
                    <a:lnT>
                      <a:noFill/>
                    </a:lnT>
                    <a:lnB>
                      <a:noFill/>
                    </a:lnB>
                  </a:tcPr>
                </a:tc>
                <a:extLst>
                  <a:ext uri="{0D108BD9-81ED-4DB2-BD59-A6C34878D82A}">
                    <a16:rowId xmlns:a16="http://schemas.microsoft.com/office/drawing/2014/main" val="1285291765"/>
                  </a:ext>
                </a:extLst>
              </a:tr>
              <a:tr h="88790">
                <a:tc>
                  <a:txBody>
                    <a:bodyPr/>
                    <a:lstStyle/>
                    <a:p>
                      <a:pPr marL="82296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101-200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0.46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0.62</a:t>
                      </a:r>
                    </a:p>
                  </a:txBody>
                  <a:tcPr marL="4741" marR="4741" marT="0" marB="0" anchor="ctr">
                    <a:lnL>
                      <a:noFill/>
                    </a:lnL>
                    <a:lnR>
                      <a:noFill/>
                    </a:lnR>
                    <a:lnT>
                      <a:noFill/>
                    </a:lnT>
                    <a:lnB>
                      <a:noFill/>
                    </a:lnB>
                  </a:tcPr>
                </a:tc>
                <a:extLst>
                  <a:ext uri="{0D108BD9-81ED-4DB2-BD59-A6C34878D82A}">
                    <a16:rowId xmlns:a16="http://schemas.microsoft.com/office/drawing/2014/main" val="3398887936"/>
                  </a:ext>
                </a:extLst>
              </a:tr>
              <a:tr h="88790">
                <a:tc>
                  <a:txBody>
                    <a:bodyPr/>
                    <a:lstStyle/>
                    <a:p>
                      <a:pPr marL="82296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&gt;200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0.21</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0.44</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0.16</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0.08</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0.33</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69684"/>
                  </a:ext>
                </a:extLst>
              </a:tr>
              <a:tr h="88790">
                <a:tc>
                  <a:txBody>
                    <a:bodyPr/>
                    <a:lstStyle/>
                    <a:p>
                      <a:pPr marL="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ESRD network </a:t>
                      </a:r>
                      <a:r>
                        <a:rPr lang="en-US" sz="600">
                          <a:effectLst/>
                          <a:latin typeface="Calibri" panose="020F0502020204030204" pitchFamily="34" charset="0"/>
                          <a:ea typeface="Calibri" panose="020F0502020204030204" pitchFamily="34" charset="0"/>
                          <a:cs typeface="Times New Roman" panose="02020603050405020304" pitchFamily="18" charset="0"/>
                        </a:rPr>
                        <a:t>(vs. average network)</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741" marR="474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7073988"/>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a:t>
                      </a:r>
                      <a:r>
                        <a:rPr lang="en-US" sz="600">
                          <a:effectLst/>
                          <a:latin typeface="Calibri" panose="020F0502020204030204" pitchFamily="34" charset="0"/>
                          <a:ea typeface="Calibri" panose="020F0502020204030204" pitchFamily="34" charset="0"/>
                          <a:cs typeface="Times New Roman" panose="02020603050405020304" pitchFamily="18" charset="0"/>
                        </a:rPr>
                        <a:t> CT, ME, MA, NH, RI, VT</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1.20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1.10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1.29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1.19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1.10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1.28</a:t>
                      </a:r>
                    </a:p>
                  </a:txBody>
                  <a:tcPr marL="4741" marR="4741" marT="0" marB="0" anchor="ctr">
                    <a:lnL>
                      <a:noFill/>
                    </a:lnL>
                    <a:lnR>
                      <a:noFill/>
                    </a:lnR>
                    <a:lnT>
                      <a:noFill/>
                    </a:lnT>
                    <a:lnB>
                      <a:noFill/>
                    </a:lnB>
                  </a:tcPr>
                </a:tc>
                <a:extLst>
                  <a:ext uri="{0D108BD9-81ED-4DB2-BD59-A6C34878D82A}">
                    <a16:rowId xmlns:a16="http://schemas.microsoft.com/office/drawing/2014/main" val="3120834852"/>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2</a:t>
                      </a:r>
                      <a:r>
                        <a:rPr lang="en-US" sz="600">
                          <a:effectLst/>
                          <a:latin typeface="Calibri" panose="020F0502020204030204" pitchFamily="34" charset="0"/>
                          <a:ea typeface="Calibri" panose="020F0502020204030204" pitchFamily="34" charset="0"/>
                          <a:cs typeface="Times New Roman" panose="02020603050405020304" pitchFamily="18" charset="0"/>
                        </a:rPr>
                        <a:t> NY</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741" marR="4741" marT="0" marB="0" anchor="ctr">
                    <a:lnL>
                      <a:noFill/>
                    </a:lnL>
                    <a:lnR>
                      <a:noFill/>
                    </a:lnR>
                    <a:lnT>
                      <a:noFill/>
                    </a:lnT>
                    <a:lnB>
                      <a:noFill/>
                    </a:lnB>
                  </a:tcPr>
                </a:tc>
                <a:extLst>
                  <a:ext uri="{0D108BD9-81ED-4DB2-BD59-A6C34878D82A}">
                    <a16:rowId xmlns:a16="http://schemas.microsoft.com/office/drawing/2014/main" val="2370237145"/>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3</a:t>
                      </a:r>
                      <a:r>
                        <a:rPr lang="en-US" sz="600">
                          <a:effectLst/>
                          <a:latin typeface="Calibri" panose="020F0502020204030204" pitchFamily="34" charset="0"/>
                          <a:ea typeface="Calibri" panose="020F0502020204030204" pitchFamily="34" charset="0"/>
                          <a:cs typeface="Times New Roman" panose="02020603050405020304" pitchFamily="18" charset="0"/>
                        </a:rPr>
                        <a:t> NJ, PR, VI</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0.93</a:t>
                      </a:r>
                    </a:p>
                  </a:txBody>
                  <a:tcPr marL="4741" marR="4741" marT="0" marB="0" anchor="ctr">
                    <a:lnL>
                      <a:noFill/>
                    </a:lnL>
                    <a:lnR>
                      <a:noFill/>
                    </a:lnR>
                    <a:lnT>
                      <a:noFill/>
                    </a:lnT>
                    <a:lnB>
                      <a:noFill/>
                    </a:lnB>
                  </a:tcPr>
                </a:tc>
                <a:extLst>
                  <a:ext uri="{0D108BD9-81ED-4DB2-BD59-A6C34878D82A}">
                    <a16:rowId xmlns:a16="http://schemas.microsoft.com/office/drawing/2014/main" val="2616189179"/>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4</a:t>
                      </a:r>
                      <a:r>
                        <a:rPr lang="en-US" sz="600">
                          <a:effectLst/>
                          <a:latin typeface="Calibri" panose="020F0502020204030204" pitchFamily="34" charset="0"/>
                          <a:ea typeface="Calibri" panose="020F0502020204030204" pitchFamily="34" charset="0"/>
                          <a:cs typeface="Times New Roman" panose="02020603050405020304" pitchFamily="18" charset="0"/>
                        </a:rPr>
                        <a:t> DE, PA</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1.09</a:t>
                      </a:r>
                    </a:p>
                  </a:txBody>
                  <a:tcPr marL="4741" marR="4741" marT="0" marB="0" anchor="ctr">
                    <a:lnL>
                      <a:noFill/>
                    </a:lnL>
                    <a:lnR>
                      <a:noFill/>
                    </a:lnR>
                    <a:lnT>
                      <a:noFill/>
                    </a:lnT>
                    <a:lnB>
                      <a:noFill/>
                    </a:lnB>
                  </a:tcPr>
                </a:tc>
                <a:extLst>
                  <a:ext uri="{0D108BD9-81ED-4DB2-BD59-A6C34878D82A}">
                    <a16:rowId xmlns:a16="http://schemas.microsoft.com/office/drawing/2014/main" val="1566841135"/>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5</a:t>
                      </a:r>
                      <a:r>
                        <a:rPr lang="en-US" sz="600">
                          <a:effectLst/>
                          <a:latin typeface="Calibri" panose="020F0502020204030204" pitchFamily="34" charset="0"/>
                          <a:ea typeface="Calibri" panose="020F0502020204030204" pitchFamily="34" charset="0"/>
                          <a:cs typeface="Times New Roman" panose="02020603050405020304" pitchFamily="18" charset="0"/>
                        </a:rPr>
                        <a:t> VA, WV, MD, DC</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741" marR="4741" marT="0" marB="0" anchor="ctr">
                    <a:lnL>
                      <a:noFill/>
                    </a:lnL>
                    <a:lnR>
                      <a:noFill/>
                    </a:lnR>
                    <a:lnT>
                      <a:noFill/>
                    </a:lnT>
                    <a:lnB>
                      <a:noFill/>
                    </a:lnB>
                  </a:tcPr>
                </a:tc>
                <a:extLst>
                  <a:ext uri="{0D108BD9-81ED-4DB2-BD59-A6C34878D82A}">
                    <a16:rowId xmlns:a16="http://schemas.microsoft.com/office/drawing/2014/main" val="2829299785"/>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6</a:t>
                      </a:r>
                      <a:r>
                        <a:rPr lang="en-US" sz="600">
                          <a:effectLst/>
                          <a:latin typeface="Calibri" panose="020F0502020204030204" pitchFamily="34" charset="0"/>
                          <a:ea typeface="Calibri" panose="020F0502020204030204" pitchFamily="34" charset="0"/>
                          <a:cs typeface="Times New Roman" panose="02020603050405020304" pitchFamily="18" charset="0"/>
                        </a:rPr>
                        <a:t> GA, NC, SC</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1.03</a:t>
                      </a:r>
                    </a:p>
                  </a:txBody>
                  <a:tcPr marL="4741" marR="4741" marT="0" marB="0" anchor="ctr">
                    <a:lnL>
                      <a:noFill/>
                    </a:lnL>
                    <a:lnR>
                      <a:noFill/>
                    </a:lnR>
                    <a:lnT>
                      <a:noFill/>
                    </a:lnT>
                    <a:lnB>
                      <a:noFill/>
                    </a:lnB>
                  </a:tcPr>
                </a:tc>
                <a:extLst>
                  <a:ext uri="{0D108BD9-81ED-4DB2-BD59-A6C34878D82A}">
                    <a16:rowId xmlns:a16="http://schemas.microsoft.com/office/drawing/2014/main" val="3168667201"/>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7</a:t>
                      </a:r>
                      <a:r>
                        <a:rPr lang="en-US" sz="600">
                          <a:effectLst/>
                          <a:latin typeface="Calibri" panose="020F0502020204030204" pitchFamily="34" charset="0"/>
                          <a:ea typeface="Calibri" panose="020F0502020204030204" pitchFamily="34" charset="0"/>
                          <a:cs typeface="Times New Roman" panose="02020603050405020304" pitchFamily="18" charset="0"/>
                        </a:rPr>
                        <a:t> FL</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0.79</a:t>
                      </a:r>
                    </a:p>
                  </a:txBody>
                  <a:tcPr marL="4741" marR="4741" marT="0" marB="0" anchor="ctr">
                    <a:lnL>
                      <a:noFill/>
                    </a:lnL>
                    <a:lnR>
                      <a:noFill/>
                    </a:lnR>
                    <a:lnT>
                      <a:noFill/>
                    </a:lnT>
                    <a:lnB>
                      <a:noFill/>
                    </a:lnB>
                  </a:tcPr>
                </a:tc>
                <a:extLst>
                  <a:ext uri="{0D108BD9-81ED-4DB2-BD59-A6C34878D82A}">
                    <a16:rowId xmlns:a16="http://schemas.microsoft.com/office/drawing/2014/main" val="2098485698"/>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8</a:t>
                      </a:r>
                      <a:r>
                        <a:rPr lang="en-US" sz="600">
                          <a:effectLst/>
                          <a:latin typeface="Calibri" panose="020F0502020204030204" pitchFamily="34" charset="0"/>
                          <a:ea typeface="Calibri" panose="020F0502020204030204" pitchFamily="34" charset="0"/>
                          <a:cs typeface="Times New Roman" panose="02020603050405020304" pitchFamily="18" charset="0"/>
                        </a:rPr>
                        <a:t> AL, MS, TN</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a:noFill/>
                    </a:lnB>
                  </a:tcPr>
                </a:tc>
                <a:extLst>
                  <a:ext uri="{0D108BD9-81ED-4DB2-BD59-A6C34878D82A}">
                    <a16:rowId xmlns:a16="http://schemas.microsoft.com/office/drawing/2014/main" val="1904270438"/>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9</a:t>
                      </a:r>
                      <a:r>
                        <a:rPr lang="en-US" sz="600">
                          <a:effectLst/>
                          <a:latin typeface="Calibri" panose="020F0502020204030204" pitchFamily="34" charset="0"/>
                          <a:ea typeface="Calibri" panose="020F0502020204030204" pitchFamily="34" charset="0"/>
                          <a:cs typeface="Times New Roman" panose="02020603050405020304" pitchFamily="18" charset="0"/>
                        </a:rPr>
                        <a:t> IN, KY, OH</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extLst>
                  <a:ext uri="{0D108BD9-81ED-4DB2-BD59-A6C34878D82A}">
                    <a16:rowId xmlns:a16="http://schemas.microsoft.com/office/drawing/2014/main" val="3933906876"/>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10</a:t>
                      </a:r>
                      <a:r>
                        <a:rPr lang="en-US" sz="600">
                          <a:effectLst/>
                          <a:latin typeface="Calibri" panose="020F0502020204030204" pitchFamily="34" charset="0"/>
                          <a:ea typeface="Calibri" panose="020F0502020204030204" pitchFamily="34" charset="0"/>
                          <a:cs typeface="Times New Roman" panose="02020603050405020304" pitchFamily="18" charset="0"/>
                        </a:rPr>
                        <a:t> IL</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1.05</a:t>
                      </a:r>
                    </a:p>
                  </a:txBody>
                  <a:tcPr marL="4741" marR="4741" marT="0" marB="0" anchor="ctr">
                    <a:lnL>
                      <a:noFill/>
                    </a:lnL>
                    <a:lnR>
                      <a:noFill/>
                    </a:lnR>
                    <a:lnT>
                      <a:noFill/>
                    </a:lnT>
                    <a:lnB>
                      <a:noFill/>
                    </a:lnB>
                  </a:tcPr>
                </a:tc>
                <a:extLst>
                  <a:ext uri="{0D108BD9-81ED-4DB2-BD59-A6C34878D82A}">
                    <a16:rowId xmlns:a16="http://schemas.microsoft.com/office/drawing/2014/main" val="4203195857"/>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11</a:t>
                      </a:r>
                      <a:r>
                        <a:rPr lang="en-US" sz="600">
                          <a:effectLst/>
                          <a:latin typeface="Calibri" panose="020F0502020204030204" pitchFamily="34" charset="0"/>
                          <a:ea typeface="Calibri" panose="020F0502020204030204" pitchFamily="34" charset="0"/>
                          <a:cs typeface="Times New Roman" panose="02020603050405020304" pitchFamily="18" charset="0"/>
                        </a:rPr>
                        <a:t> MN, MI, ND, SD, WI</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741" marR="4741" marT="0" marB="0" anchor="ctr">
                    <a:lnL>
                      <a:noFill/>
                    </a:lnL>
                    <a:lnR>
                      <a:noFill/>
                    </a:lnR>
                    <a:lnT>
                      <a:noFill/>
                    </a:lnT>
                    <a:lnB>
                      <a:noFill/>
                    </a:lnB>
                  </a:tcPr>
                </a:tc>
                <a:extLst>
                  <a:ext uri="{0D108BD9-81ED-4DB2-BD59-A6C34878D82A}">
                    <a16:rowId xmlns:a16="http://schemas.microsoft.com/office/drawing/2014/main" val="3658250587"/>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12</a:t>
                      </a:r>
                      <a:r>
                        <a:rPr lang="en-US" sz="600">
                          <a:effectLst/>
                          <a:latin typeface="Calibri" panose="020F0502020204030204" pitchFamily="34" charset="0"/>
                          <a:ea typeface="Calibri" panose="020F0502020204030204" pitchFamily="34" charset="0"/>
                          <a:cs typeface="Times New Roman" panose="02020603050405020304" pitchFamily="18" charset="0"/>
                        </a:rPr>
                        <a:t> IA, KS, MO, NE</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741" marR="4741" marT="0" marB="0" anchor="ctr">
                    <a:lnL>
                      <a:noFill/>
                    </a:lnL>
                    <a:lnR>
                      <a:noFill/>
                    </a:lnR>
                    <a:lnT>
                      <a:noFill/>
                    </a:lnT>
                    <a:lnB>
                      <a:noFill/>
                    </a:lnB>
                  </a:tcPr>
                </a:tc>
                <a:extLst>
                  <a:ext uri="{0D108BD9-81ED-4DB2-BD59-A6C34878D82A}">
                    <a16:rowId xmlns:a16="http://schemas.microsoft.com/office/drawing/2014/main" val="2201766977"/>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13</a:t>
                      </a:r>
                      <a:r>
                        <a:rPr lang="en-US" sz="600">
                          <a:effectLst/>
                          <a:latin typeface="Calibri" panose="020F0502020204030204" pitchFamily="34" charset="0"/>
                          <a:ea typeface="Calibri" panose="020F0502020204030204" pitchFamily="34" charset="0"/>
                          <a:cs typeface="Times New Roman" panose="02020603050405020304" pitchFamily="18" charset="0"/>
                        </a:rPr>
                        <a:t> AR, LA, OK</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1.07</a:t>
                      </a:r>
                    </a:p>
                  </a:txBody>
                  <a:tcPr marL="4741" marR="4741" marT="0" marB="0" anchor="ctr">
                    <a:lnL>
                      <a:noFill/>
                    </a:lnL>
                    <a:lnR>
                      <a:noFill/>
                    </a:lnR>
                    <a:lnT>
                      <a:noFill/>
                    </a:lnT>
                    <a:lnB>
                      <a:noFill/>
                    </a:lnB>
                  </a:tcPr>
                </a:tc>
                <a:extLst>
                  <a:ext uri="{0D108BD9-81ED-4DB2-BD59-A6C34878D82A}">
                    <a16:rowId xmlns:a16="http://schemas.microsoft.com/office/drawing/2014/main" val="318492267"/>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14</a:t>
                      </a:r>
                      <a:r>
                        <a:rPr lang="en-US" sz="600">
                          <a:effectLst/>
                          <a:latin typeface="Calibri" panose="020F0502020204030204" pitchFamily="34" charset="0"/>
                          <a:ea typeface="Calibri" panose="020F0502020204030204" pitchFamily="34" charset="0"/>
                          <a:cs typeface="Times New Roman" panose="02020603050405020304" pitchFamily="18" charset="0"/>
                        </a:rPr>
                        <a:t> TX</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0.82</a:t>
                      </a:r>
                    </a:p>
                  </a:txBody>
                  <a:tcPr marL="4741" marR="4741" marT="0" marB="0" anchor="ctr">
                    <a:lnL>
                      <a:noFill/>
                    </a:lnL>
                    <a:lnR>
                      <a:noFill/>
                    </a:lnR>
                    <a:lnT>
                      <a:noFill/>
                    </a:lnT>
                    <a:lnB>
                      <a:noFill/>
                    </a:lnB>
                  </a:tcPr>
                </a:tc>
                <a:extLst>
                  <a:ext uri="{0D108BD9-81ED-4DB2-BD59-A6C34878D82A}">
                    <a16:rowId xmlns:a16="http://schemas.microsoft.com/office/drawing/2014/main" val="180277328"/>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15</a:t>
                      </a:r>
                      <a:r>
                        <a:rPr lang="en-US" sz="600">
                          <a:effectLst/>
                          <a:latin typeface="Calibri" panose="020F0502020204030204" pitchFamily="34" charset="0"/>
                          <a:ea typeface="Calibri" panose="020F0502020204030204" pitchFamily="34" charset="0"/>
                          <a:cs typeface="Times New Roman" panose="02020603050405020304" pitchFamily="18" charset="0"/>
                        </a:rPr>
                        <a:t> AZ, CO, NV, NM, UT, WY</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1.21</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1.13</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1.30</a:t>
                      </a:r>
                    </a:p>
                  </a:txBody>
                  <a:tcPr marL="4741" marR="4741" marT="0" marB="0" anchor="ctr">
                    <a:lnL>
                      <a:noFill/>
                    </a:lnL>
                    <a:lnR>
                      <a:noFill/>
                    </a:lnR>
                    <a:lnT>
                      <a:noFill/>
                    </a:lnT>
                    <a:lnB>
                      <a:noFill/>
                    </a:lnB>
                  </a:tcPr>
                </a:tc>
                <a:extLst>
                  <a:ext uri="{0D108BD9-81ED-4DB2-BD59-A6C34878D82A}">
                    <a16:rowId xmlns:a16="http://schemas.microsoft.com/office/drawing/2014/main" val="2202047922"/>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16</a:t>
                      </a:r>
                      <a:r>
                        <a:rPr lang="en-US" sz="600">
                          <a:effectLst/>
                          <a:latin typeface="Calibri" panose="020F0502020204030204" pitchFamily="34" charset="0"/>
                          <a:ea typeface="Calibri" panose="020F0502020204030204" pitchFamily="34" charset="0"/>
                          <a:cs typeface="Times New Roman" panose="02020603050405020304" pitchFamily="18" charset="0"/>
                        </a:rPr>
                        <a:t> AK, ID, MT, OR, WA</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1.36</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1.25</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1.48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1.50</a:t>
                      </a:r>
                    </a:p>
                  </a:txBody>
                  <a:tcPr marL="4741" marR="4741" marT="0" marB="0" anchor="ctr">
                    <a:lnL>
                      <a:noFill/>
                    </a:lnL>
                    <a:lnR>
                      <a:noFill/>
                    </a:lnR>
                    <a:lnT>
                      <a:noFill/>
                    </a:lnT>
                    <a:lnB>
                      <a:noFill/>
                    </a:lnB>
                  </a:tcPr>
                </a:tc>
                <a:extLst>
                  <a:ext uri="{0D108BD9-81ED-4DB2-BD59-A6C34878D82A}">
                    <a16:rowId xmlns:a16="http://schemas.microsoft.com/office/drawing/2014/main" val="3585105297"/>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17</a:t>
                      </a:r>
                      <a:r>
                        <a:rPr lang="en-US" sz="600">
                          <a:effectLst/>
                          <a:latin typeface="Calibri" panose="020F0502020204030204" pitchFamily="34" charset="0"/>
                          <a:ea typeface="Calibri" panose="020F0502020204030204" pitchFamily="34" charset="0"/>
                          <a:cs typeface="Times New Roman" panose="02020603050405020304" pitchFamily="18" charset="0"/>
                        </a:rPr>
                        <a:t> AS, GU, MP, HI, Northern CA</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1.20</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1.39</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1.37</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1.28</a:t>
                      </a: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1.47</a:t>
                      </a:r>
                    </a:p>
                  </a:txBody>
                  <a:tcPr marL="4741" marR="4741" marT="0" marB="0" anchor="ctr">
                    <a:lnL>
                      <a:noFill/>
                    </a:lnL>
                    <a:lnR>
                      <a:noFill/>
                    </a:lnR>
                    <a:lnT>
                      <a:noFill/>
                    </a:lnT>
                    <a:lnB>
                      <a:noFill/>
                    </a:lnB>
                  </a:tcPr>
                </a:tc>
                <a:extLst>
                  <a:ext uri="{0D108BD9-81ED-4DB2-BD59-A6C34878D82A}">
                    <a16:rowId xmlns:a16="http://schemas.microsoft.com/office/drawing/2014/main" val="4167413002"/>
                  </a:ext>
                </a:extLst>
              </a:tr>
              <a:tr h="88790">
                <a:tc>
                  <a:txBody>
                    <a:bodyPr/>
                    <a:lstStyle/>
                    <a:p>
                      <a:pPr marL="91440" marR="0">
                        <a:lnSpc>
                          <a:spcPct val="115000"/>
                        </a:lnSpc>
                        <a:spcBef>
                          <a:spcPts val="0"/>
                        </a:spcBef>
                        <a:spcAft>
                          <a:spcPts val="100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18</a:t>
                      </a:r>
                      <a:r>
                        <a:rPr lang="en-US" sz="600">
                          <a:effectLst/>
                          <a:latin typeface="Calibri" panose="020F0502020204030204" pitchFamily="34" charset="0"/>
                          <a:ea typeface="Calibri" panose="020F0502020204030204" pitchFamily="34" charset="0"/>
                          <a:cs typeface="Times New Roman" panose="02020603050405020304" pitchFamily="18" charset="0"/>
                        </a:rPr>
                        <a:t> Southern CA</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1.10</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1.03</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41" marR="4741"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1.05</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4741" marR="47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92210"/>
                  </a:ext>
                </a:extLst>
              </a:tr>
            </a:tbl>
          </a:graphicData>
        </a:graphic>
      </p:graphicFrame>
      <p:sp>
        <p:nvSpPr>
          <p:cNvPr id="6" name="Rectangle 5"/>
          <p:cNvSpPr/>
          <p:nvPr/>
        </p:nvSpPr>
        <p:spPr>
          <a:xfrm>
            <a:off x="7467600" y="3501927"/>
            <a:ext cx="1371600" cy="2554545"/>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For more on ESRD networks, see </a:t>
            </a:r>
            <a:r>
              <a:rPr lang="en-US" sz="1000" i="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http://www.cms.gov/About-CMS/Agency-Information/RegionalOffices/RegionalMap.html</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Abbreviations: AV, arteriovenous; CMS, Centers for Medicare &amp; Medicaid; CMS 2728, CMS ESRD Medical Evidence form2728; ESRD, end-stage renal disease. </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88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24063"/>
            <a:ext cx="9144000" cy="876300"/>
          </a:xfrm>
        </p:spPr>
        <p:txBody>
          <a:bodyPr/>
          <a:lstStyle/>
          <a:p>
            <a:pPr marL="0" marR="0">
              <a:spcBef>
                <a:spcPts val="2400"/>
              </a:spcBef>
              <a:spcAft>
                <a:spcPts val="60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vol 2 Table 3.7 Distribution of number of days between AV fistula placement and first successful use*, overall and by patient characteristics, for new AV fistulas created in 2014-2015 (excludes patients not yet ESRD when fistula was placed), from Medicare claims and CROWNWeb, </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2014-2016</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535475"/>
              </p:ext>
            </p:extLst>
          </p:nvPr>
        </p:nvGraphicFramePr>
        <p:xfrm>
          <a:off x="876300" y="900363"/>
          <a:ext cx="6057900" cy="5363210"/>
        </p:xfrm>
        <a:graphic>
          <a:graphicData uri="http://schemas.openxmlformats.org/drawingml/2006/table">
            <a:tbl>
              <a:tblPr firstRow="1" firstCol="1" bandRow="1"/>
              <a:tblGrid>
                <a:gridCol w="2076354">
                  <a:extLst>
                    <a:ext uri="{9D8B030D-6E8A-4147-A177-3AD203B41FA5}">
                      <a16:colId xmlns:a16="http://schemas.microsoft.com/office/drawing/2014/main" val="1762881055"/>
                    </a:ext>
                  </a:extLst>
                </a:gridCol>
                <a:gridCol w="663310">
                  <a:extLst>
                    <a:ext uri="{9D8B030D-6E8A-4147-A177-3AD203B41FA5}">
                      <a16:colId xmlns:a16="http://schemas.microsoft.com/office/drawing/2014/main" val="2485829900"/>
                    </a:ext>
                  </a:extLst>
                </a:gridCol>
                <a:gridCol w="663872">
                  <a:extLst>
                    <a:ext uri="{9D8B030D-6E8A-4147-A177-3AD203B41FA5}">
                      <a16:colId xmlns:a16="http://schemas.microsoft.com/office/drawing/2014/main" val="3455883760"/>
                    </a:ext>
                  </a:extLst>
                </a:gridCol>
                <a:gridCol w="663310">
                  <a:extLst>
                    <a:ext uri="{9D8B030D-6E8A-4147-A177-3AD203B41FA5}">
                      <a16:colId xmlns:a16="http://schemas.microsoft.com/office/drawing/2014/main" val="3010402683"/>
                    </a:ext>
                  </a:extLst>
                </a:gridCol>
                <a:gridCol w="663872">
                  <a:extLst>
                    <a:ext uri="{9D8B030D-6E8A-4147-A177-3AD203B41FA5}">
                      <a16:colId xmlns:a16="http://schemas.microsoft.com/office/drawing/2014/main" val="1020388547"/>
                    </a:ext>
                  </a:extLst>
                </a:gridCol>
                <a:gridCol w="663310">
                  <a:extLst>
                    <a:ext uri="{9D8B030D-6E8A-4147-A177-3AD203B41FA5}">
                      <a16:colId xmlns:a16="http://schemas.microsoft.com/office/drawing/2014/main" val="31096629"/>
                    </a:ext>
                  </a:extLst>
                </a:gridCol>
                <a:gridCol w="663872">
                  <a:extLst>
                    <a:ext uri="{9D8B030D-6E8A-4147-A177-3AD203B41FA5}">
                      <a16:colId xmlns:a16="http://schemas.microsoft.com/office/drawing/2014/main" val="4111566372"/>
                    </a:ext>
                  </a:extLst>
                </a:gridCol>
              </a:tblGrid>
              <a:tr h="300436">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 AV fistula placements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Percentage of failed placements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Number of days between AV fistula placement and first 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4004667"/>
                  </a:ext>
                </a:extLst>
              </a:tr>
              <a:tr h="227179">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Average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Median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25</a:t>
                      </a:r>
                      <a:r>
                        <a:rPr lang="en-US" sz="900" b="1" baseline="30000">
                          <a:effectLst/>
                          <a:latin typeface="Calibri" panose="020F0502020204030204" pitchFamily="34" charset="0"/>
                          <a:ea typeface="Times New Roman" panose="02020603050405020304" pitchFamily="18" charset="0"/>
                          <a:cs typeface="Times New Roman" panose="02020603050405020304" pitchFamily="18" charset="0"/>
                        </a:rPr>
                        <a:t>th </a:t>
                      </a:r>
                      <a:r>
                        <a:rPr lang="en-US" sz="900" b="1">
                          <a:effectLst/>
                          <a:latin typeface="Calibri" panose="020F0502020204030204" pitchFamily="34" charset="0"/>
                          <a:ea typeface="Times New Roman" panose="02020603050405020304" pitchFamily="18" charset="0"/>
                          <a:cs typeface="Times New Roman" panose="02020603050405020304" pitchFamily="18" charset="0"/>
                        </a:rPr>
                        <a:t>percentile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75</a:t>
                      </a:r>
                      <a:r>
                        <a:rPr lang="en-US" sz="900" b="1" baseline="30000">
                          <a:effectLst/>
                          <a:latin typeface="Calibri" panose="020F0502020204030204" pitchFamily="34" charset="0"/>
                          <a:ea typeface="Times New Roman" panose="02020603050405020304" pitchFamily="18" charset="0"/>
                          <a:cs typeface="Times New Roman" panose="02020603050405020304" pitchFamily="18" charset="0"/>
                        </a:rPr>
                        <a:t>th </a:t>
                      </a:r>
                      <a:r>
                        <a:rPr lang="en-US" sz="900" b="1">
                          <a:effectLst/>
                          <a:latin typeface="Calibri" panose="020F0502020204030204" pitchFamily="34" charset="0"/>
                          <a:ea typeface="Times New Roman" panose="02020603050405020304" pitchFamily="18" charset="0"/>
                          <a:cs typeface="Times New Roman" panose="02020603050405020304" pitchFamily="18" charset="0"/>
                        </a:rPr>
                        <a:t>percentile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166975"/>
                  </a:ext>
                </a:extLst>
              </a:tr>
              <a:tr h="124948">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43,530 </a:t>
                      </a:r>
                    </a:p>
                  </a:txBody>
                  <a:tcPr marL="47329" marR="1423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35.9</a:t>
                      </a:r>
                    </a:p>
                  </a:txBody>
                  <a:tcPr marL="44448" marR="444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132</a:t>
                      </a:r>
                    </a:p>
                  </a:txBody>
                  <a:tcPr marL="44448" marR="444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111</a:t>
                      </a:r>
                    </a:p>
                  </a:txBody>
                  <a:tcPr marL="44448" marR="444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166</a:t>
                      </a:r>
                    </a:p>
                  </a:txBody>
                  <a:tcPr marL="44448" marR="444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031025"/>
                  </a:ext>
                </a:extLst>
              </a:tr>
              <a:tr h="124948">
                <a:tc>
                  <a:txBody>
                    <a:bodyPr/>
                    <a:lstStyle/>
                    <a:p>
                      <a:pPr marL="0" marR="0">
                        <a:lnSpc>
                          <a:spcPct val="115000"/>
                        </a:lnSpc>
                        <a:spcBef>
                          <a:spcPts val="0"/>
                        </a:spcBef>
                        <a:spcAft>
                          <a:spcPts val="10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7431720"/>
                  </a:ext>
                </a:extLst>
              </a:tr>
              <a:tr h="124948">
                <a:tc>
                  <a:txBody>
                    <a:bodyPr/>
                    <a:lstStyle/>
                    <a:p>
                      <a:pPr marL="91440" marR="0">
                        <a:lnSpc>
                          <a:spcPct val="115000"/>
                        </a:lnSpc>
                        <a:spcBef>
                          <a:spcPts val="0"/>
                        </a:spcBef>
                        <a:spcAft>
                          <a:spcPts val="10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167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29.3</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159</a:t>
                      </a:r>
                    </a:p>
                  </a:txBody>
                  <a:tcPr marL="44448" marR="44448" marT="0" marB="0">
                    <a:lnL>
                      <a:noFill/>
                    </a:lnL>
                    <a:lnR>
                      <a:noFill/>
                    </a:lnR>
                    <a:lnT>
                      <a:noFill/>
                    </a:lnT>
                    <a:lnB>
                      <a:noFill/>
                    </a:lnB>
                  </a:tcPr>
                </a:tc>
                <a:extLst>
                  <a:ext uri="{0D108BD9-81ED-4DB2-BD59-A6C34878D82A}">
                    <a16:rowId xmlns:a16="http://schemas.microsoft.com/office/drawing/2014/main" val="1767608028"/>
                  </a:ext>
                </a:extLst>
              </a:tr>
              <a:tr h="124948">
                <a:tc>
                  <a:txBody>
                    <a:bodyPr/>
                    <a:lstStyle/>
                    <a:p>
                      <a:pPr marL="91440" marR="0">
                        <a:lnSpc>
                          <a:spcPct val="115000"/>
                        </a:lnSpc>
                        <a:spcBef>
                          <a:spcPts val="0"/>
                        </a:spcBef>
                        <a:spcAft>
                          <a:spcPts val="10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5,011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130</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162</a:t>
                      </a:r>
                    </a:p>
                  </a:txBody>
                  <a:tcPr marL="44448" marR="44448" marT="0" marB="0">
                    <a:lnL>
                      <a:noFill/>
                    </a:lnL>
                    <a:lnR>
                      <a:noFill/>
                    </a:lnR>
                    <a:lnT>
                      <a:noFill/>
                    </a:lnT>
                    <a:lnB>
                      <a:noFill/>
                    </a:lnB>
                  </a:tcPr>
                </a:tc>
                <a:extLst>
                  <a:ext uri="{0D108BD9-81ED-4DB2-BD59-A6C34878D82A}">
                    <a16:rowId xmlns:a16="http://schemas.microsoft.com/office/drawing/2014/main" val="1128089028"/>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16,284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34.0</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73</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167</a:t>
                      </a:r>
                    </a:p>
                  </a:txBody>
                  <a:tcPr marL="44448" marR="44448" marT="0" marB="0">
                    <a:lnL>
                      <a:noFill/>
                    </a:lnL>
                    <a:lnR>
                      <a:noFill/>
                    </a:lnR>
                    <a:lnT>
                      <a:noFill/>
                    </a:lnT>
                    <a:lnB>
                      <a:noFill/>
                    </a:lnB>
                  </a:tcPr>
                </a:tc>
                <a:extLst>
                  <a:ext uri="{0D108BD9-81ED-4DB2-BD59-A6C34878D82A}">
                    <a16:rowId xmlns:a16="http://schemas.microsoft.com/office/drawing/2014/main" val="373163242"/>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12,297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169</a:t>
                      </a:r>
                    </a:p>
                  </a:txBody>
                  <a:tcPr marL="44448" marR="44448" marT="0" marB="0">
                    <a:lnL>
                      <a:noFill/>
                    </a:lnL>
                    <a:lnR>
                      <a:noFill/>
                    </a:lnR>
                    <a:lnT>
                      <a:noFill/>
                    </a:lnT>
                    <a:lnB>
                      <a:noFill/>
                    </a:lnB>
                  </a:tcPr>
                </a:tc>
                <a:extLst>
                  <a:ext uri="{0D108BD9-81ED-4DB2-BD59-A6C34878D82A}">
                    <a16:rowId xmlns:a16="http://schemas.microsoft.com/office/drawing/2014/main" val="372533249"/>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9,771 </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40.3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130</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112</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77</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830056"/>
                  </a:ext>
                </a:extLst>
              </a:tr>
              <a:tr h="124948">
                <a:tc>
                  <a:txBody>
                    <a:bodyPr/>
                    <a:lstStyle/>
                    <a:p>
                      <a:pPr marL="0" marR="0">
                        <a:lnSpc>
                          <a:spcPct val="115000"/>
                        </a:lnSpc>
                        <a:spcBef>
                          <a:spcPts val="0"/>
                        </a:spcBef>
                        <a:spcAft>
                          <a:spcPts val="10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99150526"/>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26,881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35.1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132</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112</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165</a:t>
                      </a:r>
                    </a:p>
                  </a:txBody>
                  <a:tcPr marL="44448" marR="44448" marT="0" marB="0">
                    <a:lnL>
                      <a:noFill/>
                    </a:lnL>
                    <a:lnR>
                      <a:noFill/>
                    </a:lnR>
                    <a:lnT>
                      <a:noFill/>
                    </a:lnT>
                    <a:lnB>
                      <a:noFill/>
                    </a:lnB>
                  </a:tcPr>
                </a:tc>
                <a:extLst>
                  <a:ext uri="{0D108BD9-81ED-4DB2-BD59-A6C34878D82A}">
                    <a16:rowId xmlns:a16="http://schemas.microsoft.com/office/drawing/2014/main" val="1660662796"/>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13,973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38.5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133</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170</a:t>
                      </a:r>
                    </a:p>
                  </a:txBody>
                  <a:tcPr marL="44448" marR="44448" marT="0" marB="0">
                    <a:lnL>
                      <a:noFill/>
                    </a:lnL>
                    <a:lnR>
                      <a:noFill/>
                    </a:lnR>
                    <a:lnT>
                      <a:noFill/>
                    </a:lnT>
                    <a:lnB>
                      <a:noFill/>
                    </a:lnB>
                  </a:tcPr>
                </a:tc>
                <a:extLst>
                  <a:ext uri="{0D108BD9-81ED-4DB2-BD59-A6C34878D82A}">
                    <a16:rowId xmlns:a16="http://schemas.microsoft.com/office/drawing/2014/main" val="487653993"/>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592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30.4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165</a:t>
                      </a:r>
                    </a:p>
                  </a:txBody>
                  <a:tcPr marL="44448" marR="44448" marT="0" marB="0">
                    <a:lnL>
                      <a:noFill/>
                    </a:lnL>
                    <a:lnR>
                      <a:noFill/>
                    </a:lnR>
                    <a:lnT>
                      <a:noFill/>
                    </a:lnT>
                    <a:lnB>
                      <a:noFill/>
                    </a:lnB>
                  </a:tcPr>
                </a:tc>
                <a:extLst>
                  <a:ext uri="{0D108BD9-81ED-4DB2-BD59-A6C34878D82A}">
                    <a16:rowId xmlns:a16="http://schemas.microsoft.com/office/drawing/2014/main" val="4236325983"/>
                  </a:ext>
                </a:extLst>
              </a:tr>
              <a:tr h="124948">
                <a:tc>
                  <a:txBody>
                    <a:bodyPr/>
                    <a:lstStyle/>
                    <a:p>
                      <a:pPr marL="91440" marR="0">
                        <a:lnSpc>
                          <a:spcPct val="115000"/>
                        </a:lnSpc>
                        <a:spcBef>
                          <a:spcPts val="0"/>
                        </a:spcBef>
                        <a:spcAft>
                          <a:spcPts val="10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1,450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29.4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108</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152</a:t>
                      </a:r>
                    </a:p>
                  </a:txBody>
                  <a:tcPr marL="44448" marR="44448" marT="0" marB="0">
                    <a:lnL>
                      <a:noFill/>
                    </a:lnL>
                    <a:lnR>
                      <a:noFill/>
                    </a:lnR>
                    <a:lnT>
                      <a:noFill/>
                    </a:lnT>
                    <a:lnB>
                      <a:noFill/>
                    </a:lnB>
                  </a:tcPr>
                </a:tc>
                <a:extLst>
                  <a:ext uri="{0D108BD9-81ED-4DB2-BD59-A6C34878D82A}">
                    <a16:rowId xmlns:a16="http://schemas.microsoft.com/office/drawing/2014/main" val="3514038852"/>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458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110</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72</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180</a:t>
                      </a:r>
                    </a:p>
                  </a:txBody>
                  <a:tcPr marL="44448" marR="44448" marT="0" marB="0">
                    <a:lnL>
                      <a:noFill/>
                    </a:lnL>
                    <a:lnR>
                      <a:noFill/>
                    </a:lnR>
                    <a:lnT>
                      <a:noFill/>
                    </a:lnT>
                    <a:lnB>
                      <a:noFill/>
                    </a:lnB>
                  </a:tcPr>
                </a:tc>
                <a:extLst>
                  <a:ext uri="{0D108BD9-81ED-4DB2-BD59-A6C34878D82A}">
                    <a16:rowId xmlns:a16="http://schemas.microsoft.com/office/drawing/2014/main" val="1399006853"/>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128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34.4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156</a:t>
                      </a:r>
                    </a:p>
                  </a:txBody>
                  <a:tcPr marL="44448" marR="44448" marT="0" marB="0">
                    <a:lnL>
                      <a:noFill/>
                    </a:lnL>
                    <a:lnR>
                      <a:noFill/>
                    </a:lnR>
                    <a:lnT>
                      <a:noFill/>
                    </a:lnT>
                    <a:lnB>
                      <a:noFill/>
                    </a:lnB>
                  </a:tcPr>
                </a:tc>
                <a:extLst>
                  <a:ext uri="{0D108BD9-81ED-4DB2-BD59-A6C34878D82A}">
                    <a16:rowId xmlns:a16="http://schemas.microsoft.com/office/drawing/2014/main" val="3078732177"/>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27 </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29.6</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167</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54</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228</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48572"/>
                  </a:ext>
                </a:extLst>
              </a:tr>
              <a:tr h="124948">
                <a:tc>
                  <a:txBody>
                    <a:bodyPr/>
                    <a:lstStyle/>
                    <a:p>
                      <a:pPr marL="0" marR="0">
                        <a:lnSpc>
                          <a:spcPct val="115000"/>
                        </a:lnSpc>
                        <a:spcBef>
                          <a:spcPts val="0"/>
                        </a:spcBef>
                        <a:spcAft>
                          <a:spcPts val="10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6160761"/>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6,211 </a:t>
                      </a:r>
                    </a:p>
                  </a:txBody>
                  <a:tcPr marL="47329" marR="14239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31.4</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128</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108</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158</a:t>
                      </a:r>
                    </a:p>
                  </a:txBody>
                  <a:tcPr marL="44448" marR="44448" marT="0" marB="0">
                    <a:lnL>
                      <a:noFill/>
                    </a:lnL>
                    <a:lnR>
                      <a:noFill/>
                    </a:lnR>
                    <a:lnT>
                      <a:noFill/>
                    </a:lnT>
                    <a:lnB>
                      <a:noFill/>
                    </a:lnB>
                  </a:tcPr>
                </a:tc>
                <a:extLst>
                  <a:ext uri="{0D108BD9-81ED-4DB2-BD59-A6C34878D82A}">
                    <a16:rowId xmlns:a16="http://schemas.microsoft.com/office/drawing/2014/main" val="3185530670"/>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37,192 </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36.6</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113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168</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388693"/>
                  </a:ext>
                </a:extLst>
              </a:tr>
              <a:tr h="124948">
                <a:tc>
                  <a:txBody>
                    <a:bodyPr/>
                    <a:lstStyle/>
                    <a:p>
                      <a:pPr marL="0" marR="0">
                        <a:lnSpc>
                          <a:spcPct val="115000"/>
                        </a:lnSpc>
                        <a:spcBef>
                          <a:spcPts val="0"/>
                        </a:spcBef>
                        <a:spcAft>
                          <a:spcPts val="10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22913353"/>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20,937 </a:t>
                      </a:r>
                    </a:p>
                  </a:txBody>
                  <a:tcPr marL="47329" marR="14239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36.2</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133</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113</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78</a:t>
                      </a:r>
                    </a:p>
                  </a:txBody>
                  <a:tcPr marL="44448" marR="44448" marT="0" marB="0">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167</a:t>
                      </a:r>
                    </a:p>
                  </a:txBody>
                  <a:tcPr marL="44448" marR="44448" marT="0" marB="0">
                    <a:lnL>
                      <a:noFill/>
                    </a:lnL>
                    <a:lnR>
                      <a:noFill/>
                    </a:lnR>
                    <a:lnT>
                      <a:noFill/>
                    </a:lnT>
                    <a:lnB>
                      <a:noFill/>
                    </a:lnB>
                  </a:tcPr>
                </a:tc>
                <a:extLst>
                  <a:ext uri="{0D108BD9-81ED-4DB2-BD59-A6C34878D82A}">
                    <a16:rowId xmlns:a16="http://schemas.microsoft.com/office/drawing/2014/main" val="2875996533"/>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Non-Hispanic 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13,776 </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38.4</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133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111</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71</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170</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817279"/>
                  </a:ext>
                </a:extLst>
              </a:tr>
              <a:tr h="124948">
                <a:tc>
                  <a:txBody>
                    <a:bodyPr/>
                    <a:lstStyle/>
                    <a:p>
                      <a:pPr marL="0" marR="0">
                        <a:lnSpc>
                          <a:spcPct val="115000"/>
                        </a:lnSpc>
                        <a:spcBef>
                          <a:spcPts val="0"/>
                        </a:spcBef>
                        <a:spcAft>
                          <a:spcPts val="10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7003912"/>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24,495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34.8</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113</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144</a:t>
                      </a:r>
                    </a:p>
                  </a:txBody>
                  <a:tcPr marL="44448" marR="44448" marT="0" marB="0">
                    <a:lnL>
                      <a:noFill/>
                    </a:lnL>
                    <a:lnR>
                      <a:noFill/>
                    </a:lnR>
                    <a:lnT>
                      <a:noFill/>
                    </a:lnT>
                    <a:lnB>
                      <a:noFill/>
                    </a:lnB>
                  </a:tcPr>
                </a:tc>
                <a:extLst>
                  <a:ext uri="{0D108BD9-81ED-4DB2-BD59-A6C34878D82A}">
                    <a16:rowId xmlns:a16="http://schemas.microsoft.com/office/drawing/2014/main" val="22322423"/>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18,654 </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46.9</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123</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112</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161</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101305"/>
                  </a:ext>
                </a:extLst>
              </a:tr>
              <a:tr h="124948">
                <a:tc>
                  <a:txBody>
                    <a:bodyPr/>
                    <a:lstStyle/>
                    <a:p>
                      <a:pPr marL="0" marR="0">
                        <a:lnSpc>
                          <a:spcPct val="115000"/>
                        </a:lnSpc>
                        <a:spcBef>
                          <a:spcPts val="0"/>
                        </a:spcBef>
                        <a:spcAft>
                          <a:spcPts val="10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7329" marR="1423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4448" marR="4444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3617486"/>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Diabetes</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20,308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36.0</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113</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169</a:t>
                      </a:r>
                    </a:p>
                  </a:txBody>
                  <a:tcPr marL="44448" marR="44448" marT="0" marB="0">
                    <a:lnL>
                      <a:noFill/>
                    </a:lnL>
                    <a:lnR>
                      <a:noFill/>
                    </a:lnR>
                    <a:lnT>
                      <a:noFill/>
                    </a:lnT>
                    <a:lnB>
                      <a:noFill/>
                    </a:lnB>
                  </a:tcPr>
                </a:tc>
                <a:extLst>
                  <a:ext uri="{0D108BD9-81ED-4DB2-BD59-A6C34878D82A}">
                    <a16:rowId xmlns:a16="http://schemas.microsoft.com/office/drawing/2014/main" val="2245778887"/>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13,312 </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164</a:t>
                      </a:r>
                    </a:p>
                  </a:txBody>
                  <a:tcPr marL="44448" marR="44448" marT="0" marB="0">
                    <a:lnL>
                      <a:noFill/>
                    </a:lnL>
                    <a:lnR>
                      <a:noFill/>
                    </a:lnR>
                    <a:lnT>
                      <a:noFill/>
                    </a:lnT>
                    <a:lnB>
                      <a:noFill/>
                    </a:lnB>
                  </a:tcPr>
                </a:tc>
                <a:extLst>
                  <a:ext uri="{0D108BD9-81ED-4DB2-BD59-A6C34878D82A}">
                    <a16:rowId xmlns:a16="http://schemas.microsoft.com/office/drawing/2014/main" val="3870444711"/>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Glomerulonephritis</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3852</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33.1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105</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68</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160</a:t>
                      </a:r>
                    </a:p>
                  </a:txBody>
                  <a:tcPr marL="44448" marR="44448" marT="0" marB="0">
                    <a:lnL>
                      <a:noFill/>
                    </a:lnL>
                    <a:lnR>
                      <a:noFill/>
                    </a:lnR>
                    <a:lnT>
                      <a:noFill/>
                    </a:lnT>
                    <a:lnB>
                      <a:noFill/>
                    </a:lnB>
                  </a:tcPr>
                </a:tc>
                <a:extLst>
                  <a:ext uri="{0D108BD9-81ED-4DB2-BD59-A6C34878D82A}">
                    <a16:rowId xmlns:a16="http://schemas.microsoft.com/office/drawing/2014/main" val="1638949416"/>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Cystic kidney</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710</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32</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128</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162</a:t>
                      </a:r>
                    </a:p>
                  </a:txBody>
                  <a:tcPr marL="44448" marR="44448" marT="0" marB="0">
                    <a:lnL>
                      <a:noFill/>
                    </a:lnL>
                    <a:lnR>
                      <a:noFill/>
                    </a:lnR>
                    <a:lnT>
                      <a:noFill/>
                    </a:lnT>
                    <a:lnB>
                      <a:noFill/>
                    </a:lnB>
                  </a:tcPr>
                </a:tc>
                <a:extLst>
                  <a:ext uri="{0D108BD9-81ED-4DB2-BD59-A6C34878D82A}">
                    <a16:rowId xmlns:a16="http://schemas.microsoft.com/office/drawing/2014/main" val="1914985638"/>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Other urologic</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625</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34.9</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107</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156</a:t>
                      </a:r>
                    </a:p>
                  </a:txBody>
                  <a:tcPr marL="44448" marR="44448" marT="0" marB="0">
                    <a:lnL>
                      <a:noFill/>
                    </a:lnL>
                    <a:lnR>
                      <a:noFill/>
                    </a:lnR>
                    <a:lnT>
                      <a:noFill/>
                    </a:lnT>
                    <a:lnB>
                      <a:noFill/>
                    </a:lnB>
                  </a:tcPr>
                </a:tc>
                <a:extLst>
                  <a:ext uri="{0D108BD9-81ED-4DB2-BD59-A6C34878D82A}">
                    <a16:rowId xmlns:a16="http://schemas.microsoft.com/office/drawing/2014/main" val="3691312559"/>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Other cause</a:t>
                      </a: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3631</a:t>
                      </a:r>
                    </a:p>
                  </a:txBody>
                  <a:tcPr marL="47329" marR="14239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38.8</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131</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110</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74</a:t>
                      </a:r>
                    </a:p>
                  </a:txBody>
                  <a:tcPr marL="44448" marR="44448"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164</a:t>
                      </a:r>
                    </a:p>
                  </a:txBody>
                  <a:tcPr marL="44448" marR="44448" marT="0" marB="0">
                    <a:lnL>
                      <a:noFill/>
                    </a:lnL>
                    <a:lnR>
                      <a:noFill/>
                    </a:lnR>
                    <a:lnT>
                      <a:noFill/>
                    </a:lnT>
                    <a:lnB>
                      <a:noFill/>
                    </a:lnB>
                  </a:tcPr>
                </a:tc>
                <a:extLst>
                  <a:ext uri="{0D108BD9-81ED-4DB2-BD59-A6C34878D82A}">
                    <a16:rowId xmlns:a16="http://schemas.microsoft.com/office/drawing/2014/main" val="1005440801"/>
                  </a:ext>
                </a:extLst>
              </a:tr>
              <a:tr h="124948">
                <a:tc>
                  <a:txBody>
                    <a:bodyPr/>
                    <a:lstStyle/>
                    <a:p>
                      <a:pPr marL="91440" marR="0">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Unknown cause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1092</a:t>
                      </a:r>
                    </a:p>
                  </a:txBody>
                  <a:tcPr marL="47329" marR="1423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34.6</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131</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108</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70</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165</a:t>
                      </a:r>
                    </a:p>
                  </a:txBody>
                  <a:tcPr marL="44448" marR="4444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319154"/>
                  </a:ext>
                </a:extLst>
              </a:tr>
            </a:tbl>
          </a:graphicData>
        </a:graphic>
      </p:graphicFrame>
      <p:sp>
        <p:nvSpPr>
          <p:cNvPr id="6" name="Rectangle 5"/>
          <p:cNvSpPr/>
          <p:nvPr/>
        </p:nvSpPr>
        <p:spPr>
          <a:xfrm>
            <a:off x="7274844" y="3957254"/>
            <a:ext cx="1552575" cy="2308324"/>
          </a:xfrm>
          <a:prstGeom prst="rect">
            <a:avLst/>
          </a:prstGeom>
        </p:spPr>
        <p:txBody>
          <a:bodyPr wrap="square">
            <a:spAutoFit/>
          </a:bodyPr>
          <a:lstStyle/>
          <a:p>
            <a:pPr>
              <a:spcBef>
                <a:spcPts val="1000"/>
              </a:spcBef>
              <a:spcAft>
                <a:spcPts val="1000"/>
              </a:spcAft>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*Fistulas places between June 1, 2014 and May 31, 2015, with follow-up through the June 2016; date of first use was the date the given access was first reported in CROWNWeb to be in use in a particular patient. Abbreviations: AV, arteriovenous; CROWNWeb, Consolidated Renal Operations in a Web-enabled Network;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12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0" y="274638"/>
            <a:ext cx="9144000" cy="79216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3.1 Vascular access use at hemodialysis initiation, from the ESRD Medical Evidence form (CMS 2728), 2005-2015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409700"/>
            <a:ext cx="7547168" cy="3778613"/>
          </a:xfrm>
        </p:spPr>
      </p:pic>
      <p:sp>
        <p:nvSpPr>
          <p:cNvPr id="6" name="Rectangle 5"/>
          <p:cNvSpPr/>
          <p:nvPr/>
        </p:nvSpPr>
        <p:spPr>
          <a:xfrm>
            <a:off x="590550" y="5370991"/>
            <a:ext cx="79629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hemodialysis in 2005-2015. Abbreviations: AV, arteriovenous; CMS, Centers for Medicare &amp; Medicaid;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874329" y="0"/>
            <a:ext cx="7395342" cy="603031"/>
          </a:xfrm>
        </p:spPr>
        <p:txBody>
          <a:bodyPr/>
          <a:lstStyle/>
          <a:p>
            <a:pPr marL="0" marR="0">
              <a:spcBef>
                <a:spcPts val="0"/>
              </a:spcBef>
              <a:spcAft>
                <a:spcPts val="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vol 2 Table 3.1 Vascular access used at hemodialysis initiation by patient characteristics from the ESRD Medical Evidence form (CMS 2728), 2015</a:t>
            </a:r>
            <a:br>
              <a:rPr lang="en-US" sz="1600" b="1" dirty="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9339909"/>
              </p:ext>
            </p:extLst>
          </p:nvPr>
        </p:nvGraphicFramePr>
        <p:xfrm>
          <a:off x="2552700" y="524108"/>
          <a:ext cx="5905499" cy="5767572"/>
        </p:xfrm>
        <a:graphic>
          <a:graphicData uri="http://schemas.openxmlformats.org/drawingml/2006/table">
            <a:tbl>
              <a:tblPr firstRow="1" firstCol="1" bandRow="1"/>
              <a:tblGrid>
                <a:gridCol w="1968500">
                  <a:extLst>
                    <a:ext uri="{9D8B030D-6E8A-4147-A177-3AD203B41FA5}">
                      <a16:colId xmlns:a16="http://schemas.microsoft.com/office/drawing/2014/main" val="3048556276"/>
                    </a:ext>
                  </a:extLst>
                </a:gridCol>
                <a:gridCol w="787400">
                  <a:extLst>
                    <a:ext uri="{9D8B030D-6E8A-4147-A177-3AD203B41FA5}">
                      <a16:colId xmlns:a16="http://schemas.microsoft.com/office/drawing/2014/main" val="349461397"/>
                    </a:ext>
                  </a:extLst>
                </a:gridCol>
                <a:gridCol w="688974">
                  <a:extLst>
                    <a:ext uri="{9D8B030D-6E8A-4147-A177-3AD203B41FA5}">
                      <a16:colId xmlns:a16="http://schemas.microsoft.com/office/drawing/2014/main" val="2280399509"/>
                    </a:ext>
                  </a:extLst>
                </a:gridCol>
                <a:gridCol w="885825">
                  <a:extLst>
                    <a:ext uri="{9D8B030D-6E8A-4147-A177-3AD203B41FA5}">
                      <a16:colId xmlns:a16="http://schemas.microsoft.com/office/drawing/2014/main" val="74674622"/>
                    </a:ext>
                  </a:extLst>
                </a:gridCol>
                <a:gridCol w="787400">
                  <a:extLst>
                    <a:ext uri="{9D8B030D-6E8A-4147-A177-3AD203B41FA5}">
                      <a16:colId xmlns:a16="http://schemas.microsoft.com/office/drawing/2014/main" val="1829829557"/>
                    </a:ext>
                  </a:extLst>
                </a:gridCol>
                <a:gridCol w="787400">
                  <a:extLst>
                    <a:ext uri="{9D8B030D-6E8A-4147-A177-3AD203B41FA5}">
                      <a16:colId xmlns:a16="http://schemas.microsoft.com/office/drawing/2014/main" val="1652837279"/>
                    </a:ext>
                  </a:extLst>
                </a:gridCol>
              </a:tblGrid>
              <a:tr h="247382">
                <a:tc>
                  <a:txBody>
                    <a:bodyPr/>
                    <a:lstStyle/>
                    <a:p>
                      <a:pPr>
                        <a:lnSpc>
                          <a:spcPct val="115000"/>
                        </a:lnSpc>
                      </a:pPr>
                      <a:endParaRPr lang="en-US" sz="750" dirty="0">
                        <a:effectLst/>
                        <a:latin typeface="Calibri" panose="020F0502020204030204" pitchFamily="34" charset="0"/>
                      </a:endParaRP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with maturing fistula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with maturing graft</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only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387591"/>
                  </a:ext>
                </a:extLst>
              </a:tr>
              <a:tr h="129052">
                <a:tc>
                  <a:txBody>
                    <a:bodyPr/>
                    <a:lstStyle/>
                    <a:p>
                      <a:pPr marL="0" marR="0">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17.0</a:t>
                      </a:r>
                    </a:p>
                  </a:txBody>
                  <a:tcPr marL="18292" marR="18292"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3.0</a:t>
                      </a:r>
                    </a:p>
                  </a:txBody>
                  <a:tcPr marL="18292" marR="18292"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16.4</a:t>
                      </a:r>
                    </a:p>
                  </a:txBody>
                  <a:tcPr marL="18292" marR="18292"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a:t>
                      </a:r>
                    </a:p>
                  </a:txBody>
                  <a:tcPr marL="18292" marR="18292"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61.9</a:t>
                      </a:r>
                    </a:p>
                  </a:txBody>
                  <a:tcPr marL="18292" marR="18292" marT="9146" marB="914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271513"/>
                  </a:ext>
                </a:extLst>
              </a:tr>
              <a:tr h="1359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6503066"/>
                  </a:ext>
                </a:extLst>
              </a:tr>
              <a:tr h="207343">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7.5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9.2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81.9</a:t>
                      </a:r>
                    </a:p>
                  </a:txBody>
                  <a:tcPr marL="18292" marR="18292" marT="9146" marB="9146" anchor="ctr">
                    <a:lnL>
                      <a:noFill/>
                    </a:lnL>
                    <a:lnR>
                      <a:noFill/>
                    </a:lnR>
                    <a:lnT>
                      <a:noFill/>
                    </a:lnT>
                    <a:lnB>
                      <a:noFill/>
                    </a:lnB>
                  </a:tcPr>
                </a:tc>
                <a:extLst>
                  <a:ext uri="{0D108BD9-81ED-4DB2-BD59-A6C34878D82A}">
                    <a16:rowId xmlns:a16="http://schemas.microsoft.com/office/drawing/2014/main" val="4050493374"/>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66.6</a:t>
                      </a:r>
                    </a:p>
                  </a:txBody>
                  <a:tcPr marL="18292" marR="18292" marT="9146" marB="9146" anchor="ctr">
                    <a:lnL>
                      <a:noFill/>
                    </a:lnL>
                    <a:lnR>
                      <a:noFill/>
                    </a:lnR>
                    <a:lnT>
                      <a:noFill/>
                    </a:lnT>
                    <a:lnB>
                      <a:noFill/>
                    </a:lnB>
                  </a:tcPr>
                </a:tc>
                <a:extLst>
                  <a:ext uri="{0D108BD9-81ED-4DB2-BD59-A6C34878D82A}">
                    <a16:rowId xmlns:a16="http://schemas.microsoft.com/office/drawing/2014/main" val="3588611436"/>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61.2</a:t>
                      </a:r>
                    </a:p>
                  </a:txBody>
                  <a:tcPr marL="18292" marR="18292" marT="9146" marB="9146" anchor="ctr">
                    <a:lnL>
                      <a:noFill/>
                    </a:lnL>
                    <a:lnR>
                      <a:noFill/>
                    </a:lnR>
                    <a:lnT>
                      <a:noFill/>
                    </a:lnT>
                    <a:lnB>
                      <a:noFill/>
                    </a:lnB>
                  </a:tcPr>
                </a:tc>
                <a:extLst>
                  <a:ext uri="{0D108BD9-81ED-4DB2-BD59-A6C34878D82A}">
                    <a16:rowId xmlns:a16="http://schemas.microsoft.com/office/drawing/2014/main" val="1015339467"/>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59.6</a:t>
                      </a:r>
                    </a:p>
                  </a:txBody>
                  <a:tcPr marL="18292" marR="18292" marT="9146" marB="9146" anchor="ctr">
                    <a:lnL>
                      <a:noFill/>
                    </a:lnL>
                    <a:lnR>
                      <a:noFill/>
                    </a:lnR>
                    <a:lnT>
                      <a:noFill/>
                    </a:lnT>
                    <a:lnB>
                      <a:noFill/>
                    </a:lnB>
                  </a:tcPr>
                </a:tc>
                <a:extLst>
                  <a:ext uri="{0D108BD9-81ED-4DB2-BD59-A6C34878D82A}">
                    <a16:rowId xmlns:a16="http://schemas.microsoft.com/office/drawing/2014/main" val="550977082"/>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17.0</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3.5</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14.6</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62.9</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855425"/>
                  </a:ext>
                </a:extLst>
              </a:tr>
              <a:tr h="135973">
                <a:tc>
                  <a:txBody>
                    <a:bodyPr/>
                    <a:lstStyle/>
                    <a:p>
                      <a:pPr marL="0" marR="0">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2789981"/>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60.7</a:t>
                      </a:r>
                    </a:p>
                  </a:txBody>
                  <a:tcPr marL="18292" marR="18292" marT="9146" marB="9146" anchor="ctr">
                    <a:lnL>
                      <a:noFill/>
                    </a:lnL>
                    <a:lnR>
                      <a:noFill/>
                    </a:lnR>
                    <a:lnT>
                      <a:noFill/>
                    </a:lnT>
                    <a:lnB>
                      <a:noFill/>
                    </a:lnB>
                  </a:tcPr>
                </a:tc>
                <a:extLst>
                  <a:ext uri="{0D108BD9-81ED-4DB2-BD59-A6C34878D82A}">
                    <a16:rowId xmlns:a16="http://schemas.microsoft.com/office/drawing/2014/main" val="1413675946"/>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14.6</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4.0</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15.6</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2.2</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63.5</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049323"/>
                  </a:ext>
                </a:extLst>
              </a:tr>
              <a:tr h="129052">
                <a:tc>
                  <a:txBody>
                    <a:bodyPr/>
                    <a:lstStyle/>
                    <a:p>
                      <a:pPr marL="0" marR="0">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4299838"/>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17.4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62.6</a:t>
                      </a:r>
                    </a:p>
                  </a:txBody>
                  <a:tcPr marL="18292" marR="18292" marT="9146" marB="9146" anchor="ctr">
                    <a:lnL>
                      <a:noFill/>
                    </a:lnL>
                    <a:lnR>
                      <a:noFill/>
                    </a:lnR>
                    <a:lnT>
                      <a:noFill/>
                    </a:lnT>
                    <a:lnB>
                      <a:noFill/>
                    </a:lnB>
                  </a:tcPr>
                </a:tc>
                <a:extLst>
                  <a:ext uri="{0D108BD9-81ED-4DB2-BD59-A6C34878D82A}">
                    <a16:rowId xmlns:a16="http://schemas.microsoft.com/office/drawing/2014/main" val="1507468633"/>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15.5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61.1</a:t>
                      </a:r>
                    </a:p>
                  </a:txBody>
                  <a:tcPr marL="18292" marR="18292" marT="9146" marB="9146" anchor="ctr">
                    <a:lnL>
                      <a:noFill/>
                    </a:lnL>
                    <a:lnR>
                      <a:noFill/>
                    </a:lnR>
                    <a:lnT>
                      <a:noFill/>
                    </a:lnT>
                    <a:lnB>
                      <a:noFill/>
                    </a:lnB>
                  </a:tcPr>
                </a:tc>
                <a:extLst>
                  <a:ext uri="{0D108BD9-81ED-4DB2-BD59-A6C34878D82A}">
                    <a16:rowId xmlns:a16="http://schemas.microsoft.com/office/drawing/2014/main" val="3078292000"/>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19.1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22.7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55.8</a:t>
                      </a:r>
                    </a:p>
                  </a:txBody>
                  <a:tcPr marL="18292" marR="18292" marT="9146" marB="9146" anchor="ctr">
                    <a:lnL>
                      <a:noFill/>
                    </a:lnL>
                    <a:lnR>
                      <a:noFill/>
                    </a:lnR>
                    <a:lnT>
                      <a:noFill/>
                    </a:lnT>
                    <a:lnB>
                      <a:noFill/>
                    </a:lnB>
                  </a:tcPr>
                </a:tc>
                <a:extLst>
                  <a:ext uri="{0D108BD9-81ED-4DB2-BD59-A6C34878D82A}">
                    <a16:rowId xmlns:a16="http://schemas.microsoft.com/office/drawing/2014/main" val="913671947"/>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20.3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58.3</a:t>
                      </a:r>
                    </a:p>
                  </a:txBody>
                  <a:tcPr marL="18292" marR="18292" marT="9146" marB="9146" anchor="ctr">
                    <a:lnL>
                      <a:noFill/>
                    </a:lnL>
                    <a:lnR>
                      <a:noFill/>
                    </a:lnR>
                    <a:lnT>
                      <a:noFill/>
                    </a:lnT>
                    <a:lnB>
                      <a:noFill/>
                    </a:lnB>
                  </a:tcPr>
                </a:tc>
                <a:extLst>
                  <a:ext uri="{0D108BD9-81ED-4DB2-BD59-A6C34878D82A}">
                    <a16:rowId xmlns:a16="http://schemas.microsoft.com/office/drawing/2014/main" val="2509813606"/>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60.0</a:t>
                      </a:r>
                    </a:p>
                  </a:txBody>
                  <a:tcPr marL="18292" marR="18292" marT="9146" marB="9146" anchor="ctr">
                    <a:lnL>
                      <a:noFill/>
                    </a:lnL>
                    <a:lnR>
                      <a:noFill/>
                    </a:lnR>
                    <a:lnT>
                      <a:noFill/>
                    </a:lnT>
                    <a:lnB>
                      <a:noFill/>
                    </a:lnB>
                  </a:tcPr>
                </a:tc>
                <a:extLst>
                  <a:ext uri="{0D108BD9-81ED-4DB2-BD59-A6C34878D82A}">
                    <a16:rowId xmlns:a16="http://schemas.microsoft.com/office/drawing/2014/main" val="460427465"/>
                  </a:ext>
                </a:extLst>
              </a:tr>
              <a:tr h="129052">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extLst>
                  <a:ext uri="{0D108BD9-81ED-4DB2-BD59-A6C34878D82A}">
                    <a16:rowId xmlns:a16="http://schemas.microsoft.com/office/drawing/2014/main" val="780905410"/>
                  </a:ext>
                </a:extLst>
              </a:tr>
              <a:tr h="12905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2.0</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65.2</a:t>
                      </a:r>
                    </a:p>
                  </a:txBody>
                  <a:tcPr marL="18292" marR="18292" marT="9146" marB="9146" anchor="ctr">
                    <a:lnL>
                      <a:noFill/>
                    </a:lnL>
                    <a:lnR>
                      <a:noFill/>
                    </a:lnR>
                    <a:lnT>
                      <a:noFill/>
                    </a:lnT>
                    <a:lnB>
                      <a:noFill/>
                    </a:lnB>
                  </a:tcPr>
                </a:tc>
                <a:extLst>
                  <a:ext uri="{0D108BD9-81ED-4DB2-BD59-A6C34878D82A}">
                    <a16:rowId xmlns:a16="http://schemas.microsoft.com/office/drawing/2014/main" val="2565003880"/>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61.3</a:t>
                      </a:r>
                    </a:p>
                  </a:txBody>
                  <a:tcPr marL="18292" marR="18292" marT="9146" marB="9146" anchor="ctr">
                    <a:lnL>
                      <a:noFill/>
                    </a:lnL>
                    <a:lnR>
                      <a:noFill/>
                    </a:lnR>
                    <a:lnT>
                      <a:noFill/>
                    </a:lnT>
                    <a:lnB>
                      <a:noFill/>
                    </a:lnB>
                  </a:tcPr>
                </a:tc>
                <a:extLst>
                  <a:ext uri="{0D108BD9-81ED-4DB2-BD59-A6C34878D82A}">
                    <a16:rowId xmlns:a16="http://schemas.microsoft.com/office/drawing/2014/main" val="836428175"/>
                  </a:ext>
                </a:extLst>
              </a:tr>
              <a:tr h="129052">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extLst>
                  <a:ext uri="{0D108BD9-81ED-4DB2-BD59-A6C34878D82A}">
                    <a16:rowId xmlns:a16="http://schemas.microsoft.com/office/drawing/2014/main" val="3860100818"/>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2.5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61.8</a:t>
                      </a:r>
                    </a:p>
                  </a:txBody>
                  <a:tcPr marL="18292" marR="18292" marT="9146" marB="9146" anchor="ctr">
                    <a:lnL>
                      <a:noFill/>
                    </a:lnL>
                    <a:lnR>
                      <a:noFill/>
                    </a:lnR>
                    <a:lnT>
                      <a:noFill/>
                    </a:lnT>
                    <a:lnB>
                      <a:noFill/>
                    </a:lnB>
                  </a:tcPr>
                </a:tc>
                <a:extLst>
                  <a:ext uri="{0D108BD9-81ED-4DB2-BD59-A6C34878D82A}">
                    <a16:rowId xmlns:a16="http://schemas.microsoft.com/office/drawing/2014/main" val="2218920691"/>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Black/African American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15.4</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4.5</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16.4</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2.5</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61.1</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92486"/>
                  </a:ext>
                </a:extLst>
              </a:tr>
              <a:tr h="1359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8295674"/>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17.8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18.8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58.4</a:t>
                      </a:r>
                    </a:p>
                  </a:txBody>
                  <a:tcPr marL="18292" marR="18292" marT="9146" marB="9146" anchor="ctr">
                    <a:lnL>
                      <a:noFill/>
                    </a:lnL>
                    <a:lnR>
                      <a:noFill/>
                    </a:lnR>
                    <a:lnT>
                      <a:noFill/>
                    </a:lnT>
                    <a:lnB>
                      <a:noFill/>
                    </a:lnB>
                  </a:tcPr>
                </a:tc>
                <a:extLst>
                  <a:ext uri="{0D108BD9-81ED-4DB2-BD59-A6C34878D82A}">
                    <a16:rowId xmlns:a16="http://schemas.microsoft.com/office/drawing/2014/main" val="836221682"/>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62.2</a:t>
                      </a:r>
                    </a:p>
                  </a:txBody>
                  <a:tcPr marL="18292" marR="18292" marT="9146" marB="9146" anchor="ctr">
                    <a:lnL>
                      <a:noFill/>
                    </a:lnL>
                    <a:lnR>
                      <a:noFill/>
                    </a:lnR>
                    <a:lnT>
                      <a:noFill/>
                    </a:lnT>
                    <a:lnB>
                      <a:noFill/>
                    </a:lnB>
                  </a:tcPr>
                </a:tc>
                <a:extLst>
                  <a:ext uri="{0D108BD9-81ED-4DB2-BD59-A6C34878D82A}">
                    <a16:rowId xmlns:a16="http://schemas.microsoft.com/office/drawing/2014/main" val="1985093392"/>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18.4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14.0</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63.6</a:t>
                      </a:r>
                    </a:p>
                  </a:txBody>
                  <a:tcPr marL="18292" marR="18292" marT="9146" marB="9146" anchor="ctr">
                    <a:lnL>
                      <a:noFill/>
                    </a:lnL>
                    <a:lnR>
                      <a:noFill/>
                    </a:lnR>
                    <a:lnT>
                      <a:noFill/>
                    </a:lnT>
                    <a:lnB>
                      <a:noFill/>
                    </a:lnB>
                  </a:tcPr>
                </a:tc>
                <a:extLst>
                  <a:ext uri="{0D108BD9-81ED-4DB2-BD59-A6C34878D82A}">
                    <a16:rowId xmlns:a16="http://schemas.microsoft.com/office/drawing/2014/main" val="3864217078"/>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40.2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15.5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38.1</a:t>
                      </a:r>
                    </a:p>
                  </a:txBody>
                  <a:tcPr marL="18292" marR="18292" marT="9146" marB="9146" anchor="ctr">
                    <a:lnL>
                      <a:noFill/>
                    </a:lnL>
                    <a:lnR>
                      <a:noFill/>
                    </a:lnR>
                    <a:lnT>
                      <a:noFill/>
                    </a:lnT>
                    <a:lnB>
                      <a:noFill/>
                    </a:lnB>
                  </a:tcPr>
                </a:tc>
                <a:extLst>
                  <a:ext uri="{0D108BD9-81ED-4DB2-BD59-A6C34878D82A}">
                    <a16:rowId xmlns:a16="http://schemas.microsoft.com/office/drawing/2014/main" val="3654370435"/>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Urologic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2.5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13.1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69.5</a:t>
                      </a:r>
                    </a:p>
                  </a:txBody>
                  <a:tcPr marL="18292" marR="18292" marT="9146" marB="9146" anchor="ctr">
                    <a:lnL>
                      <a:noFill/>
                    </a:lnL>
                    <a:lnR>
                      <a:noFill/>
                    </a:lnR>
                    <a:lnT>
                      <a:noFill/>
                    </a:lnT>
                    <a:lnB>
                      <a:noFill/>
                    </a:lnB>
                  </a:tcPr>
                </a:tc>
                <a:extLst>
                  <a:ext uri="{0D108BD9-81ED-4DB2-BD59-A6C34878D82A}">
                    <a16:rowId xmlns:a16="http://schemas.microsoft.com/office/drawing/2014/main" val="2705536607"/>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Cause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smtClean="0">
                          <a:effectLst/>
                          <a:latin typeface="Calibri" panose="020F0502020204030204" pitchFamily="34" charset="0"/>
                          <a:ea typeface="Calibri" panose="020F0502020204030204" pitchFamily="34" charset="0"/>
                          <a:cs typeface="Times New Roman" panose="02020603050405020304" pitchFamily="18" charset="0"/>
                        </a:rPr>
                        <a:t>8.8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10.4</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77.3</a:t>
                      </a:r>
                    </a:p>
                  </a:txBody>
                  <a:tcPr marL="18292" marR="18292" marT="9146" marB="9146" anchor="ctr">
                    <a:lnL>
                      <a:noFill/>
                    </a:lnL>
                    <a:lnR>
                      <a:noFill/>
                    </a:lnR>
                    <a:lnT>
                      <a:noFill/>
                    </a:lnT>
                    <a:lnB>
                      <a:noFill/>
                    </a:lnB>
                  </a:tcPr>
                </a:tc>
                <a:extLst>
                  <a:ext uri="{0D108BD9-81ED-4DB2-BD59-A6C34878D82A}">
                    <a16:rowId xmlns:a16="http://schemas.microsoft.com/office/drawing/2014/main" val="2841981348"/>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Unknown/Missing</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12.8</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12.1</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1.2</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72.0</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432314"/>
                  </a:ext>
                </a:extLst>
              </a:tr>
              <a:tr h="1359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Comorbidities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18292" marR="18292" marT="9146" marB="9146"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0130716"/>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3.0</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60.3</a:t>
                      </a:r>
                    </a:p>
                  </a:txBody>
                  <a:tcPr marL="18292" marR="18292" marT="9146" marB="9146" anchor="ctr">
                    <a:lnL>
                      <a:noFill/>
                    </a:lnL>
                    <a:lnR>
                      <a:noFill/>
                    </a:lnR>
                    <a:lnT>
                      <a:noFill/>
                    </a:lnT>
                    <a:lnB>
                      <a:noFill/>
                    </a:lnB>
                  </a:tcPr>
                </a:tc>
                <a:extLst>
                  <a:ext uri="{0D108BD9-81ED-4DB2-BD59-A6C34878D82A}">
                    <a16:rowId xmlns:a16="http://schemas.microsoft.com/office/drawing/2014/main" val="1286198458"/>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12.9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2.6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65.4</a:t>
                      </a:r>
                    </a:p>
                  </a:txBody>
                  <a:tcPr marL="18292" marR="18292" marT="9146" marB="9146" anchor="ctr">
                    <a:lnL>
                      <a:noFill/>
                    </a:lnL>
                    <a:lnR>
                      <a:noFill/>
                    </a:lnR>
                    <a:lnT>
                      <a:noFill/>
                    </a:lnT>
                    <a:lnB>
                      <a:noFill/>
                    </a:lnB>
                  </a:tcPr>
                </a:tc>
                <a:extLst>
                  <a:ext uri="{0D108BD9-81ED-4DB2-BD59-A6C34878D82A}">
                    <a16:rowId xmlns:a16="http://schemas.microsoft.com/office/drawing/2014/main" val="1695339419"/>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Atherosclerotic heart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60.1</a:t>
                      </a:r>
                    </a:p>
                  </a:txBody>
                  <a:tcPr marL="18292" marR="18292" marT="9146" marB="9146" anchor="ctr">
                    <a:lnL>
                      <a:noFill/>
                    </a:lnL>
                    <a:lnR>
                      <a:noFill/>
                    </a:lnR>
                    <a:lnT>
                      <a:noFill/>
                    </a:lnT>
                    <a:lnB>
                      <a:noFill/>
                    </a:lnB>
                  </a:tcPr>
                </a:tc>
                <a:extLst>
                  <a:ext uri="{0D108BD9-81ED-4DB2-BD59-A6C34878D82A}">
                    <a16:rowId xmlns:a16="http://schemas.microsoft.com/office/drawing/2014/main" val="4189187911"/>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Cerebrovascular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14.7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3.5</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17.0</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2.7</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62.0</a:t>
                      </a:r>
                    </a:p>
                  </a:txBody>
                  <a:tcPr marL="18292" marR="18292" marT="9146" marB="9146" anchor="ctr">
                    <a:lnL>
                      <a:noFill/>
                    </a:lnL>
                    <a:lnR>
                      <a:noFill/>
                    </a:lnR>
                    <a:lnT>
                      <a:noFill/>
                    </a:lnT>
                    <a:lnB>
                      <a:noFill/>
                    </a:lnB>
                  </a:tcPr>
                </a:tc>
                <a:extLst>
                  <a:ext uri="{0D108BD9-81ED-4DB2-BD59-A6C34878D82A}">
                    <a16:rowId xmlns:a16="http://schemas.microsoft.com/office/drawing/2014/main" val="2500345985"/>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Peripheral vascular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15.1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2.9</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18.3</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2.2</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61.5</a:t>
                      </a:r>
                    </a:p>
                  </a:txBody>
                  <a:tcPr marL="18292" marR="18292" marT="9146" marB="9146" anchor="ctr">
                    <a:lnL>
                      <a:noFill/>
                    </a:lnL>
                    <a:lnR>
                      <a:noFill/>
                    </a:lnR>
                    <a:lnT>
                      <a:noFill/>
                    </a:lnT>
                    <a:lnB>
                      <a:noFill/>
                    </a:lnB>
                  </a:tcPr>
                </a:tc>
                <a:extLst>
                  <a:ext uri="{0D108BD9-81ED-4DB2-BD59-A6C34878D82A}">
                    <a16:rowId xmlns:a16="http://schemas.microsoft.com/office/drawing/2014/main" val="2160198204"/>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17.6</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3.1</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16.8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1.8</a:t>
                      </a:r>
                    </a:p>
                  </a:txBody>
                  <a:tcPr marL="18292" marR="18292" marT="9146" marB="9146" anchor="ctr">
                    <a:lnL>
                      <a:noFill/>
                    </a:lnL>
                    <a:lnR>
                      <a:noFill/>
                    </a:lnR>
                    <a:lnT>
                      <a:noFill/>
                    </a:lnT>
                    <a:lnB>
                      <a:noFill/>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60.8</a:t>
                      </a:r>
                    </a:p>
                  </a:txBody>
                  <a:tcPr marL="18292" marR="18292" marT="9146" marB="9146" anchor="ctr">
                    <a:lnL>
                      <a:noFill/>
                    </a:lnL>
                    <a:lnR>
                      <a:noFill/>
                    </a:lnR>
                    <a:lnT>
                      <a:noFill/>
                    </a:lnT>
                    <a:lnB>
                      <a:noFill/>
                    </a:lnB>
                  </a:tcPr>
                </a:tc>
                <a:extLst>
                  <a:ext uri="{0D108BD9-81ED-4DB2-BD59-A6C34878D82A}">
                    <a16:rowId xmlns:a16="http://schemas.microsoft.com/office/drawing/2014/main" val="4177716408"/>
                  </a:ext>
                </a:extLst>
              </a:tr>
              <a:tr h="12905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cardiac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13.7</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2.6</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16.5</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1.8</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65.3</a:t>
                      </a:r>
                    </a:p>
                  </a:txBody>
                  <a:tcPr marL="18292" marR="18292" marT="9146" marB="9146"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686514"/>
                  </a:ext>
                </a:extLst>
              </a:tr>
            </a:tbl>
          </a:graphicData>
        </a:graphic>
      </p:graphicFrame>
      <p:sp>
        <p:nvSpPr>
          <p:cNvPr id="6" name="Rectangle 5"/>
          <p:cNvSpPr/>
          <p:nvPr/>
        </p:nvSpPr>
        <p:spPr>
          <a:xfrm>
            <a:off x="419100" y="5000370"/>
            <a:ext cx="1718441" cy="1277273"/>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AV, arteriovenous; CMS, Centers for Medicare &amp; Medicaid;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120815"/>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3.2 Geographic variation in percentage of catheter-only use at hemodialysis initiation, from the ESRD Medical Evidence form (CMS 2728), 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0560" y="1714500"/>
            <a:ext cx="7382881" cy="2893472"/>
          </a:xfrm>
        </p:spPr>
      </p:pic>
      <p:sp>
        <p:nvSpPr>
          <p:cNvPr id="6" name="Rectangle 5"/>
          <p:cNvSpPr/>
          <p:nvPr/>
        </p:nvSpPr>
        <p:spPr>
          <a:xfrm>
            <a:off x="0" y="5403986"/>
            <a:ext cx="9144000" cy="276999"/>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CMS, Centers for Medicare &amp; Medicaid;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3.3 Geographic variation in percentage of AV fistula use at hemodialysis initiation, from the ESRD Medical Evidence form (CMS 2728), 2015</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3854" y="1638300"/>
            <a:ext cx="7396292" cy="3336043"/>
          </a:xfrm>
        </p:spPr>
      </p:pic>
      <p:sp>
        <p:nvSpPr>
          <p:cNvPr id="6" name="Rectangle 5"/>
          <p:cNvSpPr/>
          <p:nvPr/>
        </p:nvSpPr>
        <p:spPr>
          <a:xfrm>
            <a:off x="0" y="54102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Special analyses, USRDS ESRD Database. AV fistula use includes not only AV fistulas, but also catheters with a maturing fistula. Abbreviations: AV, arteriovenous; CMS, Centers for Medicare &amp; Medicaid;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852854"/>
          </a:xfrm>
        </p:spPr>
        <p:txBody>
          <a:bodyPr/>
          <a:lstStyle/>
          <a:p>
            <a:pPr marL="0" marR="0">
              <a:spcBef>
                <a:spcPts val="600"/>
              </a:spcBef>
              <a:spcAft>
                <a:spcPts val="0"/>
              </a:spcAft>
            </a:pPr>
            <a:r>
              <a:rPr lang="en-US" sz="2200" b="1" dirty="0">
                <a:latin typeface="Calibri" panose="020F0502020204030204" pitchFamily="34" charset="0"/>
                <a:ea typeface="Times New Roman" panose="02020603050405020304" pitchFamily="18" charset="0"/>
                <a:cs typeface="Times New Roman" panose="02020603050405020304" pitchFamily="18" charset="0"/>
              </a:rPr>
              <a:t>vol 2 Table 3.2 Distribution of type of vascular access in use among prevalent hemodialysis patients in 2016, from CROWNWeb data, May 2016</a:t>
            </a:r>
            <a:br>
              <a:rPr lang="en-US" sz="2200" b="1"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1368413"/>
              </p:ext>
            </p:extLst>
          </p:nvPr>
        </p:nvGraphicFramePr>
        <p:xfrm>
          <a:off x="3467100" y="852854"/>
          <a:ext cx="3885449" cy="5210212"/>
        </p:xfrm>
        <a:graphic>
          <a:graphicData uri="http://schemas.openxmlformats.org/drawingml/2006/table">
            <a:tbl>
              <a:tblPr firstRow="1" firstCol="1" bandRow="1"/>
              <a:tblGrid>
                <a:gridCol w="1827056">
                  <a:extLst>
                    <a:ext uri="{9D8B030D-6E8A-4147-A177-3AD203B41FA5}">
                      <a16:colId xmlns:a16="http://schemas.microsoft.com/office/drawing/2014/main" val="92779651"/>
                    </a:ext>
                  </a:extLst>
                </a:gridCol>
                <a:gridCol w="686131">
                  <a:extLst>
                    <a:ext uri="{9D8B030D-6E8A-4147-A177-3AD203B41FA5}">
                      <a16:colId xmlns:a16="http://schemas.microsoft.com/office/drawing/2014/main" val="4175159538"/>
                    </a:ext>
                  </a:extLst>
                </a:gridCol>
                <a:gridCol w="686131">
                  <a:extLst>
                    <a:ext uri="{9D8B030D-6E8A-4147-A177-3AD203B41FA5}">
                      <a16:colId xmlns:a16="http://schemas.microsoft.com/office/drawing/2014/main" val="4316851"/>
                    </a:ext>
                  </a:extLst>
                </a:gridCol>
                <a:gridCol w="686131">
                  <a:extLst>
                    <a:ext uri="{9D8B030D-6E8A-4147-A177-3AD203B41FA5}">
                      <a16:colId xmlns:a16="http://schemas.microsoft.com/office/drawing/2014/main" val="2227004813"/>
                    </a:ext>
                  </a:extLst>
                </a:gridCol>
              </a:tblGrid>
              <a:tr h="162724">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362885"/>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62.9</a:t>
                      </a:r>
                    </a:p>
                  </a:txBody>
                  <a:tcPr marL="26889" marR="268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17.7</a:t>
                      </a:r>
                    </a:p>
                  </a:txBody>
                  <a:tcPr marL="26889" marR="268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19.4</a:t>
                      </a:r>
                    </a:p>
                  </a:txBody>
                  <a:tcPr marL="26889" marR="268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911697"/>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9633210"/>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45.6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48.6</a:t>
                      </a:r>
                    </a:p>
                  </a:txBody>
                  <a:tcPr marL="26889" marR="26889" marT="0" marB="0">
                    <a:lnL>
                      <a:noFill/>
                    </a:lnL>
                    <a:lnR>
                      <a:noFill/>
                    </a:lnR>
                    <a:lnT>
                      <a:noFill/>
                    </a:lnT>
                    <a:lnB>
                      <a:noFill/>
                    </a:lnB>
                  </a:tcPr>
                </a:tc>
                <a:extLst>
                  <a:ext uri="{0D108BD9-81ED-4DB2-BD59-A6C34878D82A}">
                    <a16:rowId xmlns:a16="http://schemas.microsoft.com/office/drawing/2014/main" val="97996590"/>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64.5</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14.8</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20.7</a:t>
                      </a:r>
                    </a:p>
                  </a:txBody>
                  <a:tcPr marL="26889" marR="26889" marT="0" marB="0">
                    <a:lnL>
                      <a:noFill/>
                    </a:lnL>
                    <a:lnR>
                      <a:noFill/>
                    </a:lnR>
                    <a:lnT>
                      <a:noFill/>
                    </a:lnT>
                    <a:lnB>
                      <a:noFill/>
                    </a:lnB>
                  </a:tcPr>
                </a:tc>
                <a:extLst>
                  <a:ext uri="{0D108BD9-81ED-4DB2-BD59-A6C34878D82A}">
                    <a16:rowId xmlns:a16="http://schemas.microsoft.com/office/drawing/2014/main" val="917190135"/>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64.9</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16.8</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18.4</a:t>
                      </a:r>
                    </a:p>
                  </a:txBody>
                  <a:tcPr marL="26889" marR="26889" marT="0" marB="0">
                    <a:lnL>
                      <a:noFill/>
                    </a:lnL>
                    <a:lnR>
                      <a:noFill/>
                    </a:lnR>
                    <a:lnT>
                      <a:noFill/>
                    </a:lnT>
                    <a:lnB>
                      <a:noFill/>
                    </a:lnB>
                  </a:tcPr>
                </a:tc>
                <a:extLst>
                  <a:ext uri="{0D108BD9-81ED-4DB2-BD59-A6C34878D82A}">
                    <a16:rowId xmlns:a16="http://schemas.microsoft.com/office/drawing/2014/main" val="2835844571"/>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62.3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18.5</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19.1</a:t>
                      </a:r>
                    </a:p>
                  </a:txBody>
                  <a:tcPr marL="26889" marR="26889" marT="0" marB="0">
                    <a:lnL>
                      <a:noFill/>
                    </a:lnL>
                    <a:lnR>
                      <a:noFill/>
                    </a:lnR>
                    <a:lnT>
                      <a:noFill/>
                    </a:lnT>
                    <a:lnB>
                      <a:noFill/>
                    </a:lnB>
                  </a:tcPr>
                </a:tc>
                <a:extLst>
                  <a:ext uri="{0D108BD9-81ED-4DB2-BD59-A6C34878D82A}">
                    <a16:rowId xmlns:a16="http://schemas.microsoft.com/office/drawing/2014/main" val="1188465693"/>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59.2</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20.3</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251260"/>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7385436"/>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68.8</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17.5</a:t>
                      </a:r>
                    </a:p>
                  </a:txBody>
                  <a:tcPr marL="26889" marR="26889" marT="0" marB="0">
                    <a:lnL>
                      <a:noFill/>
                    </a:lnL>
                    <a:lnR>
                      <a:noFill/>
                    </a:lnR>
                    <a:lnT>
                      <a:noFill/>
                    </a:lnT>
                    <a:lnB>
                      <a:noFill/>
                    </a:lnB>
                  </a:tcPr>
                </a:tc>
                <a:extLst>
                  <a:ext uri="{0D108BD9-81ED-4DB2-BD59-A6C34878D82A}">
                    <a16:rowId xmlns:a16="http://schemas.microsoft.com/office/drawing/2014/main" val="3526900535"/>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55.2</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23.0</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21.9</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786733"/>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21310600"/>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65.6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13.8</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20.6</a:t>
                      </a:r>
                    </a:p>
                  </a:txBody>
                  <a:tcPr marL="26889" marR="26889" marT="0" marB="0">
                    <a:lnL>
                      <a:noFill/>
                    </a:lnL>
                    <a:lnR>
                      <a:noFill/>
                    </a:lnR>
                    <a:lnT>
                      <a:noFill/>
                    </a:lnT>
                    <a:lnB>
                      <a:noFill/>
                    </a:lnB>
                  </a:tcPr>
                </a:tc>
                <a:extLst>
                  <a:ext uri="{0D108BD9-81ED-4DB2-BD59-A6C34878D82A}">
                    <a16:rowId xmlns:a16="http://schemas.microsoft.com/office/drawing/2014/main" val="2176726053"/>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 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18.1</a:t>
                      </a:r>
                    </a:p>
                  </a:txBody>
                  <a:tcPr marL="26889" marR="26889" marT="0" marB="0">
                    <a:lnL>
                      <a:noFill/>
                    </a:lnL>
                    <a:lnR>
                      <a:noFill/>
                    </a:lnR>
                    <a:lnT>
                      <a:noFill/>
                    </a:lnT>
                    <a:lnB>
                      <a:noFill/>
                    </a:lnB>
                  </a:tcPr>
                </a:tc>
                <a:extLst>
                  <a:ext uri="{0D108BD9-81ED-4DB2-BD59-A6C34878D82A}">
                    <a16:rowId xmlns:a16="http://schemas.microsoft.com/office/drawing/2014/main" val="396439192"/>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14.1</a:t>
                      </a:r>
                    </a:p>
                  </a:txBody>
                  <a:tcPr marL="26889" marR="26889" marT="0" marB="0">
                    <a:lnL>
                      <a:noFill/>
                    </a:lnL>
                    <a:lnR>
                      <a:noFill/>
                    </a:lnR>
                    <a:lnT>
                      <a:noFill/>
                    </a:lnT>
                    <a:lnB>
                      <a:noFill/>
                    </a:lnB>
                  </a:tcPr>
                </a:tc>
                <a:extLst>
                  <a:ext uri="{0D108BD9-81ED-4DB2-BD59-A6C34878D82A}">
                    <a16:rowId xmlns:a16="http://schemas.microsoft.com/office/drawing/2014/main" val="2834194314"/>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67.3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16.1</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16.6</a:t>
                      </a:r>
                    </a:p>
                  </a:txBody>
                  <a:tcPr marL="26889" marR="26889" marT="0" marB="0">
                    <a:lnL>
                      <a:noFill/>
                    </a:lnL>
                    <a:lnR>
                      <a:noFill/>
                    </a:lnR>
                    <a:lnT>
                      <a:noFill/>
                    </a:lnT>
                    <a:lnB>
                      <a:noFill/>
                    </a:lnB>
                  </a:tcPr>
                </a:tc>
                <a:extLst>
                  <a:ext uri="{0D108BD9-81ED-4DB2-BD59-A6C34878D82A}">
                    <a16:rowId xmlns:a16="http://schemas.microsoft.com/office/drawing/2014/main" val="1263646367"/>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67.3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15.3</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17.4</a:t>
                      </a:r>
                    </a:p>
                  </a:txBody>
                  <a:tcPr marL="26889" marR="26889" marT="0" marB="0">
                    <a:lnL>
                      <a:noFill/>
                    </a:lnL>
                    <a:lnR>
                      <a:noFill/>
                    </a:lnR>
                    <a:lnT>
                      <a:noFill/>
                    </a:lnT>
                    <a:lnB>
                      <a:noFill/>
                    </a:lnB>
                  </a:tcPr>
                </a:tc>
                <a:extLst>
                  <a:ext uri="{0D108BD9-81ED-4DB2-BD59-A6C34878D82A}">
                    <a16:rowId xmlns:a16="http://schemas.microsoft.com/office/drawing/2014/main" val="310385788"/>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61.4</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24.9</a:t>
                      </a:r>
                    </a:p>
                  </a:txBody>
                  <a:tcPr marL="26889" marR="26889" marT="0" marB="0">
                    <a:lnL>
                      <a:noFill/>
                    </a:lnL>
                    <a:lnR>
                      <a:noFill/>
                    </a:lnR>
                    <a:lnT>
                      <a:noFill/>
                    </a:lnT>
                    <a:lnB>
                      <a:noFill/>
                    </a:lnB>
                  </a:tcPr>
                </a:tc>
                <a:extLst>
                  <a:ext uri="{0D108BD9-81ED-4DB2-BD59-A6C34878D82A}">
                    <a16:rowId xmlns:a16="http://schemas.microsoft.com/office/drawing/2014/main" val="1100495691"/>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extLst>
                  <a:ext uri="{0D108BD9-81ED-4DB2-BD59-A6C34878D82A}">
                    <a16:rowId xmlns:a16="http://schemas.microsoft.com/office/drawing/2014/main" val="2294358668"/>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68.5</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14.5</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17.1</a:t>
                      </a:r>
                    </a:p>
                  </a:txBody>
                  <a:tcPr marL="26889" marR="26889" marT="0" marB="0">
                    <a:lnL>
                      <a:noFill/>
                    </a:lnL>
                    <a:lnR>
                      <a:noFill/>
                    </a:lnR>
                    <a:lnT>
                      <a:noFill/>
                    </a:lnT>
                    <a:lnB>
                      <a:noFill/>
                    </a:lnB>
                  </a:tcPr>
                </a:tc>
                <a:extLst>
                  <a:ext uri="{0D108BD9-81ED-4DB2-BD59-A6C34878D82A}">
                    <a16:rowId xmlns:a16="http://schemas.microsoft.com/office/drawing/2014/main" val="3422859807"/>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61.7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18.4</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19.9</a:t>
                      </a:r>
                    </a:p>
                  </a:txBody>
                  <a:tcPr marL="26889" marR="26889" marT="0" marB="0">
                    <a:lnL>
                      <a:noFill/>
                    </a:lnL>
                    <a:lnR>
                      <a:noFill/>
                    </a:lnR>
                    <a:lnT>
                      <a:noFill/>
                    </a:lnT>
                    <a:lnB>
                      <a:noFill/>
                    </a:lnB>
                  </a:tcPr>
                </a:tc>
                <a:extLst>
                  <a:ext uri="{0D108BD9-81ED-4DB2-BD59-A6C34878D82A}">
                    <a16:rowId xmlns:a16="http://schemas.microsoft.com/office/drawing/2014/main" val="2212360586"/>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lnL>
                      <a:noFill/>
                    </a:lnL>
                    <a:lnR>
                      <a:noFill/>
                    </a:lnR>
                    <a:lnT>
                      <a:noFill/>
                    </a:lnT>
                    <a:lnB>
                      <a:noFill/>
                    </a:lnB>
                  </a:tcPr>
                </a:tc>
                <a:extLst>
                  <a:ext uri="{0D108BD9-81ED-4DB2-BD59-A6C34878D82A}">
                    <a16:rowId xmlns:a16="http://schemas.microsoft.com/office/drawing/2014/main" val="741327802"/>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64.2</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22.2</a:t>
                      </a:r>
                    </a:p>
                  </a:txBody>
                  <a:tcPr marL="26889" marR="26889" marT="0" marB="0">
                    <a:lnL>
                      <a:noFill/>
                    </a:lnL>
                    <a:lnR>
                      <a:noFill/>
                    </a:lnR>
                    <a:lnT>
                      <a:noFill/>
                    </a:lnT>
                    <a:lnB>
                      <a:noFill/>
                    </a:lnB>
                  </a:tcPr>
                </a:tc>
                <a:extLst>
                  <a:ext uri="{0D108BD9-81ED-4DB2-BD59-A6C34878D82A}">
                    <a16:rowId xmlns:a16="http://schemas.microsoft.com/office/drawing/2014/main" val="1314150722"/>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Black/African-American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57.6</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24.4</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18.0</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37633"/>
                  </a:ext>
                </a:extLst>
              </a:tr>
              <a:tr h="14075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26889" marR="2688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7477702"/>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63.4</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17.4</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19.3</a:t>
                      </a:r>
                    </a:p>
                  </a:txBody>
                  <a:tcPr marL="26889" marR="26889" marT="0" marB="0">
                    <a:lnL>
                      <a:noFill/>
                    </a:lnL>
                    <a:lnR>
                      <a:noFill/>
                    </a:lnR>
                    <a:lnT>
                      <a:noFill/>
                    </a:lnT>
                    <a:lnB>
                      <a:noFill/>
                    </a:lnB>
                  </a:tcPr>
                </a:tc>
                <a:extLst>
                  <a:ext uri="{0D108BD9-81ED-4DB2-BD59-A6C34878D82A}">
                    <a16:rowId xmlns:a16="http://schemas.microsoft.com/office/drawing/2014/main" val="1432480913"/>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63.0</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18.3</a:t>
                      </a:r>
                    </a:p>
                  </a:txBody>
                  <a:tcPr marL="26889" marR="26889" marT="0" marB="0">
                    <a:lnL>
                      <a:noFill/>
                    </a:lnL>
                    <a:lnR>
                      <a:noFill/>
                    </a:lnR>
                    <a:lnT>
                      <a:noFill/>
                    </a:lnT>
                    <a:lnB>
                      <a:noFill/>
                    </a:lnB>
                  </a:tcPr>
                </a:tc>
                <a:extLst>
                  <a:ext uri="{0D108BD9-81ED-4DB2-BD59-A6C34878D82A}">
                    <a16:rowId xmlns:a16="http://schemas.microsoft.com/office/drawing/2014/main" val="3007926552"/>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64.9</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17.4</a:t>
                      </a:r>
                    </a:p>
                  </a:txBody>
                  <a:tcPr marL="26889" marR="26889" marT="0" marB="0">
                    <a:lnL>
                      <a:noFill/>
                    </a:lnL>
                    <a:lnR>
                      <a:noFill/>
                    </a:lnR>
                    <a:lnT>
                      <a:noFill/>
                    </a:lnT>
                    <a:lnB>
                      <a:noFill/>
                    </a:lnB>
                  </a:tcPr>
                </a:tc>
                <a:extLst>
                  <a:ext uri="{0D108BD9-81ED-4DB2-BD59-A6C34878D82A}">
                    <a16:rowId xmlns:a16="http://schemas.microsoft.com/office/drawing/2014/main" val="2880003164"/>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68.9</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15.6</a:t>
                      </a:r>
                    </a:p>
                  </a:txBody>
                  <a:tcPr marL="26889" marR="26889" marT="0" marB="0">
                    <a:lnL>
                      <a:noFill/>
                    </a:lnL>
                    <a:lnR>
                      <a:noFill/>
                    </a:lnR>
                    <a:lnT>
                      <a:noFill/>
                    </a:lnT>
                    <a:lnB>
                      <a:noFill/>
                    </a:lnB>
                  </a:tcPr>
                </a:tc>
                <a:extLst>
                  <a:ext uri="{0D108BD9-81ED-4DB2-BD59-A6C34878D82A}">
                    <a16:rowId xmlns:a16="http://schemas.microsoft.com/office/drawing/2014/main" val="1237938513"/>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Urologic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60.7</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16.8</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22.4</a:t>
                      </a:r>
                    </a:p>
                  </a:txBody>
                  <a:tcPr marL="26889" marR="26889" marT="0" marB="0">
                    <a:lnL>
                      <a:noFill/>
                    </a:lnL>
                    <a:lnR>
                      <a:noFill/>
                    </a:lnR>
                    <a:lnT>
                      <a:noFill/>
                    </a:lnT>
                    <a:lnB>
                      <a:noFill/>
                    </a:lnB>
                  </a:tcPr>
                </a:tc>
                <a:extLst>
                  <a:ext uri="{0D108BD9-81ED-4DB2-BD59-A6C34878D82A}">
                    <a16:rowId xmlns:a16="http://schemas.microsoft.com/office/drawing/2014/main" val="3120072431"/>
                  </a:ext>
                </a:extLst>
              </a:tr>
              <a:tr h="140750">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56.5</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16.6</a:t>
                      </a:r>
                    </a:p>
                  </a:txBody>
                  <a:tcPr marL="26889" marR="26889"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26.9</a:t>
                      </a:r>
                    </a:p>
                  </a:txBody>
                  <a:tcPr marL="26889" marR="26889" marT="0" marB="0">
                    <a:lnL>
                      <a:noFill/>
                    </a:lnL>
                    <a:lnR>
                      <a:noFill/>
                    </a:lnR>
                    <a:lnT>
                      <a:noFill/>
                    </a:lnT>
                    <a:lnB>
                      <a:noFill/>
                    </a:lnB>
                  </a:tcPr>
                </a:tc>
                <a:extLst>
                  <a:ext uri="{0D108BD9-81ED-4DB2-BD59-A6C34878D82A}">
                    <a16:rowId xmlns:a16="http://schemas.microsoft.com/office/drawing/2014/main" val="3518610421"/>
                  </a:ext>
                </a:extLst>
              </a:tr>
              <a:tr h="140750">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Unknown/Missing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889" marR="26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58.8</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17.1</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24.2</a:t>
                      </a:r>
                    </a:p>
                  </a:txBody>
                  <a:tcPr marL="26889" marR="2688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702640"/>
                  </a:ext>
                </a:extLst>
              </a:tr>
            </a:tbl>
          </a:graphicData>
        </a:graphic>
      </p:graphicFrame>
      <p:sp>
        <p:nvSpPr>
          <p:cNvPr id="6" name="Rectangle 5"/>
          <p:cNvSpPr/>
          <p:nvPr/>
        </p:nvSpPr>
        <p:spPr>
          <a:xfrm>
            <a:off x="152400" y="4431850"/>
            <a:ext cx="2362200" cy="1631216"/>
          </a:xfrm>
          <a:prstGeom prst="rect">
            <a:avLst/>
          </a:prstGeom>
        </p:spPr>
        <p:txBody>
          <a:bodyPr wrap="square">
            <a:spAutoFit/>
          </a:bodyPr>
          <a:lstStyle/>
          <a:p>
            <a:pPr>
              <a:spcBef>
                <a:spcPts val="1000"/>
              </a:spcBef>
              <a:spcAft>
                <a:spcPts val="1000"/>
              </a:spcAft>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data, catheter = any catheter use; fistula and graft use shown are without the use of a catheter. Abbreviations: AV, arteriovenous; CROWNWeb, Consolidated Renal Operations in a Web-enabled Network; CROWNWeb, Consolidated Renal Operations in a Web-enabled Network; ESRD, end-stage renal disease.</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3.4 Geographic variation in percentage catheter use among prevalent hemodialysis patients by Health Service Area, from CROWNWeb data, May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0560" y="1676400"/>
            <a:ext cx="7382881" cy="3215342"/>
          </a:xfrm>
        </p:spPr>
      </p:pic>
      <p:sp>
        <p:nvSpPr>
          <p:cNvPr id="6" name="Rectangle 5"/>
          <p:cNvSpPr/>
          <p:nvPr/>
        </p:nvSpPr>
        <p:spPr>
          <a:xfrm>
            <a:off x="0" y="5527478"/>
            <a:ext cx="9144000" cy="276999"/>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CROWNWeb, Consolidated Renal Operations in a Web-enabled Network.</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3.5 Geographic variation in percentage AV fistula use among prevalent hemodialysis patients by Health Service Area, from CROWNWeb data, May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3854" y="1600200"/>
            <a:ext cx="7396292" cy="3336043"/>
          </a:xfrm>
        </p:spPr>
      </p:pic>
      <p:sp>
        <p:nvSpPr>
          <p:cNvPr id="6" name="Rectangle 5"/>
          <p:cNvSpPr/>
          <p:nvPr/>
        </p:nvSpPr>
        <p:spPr>
          <a:xfrm>
            <a:off x="0" y="5475789"/>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AV, arteriovenous; CROWNWeb, Consolidated Renal Operations in a Web-enabled Network.</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228600"/>
            <a:ext cx="9144000" cy="792162"/>
          </a:xfrm>
        </p:spPr>
        <p:txBody>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vol 2 Figure 3.6 Trends in vascular access type use among ESRD prevalent patients, 2003-2016</a:t>
            </a: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752600"/>
            <a:ext cx="7547168" cy="3148286"/>
          </a:xfrm>
        </p:spPr>
      </p:pic>
      <p:sp>
        <p:nvSpPr>
          <p:cNvPr id="6" name="Rectangle 5"/>
          <p:cNvSpPr/>
          <p:nvPr/>
        </p:nvSpPr>
        <p:spPr>
          <a:xfrm>
            <a:off x="0" y="5309558"/>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Fistula First data. Fistula First data reported from July 2003 through April 2012, CROWNWeb data are reported from June 2012 through May 2016. Abbreviations: AV, arteriovenous; CROWNWeb, Consolidated Renal Operations in a Web-enabled Network;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495300"/>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239</TotalTime>
  <Words>3040</Words>
  <Application>Microsoft Office PowerPoint</Application>
  <PresentationFormat>On-screen Show (4:3)</PresentationFormat>
  <Paragraphs>1463</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Albany AMT, Helvetica</vt:lpstr>
      <vt:lpstr>Calibri</vt:lpstr>
      <vt:lpstr>Candara</vt:lpstr>
      <vt:lpstr>Constantia</vt:lpstr>
      <vt:lpstr>Segoe UI</vt:lpstr>
      <vt:lpstr>Times New Roman</vt:lpstr>
      <vt:lpstr>ADR_PPT_Template_CKD</vt:lpstr>
      <vt:lpstr>PowerPoint Presentation</vt:lpstr>
      <vt:lpstr>vol 2 Figure 3.1 Vascular access use at hemodialysis initiation, from the ESRD Medical Evidence form (CMS 2728), 2005-2015 </vt:lpstr>
      <vt:lpstr>vol 2 Table 3.1 Vascular access used at hemodialysis initiation by patient characteristics from the ESRD Medical Evidence form (CMS 2728), 2015 </vt:lpstr>
      <vt:lpstr>vol 2 Figure 3.2 Geographic variation in percentage of catheter-only use at hemodialysis initiation, from the ESRD Medical Evidence form (CMS 2728), 2015 </vt:lpstr>
      <vt:lpstr>vol 2 Figure 3.3 Geographic variation in percentage of AV fistula use at hemodialysis initiation, from the ESRD Medical Evidence form (CMS 2728), 2015 </vt:lpstr>
      <vt:lpstr>vol 2 Table 3.2 Distribution of type of vascular access in use among prevalent hemodialysis patients in 2016, from CROWNWeb data, May 2016 </vt:lpstr>
      <vt:lpstr>vol 2 Figure 3.4 Geographic variation in percentage catheter use among prevalent hemodialysis patients by Health Service Area, from CROWNWeb data, May 2016 </vt:lpstr>
      <vt:lpstr>vol 2 Figure 3.5 Geographic variation in percentage AV fistula use among prevalent hemodialysis patients by Health Service Area, from CROWNWeb data, May 2016 </vt:lpstr>
      <vt:lpstr>vol 2 Figure 3.6 Trends in vascular access type use among ESRD prevalent patients, 2003-2016</vt:lpstr>
      <vt:lpstr>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2013-2016</vt:lpstr>
      <vt:lpstr>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2013-2016</vt:lpstr>
      <vt:lpstr>vol 2 Table 3.3 Cross-sectional distributions of vascular access use, quarterly during the first two years of hemodialysis, among patients new to hemodialysis in 2013, by age group, from the ESRD Medical Evidence form (CMS 2728) and CROWNWeb, 2013-2016 </vt:lpstr>
      <vt:lpstr>vol 2 Table 3.4 Cross-sectional distributions of vascular access use, quarterly during the first two years of hemodialysis among patients new to hemodialysis in 2013, by race, from the ESRD Medical Evidence form (CMS-2728) and CROWNWeb, 2013-2016</vt:lpstr>
      <vt:lpstr>vol 2 Table 3.5 Cross-sectional distributions of vascular access use, quarterly during the first two years of hemodialysis among patients new to hemodialysis in 2013, by sex, from the ESRD Medical Evidence form (CMS 2728) and CROWNWeb, 2013-2016 </vt:lpstr>
      <vt:lpstr>vol 2 Table 3.6 Odds ratios and 95% confidence intervals from logistic regression models of AV fistula use at hemodialysis initiation, and AV fistula or graft use at hemodialysis initiation, from the CMS 2728, 2015 </vt:lpstr>
      <vt:lpstr>vol 2 Table 3.7 Distribution of number of days between AV fistula placement and first successful use*, overall and by patient characteristics, for new AV fistulas created in 2014-2015 (excludes patients not yet ESRD when fistula was placed), from Medicare claims and CROWNWeb, 2014-2016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54</cp:revision>
  <dcterms:created xsi:type="dcterms:W3CDTF">2014-11-10T19:37:45Z</dcterms:created>
  <dcterms:modified xsi:type="dcterms:W3CDTF">2017-10-27T02:41:50Z</dcterms:modified>
</cp:coreProperties>
</file>