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0"/>
  </p:notesMasterIdLst>
  <p:handoutMasterIdLst>
    <p:handoutMasterId r:id="rId21"/>
  </p:handoutMasterIdLst>
  <p:sldIdLst>
    <p:sldId id="256" r:id="rId2"/>
    <p:sldId id="259" r:id="rId3"/>
    <p:sldId id="272" r:id="rId4"/>
    <p:sldId id="265" r:id="rId5"/>
    <p:sldId id="266" r:id="rId6"/>
    <p:sldId id="273" r:id="rId7"/>
    <p:sldId id="267" r:id="rId8"/>
    <p:sldId id="274" r:id="rId9"/>
    <p:sldId id="268" r:id="rId10"/>
    <p:sldId id="275" r:id="rId11"/>
    <p:sldId id="269" r:id="rId12"/>
    <p:sldId id="276" r:id="rId13"/>
    <p:sldId id="277" r:id="rId14"/>
    <p:sldId id="278" r:id="rId15"/>
    <p:sldId id="270" r:id="rId16"/>
    <p:sldId id="271" r:id="rId17"/>
    <p:sldId id="279" r:id="rId18"/>
    <p:sldId id="280"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904"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63C12"/>
    <a:srgbClr val="7A2F36"/>
    <a:srgbClr val="AC6168"/>
    <a:srgbClr val="1C6E62"/>
    <a:srgbClr val="367CA8"/>
    <a:srgbClr val="0E5480"/>
    <a:srgbClr val="002966"/>
    <a:srgbClr val="4807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67" autoAdjust="0"/>
    <p:restoredTop sz="94660"/>
  </p:normalViewPr>
  <p:slideViewPr>
    <p:cSldViewPr showGuides="1">
      <p:cViewPr varScale="1">
        <p:scale>
          <a:sx n="75" d="100"/>
          <a:sy n="75" d="100"/>
        </p:scale>
        <p:origin x="234" y="54"/>
      </p:cViewPr>
      <p:guideLst>
        <p:guide orient="horz" pos="2160"/>
        <p:guide pos="2904"/>
      </p:guideLst>
    </p:cSldViewPr>
  </p:slideViewPr>
  <p:notesTextViewPr>
    <p:cViewPr>
      <p:scale>
        <a:sx n="1" d="1"/>
        <a:sy n="1" d="1"/>
      </p:scale>
      <p:origin x="0" y="0"/>
    </p:cViewPr>
  </p:notesTextViewPr>
  <p:notesViewPr>
    <p:cSldViewPr showGuides="1">
      <p:cViewPr varScale="1">
        <p:scale>
          <a:sx n="97" d="100"/>
          <a:sy n="97" d="100"/>
        </p:scale>
        <p:origin x="2682" y="78"/>
      </p:cViewPr>
      <p:guideLst>
        <p:guide orient="horz" pos="2880"/>
        <p:guide pos="2160"/>
      </p:guideLst>
    </p:cSldViewPr>
  </p:notesViewPr>
  <p:gridSpacing cx="38100" cy="3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0106686-F82D-4753-94CB-70FF72A4246B}" type="datetimeFigureOut">
              <a:rPr lang="en-US" smtClean="0"/>
              <a:t>10/26/2017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E78B029-9C19-4863-A099-C3EB469D975D}" type="slidenum">
              <a:rPr lang="en-US" smtClean="0"/>
              <a:t>‹#›</a:t>
            </a:fld>
            <a:endParaRPr lang="en-US" dirty="0"/>
          </a:p>
        </p:txBody>
      </p:sp>
    </p:spTree>
    <p:extLst>
      <p:ext uri="{BB962C8B-B14F-4D97-AF65-F5344CB8AC3E}">
        <p14:creationId xmlns:p14="http://schemas.microsoft.com/office/powerpoint/2010/main" val="2995120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C62516-1E61-479A-8F13-75B68A779684}" type="datetimeFigureOut">
              <a:rPr lang="en-US" smtClean="0"/>
              <a:t>10/26/2017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EDF32A-2C87-427B-8169-B6092B336250}" type="slidenum">
              <a:rPr lang="en-US" smtClean="0"/>
              <a:t>‹#›</a:t>
            </a:fld>
            <a:endParaRPr lang="en-US" dirty="0"/>
          </a:p>
        </p:txBody>
      </p:sp>
    </p:spTree>
    <p:extLst>
      <p:ext uri="{BB962C8B-B14F-4D97-AF65-F5344CB8AC3E}">
        <p14:creationId xmlns:p14="http://schemas.microsoft.com/office/powerpoint/2010/main" val="625990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85813" y="685800"/>
            <a:ext cx="4395987" cy="1440183"/>
          </a:xfrm>
          <a:prstGeom prst="rect">
            <a:avLst/>
          </a:prstGeom>
        </p:spPr>
      </p:pic>
      <p:sp>
        <p:nvSpPr>
          <p:cNvPr id="4" name="Footer Placeholder 1"/>
          <p:cNvSpPr txBox="1">
            <a:spLocks/>
          </p:cNvSpPr>
          <p:nvPr userDrawn="1"/>
        </p:nvSpPr>
        <p:spPr>
          <a:xfrm>
            <a:off x="3276600" y="6362700"/>
            <a:ext cx="2590800" cy="4953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smtClean="0">
                <a:solidFill>
                  <a:schemeClr val="bg1"/>
                </a:solidFill>
              </a:rPr>
              <a:t>2017 Annual Data Report</a:t>
            </a:r>
          </a:p>
          <a:p>
            <a:pPr algn="ctr"/>
            <a:r>
              <a:rPr lang="en-US" sz="1400" b="1" dirty="0" smtClean="0">
                <a:solidFill>
                  <a:schemeClr val="bg1"/>
                </a:solidFill>
              </a:rPr>
              <a:t>Volume 2 ESRD, Chapter 5</a:t>
            </a:r>
            <a:endParaRPr lang="en-US" sz="1400" b="1" dirty="0">
              <a:solidFill>
                <a:schemeClr val="bg1"/>
              </a:solidFill>
            </a:endParaRPr>
          </a:p>
        </p:txBody>
      </p:sp>
    </p:spTree>
    <p:extLst>
      <p:ext uri="{BB962C8B-B14F-4D97-AF65-F5344CB8AC3E}">
        <p14:creationId xmlns:p14="http://schemas.microsoft.com/office/powerpoint/2010/main" val="86183158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3F227FC0-035E-484D-AA62-D30602925625}" type="slidenum">
              <a:rPr lang="en-US" smtClean="0"/>
              <a:pPr/>
              <a:t>‹#›</a:t>
            </a:fld>
            <a:endParaRPr lang="en-US" dirty="0"/>
          </a:p>
        </p:txBody>
      </p:sp>
      <p:sp>
        <p:nvSpPr>
          <p:cNvPr id="4" name="Title 3"/>
          <p:cNvSpPr>
            <a:spLocks noGrp="1"/>
          </p:cNvSpPr>
          <p:nvPr>
            <p:ph type="title"/>
          </p:nvPr>
        </p:nvSpPr>
        <p:spPr>
          <a:xfrm>
            <a:off x="457200" y="274638"/>
            <a:ext cx="8229600" cy="1143000"/>
          </a:xfrm>
          <a:prstGeom prst="rect">
            <a:avLst/>
          </a:prstGeom>
        </p:spPr>
        <p:txBody>
          <a:bodyPr/>
          <a:lstStyle>
            <a:lvl1pPr>
              <a:defRPr>
                <a:latin typeface="+mn-lt"/>
              </a:defRPr>
            </a:lvl1pPr>
          </a:lstStyle>
          <a:p>
            <a:r>
              <a:rPr lang="en-US" smtClean="0"/>
              <a:t>Click to edit Master title style</a:t>
            </a:r>
            <a:endParaRPr lang="en-US" dirty="0"/>
          </a:p>
        </p:txBody>
      </p:sp>
      <p:sp>
        <p:nvSpPr>
          <p:cNvPr id="11" name="Content Placeholder 2"/>
          <p:cNvSpPr>
            <a:spLocks noGrp="1"/>
          </p:cNvSpPr>
          <p:nvPr>
            <p:ph idx="1"/>
          </p:nvPr>
        </p:nvSpPr>
        <p:spPr>
          <a:xfrm>
            <a:off x="457200" y="1600200"/>
            <a:ext cx="8229600" cy="452596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1"/>
          <p:cNvSpPr txBox="1">
            <a:spLocks/>
          </p:cNvSpPr>
          <p:nvPr userDrawn="1"/>
        </p:nvSpPr>
        <p:spPr>
          <a:xfrm>
            <a:off x="3276600" y="6362700"/>
            <a:ext cx="2590800" cy="30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smtClean="0">
                <a:solidFill>
                  <a:schemeClr val="bg1"/>
                </a:solidFill>
              </a:rPr>
              <a:t>2017 Annual Data Report</a:t>
            </a:r>
          </a:p>
          <a:p>
            <a:pPr algn="ctr"/>
            <a:r>
              <a:rPr lang="en-US" sz="1400" b="1" dirty="0" smtClean="0">
                <a:solidFill>
                  <a:schemeClr val="bg1"/>
                </a:solidFill>
              </a:rPr>
              <a:t>Volume 2, Chapter 5</a:t>
            </a:r>
            <a:endParaRPr lang="en-US" sz="1400" b="1" dirty="0">
              <a:solidFill>
                <a:schemeClr val="bg1"/>
              </a:solidFill>
            </a:endParaRPr>
          </a:p>
        </p:txBody>
      </p:sp>
    </p:spTree>
    <p:extLst>
      <p:ext uri="{BB962C8B-B14F-4D97-AF65-F5344CB8AC3E}">
        <p14:creationId xmlns:p14="http://schemas.microsoft.com/office/powerpoint/2010/main" val="411958747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dirty="0"/>
          </a:p>
        </p:txBody>
      </p:sp>
      <p:sp>
        <p:nvSpPr>
          <p:cNvPr id="4" name="Slide Number Placeholder 3"/>
          <p:cNvSpPr>
            <a:spLocks noGrp="1"/>
          </p:cNvSpPr>
          <p:nvPr>
            <p:ph type="sldNum" sz="quarter" idx="11"/>
          </p:nvPr>
        </p:nvSpPr>
        <p:spPr/>
        <p:txBody>
          <a:bodyPr/>
          <a:lstStyle/>
          <a:p>
            <a:fld id="{3F227FC0-035E-484D-AA62-D30602925625}" type="slidenum">
              <a:rPr lang="en-US" smtClean="0"/>
              <a:pPr/>
              <a:t>‹#›</a:t>
            </a:fld>
            <a:endParaRPr lang="en-US" dirty="0"/>
          </a:p>
        </p:txBody>
      </p:sp>
      <p:sp>
        <p:nvSpPr>
          <p:cNvPr id="5"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8424157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3F227FC0-035E-484D-AA62-D30602925625}" type="slidenum">
              <a:rPr lang="en-US" smtClean="0"/>
              <a:pPr/>
              <a:t>‹#›</a:t>
            </a:fld>
            <a:endParaRPr lang="en-US" dirty="0"/>
          </a:p>
        </p:txBody>
      </p:sp>
      <p:sp>
        <p:nvSpPr>
          <p:cNvPr id="5"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6"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3986605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3F227FC0-035E-484D-AA62-D30602925625}" type="slidenum">
              <a:rPr lang="en-US" smtClean="0"/>
              <a:pPr/>
              <a:t>‹#›</a:t>
            </a:fld>
            <a:endParaRPr lang="en-US" dirty="0"/>
          </a:p>
        </p:txBody>
      </p:sp>
      <p:sp>
        <p:nvSpPr>
          <p:cNvPr id="5" name="Picture Placeholder 2"/>
          <p:cNvSpPr>
            <a:spLocks noGrp="1"/>
          </p:cNvSpPr>
          <p:nvPr>
            <p:ph type="pic" idx="1"/>
          </p:nvPr>
        </p:nvSpPr>
        <p:spPr>
          <a:xfrm>
            <a:off x="381000" y="1219200"/>
            <a:ext cx="8305800" cy="4191000"/>
          </a:xfrm>
          <a:prstGeom prst="rect">
            <a:avLst/>
          </a:prstGeo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6" name="Text Placeholder 3"/>
          <p:cNvSpPr>
            <a:spLocks noGrp="1"/>
          </p:cNvSpPr>
          <p:nvPr>
            <p:ph type="body" sz="half" idx="2"/>
          </p:nvPr>
        </p:nvSpPr>
        <p:spPr>
          <a:xfrm>
            <a:off x="381000" y="5638800"/>
            <a:ext cx="8305800" cy="5334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1"/>
          <p:cNvSpPr>
            <a:spLocks noGrp="1"/>
          </p:cNvSpPr>
          <p:nvPr>
            <p:ph type="title"/>
          </p:nvPr>
        </p:nvSpPr>
        <p:spPr>
          <a:xfrm>
            <a:off x="457200" y="274638"/>
            <a:ext cx="8229600" cy="563562"/>
          </a:xfrm>
          <a:prstGeom prst="rect">
            <a:avLst/>
          </a:prstGeom>
        </p:spPr>
        <p:txBody>
          <a:bodyPr/>
          <a:lstStyle>
            <a:lvl1pPr algn="l">
              <a:defRPr sz="1800" b="1"/>
            </a:lvl1pPr>
          </a:lstStyle>
          <a:p>
            <a:r>
              <a:rPr lang="en-US" smtClean="0"/>
              <a:t>Click to edit Master title style</a:t>
            </a:r>
            <a:endParaRPr lang="en-US" dirty="0"/>
          </a:p>
        </p:txBody>
      </p:sp>
    </p:spTree>
    <p:extLst>
      <p:ext uri="{BB962C8B-B14F-4D97-AF65-F5344CB8AC3E}">
        <p14:creationId xmlns:p14="http://schemas.microsoft.com/office/powerpoint/2010/main" val="57814853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a:spLocks noChangeAspect="1"/>
          </p:cNvSpPr>
          <p:nvPr/>
        </p:nvSpPr>
        <p:spPr>
          <a:xfrm>
            <a:off x="0" y="6410325"/>
            <a:ext cx="9144000" cy="457200"/>
          </a:xfrm>
          <a:prstGeom prst="rect">
            <a:avLst/>
          </a:prstGeom>
          <a:solidFill>
            <a:srgbClr val="A63C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ooter Placeholder 4"/>
          <p:cNvSpPr>
            <a:spLocks noGrp="1"/>
          </p:cNvSpPr>
          <p:nvPr>
            <p:ph type="ftr" sz="quarter" idx="3"/>
          </p:nvPr>
        </p:nvSpPr>
        <p:spPr>
          <a:xfrm>
            <a:off x="3581400" y="6477000"/>
            <a:ext cx="1981200" cy="304800"/>
          </a:xfrm>
          <a:prstGeom prst="rect">
            <a:avLst/>
          </a:prstGeom>
        </p:spPr>
        <p:txBody>
          <a:bodyPr/>
          <a:lstStyle>
            <a:lvl1pPr algn="ctr">
              <a:defRPr sz="1400" b="1">
                <a:solidFill>
                  <a:schemeClr val="bg1"/>
                </a:solidFill>
              </a:defRPr>
            </a:lvl1pPr>
          </a:lstStyle>
          <a:p>
            <a:r>
              <a:rPr lang="en-US" dirty="0" smtClean="0"/>
              <a:t>[Footer goes here]</a:t>
            </a:r>
            <a:endParaRPr lang="en-US" dirty="0"/>
          </a:p>
        </p:txBody>
      </p:sp>
      <p:sp>
        <p:nvSpPr>
          <p:cNvPr id="12" name="Slide Number Placeholder 5"/>
          <p:cNvSpPr>
            <a:spLocks noGrp="1"/>
          </p:cNvSpPr>
          <p:nvPr>
            <p:ph type="sldNum" sz="quarter" idx="4"/>
          </p:nvPr>
        </p:nvSpPr>
        <p:spPr>
          <a:xfrm>
            <a:off x="7696200" y="6477000"/>
            <a:ext cx="914400" cy="274320"/>
          </a:xfrm>
          <a:prstGeom prst="rect">
            <a:avLst/>
          </a:prstGeom>
        </p:spPr>
        <p:txBody>
          <a:bodyPr/>
          <a:lstStyle>
            <a:lvl1pPr algn="r">
              <a:defRPr sz="1400">
                <a:solidFill>
                  <a:schemeClr val="bg1"/>
                </a:solidFill>
              </a:defRPr>
            </a:lvl1pPr>
          </a:lstStyle>
          <a:p>
            <a:fld id="{3F227FC0-035E-484D-AA62-D30602925625}" type="slidenum">
              <a:rPr lang="en-US" smtClean="0"/>
              <a:pPr/>
              <a:t>‹#›</a:t>
            </a:fld>
            <a:endParaRPr lang="en-US" dirty="0"/>
          </a:p>
        </p:txBody>
      </p:sp>
      <p:pic>
        <p:nvPicPr>
          <p:cNvPr id="2" name="Picture 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4300" y="6286500"/>
            <a:ext cx="1348103" cy="441656"/>
          </a:xfrm>
          <a:prstGeom prst="rect">
            <a:avLst/>
          </a:prstGeom>
          <a:solidFill>
            <a:schemeClr val="bg1"/>
          </a:solidFill>
          <a:ln w="3175" cap="rnd">
            <a:solidFill>
              <a:schemeClr val="bg2">
                <a:lumMod val="50000"/>
              </a:schemeClr>
            </a:solidFill>
          </a:ln>
        </p:spPr>
      </p:pic>
    </p:spTree>
    <p:extLst>
      <p:ext uri="{BB962C8B-B14F-4D97-AF65-F5344CB8AC3E}">
        <p14:creationId xmlns:p14="http://schemas.microsoft.com/office/powerpoint/2010/main" val="3567375214"/>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1" r:id="rId3"/>
    <p:sldLayoutId id="2147483662" r:id="rId4"/>
    <p:sldLayoutId id="2147483663" r:id="rId5"/>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3810000"/>
            <a:ext cx="9144000" cy="1200329"/>
          </a:xfrm>
          <a:prstGeom prst="rect">
            <a:avLst/>
          </a:prstGeom>
          <a:noFill/>
        </p:spPr>
        <p:txBody>
          <a:bodyPr wrap="square" rtlCol="0">
            <a:spAutoFit/>
          </a:bodyPr>
          <a:lstStyle/>
          <a:p>
            <a:pPr algn="ctr"/>
            <a:r>
              <a:rPr lang="en-US" sz="3600" b="1" dirty="0" smtClean="0">
                <a:solidFill>
                  <a:schemeClr val="tx1"/>
                </a:solidFill>
                <a:latin typeface="Candara" panose="020E0502030303020204" pitchFamily="34" charset="0"/>
              </a:rPr>
              <a:t>Chapter 5:</a:t>
            </a:r>
            <a:endParaRPr lang="en-US" sz="3600" b="1" dirty="0">
              <a:latin typeface="Candara" panose="020E0502030303020204" pitchFamily="34" charset="0"/>
            </a:endParaRPr>
          </a:p>
          <a:p>
            <a:pPr algn="ctr"/>
            <a:r>
              <a:rPr lang="en-US" sz="3600" b="1" dirty="0" smtClean="0">
                <a:solidFill>
                  <a:schemeClr val="tx1"/>
                </a:solidFill>
                <a:latin typeface="Candara" panose="020E0502030303020204" pitchFamily="34" charset="0"/>
              </a:rPr>
              <a:t>Mortality</a:t>
            </a:r>
          </a:p>
        </p:txBody>
      </p:sp>
      <p:sp>
        <p:nvSpPr>
          <p:cNvPr id="4" name="TextBox 3"/>
          <p:cNvSpPr txBox="1"/>
          <p:nvPr/>
        </p:nvSpPr>
        <p:spPr>
          <a:xfrm>
            <a:off x="876300" y="2725697"/>
            <a:ext cx="7429500" cy="830997"/>
          </a:xfrm>
          <a:prstGeom prst="rect">
            <a:avLst/>
          </a:prstGeom>
          <a:noFill/>
        </p:spPr>
        <p:txBody>
          <a:bodyPr wrap="square" rtlCol="0">
            <a:spAutoFit/>
          </a:bodyPr>
          <a:lstStyle/>
          <a:p>
            <a:pPr algn="ctr"/>
            <a:r>
              <a:rPr lang="en-US" sz="2400" b="1" dirty="0" smtClean="0">
                <a:solidFill>
                  <a:srgbClr val="A63C12"/>
                </a:solidFill>
                <a:latin typeface="Constantia" panose="02030602050306030303" pitchFamily="18" charset="0"/>
              </a:rPr>
              <a:t>2017 </a:t>
            </a:r>
            <a:r>
              <a:rPr lang="en-US" sz="2400" b="1" cap="small" baseline="0" dirty="0" smtClean="0">
                <a:solidFill>
                  <a:srgbClr val="A63C12"/>
                </a:solidFill>
                <a:latin typeface="Constantia" panose="02030602050306030303" pitchFamily="18" charset="0"/>
              </a:rPr>
              <a:t>Annual Data Report</a:t>
            </a:r>
          </a:p>
          <a:p>
            <a:pPr algn="ctr"/>
            <a:r>
              <a:rPr lang="en-US" sz="2400" b="1" cap="small" dirty="0">
                <a:solidFill>
                  <a:srgbClr val="A63C12"/>
                </a:solidFill>
                <a:latin typeface="Constantia" panose="02030602050306030303" pitchFamily="18" charset="0"/>
              </a:rPr>
              <a:t>Volume 2: End-Stage Renal Disease</a:t>
            </a:r>
          </a:p>
        </p:txBody>
      </p:sp>
    </p:spTree>
    <p:extLst>
      <p:ext uri="{BB962C8B-B14F-4D97-AF65-F5344CB8AC3E}">
        <p14:creationId xmlns:p14="http://schemas.microsoft.com/office/powerpoint/2010/main" val="5596143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10</a:t>
            </a:fld>
            <a:endParaRPr lang="en-US" dirty="0"/>
          </a:p>
        </p:txBody>
      </p:sp>
      <p:sp>
        <p:nvSpPr>
          <p:cNvPr id="3" name="Title 2"/>
          <p:cNvSpPr>
            <a:spLocks noGrp="1"/>
          </p:cNvSpPr>
          <p:nvPr>
            <p:ph type="title"/>
          </p:nvPr>
        </p:nvSpPr>
        <p:spPr>
          <a:xfrm>
            <a:off x="0" y="363337"/>
            <a:ext cx="9144000" cy="754062"/>
          </a:xfrm>
        </p:spPr>
        <p:txBody>
          <a:bodyPr/>
          <a:lstStyle/>
          <a:p>
            <a:pPr marL="0" marR="0">
              <a:spcBef>
                <a:spcPts val="1800"/>
              </a:spcBef>
              <a:spcAft>
                <a:spcPts val="600"/>
              </a:spcAf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2</a:t>
            </a:r>
            <a:r>
              <a:rPr lang="en-US" sz="2400" spc="30" dirty="0">
                <a:latin typeface="Calibri" panose="020F0502020204030204" pitchFamily="34" charset="0"/>
                <a:ea typeface="Times New Roman" panose="02020603050405020304" pitchFamily="18" charset="0"/>
                <a:cs typeface="Times New Roman" panose="02020603050405020304" pitchFamily="18" charset="0"/>
              </a:rPr>
              <a:t> </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Table </a:t>
            </a:r>
            <a:r>
              <a:rPr lang="en-US" sz="2400" b="1" spc="30" dirty="0" smtClean="0">
                <a:latin typeface="Calibri" panose="020F0502020204030204" pitchFamily="34" charset="0"/>
                <a:ea typeface="Times New Roman" panose="02020603050405020304" pitchFamily="18" charset="0"/>
                <a:cs typeface="Times New Roman" panose="02020603050405020304" pitchFamily="18" charset="0"/>
              </a:rPr>
              <a:t>5.2 Adjusted </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all-cause mortality (a) by age and race, and (b) by age and sex, among ESRD patients, 2015 </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sp>
        <p:nvSpPr>
          <p:cNvPr id="7" name="Rectangle 6"/>
          <p:cNvSpPr/>
          <p:nvPr/>
        </p:nvSpPr>
        <p:spPr>
          <a:xfrm>
            <a:off x="1046003" y="4914900"/>
            <a:ext cx="7051993" cy="830997"/>
          </a:xfrm>
          <a:prstGeom prst="rect">
            <a:avLst/>
          </a:prstGeom>
        </p:spPr>
        <p:txBody>
          <a:bodyPr wrap="square">
            <a:spAutoFit/>
          </a:bodyPr>
          <a:lstStyle/>
          <a:p>
            <a:pPr>
              <a:spcBef>
                <a:spcPts val="1200"/>
              </a:spcBef>
              <a:spcAft>
                <a:spcPts val="1200"/>
              </a:spcAft>
            </a:pPr>
            <a:r>
              <a:rPr lang="en-US" sz="12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(a) Adjusted (race and primary diagnosis) all-cause mortality among 2015 period prevalent patients. (b) Adjusted (sex and primary diagnosis) all-cause mortality among 2015 period prevalent patients. Reference population: period prevalent ESRD patients, 2011. Abbreviation: ESRD, end-stage renal disease.</a:t>
            </a:r>
            <a:endParaRPr lang="en-US" sz="12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Rectangle 7"/>
          <p:cNvSpPr/>
          <p:nvPr/>
        </p:nvSpPr>
        <p:spPr>
          <a:xfrm>
            <a:off x="2694724" y="1603255"/>
            <a:ext cx="3754554" cy="307777"/>
          </a:xfrm>
          <a:prstGeom prst="rect">
            <a:avLst/>
          </a:prstGeom>
        </p:spPr>
        <p:txBody>
          <a:bodyPr wrap="none">
            <a:spAutoFit/>
          </a:bodyPr>
          <a:lstStyle/>
          <a:p>
            <a:pPr marR="0" lvl="0" algn="ctr" fontAlgn="base">
              <a:spcBef>
                <a:spcPts val="1800"/>
              </a:spcBef>
              <a:spcAft>
                <a:spcPts val="1200"/>
              </a:spcAft>
            </a:pPr>
            <a:r>
              <a:rPr lang="en-US" sz="1400" b="1" kern="0" dirty="0" smtClean="0">
                <a:latin typeface="Calibri" panose="020F0502020204030204" pitchFamily="34" charset="0"/>
                <a:ea typeface="Times New Roman" panose="02020603050405020304" pitchFamily="18" charset="0"/>
                <a:cs typeface="Segoe UI" panose="020B0502040204020203" pitchFamily="34" charset="0"/>
              </a:rPr>
              <a:t>(b) Age </a:t>
            </a:r>
            <a:r>
              <a:rPr lang="en-US" sz="1400" b="1" kern="0" dirty="0">
                <a:latin typeface="Calibri" panose="020F0502020204030204" pitchFamily="34" charset="0"/>
                <a:ea typeface="Times New Roman" panose="02020603050405020304" pitchFamily="18" charset="0"/>
                <a:cs typeface="Segoe UI" panose="020B0502040204020203" pitchFamily="34" charset="0"/>
              </a:rPr>
              <a:t>and </a:t>
            </a:r>
            <a:r>
              <a:rPr lang="en-US" sz="1400" b="1" kern="0" dirty="0" smtClean="0">
                <a:latin typeface="Calibri" panose="020F0502020204030204" pitchFamily="34" charset="0"/>
                <a:ea typeface="Times New Roman" panose="02020603050405020304" pitchFamily="18" charset="0"/>
                <a:cs typeface="Segoe UI" panose="020B0502040204020203" pitchFamily="34" charset="0"/>
              </a:rPr>
              <a:t>sex </a:t>
            </a:r>
            <a:r>
              <a:rPr lang="en-US" sz="1400" b="1" kern="0" dirty="0">
                <a:latin typeface="Calibri" panose="020F0502020204030204" pitchFamily="34" charset="0"/>
                <a:ea typeface="Times New Roman" panose="02020603050405020304" pitchFamily="18" charset="0"/>
                <a:cs typeface="Segoe UI" panose="020B0502040204020203" pitchFamily="34" charset="0"/>
              </a:rPr>
              <a:t>(deaths per 1,000 patient-years)</a:t>
            </a:r>
            <a:endParaRPr lang="en-US" sz="1400" b="1" u="none" strike="noStrike" kern="0" spc="0" dirty="0">
              <a:effectLst/>
              <a:latin typeface="Calibri" panose="020F0502020204030204" pitchFamily="34" charset="0"/>
              <a:ea typeface="Times New Roman" panose="02020603050405020304" pitchFamily="18" charset="0"/>
              <a:cs typeface="Segoe UI" panose="020B0502040204020203"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939719295"/>
              </p:ext>
            </p:extLst>
          </p:nvPr>
        </p:nvGraphicFramePr>
        <p:xfrm>
          <a:off x="2092008" y="2070648"/>
          <a:ext cx="4959985" cy="2571755"/>
        </p:xfrm>
        <a:graphic>
          <a:graphicData uri="http://schemas.openxmlformats.org/drawingml/2006/table">
            <a:tbl>
              <a:tblPr firstRow="1" firstCol="1"/>
              <a:tblGrid>
                <a:gridCol w="1314450">
                  <a:extLst>
                    <a:ext uri="{9D8B030D-6E8A-4147-A177-3AD203B41FA5}">
                      <a16:colId xmlns:a16="http://schemas.microsoft.com/office/drawing/2014/main" val="3586182365"/>
                    </a:ext>
                  </a:extLst>
                </a:gridCol>
                <a:gridCol w="1314450">
                  <a:extLst>
                    <a:ext uri="{9D8B030D-6E8A-4147-A177-3AD203B41FA5}">
                      <a16:colId xmlns:a16="http://schemas.microsoft.com/office/drawing/2014/main" val="1902081936"/>
                    </a:ext>
                  </a:extLst>
                </a:gridCol>
                <a:gridCol w="776605">
                  <a:extLst>
                    <a:ext uri="{9D8B030D-6E8A-4147-A177-3AD203B41FA5}">
                      <a16:colId xmlns:a16="http://schemas.microsoft.com/office/drawing/2014/main" val="3393038050"/>
                    </a:ext>
                  </a:extLst>
                </a:gridCol>
                <a:gridCol w="777240">
                  <a:extLst>
                    <a:ext uri="{9D8B030D-6E8A-4147-A177-3AD203B41FA5}">
                      <a16:colId xmlns:a16="http://schemas.microsoft.com/office/drawing/2014/main" val="2273881074"/>
                    </a:ext>
                  </a:extLst>
                </a:gridCol>
                <a:gridCol w="777240">
                  <a:extLst>
                    <a:ext uri="{9D8B030D-6E8A-4147-A177-3AD203B41FA5}">
                      <a16:colId xmlns:a16="http://schemas.microsoft.com/office/drawing/2014/main" val="1212682824"/>
                    </a:ext>
                  </a:extLst>
                </a:gridCol>
              </a:tblGrid>
              <a:tr h="262255">
                <a:tc>
                  <a:txBody>
                    <a:bodyPr/>
                    <a:lstStyle/>
                    <a:p>
                      <a:pPr marL="0" marR="0">
                        <a:lnSpc>
                          <a:spcPct val="115000"/>
                        </a:lnSpc>
                        <a:spcBef>
                          <a:spcPts val="0"/>
                        </a:spcBef>
                        <a:spcAft>
                          <a:spcPts val="0"/>
                        </a:spcAft>
                      </a:pPr>
                      <a:r>
                        <a:rPr lang="en-US"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Age</a:t>
                      </a:r>
                      <a:endPar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Sex</a:t>
                      </a:r>
                      <a:endPar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ESRD</a:t>
                      </a:r>
                      <a:endPar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Dialysis</a:t>
                      </a:r>
                      <a:endPar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Transplant</a:t>
                      </a:r>
                      <a:endPar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7515802"/>
                  </a:ext>
                </a:extLst>
              </a:tr>
              <a:tr h="182880">
                <a:tc rowSpan="2">
                  <a:txBody>
                    <a:bodyPr/>
                    <a:lstStyle/>
                    <a:p>
                      <a:pPr marL="0" marR="0">
                        <a:lnSpc>
                          <a:spcPct val="115000"/>
                        </a:lnSpc>
                        <a:spcBef>
                          <a:spcPts val="0"/>
                        </a:spcBef>
                        <a:spcAft>
                          <a:spcPts val="0"/>
                        </a:spcAft>
                      </a:pPr>
                      <a:r>
                        <a:rPr lang="en-US"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0-21</a:t>
                      </a:r>
                      <a:endPar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Male</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32</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136631341"/>
                  </a:ext>
                </a:extLst>
              </a:tr>
              <a:tr h="182880">
                <a:tc vMerge="1">
                  <a:txBody>
                    <a:bodyPr/>
                    <a:lstStyle/>
                    <a:p>
                      <a:endParaRPr lang="en-US"/>
                    </a:p>
                  </a:txBody>
                  <a:tcPr/>
                </a:tc>
                <a:tc>
                  <a:txBody>
                    <a:bodyPr/>
                    <a:lstStyle/>
                    <a:p>
                      <a:pPr marL="0" marR="0">
                        <a:lnSpc>
                          <a:spcPct val="115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Female</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12</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34</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3659699"/>
                  </a:ext>
                </a:extLst>
              </a:tr>
              <a:tr h="182880">
                <a:tc rowSpan="2">
                  <a:txBody>
                    <a:bodyPr/>
                    <a:lstStyle/>
                    <a:p>
                      <a:pPr marL="0" marR="0">
                        <a:lnSpc>
                          <a:spcPct val="115000"/>
                        </a:lnSpc>
                        <a:spcBef>
                          <a:spcPts val="0"/>
                        </a:spcBef>
                        <a:spcAft>
                          <a:spcPts val="0"/>
                        </a:spcAft>
                      </a:pPr>
                      <a:r>
                        <a:rPr lang="en-US"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22-44</a:t>
                      </a:r>
                      <a:endPar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Male</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34</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57</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013423429"/>
                  </a:ext>
                </a:extLst>
              </a:tr>
              <a:tr h="182880">
                <a:tc vMerge="1">
                  <a:txBody>
                    <a:bodyPr/>
                    <a:lstStyle/>
                    <a:p>
                      <a:endParaRPr lang="en-US"/>
                    </a:p>
                  </a:txBody>
                  <a:tcPr/>
                </a:tc>
                <a:tc>
                  <a:txBody>
                    <a:bodyPr/>
                    <a:lstStyle/>
                    <a:p>
                      <a:pPr marL="0" marR="0">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Female</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39</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67</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11</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4326530"/>
                  </a:ext>
                </a:extLst>
              </a:tr>
              <a:tr h="182880">
                <a:tc rowSpan="2">
                  <a:txBody>
                    <a:bodyPr/>
                    <a:lstStyle/>
                    <a:p>
                      <a:pPr marL="0" marR="0">
                        <a:lnSpc>
                          <a:spcPct val="115000"/>
                        </a:lnSpc>
                        <a:spcBef>
                          <a:spcPts val="0"/>
                        </a:spcBef>
                        <a:spcAft>
                          <a:spcPts val="0"/>
                        </a:spcAft>
                      </a:pPr>
                      <a:r>
                        <a:rPr lang="en-US"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45-64</a:t>
                      </a:r>
                      <a:endPar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Male</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106</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144</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39</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510019127"/>
                  </a:ext>
                </a:extLst>
              </a:tr>
              <a:tr h="182880">
                <a:tc vMerge="1">
                  <a:txBody>
                    <a:bodyPr/>
                    <a:lstStyle/>
                    <a:p>
                      <a:endParaRPr lang="en-US"/>
                    </a:p>
                  </a:txBody>
                  <a:tcPr/>
                </a:tc>
                <a:tc>
                  <a:txBody>
                    <a:bodyPr/>
                    <a:lstStyle/>
                    <a:p>
                      <a:pPr marL="0" marR="0">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Female</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109</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148</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33</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6458477"/>
                  </a:ext>
                </a:extLst>
              </a:tr>
              <a:tr h="182880">
                <a:tc rowSpan="2">
                  <a:txBody>
                    <a:bodyPr/>
                    <a:lstStyle/>
                    <a:p>
                      <a:pPr marL="0" marR="0">
                        <a:lnSpc>
                          <a:spcPct val="115000"/>
                        </a:lnSpc>
                        <a:spcBef>
                          <a:spcPts val="0"/>
                        </a:spcBef>
                        <a:spcAft>
                          <a:spcPts val="0"/>
                        </a:spcAft>
                      </a:pPr>
                      <a:r>
                        <a:rPr lang="en-US"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65-74</a:t>
                      </a:r>
                      <a:endPar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Male</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208</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249</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88</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051383034"/>
                  </a:ext>
                </a:extLst>
              </a:tr>
              <a:tr h="182880">
                <a:tc vMerge="1">
                  <a:txBody>
                    <a:bodyPr/>
                    <a:lstStyle/>
                    <a:p>
                      <a:endParaRPr lang="en-US"/>
                    </a:p>
                  </a:txBody>
                  <a:tcPr/>
                </a:tc>
                <a:tc>
                  <a:txBody>
                    <a:bodyPr/>
                    <a:lstStyle/>
                    <a:p>
                      <a:pPr marL="0" marR="0">
                        <a:lnSpc>
                          <a:spcPct val="115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Female</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198</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227</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79</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7260855"/>
                  </a:ext>
                </a:extLst>
              </a:tr>
              <a:tr h="182880">
                <a:tc rowSpan="2">
                  <a:txBody>
                    <a:bodyPr/>
                    <a:lstStyle/>
                    <a:p>
                      <a:pPr marL="0" marR="0">
                        <a:lnSpc>
                          <a:spcPct val="115000"/>
                        </a:lnSpc>
                        <a:spcBef>
                          <a:spcPts val="0"/>
                        </a:spcBef>
                        <a:spcAft>
                          <a:spcPts val="0"/>
                        </a:spcAft>
                      </a:pPr>
                      <a:r>
                        <a:rPr lang="en-US"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75+</a:t>
                      </a:r>
                      <a:endPar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Male</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359</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382</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147</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040272469"/>
                  </a:ext>
                </a:extLst>
              </a:tr>
              <a:tr h="182880">
                <a:tc vMerge="1">
                  <a:txBody>
                    <a:bodyPr/>
                    <a:lstStyle/>
                    <a:p>
                      <a:endParaRPr lang="en-US"/>
                    </a:p>
                  </a:txBody>
                  <a:tcPr/>
                </a:tc>
                <a:tc>
                  <a:txBody>
                    <a:bodyPr/>
                    <a:lstStyle/>
                    <a:p>
                      <a:pPr marL="0" marR="0">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Female</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330</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344</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131</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2941769"/>
                  </a:ext>
                </a:extLst>
              </a:tr>
            </a:tbl>
          </a:graphicData>
        </a:graphic>
      </p:graphicFrame>
    </p:spTree>
    <p:extLst>
      <p:ext uri="{BB962C8B-B14F-4D97-AF65-F5344CB8AC3E}">
        <p14:creationId xmlns:p14="http://schemas.microsoft.com/office/powerpoint/2010/main" val="6671070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11</a:t>
            </a:fld>
            <a:endParaRPr lang="en-US" dirty="0"/>
          </a:p>
        </p:txBody>
      </p:sp>
      <p:sp>
        <p:nvSpPr>
          <p:cNvPr id="3" name="Title 2"/>
          <p:cNvSpPr>
            <a:spLocks noGrp="1"/>
          </p:cNvSpPr>
          <p:nvPr>
            <p:ph type="title"/>
          </p:nvPr>
        </p:nvSpPr>
        <p:spPr>
          <a:xfrm>
            <a:off x="0" y="106363"/>
            <a:ext cx="9144000" cy="821074"/>
          </a:xfrm>
        </p:spPr>
        <p:txBody>
          <a:bodyPr/>
          <a:lstStyle/>
          <a:p>
            <a:pPr marL="0" marR="0">
              <a:spcBef>
                <a:spcPts val="600"/>
              </a:spcBef>
              <a:spcAft>
                <a:spcPts val="0"/>
              </a:spcAft>
            </a:pPr>
            <a:r>
              <a:rPr lang="en-US" sz="1900" b="1" spc="30" dirty="0">
                <a:latin typeface="Calibri" panose="020F0502020204030204" pitchFamily="34" charset="0"/>
                <a:ea typeface="Times New Roman" panose="02020603050405020304" pitchFamily="18" charset="0"/>
                <a:cs typeface="Times New Roman" panose="02020603050405020304" pitchFamily="18" charset="0"/>
              </a:rPr>
              <a:t>vol 2 Figure </a:t>
            </a:r>
            <a:r>
              <a:rPr lang="en-US" sz="1900" b="1" spc="30" dirty="0" smtClean="0">
                <a:latin typeface="Calibri" panose="020F0502020204030204" pitchFamily="34" charset="0"/>
                <a:ea typeface="Times New Roman" panose="02020603050405020304" pitchFamily="18" charset="0"/>
                <a:cs typeface="Times New Roman" panose="02020603050405020304" pitchFamily="18" charset="0"/>
              </a:rPr>
              <a:t>5.4 Unadjusted </a:t>
            </a:r>
            <a:r>
              <a:rPr lang="en-US" sz="1900" b="1" spc="30" dirty="0">
                <a:latin typeface="Calibri" panose="020F0502020204030204" pitchFamily="34" charset="0"/>
                <a:ea typeface="Times New Roman" panose="02020603050405020304" pitchFamily="18" charset="0"/>
                <a:cs typeface="Times New Roman" panose="02020603050405020304" pitchFamily="18" charset="0"/>
              </a:rPr>
              <a:t>percentages of deaths in 2014 by cause, with and without missing data, by modality among dialysis patients and transplant recipients </a:t>
            </a:r>
            <a:br>
              <a:rPr lang="en-US" sz="19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1900" dirty="0"/>
          </a:p>
        </p:txBody>
      </p:sp>
      <p:pic>
        <p:nvPicPr>
          <p:cNvPr id="5" name="Content Placeholder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008" t="22830" r="723" b="18642"/>
          <a:stretch/>
        </p:blipFill>
        <p:spPr>
          <a:xfrm>
            <a:off x="1905564" y="1550191"/>
            <a:ext cx="5332872" cy="3176203"/>
          </a:xfrm>
        </p:spPr>
      </p:pic>
      <p:sp>
        <p:nvSpPr>
          <p:cNvPr id="6" name="Rectangle 5"/>
          <p:cNvSpPr/>
          <p:nvPr/>
        </p:nvSpPr>
        <p:spPr>
          <a:xfrm>
            <a:off x="2294006" y="1012569"/>
            <a:ext cx="4944430" cy="307777"/>
          </a:xfrm>
          <a:prstGeom prst="rect">
            <a:avLst/>
          </a:prstGeom>
        </p:spPr>
        <p:txBody>
          <a:bodyPr wrap="none">
            <a:spAutoFit/>
          </a:bodyPr>
          <a:lstStyle/>
          <a:p>
            <a:r>
              <a:rPr lang="en-US" sz="1400" b="1" dirty="0">
                <a:latin typeface="Calibri" panose="020F0502020204030204" pitchFamily="34" charset="0"/>
                <a:ea typeface="Calibri" panose="020F0502020204030204" pitchFamily="34" charset="0"/>
                <a:cs typeface="Times New Roman" panose="02020603050405020304" pitchFamily="18" charset="0"/>
              </a:rPr>
              <a:t>(a) Dialysis patients, excludes missing/unknown causes of death</a:t>
            </a:r>
            <a:endParaRPr lang="en-US" sz="2800" dirty="0"/>
          </a:p>
        </p:txBody>
      </p:sp>
      <p:sp>
        <p:nvSpPr>
          <p:cNvPr id="7" name="Rectangle 6"/>
          <p:cNvSpPr/>
          <p:nvPr/>
        </p:nvSpPr>
        <p:spPr>
          <a:xfrm>
            <a:off x="723900" y="4956239"/>
            <a:ext cx="7696200" cy="1015663"/>
          </a:xfrm>
          <a:prstGeom prst="rect">
            <a:avLst/>
          </a:prstGeom>
        </p:spPr>
        <p:txBody>
          <a:bodyPr wrap="square">
            <a:spAutoFit/>
          </a:bodyPr>
          <a:lstStyle/>
          <a:p>
            <a:pPr>
              <a:spcBef>
                <a:spcPts val="600"/>
              </a:spcBef>
              <a:spcAft>
                <a:spcPts val="12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analysis using Reference table H.12_Dialysis and H.12_Tx. Mortality among 2014 prevalent patients. (a) Dialysis patients, denominator excludes missing/unknown causes of death. (b) Transplant recipients, denominator excludes missing/unknown causes of death. (c) Dialysis patients, denominator includes missing/unknown causes of death. (d) Transplant recipients, denominator includes missing/unknown causes of death. Abbreviations: ASHD, atherosclerotic heart disease; AMI, acute myocardial infarction; CHF, congestive heart failure; CVA, cerebrovascular accident.</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48635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12</a:t>
            </a:fld>
            <a:endParaRPr lang="en-US" dirty="0"/>
          </a:p>
        </p:txBody>
      </p:sp>
      <p:sp>
        <p:nvSpPr>
          <p:cNvPr id="3" name="Title 2"/>
          <p:cNvSpPr>
            <a:spLocks noGrp="1"/>
          </p:cNvSpPr>
          <p:nvPr>
            <p:ph type="title"/>
          </p:nvPr>
        </p:nvSpPr>
        <p:spPr>
          <a:xfrm>
            <a:off x="0" y="106363"/>
            <a:ext cx="9144000" cy="769937"/>
          </a:xfrm>
        </p:spPr>
        <p:txBody>
          <a:bodyPr/>
          <a:lstStyle/>
          <a:p>
            <a:pPr marL="0" marR="0">
              <a:spcBef>
                <a:spcPts val="600"/>
              </a:spcBef>
              <a:spcAft>
                <a:spcPts val="0"/>
              </a:spcAft>
            </a:pPr>
            <a:r>
              <a:rPr lang="en-US" sz="1800" b="1" spc="30" dirty="0">
                <a:latin typeface="Calibri" panose="020F0502020204030204" pitchFamily="34" charset="0"/>
                <a:ea typeface="Times New Roman" panose="02020603050405020304" pitchFamily="18" charset="0"/>
                <a:cs typeface="Times New Roman" panose="02020603050405020304" pitchFamily="18" charset="0"/>
              </a:rPr>
              <a:t>vol 2 Figure </a:t>
            </a:r>
            <a:r>
              <a:rPr lang="en-US" sz="1800" b="1" spc="30" dirty="0" smtClean="0">
                <a:latin typeface="Calibri" panose="020F0502020204030204" pitchFamily="34" charset="0"/>
                <a:ea typeface="Times New Roman" panose="02020603050405020304" pitchFamily="18" charset="0"/>
                <a:cs typeface="Times New Roman" panose="02020603050405020304" pitchFamily="18" charset="0"/>
              </a:rPr>
              <a:t>5.4 Unadjusted </a:t>
            </a:r>
            <a:r>
              <a:rPr lang="en-US" sz="1800" b="1" spc="30" dirty="0">
                <a:latin typeface="Calibri" panose="020F0502020204030204" pitchFamily="34" charset="0"/>
                <a:ea typeface="Times New Roman" panose="02020603050405020304" pitchFamily="18" charset="0"/>
                <a:cs typeface="Times New Roman" panose="02020603050405020304" pitchFamily="18" charset="0"/>
              </a:rPr>
              <a:t>percentages of deaths in 2014 by cause, with and without missing data, by modality among dialysis patients and transplant recipients </a:t>
            </a:r>
            <a:br>
              <a:rPr lang="en-US" sz="18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1800" dirty="0"/>
          </a:p>
        </p:txBody>
      </p:sp>
      <p:sp>
        <p:nvSpPr>
          <p:cNvPr id="6" name="Rectangle 5"/>
          <p:cNvSpPr/>
          <p:nvPr/>
        </p:nvSpPr>
        <p:spPr>
          <a:xfrm>
            <a:off x="1480769" y="1159072"/>
            <a:ext cx="6182462" cy="307777"/>
          </a:xfrm>
          <a:prstGeom prst="rect">
            <a:avLst/>
          </a:prstGeom>
        </p:spPr>
        <p:txBody>
          <a:bodyPr wrap="none">
            <a:spAutoFit/>
          </a:bodyPr>
          <a:lstStyle/>
          <a:p>
            <a:r>
              <a:rPr lang="en-US" sz="1400" b="1" dirty="0" smtClean="0">
                <a:latin typeface="Calibri" panose="020F0502020204030204" pitchFamily="34" charset="0"/>
                <a:ea typeface="Calibri" panose="020F0502020204030204" pitchFamily="34" charset="0"/>
                <a:cs typeface="Times New Roman" panose="02020603050405020304" pitchFamily="18" charset="0"/>
              </a:rPr>
              <a:t>(b) Transplant </a:t>
            </a:r>
            <a:r>
              <a:rPr lang="en-US" sz="1400" b="1" dirty="0">
                <a:latin typeface="Calibri" panose="020F0502020204030204" pitchFamily="34" charset="0"/>
                <a:ea typeface="Calibri" panose="020F0502020204030204" pitchFamily="34" charset="0"/>
                <a:cs typeface="Times New Roman" panose="02020603050405020304" pitchFamily="18" charset="0"/>
              </a:rPr>
              <a:t>patients, </a:t>
            </a:r>
            <a:r>
              <a:rPr lang="en-US" sz="1400" b="1" dirty="0" smtClean="0">
                <a:latin typeface="Calibri" panose="020F0502020204030204" pitchFamily="34" charset="0"/>
                <a:ea typeface="Calibri" panose="020F0502020204030204" pitchFamily="34" charset="0"/>
                <a:cs typeface="Times New Roman" panose="02020603050405020304" pitchFamily="18" charset="0"/>
              </a:rPr>
              <a:t>denominator excludes </a:t>
            </a:r>
            <a:r>
              <a:rPr lang="en-US" sz="1400" b="1" dirty="0">
                <a:latin typeface="Calibri" panose="020F0502020204030204" pitchFamily="34" charset="0"/>
                <a:ea typeface="Calibri" panose="020F0502020204030204" pitchFamily="34" charset="0"/>
                <a:cs typeface="Times New Roman" panose="02020603050405020304" pitchFamily="18" charset="0"/>
              </a:rPr>
              <a:t>missing/unknown causes of death</a:t>
            </a:r>
            <a:endParaRPr lang="en-US" sz="2800" dirty="0"/>
          </a:p>
        </p:txBody>
      </p:sp>
      <p:sp>
        <p:nvSpPr>
          <p:cNvPr id="7" name="Rectangle 6"/>
          <p:cNvSpPr/>
          <p:nvPr/>
        </p:nvSpPr>
        <p:spPr>
          <a:xfrm>
            <a:off x="381000" y="4896506"/>
            <a:ext cx="8382000" cy="1015663"/>
          </a:xfrm>
          <a:prstGeom prst="rect">
            <a:avLst/>
          </a:prstGeom>
        </p:spPr>
        <p:txBody>
          <a:bodyPr wrap="square">
            <a:spAutoFit/>
          </a:bodyPr>
          <a:lstStyle/>
          <a:p>
            <a:pPr>
              <a:spcBef>
                <a:spcPts val="600"/>
              </a:spcBef>
              <a:spcAft>
                <a:spcPts val="12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analysis using Reference table H.12_Dialysis and H.12_Tx. Mortality among 2014 prevalent patients. (a) Dialysis patients, denominator excludes missing/unknown causes of death. (b) Transplant recipients, denominator excludes missing/unknown causes of death. (c) Dialysis patients, denominator includes missing/unknown causes of death. (d) Transplant recipients, denominator includes missing/unknown causes of death. Abbreviations: ASHD, atherosclerotic heart disease; AMI, acute myocardial infarction; CHF, congestive heart failure; CVA, cerebrovascular accident.</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0" name="Content Placeholder 9"/>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462" t="23814" r="-1264" b="21114"/>
          <a:stretch/>
        </p:blipFill>
        <p:spPr>
          <a:xfrm>
            <a:off x="1950832" y="1749621"/>
            <a:ext cx="5242336" cy="2864113"/>
          </a:xfrm>
        </p:spPr>
      </p:pic>
    </p:spTree>
    <p:extLst>
      <p:ext uri="{BB962C8B-B14F-4D97-AF65-F5344CB8AC3E}">
        <p14:creationId xmlns:p14="http://schemas.microsoft.com/office/powerpoint/2010/main" val="23772404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13</a:t>
            </a:fld>
            <a:endParaRPr lang="en-US" dirty="0"/>
          </a:p>
        </p:txBody>
      </p:sp>
      <p:sp>
        <p:nvSpPr>
          <p:cNvPr id="3" name="Title 2"/>
          <p:cNvSpPr>
            <a:spLocks noGrp="1"/>
          </p:cNvSpPr>
          <p:nvPr>
            <p:ph type="title"/>
          </p:nvPr>
        </p:nvSpPr>
        <p:spPr>
          <a:xfrm>
            <a:off x="0" y="488229"/>
            <a:ext cx="9144000" cy="731837"/>
          </a:xfrm>
        </p:spPr>
        <p:txBody>
          <a:bodyPr/>
          <a:lstStyle/>
          <a:p>
            <a:pPr marL="0" marR="0">
              <a:spcBef>
                <a:spcPts val="600"/>
              </a:spcBef>
              <a:spcAft>
                <a:spcPts val="0"/>
              </a:spcAft>
            </a:pPr>
            <a:r>
              <a:rPr lang="en-US" sz="1800" b="1" spc="30" dirty="0">
                <a:latin typeface="Calibri" panose="020F0502020204030204" pitchFamily="34" charset="0"/>
                <a:ea typeface="Times New Roman" panose="02020603050405020304" pitchFamily="18" charset="0"/>
                <a:cs typeface="Times New Roman" panose="02020603050405020304" pitchFamily="18" charset="0"/>
              </a:rPr>
              <a:t>vol 2 Figure </a:t>
            </a:r>
            <a:r>
              <a:rPr lang="en-US" sz="1800" b="1" spc="30" dirty="0" smtClean="0">
                <a:latin typeface="Calibri" panose="020F0502020204030204" pitchFamily="34" charset="0"/>
                <a:ea typeface="Times New Roman" panose="02020603050405020304" pitchFamily="18" charset="0"/>
                <a:cs typeface="Times New Roman" panose="02020603050405020304" pitchFamily="18" charset="0"/>
              </a:rPr>
              <a:t>5.4 Unadjusted </a:t>
            </a:r>
            <a:r>
              <a:rPr lang="en-US" sz="1800" b="1" spc="30" dirty="0">
                <a:latin typeface="Calibri" panose="020F0502020204030204" pitchFamily="34" charset="0"/>
                <a:ea typeface="Times New Roman" panose="02020603050405020304" pitchFamily="18" charset="0"/>
                <a:cs typeface="Times New Roman" panose="02020603050405020304" pitchFamily="18" charset="0"/>
              </a:rPr>
              <a:t>percentages of deaths in 2014 by cause, with and without missing data, by modality among dialysis patients and transplant recipients </a:t>
            </a:r>
            <a:br>
              <a:rPr lang="en-US" sz="18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1800" dirty="0"/>
          </a:p>
        </p:txBody>
      </p:sp>
      <p:sp>
        <p:nvSpPr>
          <p:cNvPr id="6" name="Rectangle 5"/>
          <p:cNvSpPr/>
          <p:nvPr/>
        </p:nvSpPr>
        <p:spPr>
          <a:xfrm>
            <a:off x="1611510" y="1562100"/>
            <a:ext cx="5920980" cy="307777"/>
          </a:xfrm>
          <a:prstGeom prst="rect">
            <a:avLst/>
          </a:prstGeom>
        </p:spPr>
        <p:txBody>
          <a:bodyPr wrap="none">
            <a:spAutoFit/>
          </a:bodyPr>
          <a:lstStyle/>
          <a:p>
            <a:r>
              <a:rPr lang="en-US" sz="1400" b="1" dirty="0" smtClean="0">
                <a:latin typeface="Calibri" panose="020F0502020204030204" pitchFamily="34" charset="0"/>
                <a:ea typeface="Calibri" panose="020F0502020204030204" pitchFamily="34" charset="0"/>
                <a:cs typeface="Times New Roman" panose="02020603050405020304" pitchFamily="18" charset="0"/>
              </a:rPr>
              <a:t>(c) Dialysis </a:t>
            </a:r>
            <a:r>
              <a:rPr lang="en-US" sz="1400" b="1" dirty="0">
                <a:latin typeface="Calibri" panose="020F0502020204030204" pitchFamily="34" charset="0"/>
                <a:ea typeface="Calibri" panose="020F0502020204030204" pitchFamily="34" charset="0"/>
                <a:cs typeface="Times New Roman" panose="02020603050405020304" pitchFamily="18" charset="0"/>
              </a:rPr>
              <a:t>patients, </a:t>
            </a:r>
            <a:r>
              <a:rPr lang="en-US" sz="1400" b="1" dirty="0" smtClean="0">
                <a:latin typeface="Calibri" panose="020F0502020204030204" pitchFamily="34" charset="0"/>
                <a:ea typeface="Calibri" panose="020F0502020204030204" pitchFamily="34" charset="0"/>
                <a:cs typeface="Times New Roman" panose="02020603050405020304" pitchFamily="18" charset="0"/>
              </a:rPr>
              <a:t>denominator includes </a:t>
            </a:r>
            <a:r>
              <a:rPr lang="en-US" sz="1400" b="1" dirty="0">
                <a:latin typeface="Calibri" panose="020F0502020204030204" pitchFamily="34" charset="0"/>
                <a:ea typeface="Calibri" panose="020F0502020204030204" pitchFamily="34" charset="0"/>
                <a:cs typeface="Times New Roman" panose="02020603050405020304" pitchFamily="18" charset="0"/>
              </a:rPr>
              <a:t>missing/unknown causes of death</a:t>
            </a:r>
            <a:endParaRPr lang="en-US" sz="2800" dirty="0"/>
          </a:p>
        </p:txBody>
      </p:sp>
      <p:sp>
        <p:nvSpPr>
          <p:cNvPr id="7" name="Rectangle 6"/>
          <p:cNvSpPr/>
          <p:nvPr/>
        </p:nvSpPr>
        <p:spPr>
          <a:xfrm>
            <a:off x="476250" y="5105232"/>
            <a:ext cx="8191500" cy="1015663"/>
          </a:xfrm>
          <a:prstGeom prst="rect">
            <a:avLst/>
          </a:prstGeom>
        </p:spPr>
        <p:txBody>
          <a:bodyPr wrap="square">
            <a:spAutoFit/>
          </a:bodyPr>
          <a:lstStyle/>
          <a:p>
            <a:pPr>
              <a:spcBef>
                <a:spcPts val="600"/>
              </a:spcBef>
              <a:spcAft>
                <a:spcPts val="12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analysis using Reference table H.12_Dialysis and H.12_Tx. Mortality among 2014 prevalent patients. (a) Dialysis patients, denominator excludes missing/unknown causes of death. (b) Transplant recipients, denominator excludes missing/unknown causes of death. (c) Dialysis patients, denominator includes missing/unknown causes of death. (d) Transplant recipients, denominator includes missing/unknown causes of death. Abbreviations: ASHD, atherosclerotic heart disease; AMI, acute myocardial infarction; CHF, congestive heart failure; CVA, cerebrovascular accident.</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5" name="Content Placeholder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443" t="17583" r="366" b="19415"/>
          <a:stretch/>
        </p:blipFill>
        <p:spPr>
          <a:xfrm>
            <a:off x="1992708" y="1816016"/>
            <a:ext cx="5158585" cy="3276600"/>
          </a:xfrm>
        </p:spPr>
      </p:pic>
    </p:spTree>
    <p:extLst>
      <p:ext uri="{BB962C8B-B14F-4D97-AF65-F5344CB8AC3E}">
        <p14:creationId xmlns:p14="http://schemas.microsoft.com/office/powerpoint/2010/main" val="22535063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14</a:t>
            </a:fld>
            <a:endParaRPr lang="en-US" dirty="0"/>
          </a:p>
        </p:txBody>
      </p:sp>
      <p:sp>
        <p:nvSpPr>
          <p:cNvPr id="3" name="Title 2"/>
          <p:cNvSpPr>
            <a:spLocks noGrp="1"/>
          </p:cNvSpPr>
          <p:nvPr>
            <p:ph type="title"/>
          </p:nvPr>
        </p:nvSpPr>
        <p:spPr>
          <a:xfrm>
            <a:off x="0" y="106363"/>
            <a:ext cx="9144000" cy="731837"/>
          </a:xfrm>
        </p:spPr>
        <p:txBody>
          <a:bodyPr/>
          <a:lstStyle/>
          <a:p>
            <a:pPr marL="0" marR="0">
              <a:spcBef>
                <a:spcPts val="600"/>
              </a:spcBef>
              <a:spcAft>
                <a:spcPts val="0"/>
              </a:spcAft>
            </a:pPr>
            <a:r>
              <a:rPr lang="en-US" sz="1800" b="1" spc="30" dirty="0">
                <a:latin typeface="Calibri" panose="020F0502020204030204" pitchFamily="34" charset="0"/>
                <a:ea typeface="Times New Roman" panose="02020603050405020304" pitchFamily="18" charset="0"/>
                <a:cs typeface="Times New Roman" panose="02020603050405020304" pitchFamily="18" charset="0"/>
              </a:rPr>
              <a:t>vol 2 Figure </a:t>
            </a:r>
            <a:r>
              <a:rPr lang="en-US" sz="1800" b="1" spc="30" dirty="0" smtClean="0">
                <a:latin typeface="Calibri" panose="020F0502020204030204" pitchFamily="34" charset="0"/>
                <a:ea typeface="Times New Roman" panose="02020603050405020304" pitchFamily="18" charset="0"/>
                <a:cs typeface="Times New Roman" panose="02020603050405020304" pitchFamily="18" charset="0"/>
              </a:rPr>
              <a:t>5.4 Unadjusted </a:t>
            </a:r>
            <a:r>
              <a:rPr lang="en-US" sz="1800" b="1" spc="30" dirty="0">
                <a:latin typeface="Calibri" panose="020F0502020204030204" pitchFamily="34" charset="0"/>
                <a:ea typeface="Times New Roman" panose="02020603050405020304" pitchFamily="18" charset="0"/>
                <a:cs typeface="Times New Roman" panose="02020603050405020304" pitchFamily="18" charset="0"/>
              </a:rPr>
              <a:t>percentages of deaths in 2014 by cause, with and without missing data, by modality among dialysis patients and transplant recipients </a:t>
            </a:r>
            <a:br>
              <a:rPr lang="en-US" sz="18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1800" dirty="0"/>
          </a:p>
        </p:txBody>
      </p:sp>
      <p:sp>
        <p:nvSpPr>
          <p:cNvPr id="6" name="Rectangle 5"/>
          <p:cNvSpPr/>
          <p:nvPr/>
        </p:nvSpPr>
        <p:spPr>
          <a:xfrm>
            <a:off x="1414159" y="1055182"/>
            <a:ext cx="6282041" cy="307777"/>
          </a:xfrm>
          <a:prstGeom prst="rect">
            <a:avLst/>
          </a:prstGeom>
        </p:spPr>
        <p:txBody>
          <a:bodyPr wrap="none">
            <a:spAutoFit/>
          </a:bodyPr>
          <a:lstStyle/>
          <a:p>
            <a:r>
              <a:rPr lang="en-US" sz="1400" b="1" dirty="0" smtClean="0">
                <a:latin typeface="Calibri" panose="020F0502020204030204" pitchFamily="34" charset="0"/>
                <a:ea typeface="Calibri" panose="020F0502020204030204" pitchFamily="34" charset="0"/>
                <a:cs typeface="Times New Roman" panose="02020603050405020304" pitchFamily="18" charset="0"/>
              </a:rPr>
              <a:t>(d) Transplant recipients, denominator includes </a:t>
            </a:r>
            <a:r>
              <a:rPr lang="en-US" sz="1400" b="1" dirty="0">
                <a:latin typeface="Calibri" panose="020F0502020204030204" pitchFamily="34" charset="0"/>
                <a:ea typeface="Calibri" panose="020F0502020204030204" pitchFamily="34" charset="0"/>
                <a:cs typeface="Times New Roman" panose="02020603050405020304" pitchFamily="18" charset="0"/>
              </a:rPr>
              <a:t>missing/unknown causes of death</a:t>
            </a:r>
            <a:endParaRPr lang="en-US" sz="2800" dirty="0"/>
          </a:p>
        </p:txBody>
      </p:sp>
      <p:sp>
        <p:nvSpPr>
          <p:cNvPr id="7" name="Rectangle 6"/>
          <p:cNvSpPr/>
          <p:nvPr/>
        </p:nvSpPr>
        <p:spPr>
          <a:xfrm>
            <a:off x="483792" y="4692523"/>
            <a:ext cx="7924800" cy="1015663"/>
          </a:xfrm>
          <a:prstGeom prst="rect">
            <a:avLst/>
          </a:prstGeom>
        </p:spPr>
        <p:txBody>
          <a:bodyPr wrap="square">
            <a:spAutoFit/>
          </a:bodyPr>
          <a:lstStyle/>
          <a:p>
            <a:pPr>
              <a:spcBef>
                <a:spcPts val="600"/>
              </a:spcBef>
              <a:spcAft>
                <a:spcPts val="12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analysis using Reference table H.12_Dialysis and H.12_Tx. Mortality among 2014 prevalent patients. (a) Dialysis patients, denominator excludes missing/unknown causes of death. (b) Transplant recipients, denominator excludes missing/unknown causes of death. (c) Dialysis patients, denominator includes missing/unknown causes of death. (d) Transplant recipients, denominator includes missing/unknown causes of death. Abbreviations: ASHD, atherosclerotic heart disease; AMI, acute myocardial infarction; CHF, congestive heart failure; CVA, cerebrovascular accident.</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8" name="Content Placeholder 7"/>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21245" r="809" b="23078"/>
          <a:stretch/>
        </p:blipFill>
        <p:spPr>
          <a:xfrm>
            <a:off x="1866900" y="1579941"/>
            <a:ext cx="5158585" cy="2895600"/>
          </a:xfrm>
        </p:spPr>
      </p:pic>
    </p:spTree>
    <p:extLst>
      <p:ext uri="{BB962C8B-B14F-4D97-AF65-F5344CB8AC3E}">
        <p14:creationId xmlns:p14="http://schemas.microsoft.com/office/powerpoint/2010/main" val="26233047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15</a:t>
            </a:fld>
            <a:endParaRPr lang="en-US" dirty="0"/>
          </a:p>
        </p:txBody>
      </p:sp>
      <p:sp>
        <p:nvSpPr>
          <p:cNvPr id="3" name="Title 2"/>
          <p:cNvSpPr>
            <a:spLocks noGrp="1"/>
          </p:cNvSpPr>
          <p:nvPr>
            <p:ph type="title"/>
          </p:nvPr>
        </p:nvSpPr>
        <p:spPr>
          <a:xfrm>
            <a:off x="0" y="76200"/>
            <a:ext cx="9144000" cy="754062"/>
          </a:xfrm>
        </p:spPr>
        <p:txBody>
          <a:bodyPr/>
          <a:lstStyle/>
          <a:p>
            <a:pPr marL="0" marR="0">
              <a:spcBef>
                <a:spcPts val="1800"/>
              </a:spcBef>
              <a:spcAft>
                <a:spcPts val="600"/>
              </a:spcAft>
            </a:pPr>
            <a:r>
              <a:rPr lang="en-US" sz="2200" b="1" spc="30" dirty="0">
                <a:latin typeface="Calibri" panose="020F0502020204030204" pitchFamily="34" charset="0"/>
                <a:ea typeface="Times New Roman" panose="02020603050405020304" pitchFamily="18" charset="0"/>
                <a:cs typeface="Times New Roman" panose="02020603050405020304" pitchFamily="18" charset="0"/>
              </a:rPr>
              <a:t>vol 2 Table 5.3 Adjusted survival by treatment modality and incident cohort year (year of ESRD onset) </a:t>
            </a:r>
            <a:br>
              <a:rPr lang="en-US" sz="22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180364698"/>
              </p:ext>
            </p:extLst>
          </p:nvPr>
        </p:nvGraphicFramePr>
        <p:xfrm>
          <a:off x="1955970" y="1028700"/>
          <a:ext cx="5232061" cy="4620979"/>
        </p:xfrm>
        <a:graphic>
          <a:graphicData uri="http://schemas.openxmlformats.org/drawingml/2006/table">
            <a:tbl>
              <a:tblPr firstRow="1" firstCol="1" bandRow="1"/>
              <a:tblGrid>
                <a:gridCol w="1570720">
                  <a:extLst>
                    <a:ext uri="{9D8B030D-6E8A-4147-A177-3AD203B41FA5}">
                      <a16:colId xmlns:a16="http://schemas.microsoft.com/office/drawing/2014/main" val="3330695290"/>
                    </a:ext>
                  </a:extLst>
                </a:gridCol>
                <a:gridCol w="695265">
                  <a:extLst>
                    <a:ext uri="{9D8B030D-6E8A-4147-A177-3AD203B41FA5}">
                      <a16:colId xmlns:a16="http://schemas.microsoft.com/office/drawing/2014/main" val="808717320"/>
                    </a:ext>
                  </a:extLst>
                </a:gridCol>
                <a:gridCol w="741519">
                  <a:extLst>
                    <a:ext uri="{9D8B030D-6E8A-4147-A177-3AD203B41FA5}">
                      <a16:colId xmlns:a16="http://schemas.microsoft.com/office/drawing/2014/main" val="4220657136"/>
                    </a:ext>
                  </a:extLst>
                </a:gridCol>
                <a:gridCol w="741519">
                  <a:extLst>
                    <a:ext uri="{9D8B030D-6E8A-4147-A177-3AD203B41FA5}">
                      <a16:colId xmlns:a16="http://schemas.microsoft.com/office/drawing/2014/main" val="183733561"/>
                    </a:ext>
                  </a:extLst>
                </a:gridCol>
                <a:gridCol w="741519">
                  <a:extLst>
                    <a:ext uri="{9D8B030D-6E8A-4147-A177-3AD203B41FA5}">
                      <a16:colId xmlns:a16="http://schemas.microsoft.com/office/drawing/2014/main" val="3520419855"/>
                    </a:ext>
                  </a:extLst>
                </a:gridCol>
                <a:gridCol w="741519">
                  <a:extLst>
                    <a:ext uri="{9D8B030D-6E8A-4147-A177-3AD203B41FA5}">
                      <a16:colId xmlns:a16="http://schemas.microsoft.com/office/drawing/2014/main" val="3100194169"/>
                    </a:ext>
                  </a:extLst>
                </a:gridCol>
              </a:tblGrid>
              <a:tr h="397213">
                <a:tc>
                  <a:txBody>
                    <a:bodyPr/>
                    <a:lstStyle/>
                    <a:p>
                      <a:pPr>
                        <a:lnSpc>
                          <a:spcPct val="115000"/>
                        </a:lnSpc>
                      </a:pPr>
                      <a:endParaRPr lang="en-US" sz="1050" dirty="0">
                        <a:effectLst/>
                        <a:latin typeface="Calibri" panose="020F0502020204030204" pitchFamily="34" charset="0"/>
                      </a:endParaRPr>
                    </a:p>
                  </a:txBody>
                  <a:tcPr marL="61197" marR="6119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b="1">
                          <a:effectLst/>
                          <a:latin typeface="Calibri" panose="020F0502020204030204" pitchFamily="34" charset="0"/>
                          <a:ea typeface="Times New Roman" panose="02020603050405020304" pitchFamily="18" charset="0"/>
                          <a:cs typeface="Times New Roman" panose="02020603050405020304" pitchFamily="18" charset="0"/>
                        </a:rPr>
                        <a:t>3 months</a:t>
                      </a:r>
                      <a:br>
                        <a:rPr lang="en-US" sz="1050" b="1">
                          <a:effectLst/>
                          <a:latin typeface="Calibri" panose="020F0502020204030204" pitchFamily="34" charset="0"/>
                          <a:ea typeface="Times New Roman" panose="02020603050405020304" pitchFamily="18" charset="0"/>
                          <a:cs typeface="Times New Roman" panose="02020603050405020304" pitchFamily="18" charset="0"/>
                        </a:rPr>
                      </a:br>
                      <a:r>
                        <a:rPr lang="en-US" sz="1050" b="1">
                          <a:effectLst/>
                          <a:latin typeface="Calibri" panose="020F0502020204030204" pitchFamily="34" charset="0"/>
                          <a:ea typeface="Times New Roman" panose="02020603050405020304" pitchFamily="18" charset="0"/>
                          <a:cs typeface="Times New Roman" panose="02020603050405020304" pitchFamily="18" charset="0"/>
                        </a:rPr>
                        <a:t>(%)</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1197" marR="6119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b="1">
                          <a:effectLst/>
                          <a:latin typeface="Calibri" panose="020F0502020204030204" pitchFamily="34" charset="0"/>
                          <a:ea typeface="Times New Roman" panose="02020603050405020304" pitchFamily="18" charset="0"/>
                          <a:cs typeface="Times New Roman" panose="02020603050405020304" pitchFamily="18" charset="0"/>
                        </a:rPr>
                        <a:t>12 months</a:t>
                      </a:r>
                      <a:br>
                        <a:rPr lang="en-US" sz="1050" b="1">
                          <a:effectLst/>
                          <a:latin typeface="Calibri" panose="020F0502020204030204" pitchFamily="34" charset="0"/>
                          <a:ea typeface="Times New Roman" panose="02020603050405020304" pitchFamily="18" charset="0"/>
                          <a:cs typeface="Times New Roman" panose="02020603050405020304" pitchFamily="18" charset="0"/>
                        </a:rPr>
                      </a:br>
                      <a:r>
                        <a:rPr lang="en-US" sz="1050" b="1">
                          <a:effectLst/>
                          <a:latin typeface="Calibri" panose="020F0502020204030204" pitchFamily="34" charset="0"/>
                          <a:ea typeface="Times New Roman" panose="02020603050405020304" pitchFamily="18" charset="0"/>
                          <a:cs typeface="Times New Roman" panose="02020603050405020304" pitchFamily="18" charset="0"/>
                        </a:rPr>
                        <a:t>(%)</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1197" marR="6119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b="1">
                          <a:effectLst/>
                          <a:latin typeface="Calibri" panose="020F0502020204030204" pitchFamily="34" charset="0"/>
                          <a:ea typeface="Times New Roman" panose="02020603050405020304" pitchFamily="18" charset="0"/>
                          <a:cs typeface="Times New Roman" panose="02020603050405020304" pitchFamily="18" charset="0"/>
                        </a:rPr>
                        <a:t>24 months</a:t>
                      </a:r>
                      <a:br>
                        <a:rPr lang="en-US" sz="1050" b="1">
                          <a:effectLst/>
                          <a:latin typeface="Calibri" panose="020F0502020204030204" pitchFamily="34" charset="0"/>
                          <a:ea typeface="Times New Roman" panose="02020603050405020304" pitchFamily="18" charset="0"/>
                          <a:cs typeface="Times New Roman" panose="02020603050405020304" pitchFamily="18" charset="0"/>
                        </a:rPr>
                      </a:br>
                      <a:r>
                        <a:rPr lang="en-US" sz="1050" b="1">
                          <a:effectLst/>
                          <a:latin typeface="Calibri" panose="020F0502020204030204" pitchFamily="34" charset="0"/>
                          <a:ea typeface="Times New Roman" panose="02020603050405020304" pitchFamily="18" charset="0"/>
                          <a:cs typeface="Times New Roman" panose="02020603050405020304" pitchFamily="18" charset="0"/>
                        </a:rPr>
                        <a:t>(%)</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1197" marR="6119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b="1">
                          <a:effectLst/>
                          <a:latin typeface="Calibri" panose="020F0502020204030204" pitchFamily="34" charset="0"/>
                          <a:ea typeface="Times New Roman" panose="02020603050405020304" pitchFamily="18" charset="0"/>
                          <a:cs typeface="Times New Roman" panose="02020603050405020304" pitchFamily="18" charset="0"/>
                        </a:rPr>
                        <a:t>36 months</a:t>
                      </a:r>
                      <a:br>
                        <a:rPr lang="en-US" sz="1050" b="1">
                          <a:effectLst/>
                          <a:latin typeface="Calibri" panose="020F0502020204030204" pitchFamily="34" charset="0"/>
                          <a:ea typeface="Times New Roman" panose="02020603050405020304" pitchFamily="18" charset="0"/>
                          <a:cs typeface="Times New Roman" panose="02020603050405020304" pitchFamily="18" charset="0"/>
                        </a:rPr>
                      </a:br>
                      <a:r>
                        <a:rPr lang="en-US" sz="1050" b="1">
                          <a:effectLst/>
                          <a:latin typeface="Calibri" panose="020F0502020204030204" pitchFamily="34" charset="0"/>
                          <a:ea typeface="Times New Roman" panose="02020603050405020304" pitchFamily="18" charset="0"/>
                          <a:cs typeface="Times New Roman" panose="02020603050405020304" pitchFamily="18" charset="0"/>
                        </a:rPr>
                        <a:t>(%)</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1197" marR="6119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b="1">
                          <a:effectLst/>
                          <a:latin typeface="Calibri" panose="020F0502020204030204" pitchFamily="34" charset="0"/>
                          <a:ea typeface="Times New Roman" panose="02020603050405020304" pitchFamily="18" charset="0"/>
                          <a:cs typeface="Times New Roman" panose="02020603050405020304" pitchFamily="18" charset="0"/>
                        </a:rPr>
                        <a:t>60 months</a:t>
                      </a:r>
                      <a:br>
                        <a:rPr lang="en-US" sz="1050" b="1">
                          <a:effectLst/>
                          <a:latin typeface="Calibri" panose="020F0502020204030204" pitchFamily="34" charset="0"/>
                          <a:ea typeface="Times New Roman" panose="02020603050405020304" pitchFamily="18" charset="0"/>
                          <a:cs typeface="Times New Roman" panose="02020603050405020304" pitchFamily="18" charset="0"/>
                        </a:rPr>
                      </a:br>
                      <a:r>
                        <a:rPr lang="en-US" sz="1050" b="1">
                          <a:effectLst/>
                          <a:latin typeface="Calibri" panose="020F0502020204030204" pitchFamily="34" charset="0"/>
                          <a:ea typeface="Times New Roman" panose="02020603050405020304" pitchFamily="18" charset="0"/>
                          <a:cs typeface="Times New Roman" panose="02020603050405020304" pitchFamily="18" charset="0"/>
                        </a:rPr>
                        <a:t>(%)</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1197" marR="6119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2324160"/>
                  </a:ext>
                </a:extLst>
              </a:tr>
              <a:tr h="172031">
                <a:tc>
                  <a:txBody>
                    <a:bodyPr/>
                    <a:lstStyle/>
                    <a:p>
                      <a:pPr marL="0" marR="0">
                        <a:lnSpc>
                          <a:spcPct val="115000"/>
                        </a:lnSpc>
                        <a:spcBef>
                          <a:spcPts val="0"/>
                        </a:spcBef>
                        <a:spcAft>
                          <a:spcPts val="0"/>
                        </a:spcAft>
                      </a:pPr>
                      <a:r>
                        <a:rPr lang="en-US" sz="1050" b="1">
                          <a:effectLst/>
                          <a:latin typeface="Calibri" panose="020F0502020204030204" pitchFamily="34" charset="0"/>
                          <a:ea typeface="Times New Roman" panose="02020603050405020304" pitchFamily="18" charset="0"/>
                          <a:cs typeface="Times New Roman" panose="02020603050405020304" pitchFamily="18" charset="0"/>
                        </a:rPr>
                        <a:t>Hemodialysis</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1197" marR="6119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50">
                        <a:effectLst/>
                        <a:latin typeface="Calibri" panose="020F0502020204030204" pitchFamily="34" charset="0"/>
                      </a:endParaRPr>
                    </a:p>
                  </a:txBody>
                  <a:tcPr marL="61197" marR="6119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50">
                        <a:effectLst/>
                        <a:latin typeface="Calibri" panose="020F0502020204030204" pitchFamily="34" charset="0"/>
                      </a:endParaRPr>
                    </a:p>
                  </a:txBody>
                  <a:tcPr marL="61197" marR="6119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50">
                        <a:effectLst/>
                        <a:latin typeface="Calibri" panose="020F0502020204030204" pitchFamily="34" charset="0"/>
                      </a:endParaRPr>
                    </a:p>
                  </a:txBody>
                  <a:tcPr marL="61197" marR="6119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50">
                        <a:effectLst/>
                        <a:latin typeface="Calibri" panose="020F0502020204030204" pitchFamily="34" charset="0"/>
                      </a:endParaRPr>
                    </a:p>
                  </a:txBody>
                  <a:tcPr marL="61197" marR="6119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50">
                        <a:effectLst/>
                        <a:latin typeface="Calibri" panose="020F0502020204030204" pitchFamily="34" charset="0"/>
                      </a:endParaRPr>
                    </a:p>
                  </a:txBody>
                  <a:tcPr marL="61197" marR="61197"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401532721"/>
                  </a:ext>
                </a:extLst>
              </a:tr>
              <a:tr h="172031">
                <a:tc>
                  <a:txBody>
                    <a:bodyPr/>
                    <a:lstStyle/>
                    <a:p>
                      <a:pPr marL="135255" marR="0">
                        <a:lnSpc>
                          <a:spcPct val="115000"/>
                        </a:lnSpc>
                        <a:spcBef>
                          <a:spcPts val="0"/>
                        </a:spcBef>
                        <a:spcAft>
                          <a:spcPts val="0"/>
                        </a:spcAft>
                      </a:pPr>
                      <a:r>
                        <a:rPr lang="en-US"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2002</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1197" marR="611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91.2</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1197" marR="611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75.0</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1197" marR="611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61.4</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1197" marR="611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51.0</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1197" marR="611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36.0</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1197" marR="61197" marT="0" marB="0" anchor="ctr">
                    <a:lnL>
                      <a:noFill/>
                    </a:lnL>
                    <a:lnR>
                      <a:noFill/>
                    </a:lnR>
                    <a:lnT>
                      <a:noFill/>
                    </a:lnT>
                    <a:lnB>
                      <a:noFill/>
                    </a:lnB>
                  </a:tcPr>
                </a:tc>
                <a:extLst>
                  <a:ext uri="{0D108BD9-81ED-4DB2-BD59-A6C34878D82A}">
                    <a16:rowId xmlns:a16="http://schemas.microsoft.com/office/drawing/2014/main" val="1741674994"/>
                  </a:ext>
                </a:extLst>
              </a:tr>
              <a:tr h="172031">
                <a:tc>
                  <a:txBody>
                    <a:bodyPr/>
                    <a:lstStyle/>
                    <a:p>
                      <a:pPr marL="135255" marR="0">
                        <a:lnSpc>
                          <a:spcPct val="115000"/>
                        </a:lnSpc>
                        <a:spcBef>
                          <a:spcPts val="0"/>
                        </a:spcBef>
                        <a:spcAft>
                          <a:spcPts val="0"/>
                        </a:spcAft>
                      </a:pPr>
                      <a:r>
                        <a:rPr lang="en-US"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2004</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1197" marR="611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91.1</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1197" marR="611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75.2</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1197" marR="611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62.3</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1197" marR="611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52.1</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1197" marR="611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37.5</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1197" marR="61197" marT="0" marB="0" anchor="ctr">
                    <a:lnL>
                      <a:noFill/>
                    </a:lnL>
                    <a:lnR>
                      <a:noFill/>
                    </a:lnR>
                    <a:lnT>
                      <a:noFill/>
                    </a:lnT>
                    <a:lnB>
                      <a:noFill/>
                    </a:lnB>
                  </a:tcPr>
                </a:tc>
                <a:extLst>
                  <a:ext uri="{0D108BD9-81ED-4DB2-BD59-A6C34878D82A}">
                    <a16:rowId xmlns:a16="http://schemas.microsoft.com/office/drawing/2014/main" val="295790290"/>
                  </a:ext>
                </a:extLst>
              </a:tr>
              <a:tr h="172031">
                <a:tc>
                  <a:txBody>
                    <a:bodyPr/>
                    <a:lstStyle/>
                    <a:p>
                      <a:pPr marL="135255" marR="0">
                        <a:lnSpc>
                          <a:spcPct val="115000"/>
                        </a:lnSpc>
                        <a:spcBef>
                          <a:spcPts val="0"/>
                        </a:spcBef>
                        <a:spcAft>
                          <a:spcPts val="0"/>
                        </a:spcAft>
                      </a:pPr>
                      <a:r>
                        <a:rPr lang="en-US"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2006</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1197" marR="611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91.3</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1197" marR="611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75.9</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1197" marR="611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63.5</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1197" marR="611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53.7</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1197" marR="611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39.1</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1197" marR="61197" marT="0" marB="0" anchor="ctr">
                    <a:lnL>
                      <a:noFill/>
                    </a:lnL>
                    <a:lnR>
                      <a:noFill/>
                    </a:lnR>
                    <a:lnT>
                      <a:noFill/>
                    </a:lnT>
                    <a:lnB>
                      <a:noFill/>
                    </a:lnB>
                  </a:tcPr>
                </a:tc>
                <a:extLst>
                  <a:ext uri="{0D108BD9-81ED-4DB2-BD59-A6C34878D82A}">
                    <a16:rowId xmlns:a16="http://schemas.microsoft.com/office/drawing/2014/main" val="1919541268"/>
                  </a:ext>
                </a:extLst>
              </a:tr>
              <a:tr h="172031">
                <a:tc>
                  <a:txBody>
                    <a:bodyPr/>
                    <a:lstStyle/>
                    <a:p>
                      <a:pPr marL="135255" marR="0">
                        <a:lnSpc>
                          <a:spcPct val="115000"/>
                        </a:lnSpc>
                        <a:spcBef>
                          <a:spcPts val="0"/>
                        </a:spcBef>
                        <a:spcAft>
                          <a:spcPts val="0"/>
                        </a:spcAft>
                      </a:pPr>
                      <a:r>
                        <a:rPr lang="en-US"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2008</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1197" marR="611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91.6</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1197" marR="611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76.9</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1197" marR="611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64.9</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1197" marR="611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55.2</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1197" marR="611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40.6</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1197" marR="61197" marT="0" marB="0" anchor="ctr">
                    <a:lnL>
                      <a:noFill/>
                    </a:lnL>
                    <a:lnR>
                      <a:noFill/>
                    </a:lnR>
                    <a:lnT>
                      <a:noFill/>
                    </a:lnT>
                    <a:lnB>
                      <a:noFill/>
                    </a:lnB>
                  </a:tcPr>
                </a:tc>
                <a:extLst>
                  <a:ext uri="{0D108BD9-81ED-4DB2-BD59-A6C34878D82A}">
                    <a16:rowId xmlns:a16="http://schemas.microsoft.com/office/drawing/2014/main" val="1948318256"/>
                  </a:ext>
                </a:extLst>
              </a:tr>
              <a:tr h="172031">
                <a:tc>
                  <a:txBody>
                    <a:bodyPr/>
                    <a:lstStyle/>
                    <a:p>
                      <a:pPr marL="135255" marR="0">
                        <a:lnSpc>
                          <a:spcPct val="115000"/>
                        </a:lnSpc>
                        <a:spcBef>
                          <a:spcPts val="0"/>
                        </a:spcBef>
                        <a:spcAft>
                          <a:spcPts val="0"/>
                        </a:spcAft>
                      </a:pPr>
                      <a:r>
                        <a:rPr lang="en-US"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2010</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1197" marR="6119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91.8</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1197" marR="6119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77.8</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1197" marR="6119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66.2</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1197" marR="6119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56.8</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1197" marR="6119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41.8</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1197" marR="61197"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1754353"/>
                  </a:ext>
                </a:extLst>
              </a:tr>
              <a:tr h="172031">
                <a:tc>
                  <a:txBody>
                    <a:bodyPr/>
                    <a:lstStyle/>
                    <a:p>
                      <a:pPr marL="0" marR="0">
                        <a:lnSpc>
                          <a:spcPct val="115000"/>
                        </a:lnSpc>
                        <a:spcBef>
                          <a:spcPts val="0"/>
                        </a:spcBef>
                        <a:spcAft>
                          <a:spcPts val="0"/>
                        </a:spcAft>
                      </a:pPr>
                      <a:r>
                        <a:rPr lang="en-US" sz="1050" b="1">
                          <a:effectLst/>
                          <a:latin typeface="Calibri" panose="020F0502020204030204" pitchFamily="34" charset="0"/>
                          <a:ea typeface="Times New Roman" panose="02020603050405020304" pitchFamily="18" charset="0"/>
                          <a:cs typeface="Times New Roman" panose="02020603050405020304" pitchFamily="18" charset="0"/>
                        </a:rPr>
                        <a:t>Peritoneal dialysis</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1197" marR="6119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1197" marR="6119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1197" marR="6119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1197" marR="6119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1197" marR="6119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1197" marR="61197"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590396842"/>
                  </a:ext>
                </a:extLst>
              </a:tr>
              <a:tr h="172031">
                <a:tc>
                  <a:txBody>
                    <a:bodyPr/>
                    <a:lstStyle/>
                    <a:p>
                      <a:pPr marL="135255" marR="0">
                        <a:lnSpc>
                          <a:spcPct val="115000"/>
                        </a:lnSpc>
                        <a:spcBef>
                          <a:spcPts val="0"/>
                        </a:spcBef>
                        <a:spcAft>
                          <a:spcPts val="0"/>
                        </a:spcAft>
                      </a:pPr>
                      <a:r>
                        <a:rPr lang="en-US"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2002</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1197" marR="611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95.8</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1197" marR="611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82.8</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1197" marR="611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68.2</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1197" marR="611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56.9</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1197" marR="611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41.5</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1197" marR="61197" marT="0" marB="0" anchor="ctr">
                    <a:lnL>
                      <a:noFill/>
                    </a:lnL>
                    <a:lnR>
                      <a:noFill/>
                    </a:lnR>
                    <a:lnT>
                      <a:noFill/>
                    </a:lnT>
                    <a:lnB>
                      <a:noFill/>
                    </a:lnB>
                  </a:tcPr>
                </a:tc>
                <a:extLst>
                  <a:ext uri="{0D108BD9-81ED-4DB2-BD59-A6C34878D82A}">
                    <a16:rowId xmlns:a16="http://schemas.microsoft.com/office/drawing/2014/main" val="436754380"/>
                  </a:ext>
                </a:extLst>
              </a:tr>
              <a:tr h="172031">
                <a:tc>
                  <a:txBody>
                    <a:bodyPr/>
                    <a:lstStyle/>
                    <a:p>
                      <a:pPr marL="135255" marR="0">
                        <a:lnSpc>
                          <a:spcPct val="115000"/>
                        </a:lnSpc>
                        <a:spcBef>
                          <a:spcPts val="0"/>
                        </a:spcBef>
                        <a:spcAft>
                          <a:spcPts val="0"/>
                        </a:spcAft>
                      </a:pPr>
                      <a:r>
                        <a:rPr lang="en-US"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2004</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1197" marR="611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96.2</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1197" marR="611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85.0</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1197" marR="611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71.9</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1197" marR="611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60.8</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1197" marR="611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45.7</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1197" marR="61197" marT="0" marB="0" anchor="ctr">
                    <a:lnL>
                      <a:noFill/>
                    </a:lnL>
                    <a:lnR>
                      <a:noFill/>
                    </a:lnR>
                    <a:lnT>
                      <a:noFill/>
                    </a:lnT>
                    <a:lnB>
                      <a:noFill/>
                    </a:lnB>
                  </a:tcPr>
                </a:tc>
                <a:extLst>
                  <a:ext uri="{0D108BD9-81ED-4DB2-BD59-A6C34878D82A}">
                    <a16:rowId xmlns:a16="http://schemas.microsoft.com/office/drawing/2014/main" val="2310360428"/>
                  </a:ext>
                </a:extLst>
              </a:tr>
              <a:tr h="172031">
                <a:tc>
                  <a:txBody>
                    <a:bodyPr/>
                    <a:lstStyle/>
                    <a:p>
                      <a:pPr marL="135255" marR="0">
                        <a:lnSpc>
                          <a:spcPct val="115000"/>
                        </a:lnSpc>
                        <a:spcBef>
                          <a:spcPts val="0"/>
                        </a:spcBef>
                        <a:spcAft>
                          <a:spcPts val="0"/>
                        </a:spcAft>
                      </a:pPr>
                      <a:r>
                        <a:rPr lang="en-US"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2006</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1197" marR="611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97.0</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1197" marR="611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86.7</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1197" marR="611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74.0</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1197" marR="611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62.7</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1197" marR="611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47.5</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1197" marR="61197" marT="0" marB="0" anchor="ctr">
                    <a:lnL>
                      <a:noFill/>
                    </a:lnL>
                    <a:lnR>
                      <a:noFill/>
                    </a:lnR>
                    <a:lnT>
                      <a:noFill/>
                    </a:lnT>
                    <a:lnB>
                      <a:noFill/>
                    </a:lnB>
                  </a:tcPr>
                </a:tc>
                <a:extLst>
                  <a:ext uri="{0D108BD9-81ED-4DB2-BD59-A6C34878D82A}">
                    <a16:rowId xmlns:a16="http://schemas.microsoft.com/office/drawing/2014/main" val="4051915380"/>
                  </a:ext>
                </a:extLst>
              </a:tr>
              <a:tr h="172031">
                <a:tc>
                  <a:txBody>
                    <a:bodyPr/>
                    <a:lstStyle/>
                    <a:p>
                      <a:pPr marL="135255" marR="0">
                        <a:lnSpc>
                          <a:spcPct val="115000"/>
                        </a:lnSpc>
                        <a:spcBef>
                          <a:spcPts val="0"/>
                        </a:spcBef>
                        <a:spcAft>
                          <a:spcPts val="0"/>
                        </a:spcAft>
                      </a:pPr>
                      <a:r>
                        <a:rPr lang="en-US"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2008</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1197" marR="611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97.5</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1197" marR="611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88.6</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1197" marR="611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76.5</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1197" marR="611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66.4</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1197" marR="611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50.4</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1197" marR="61197" marT="0" marB="0" anchor="ctr">
                    <a:lnL>
                      <a:noFill/>
                    </a:lnL>
                    <a:lnR>
                      <a:noFill/>
                    </a:lnR>
                    <a:lnT>
                      <a:noFill/>
                    </a:lnT>
                    <a:lnB>
                      <a:noFill/>
                    </a:lnB>
                  </a:tcPr>
                </a:tc>
                <a:extLst>
                  <a:ext uri="{0D108BD9-81ED-4DB2-BD59-A6C34878D82A}">
                    <a16:rowId xmlns:a16="http://schemas.microsoft.com/office/drawing/2014/main" val="3205915000"/>
                  </a:ext>
                </a:extLst>
              </a:tr>
              <a:tr h="172031">
                <a:tc>
                  <a:txBody>
                    <a:bodyPr/>
                    <a:lstStyle/>
                    <a:p>
                      <a:pPr marL="135255" marR="0">
                        <a:lnSpc>
                          <a:spcPct val="115000"/>
                        </a:lnSpc>
                        <a:spcBef>
                          <a:spcPts val="0"/>
                        </a:spcBef>
                        <a:spcAft>
                          <a:spcPts val="0"/>
                        </a:spcAft>
                      </a:pPr>
                      <a:r>
                        <a:rPr lang="en-US"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2010</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1197" marR="6119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97.4</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1197" marR="6119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89.3</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1197" marR="6119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77.8</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1197" marR="6119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67.6</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1197" marR="6119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51.7</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1197" marR="61197"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3902392"/>
                  </a:ext>
                </a:extLst>
              </a:tr>
              <a:tr h="172031">
                <a:tc>
                  <a:txBody>
                    <a:bodyPr/>
                    <a:lstStyle/>
                    <a:p>
                      <a:pPr marL="0" marR="0">
                        <a:lnSpc>
                          <a:spcPct val="115000"/>
                        </a:lnSpc>
                        <a:spcBef>
                          <a:spcPts val="0"/>
                        </a:spcBef>
                        <a:spcAft>
                          <a:spcPts val="0"/>
                        </a:spcAft>
                      </a:pPr>
                      <a:r>
                        <a:rPr lang="en-US" sz="1050" b="1" spc="-20">
                          <a:effectLst/>
                          <a:latin typeface="Calibri" panose="020F0502020204030204" pitchFamily="34" charset="0"/>
                          <a:ea typeface="Times New Roman" panose="02020603050405020304" pitchFamily="18" charset="0"/>
                          <a:cs typeface="Times New Roman" panose="02020603050405020304" pitchFamily="18" charset="0"/>
                        </a:rPr>
                        <a:t>Deceased-donor transplant</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1197" marR="6119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50" dirty="0">
                        <a:effectLst/>
                        <a:latin typeface="Calibri" panose="020F0502020204030204" pitchFamily="34" charset="0"/>
                      </a:endParaRPr>
                    </a:p>
                  </a:txBody>
                  <a:tcPr marL="61197" marR="6119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50">
                        <a:effectLst/>
                        <a:latin typeface="Calibri" panose="020F0502020204030204" pitchFamily="34" charset="0"/>
                      </a:endParaRPr>
                    </a:p>
                  </a:txBody>
                  <a:tcPr marL="61197" marR="6119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50">
                        <a:effectLst/>
                        <a:latin typeface="Calibri" panose="020F0502020204030204" pitchFamily="34" charset="0"/>
                      </a:endParaRPr>
                    </a:p>
                  </a:txBody>
                  <a:tcPr marL="61197" marR="6119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50">
                        <a:effectLst/>
                        <a:latin typeface="Calibri" panose="020F0502020204030204" pitchFamily="34" charset="0"/>
                      </a:endParaRPr>
                    </a:p>
                  </a:txBody>
                  <a:tcPr marL="61197" marR="6119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1197" marR="61197"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53200898"/>
                  </a:ext>
                </a:extLst>
              </a:tr>
              <a:tr h="172031">
                <a:tc>
                  <a:txBody>
                    <a:bodyPr/>
                    <a:lstStyle/>
                    <a:p>
                      <a:pPr marL="135255" marR="0">
                        <a:lnSpc>
                          <a:spcPct val="115000"/>
                        </a:lnSpc>
                        <a:spcBef>
                          <a:spcPts val="0"/>
                        </a:spcBef>
                        <a:spcAft>
                          <a:spcPts val="0"/>
                        </a:spcAft>
                      </a:pPr>
                      <a:r>
                        <a:rPr lang="en-US"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2002</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1197" marR="611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95.0</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1197" marR="611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89.8</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1197" marR="611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84.3</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1197" marR="611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79.3</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1197" marR="611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68.5</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1197" marR="61197" marT="0" marB="0" anchor="ctr">
                    <a:lnL>
                      <a:noFill/>
                    </a:lnL>
                    <a:lnR>
                      <a:noFill/>
                    </a:lnR>
                    <a:lnT>
                      <a:noFill/>
                    </a:lnT>
                    <a:lnB>
                      <a:noFill/>
                    </a:lnB>
                  </a:tcPr>
                </a:tc>
                <a:extLst>
                  <a:ext uri="{0D108BD9-81ED-4DB2-BD59-A6C34878D82A}">
                    <a16:rowId xmlns:a16="http://schemas.microsoft.com/office/drawing/2014/main" val="3967294386"/>
                  </a:ext>
                </a:extLst>
              </a:tr>
              <a:tr h="172031">
                <a:tc>
                  <a:txBody>
                    <a:bodyPr/>
                    <a:lstStyle/>
                    <a:p>
                      <a:pPr marL="135255" marR="0">
                        <a:lnSpc>
                          <a:spcPct val="115000"/>
                        </a:lnSpc>
                        <a:spcBef>
                          <a:spcPts val="0"/>
                        </a:spcBef>
                        <a:spcAft>
                          <a:spcPts val="0"/>
                        </a:spcAft>
                      </a:pPr>
                      <a:r>
                        <a:rPr lang="en-US"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2004</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1197" marR="611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96.2</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1197" marR="611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90.5</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1197" marR="611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85.4</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1197" marR="611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79.7</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1197" marR="611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69.7</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1197" marR="61197" marT="0" marB="0" anchor="ctr">
                    <a:lnL>
                      <a:noFill/>
                    </a:lnL>
                    <a:lnR>
                      <a:noFill/>
                    </a:lnR>
                    <a:lnT>
                      <a:noFill/>
                    </a:lnT>
                    <a:lnB>
                      <a:noFill/>
                    </a:lnB>
                  </a:tcPr>
                </a:tc>
                <a:extLst>
                  <a:ext uri="{0D108BD9-81ED-4DB2-BD59-A6C34878D82A}">
                    <a16:rowId xmlns:a16="http://schemas.microsoft.com/office/drawing/2014/main" val="1291178519"/>
                  </a:ext>
                </a:extLst>
              </a:tr>
              <a:tr h="172031">
                <a:tc>
                  <a:txBody>
                    <a:bodyPr/>
                    <a:lstStyle/>
                    <a:p>
                      <a:pPr marL="135255" marR="0">
                        <a:lnSpc>
                          <a:spcPct val="115000"/>
                        </a:lnSpc>
                        <a:spcBef>
                          <a:spcPts val="0"/>
                        </a:spcBef>
                        <a:spcAft>
                          <a:spcPts val="0"/>
                        </a:spcAft>
                      </a:pPr>
                      <a:r>
                        <a:rPr lang="en-US"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2006</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1197" marR="611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96.0</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1197" marR="611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91.4</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1197" marR="611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86.9</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1197" marR="611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82.7</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1197" marR="611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72.6</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1197" marR="61197" marT="0" marB="0" anchor="ctr">
                    <a:lnL>
                      <a:noFill/>
                    </a:lnL>
                    <a:lnR>
                      <a:noFill/>
                    </a:lnR>
                    <a:lnT>
                      <a:noFill/>
                    </a:lnT>
                    <a:lnB>
                      <a:noFill/>
                    </a:lnB>
                  </a:tcPr>
                </a:tc>
                <a:extLst>
                  <a:ext uri="{0D108BD9-81ED-4DB2-BD59-A6C34878D82A}">
                    <a16:rowId xmlns:a16="http://schemas.microsoft.com/office/drawing/2014/main" val="2187570270"/>
                  </a:ext>
                </a:extLst>
              </a:tr>
              <a:tr h="172031">
                <a:tc>
                  <a:txBody>
                    <a:bodyPr/>
                    <a:lstStyle/>
                    <a:p>
                      <a:pPr marL="135255" marR="0">
                        <a:lnSpc>
                          <a:spcPct val="115000"/>
                        </a:lnSpc>
                        <a:spcBef>
                          <a:spcPts val="0"/>
                        </a:spcBef>
                        <a:spcAft>
                          <a:spcPts val="0"/>
                        </a:spcAft>
                      </a:pPr>
                      <a:r>
                        <a:rPr lang="en-US"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2008</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1197" marR="611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96.8</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1197" marR="611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92.7</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1197" marR="611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88.5</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1197" marR="611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84.4</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1197" marR="611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74.4</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1197" marR="61197" marT="0" marB="0" anchor="ctr">
                    <a:lnL>
                      <a:noFill/>
                    </a:lnL>
                    <a:lnR>
                      <a:noFill/>
                    </a:lnR>
                    <a:lnT>
                      <a:noFill/>
                    </a:lnT>
                    <a:lnB>
                      <a:noFill/>
                    </a:lnB>
                  </a:tcPr>
                </a:tc>
                <a:extLst>
                  <a:ext uri="{0D108BD9-81ED-4DB2-BD59-A6C34878D82A}">
                    <a16:rowId xmlns:a16="http://schemas.microsoft.com/office/drawing/2014/main" val="3329336175"/>
                  </a:ext>
                </a:extLst>
              </a:tr>
              <a:tr h="172031">
                <a:tc>
                  <a:txBody>
                    <a:bodyPr/>
                    <a:lstStyle/>
                    <a:p>
                      <a:pPr marL="135255" marR="0">
                        <a:lnSpc>
                          <a:spcPct val="115000"/>
                        </a:lnSpc>
                        <a:spcBef>
                          <a:spcPts val="0"/>
                        </a:spcBef>
                        <a:spcAft>
                          <a:spcPts val="0"/>
                        </a:spcAft>
                      </a:pPr>
                      <a:r>
                        <a:rPr lang="en-US"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2010</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1197" marR="6119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97.2</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1197" marR="6119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93.1</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1197" marR="6119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89.3</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1197" marR="6119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85.4</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1197" marR="6119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75.6</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1197" marR="61197"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5166839"/>
                  </a:ext>
                </a:extLst>
              </a:tr>
              <a:tr h="172031">
                <a:tc>
                  <a:txBody>
                    <a:bodyPr/>
                    <a:lstStyle/>
                    <a:p>
                      <a:pPr marL="0" marR="0">
                        <a:lnSpc>
                          <a:spcPct val="115000"/>
                        </a:lnSpc>
                        <a:spcBef>
                          <a:spcPts val="0"/>
                        </a:spcBef>
                        <a:spcAft>
                          <a:spcPts val="0"/>
                        </a:spcAft>
                      </a:pPr>
                      <a:r>
                        <a:rPr lang="en-US" sz="105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Living donor transplant</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1197" marR="6119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1197" marR="6119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1197" marR="6119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1197" marR="6119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1197" marR="6119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1197" marR="61197"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456130273"/>
                  </a:ext>
                </a:extLst>
              </a:tr>
              <a:tr h="172031">
                <a:tc>
                  <a:txBody>
                    <a:bodyPr/>
                    <a:lstStyle/>
                    <a:p>
                      <a:pPr marL="135255" marR="0">
                        <a:lnSpc>
                          <a:spcPct val="115000"/>
                        </a:lnSpc>
                        <a:spcBef>
                          <a:spcPts val="0"/>
                        </a:spcBef>
                        <a:spcAft>
                          <a:spcPts val="0"/>
                        </a:spcAft>
                      </a:pPr>
                      <a:r>
                        <a:rPr lang="en-US"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2002</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1197" marR="611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97.5</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1197" marR="611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94</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1197" marR="611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89.8</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1197" marR="611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85.9</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1197" marR="611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77.4</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1197" marR="61197" marT="0" marB="0" anchor="ctr">
                    <a:lnL>
                      <a:noFill/>
                    </a:lnL>
                    <a:lnR>
                      <a:noFill/>
                    </a:lnR>
                    <a:lnT>
                      <a:noFill/>
                    </a:lnT>
                    <a:lnB>
                      <a:noFill/>
                    </a:lnB>
                  </a:tcPr>
                </a:tc>
                <a:extLst>
                  <a:ext uri="{0D108BD9-81ED-4DB2-BD59-A6C34878D82A}">
                    <a16:rowId xmlns:a16="http://schemas.microsoft.com/office/drawing/2014/main" val="2925420076"/>
                  </a:ext>
                </a:extLst>
              </a:tr>
              <a:tr h="172031">
                <a:tc>
                  <a:txBody>
                    <a:bodyPr/>
                    <a:lstStyle/>
                    <a:p>
                      <a:pPr marL="135255" marR="0">
                        <a:lnSpc>
                          <a:spcPct val="115000"/>
                        </a:lnSpc>
                        <a:spcBef>
                          <a:spcPts val="0"/>
                        </a:spcBef>
                        <a:spcAft>
                          <a:spcPts val="0"/>
                        </a:spcAft>
                      </a:pPr>
                      <a:r>
                        <a:rPr lang="en-US"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2004</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1197" marR="611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98.3</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1197" marR="611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95.3</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1197" marR="611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92.1</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1197" marR="611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88.6</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1197" marR="611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81.4</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1197" marR="61197" marT="0" marB="0" anchor="ctr">
                    <a:lnL>
                      <a:noFill/>
                    </a:lnL>
                    <a:lnR>
                      <a:noFill/>
                    </a:lnR>
                    <a:lnT>
                      <a:noFill/>
                    </a:lnT>
                    <a:lnB>
                      <a:noFill/>
                    </a:lnB>
                  </a:tcPr>
                </a:tc>
                <a:extLst>
                  <a:ext uri="{0D108BD9-81ED-4DB2-BD59-A6C34878D82A}">
                    <a16:rowId xmlns:a16="http://schemas.microsoft.com/office/drawing/2014/main" val="998667480"/>
                  </a:ext>
                </a:extLst>
              </a:tr>
              <a:tr h="172031">
                <a:tc>
                  <a:txBody>
                    <a:bodyPr/>
                    <a:lstStyle/>
                    <a:p>
                      <a:pPr marL="135255" marR="0">
                        <a:lnSpc>
                          <a:spcPct val="115000"/>
                        </a:lnSpc>
                        <a:spcBef>
                          <a:spcPts val="0"/>
                        </a:spcBef>
                        <a:spcAft>
                          <a:spcPts val="0"/>
                        </a:spcAft>
                      </a:pPr>
                      <a:r>
                        <a:rPr lang="en-US"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2006</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1197" marR="611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98.7</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1197" marR="611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96.3</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1197" marR="611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93.7</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1197" marR="611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90.8</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1197" marR="611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83.6</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1197" marR="61197" marT="0" marB="0" anchor="ctr">
                    <a:lnL>
                      <a:noFill/>
                    </a:lnL>
                    <a:lnR>
                      <a:noFill/>
                    </a:lnR>
                    <a:lnT>
                      <a:noFill/>
                    </a:lnT>
                    <a:lnB>
                      <a:noFill/>
                    </a:lnB>
                  </a:tcPr>
                </a:tc>
                <a:extLst>
                  <a:ext uri="{0D108BD9-81ED-4DB2-BD59-A6C34878D82A}">
                    <a16:rowId xmlns:a16="http://schemas.microsoft.com/office/drawing/2014/main" val="3757701219"/>
                  </a:ext>
                </a:extLst>
              </a:tr>
              <a:tr h="172031">
                <a:tc>
                  <a:txBody>
                    <a:bodyPr/>
                    <a:lstStyle/>
                    <a:p>
                      <a:pPr marL="135255" marR="0">
                        <a:lnSpc>
                          <a:spcPct val="115000"/>
                        </a:lnSpc>
                        <a:spcBef>
                          <a:spcPts val="0"/>
                        </a:spcBef>
                        <a:spcAft>
                          <a:spcPts val="0"/>
                        </a:spcAft>
                      </a:pPr>
                      <a:r>
                        <a:rPr lang="en-US"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2008</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1197" marR="611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98.6</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1197" marR="611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96.8</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1197" marR="611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94.4</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1197" marR="611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91.4</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1197" marR="61197"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85.7</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1197" marR="61197" marT="0" marB="0" anchor="ctr">
                    <a:lnL>
                      <a:noFill/>
                    </a:lnL>
                    <a:lnR>
                      <a:noFill/>
                    </a:lnR>
                    <a:lnT>
                      <a:noFill/>
                    </a:lnT>
                    <a:lnB>
                      <a:noFill/>
                    </a:lnB>
                  </a:tcPr>
                </a:tc>
                <a:extLst>
                  <a:ext uri="{0D108BD9-81ED-4DB2-BD59-A6C34878D82A}">
                    <a16:rowId xmlns:a16="http://schemas.microsoft.com/office/drawing/2014/main" val="1322402263"/>
                  </a:ext>
                </a:extLst>
              </a:tr>
              <a:tr h="172031">
                <a:tc>
                  <a:txBody>
                    <a:bodyPr/>
                    <a:lstStyle/>
                    <a:p>
                      <a:pPr marL="135255" marR="0">
                        <a:lnSpc>
                          <a:spcPct val="115000"/>
                        </a:lnSpc>
                        <a:spcBef>
                          <a:spcPts val="0"/>
                        </a:spcBef>
                        <a:spcAft>
                          <a:spcPts val="0"/>
                        </a:spcAft>
                      </a:pPr>
                      <a:r>
                        <a:rPr lang="en-US"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2010</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1197" marR="6119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99.2</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1197" marR="6119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97.5</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1197" marR="6119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95.8</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1197" marR="6119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93.0</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1197" marR="6119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87.6</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1197" marR="61197"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6066008"/>
                  </a:ext>
                </a:extLst>
              </a:tr>
            </a:tbl>
          </a:graphicData>
        </a:graphic>
      </p:graphicFrame>
      <p:sp>
        <p:nvSpPr>
          <p:cNvPr id="6" name="Rectangle 5"/>
          <p:cNvSpPr/>
          <p:nvPr/>
        </p:nvSpPr>
        <p:spPr>
          <a:xfrm>
            <a:off x="381000" y="5662379"/>
            <a:ext cx="7848600" cy="600164"/>
          </a:xfrm>
          <a:prstGeom prst="rect">
            <a:avLst/>
          </a:prstGeom>
        </p:spPr>
        <p:txBody>
          <a:bodyPr wrap="square">
            <a:spAutoFit/>
          </a:bodyPr>
          <a:lstStyle/>
          <a:p>
            <a:pPr>
              <a:spcBef>
                <a:spcPts val="1000"/>
              </a:spcBef>
              <a:spcAft>
                <a:spcPts val="1800"/>
              </a:spcAft>
            </a:pPr>
            <a:r>
              <a:rPr lang="en-US" sz="11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Data Source: Reference Tables I.1_adj-I.36_adj. Adjusted survival probabilities, from day one, in the ESRD population. Reference population: incident ESRD patients, 2011. Adjusted for age, sex, race, Hispanic ethnicity, and primary diagnosis. Abbreviation: ESRD, end-stage renal disease. </a:t>
            </a:r>
            <a:endParaRPr lang="en-US" sz="11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5226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16</a:t>
            </a:fld>
            <a:endParaRPr lang="en-US" dirty="0"/>
          </a:p>
        </p:txBody>
      </p:sp>
      <p:sp>
        <p:nvSpPr>
          <p:cNvPr id="3" name="Title 2"/>
          <p:cNvSpPr>
            <a:spLocks noGrp="1"/>
          </p:cNvSpPr>
          <p:nvPr>
            <p:ph type="title"/>
          </p:nvPr>
        </p:nvSpPr>
        <p:spPr>
          <a:xfrm>
            <a:off x="0" y="0"/>
            <a:ext cx="9144000" cy="1058862"/>
          </a:xfrm>
        </p:spPr>
        <p:txBody>
          <a:bodyPr/>
          <a:lstStyle/>
          <a:p>
            <a:pPr marL="0" marR="0">
              <a:spcBef>
                <a:spcPts val="600"/>
              </a:spcBef>
              <a:spcAft>
                <a:spcPts val="1200"/>
              </a:spcAft>
            </a:pPr>
            <a:r>
              <a:rPr lang="en-US" sz="2200" b="1" spc="30" dirty="0">
                <a:latin typeface="Calibri" panose="020F0502020204030204" pitchFamily="34" charset="0"/>
                <a:ea typeface="Times New Roman" panose="02020603050405020304" pitchFamily="18" charset="0"/>
                <a:cs typeface="Times New Roman" panose="02020603050405020304" pitchFamily="18" charset="0"/>
              </a:rPr>
              <a:t>vol 2 Table 5.4 Expected remaining lifetime (years) by age, sex, and treatment modality of prevalent dialysis patients and transplant patients, and the general U.S. population, 2013</a:t>
            </a:r>
            <a:br>
              <a:rPr lang="en-US" sz="22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031426797"/>
              </p:ext>
            </p:extLst>
          </p:nvPr>
        </p:nvGraphicFramePr>
        <p:xfrm>
          <a:off x="1200150" y="1185670"/>
          <a:ext cx="6743700" cy="4292473"/>
        </p:xfrm>
        <a:graphic>
          <a:graphicData uri="http://schemas.openxmlformats.org/drawingml/2006/table">
            <a:tbl>
              <a:tblPr firstRow="1" firstCol="1" bandRow="1"/>
              <a:tblGrid>
                <a:gridCol w="725352">
                  <a:extLst>
                    <a:ext uri="{9D8B030D-6E8A-4147-A177-3AD203B41FA5}">
                      <a16:colId xmlns:a16="http://schemas.microsoft.com/office/drawing/2014/main" val="247180073"/>
                    </a:ext>
                  </a:extLst>
                </a:gridCol>
                <a:gridCol w="1002671">
                  <a:extLst>
                    <a:ext uri="{9D8B030D-6E8A-4147-A177-3AD203B41FA5}">
                      <a16:colId xmlns:a16="http://schemas.microsoft.com/office/drawing/2014/main" val="447654837"/>
                    </a:ext>
                  </a:extLst>
                </a:gridCol>
                <a:gridCol w="1003445">
                  <a:extLst>
                    <a:ext uri="{9D8B030D-6E8A-4147-A177-3AD203B41FA5}">
                      <a16:colId xmlns:a16="http://schemas.microsoft.com/office/drawing/2014/main" val="1357108565"/>
                    </a:ext>
                  </a:extLst>
                </a:gridCol>
                <a:gridCol w="1002671">
                  <a:extLst>
                    <a:ext uri="{9D8B030D-6E8A-4147-A177-3AD203B41FA5}">
                      <a16:colId xmlns:a16="http://schemas.microsoft.com/office/drawing/2014/main" val="1137246256"/>
                    </a:ext>
                  </a:extLst>
                </a:gridCol>
                <a:gridCol w="1003445">
                  <a:extLst>
                    <a:ext uri="{9D8B030D-6E8A-4147-A177-3AD203B41FA5}">
                      <a16:colId xmlns:a16="http://schemas.microsoft.com/office/drawing/2014/main" val="2645037264"/>
                    </a:ext>
                  </a:extLst>
                </a:gridCol>
                <a:gridCol w="1002671">
                  <a:extLst>
                    <a:ext uri="{9D8B030D-6E8A-4147-A177-3AD203B41FA5}">
                      <a16:colId xmlns:a16="http://schemas.microsoft.com/office/drawing/2014/main" val="3112430966"/>
                    </a:ext>
                  </a:extLst>
                </a:gridCol>
                <a:gridCol w="1003445">
                  <a:extLst>
                    <a:ext uri="{9D8B030D-6E8A-4147-A177-3AD203B41FA5}">
                      <a16:colId xmlns:a16="http://schemas.microsoft.com/office/drawing/2014/main" val="3055605775"/>
                    </a:ext>
                  </a:extLst>
                </a:gridCol>
              </a:tblGrid>
              <a:tr h="182880">
                <a:tc>
                  <a:txBody>
                    <a:bodyPr/>
                    <a:lstStyle/>
                    <a:p>
                      <a:pPr>
                        <a:lnSpc>
                          <a:spcPct val="115000"/>
                        </a:lnSpc>
                      </a:pPr>
                      <a:endParaRPr lang="en-US" sz="1200">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gridSpan="4">
                  <a:txBody>
                    <a:bodyPr/>
                    <a:lstStyle/>
                    <a:p>
                      <a:pPr marL="0" marR="0" algn="ctr">
                        <a:lnSpc>
                          <a:spcPct val="115000"/>
                        </a:lnSpc>
                        <a:spcBef>
                          <a:spcPts val="0"/>
                        </a:spcBef>
                        <a:spcAft>
                          <a:spcPts val="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ESRD patients</a:t>
                      </a:r>
                      <a:br>
                        <a:rPr lang="en-US" sz="1200" b="1">
                          <a:effectLst/>
                          <a:latin typeface="Calibri" panose="020F0502020204030204" pitchFamily="34" charset="0"/>
                          <a:ea typeface="Calibri" panose="020F0502020204030204" pitchFamily="34" charset="0"/>
                          <a:cs typeface="Times New Roman" panose="02020603050405020304" pitchFamily="18" charset="0"/>
                        </a:rPr>
                      </a:br>
                      <a:r>
                        <a:rPr lang="en-US" sz="1200" b="1">
                          <a:effectLst/>
                          <a:latin typeface="Calibri" panose="020F0502020204030204" pitchFamily="34" charset="0"/>
                          <a:ea typeface="Calibri" panose="020F0502020204030204" pitchFamily="34" charset="0"/>
                          <a:cs typeface="Times New Roman" panose="02020603050405020304" pitchFamily="18" charset="0"/>
                        </a:rPr>
                        <a:t>2013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algn="ctr">
                        <a:lnSpc>
                          <a:spcPct val="115000"/>
                        </a:lnSpc>
                        <a:spcBef>
                          <a:spcPts val="0"/>
                        </a:spcBef>
                        <a:spcAft>
                          <a:spcPts val="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General U.S. population</a:t>
                      </a:r>
                      <a:br>
                        <a:rPr lang="en-US" sz="1200" b="1">
                          <a:effectLst/>
                          <a:latin typeface="Calibri" panose="020F0502020204030204" pitchFamily="34" charset="0"/>
                          <a:ea typeface="Calibri" panose="020F0502020204030204" pitchFamily="34" charset="0"/>
                          <a:cs typeface="Times New Roman" panose="02020603050405020304" pitchFamily="18" charset="0"/>
                        </a:rPr>
                      </a:br>
                      <a:r>
                        <a:rPr lang="en-US" sz="1200" b="1">
                          <a:effectLst/>
                          <a:latin typeface="Calibri" panose="020F0502020204030204" pitchFamily="34" charset="0"/>
                          <a:ea typeface="Calibri" panose="020F0502020204030204" pitchFamily="34" charset="0"/>
                          <a:cs typeface="Times New Roman" panose="02020603050405020304" pitchFamily="18" charset="0"/>
                        </a:rPr>
                        <a:t>2013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24465028"/>
                  </a:ext>
                </a:extLst>
              </a:tr>
              <a:tr h="182880">
                <a:tc>
                  <a:txBody>
                    <a:bodyPr/>
                    <a:lstStyle/>
                    <a:p>
                      <a:pPr>
                        <a:lnSpc>
                          <a:spcPct val="115000"/>
                        </a:lnSpc>
                      </a:pPr>
                      <a:endParaRPr lang="en-US" sz="1200">
                        <a:effectLst/>
                        <a:latin typeface="Calibri" panose="020F0502020204030204" pitchFamily="34"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Dialysis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Transplant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nSpc>
                          <a:spcPct val="115000"/>
                        </a:lnSpc>
                      </a:pPr>
                      <a:endParaRPr lang="en-US" sz="1200">
                        <a:effectLst/>
                        <a:latin typeface="Calibri" panose="020F050202020403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788829095"/>
                  </a:ext>
                </a:extLst>
              </a:tr>
              <a:tr h="296545">
                <a:tc>
                  <a:txBody>
                    <a:bodyPr/>
                    <a:lstStyle/>
                    <a:p>
                      <a:pPr marL="0" marR="0">
                        <a:lnSpc>
                          <a:spcPct val="115000"/>
                        </a:lnSpc>
                        <a:spcBef>
                          <a:spcPts val="0"/>
                        </a:spcBef>
                        <a:spcAft>
                          <a:spcPts val="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Age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Male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Female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Male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Female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Male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Female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5951349"/>
                  </a:ext>
                </a:extLst>
              </a:tr>
              <a:tr h="182880">
                <a:tc>
                  <a:txBody>
                    <a:bodyPr/>
                    <a:lstStyle/>
                    <a:p>
                      <a:pPr marL="13335" marR="0">
                        <a:lnSpc>
                          <a:spcPct val="115000"/>
                        </a:lnSpc>
                        <a:spcBef>
                          <a:spcPts val="0"/>
                        </a:spcBef>
                        <a:spcAft>
                          <a:spcPts val="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0-14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23.8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23.1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59.3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60.3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70.7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75.4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219642441"/>
                  </a:ext>
                </a:extLst>
              </a:tr>
              <a:tr h="182880">
                <a:tc>
                  <a:txBody>
                    <a:bodyPr/>
                    <a:lstStyle/>
                    <a:p>
                      <a:pPr marL="13335" marR="0">
                        <a:lnSpc>
                          <a:spcPct val="115000"/>
                        </a:lnSpc>
                        <a:spcBef>
                          <a:spcPts val="0"/>
                        </a:spcBef>
                        <a:spcAft>
                          <a:spcPts val="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15-19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21.8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19.1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47.6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48.7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59.7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64.4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2839540460"/>
                  </a:ext>
                </a:extLst>
              </a:tr>
              <a:tr h="182880">
                <a:tc>
                  <a:txBody>
                    <a:bodyPr/>
                    <a:lstStyle/>
                    <a:p>
                      <a:pPr marL="13335" marR="0">
                        <a:lnSpc>
                          <a:spcPct val="115000"/>
                        </a:lnSpc>
                        <a:spcBef>
                          <a:spcPts val="0"/>
                        </a:spcBef>
                        <a:spcAft>
                          <a:spcPts val="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20-24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18.8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16.1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43.4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44.5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55.0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59.5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2470128714"/>
                  </a:ext>
                </a:extLst>
              </a:tr>
              <a:tr h="182880">
                <a:tc>
                  <a:txBody>
                    <a:bodyPr/>
                    <a:lstStyle/>
                    <a:p>
                      <a:pPr marL="13335" marR="0">
                        <a:lnSpc>
                          <a:spcPct val="115000"/>
                        </a:lnSpc>
                        <a:spcBef>
                          <a:spcPts val="0"/>
                        </a:spcBef>
                        <a:spcAft>
                          <a:spcPts val="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25-29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16.2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14.1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39.4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40.7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50.3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54.6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1820423432"/>
                  </a:ext>
                </a:extLst>
              </a:tr>
              <a:tr h="182880">
                <a:tc>
                  <a:txBody>
                    <a:bodyPr/>
                    <a:lstStyle/>
                    <a:p>
                      <a:pPr marL="13335" marR="0">
                        <a:lnSpc>
                          <a:spcPct val="115000"/>
                        </a:lnSpc>
                        <a:spcBef>
                          <a:spcPts val="0"/>
                        </a:spcBef>
                        <a:spcAft>
                          <a:spcPts val="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30-34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14.1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12.6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35.1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36.6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45.7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49.7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4288309572"/>
                  </a:ext>
                </a:extLst>
              </a:tr>
              <a:tr h="182880">
                <a:tc>
                  <a:txBody>
                    <a:bodyPr/>
                    <a:lstStyle/>
                    <a:p>
                      <a:pPr marL="13335" marR="0">
                        <a:lnSpc>
                          <a:spcPct val="115000"/>
                        </a:lnSpc>
                        <a:spcBef>
                          <a:spcPts val="0"/>
                        </a:spcBef>
                        <a:spcAft>
                          <a:spcPts val="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35-39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12.6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11.5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31.1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33.0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41.0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45.0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2898967788"/>
                  </a:ext>
                </a:extLst>
              </a:tr>
              <a:tr h="182880">
                <a:tc>
                  <a:txBody>
                    <a:bodyPr/>
                    <a:lstStyle/>
                    <a:p>
                      <a:pPr marL="13335" marR="0">
                        <a:lnSpc>
                          <a:spcPct val="115000"/>
                        </a:lnSpc>
                        <a:spcBef>
                          <a:spcPts val="0"/>
                        </a:spcBef>
                        <a:spcAft>
                          <a:spcPts val="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40-44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11.0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27.2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28.9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36.5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40.3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1802090348"/>
                  </a:ext>
                </a:extLst>
              </a:tr>
              <a:tr h="182880">
                <a:tc>
                  <a:txBody>
                    <a:bodyPr/>
                    <a:lstStyle/>
                    <a:p>
                      <a:pPr marL="13335" marR="0">
                        <a:lnSpc>
                          <a:spcPct val="115000"/>
                        </a:lnSpc>
                        <a:spcBef>
                          <a:spcPts val="0"/>
                        </a:spcBef>
                        <a:spcAft>
                          <a:spcPts val="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45-49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23.3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25.2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32.0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35.6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67984851"/>
                  </a:ext>
                </a:extLst>
              </a:tr>
              <a:tr h="182880">
                <a:tc>
                  <a:txBody>
                    <a:bodyPr/>
                    <a:lstStyle/>
                    <a:p>
                      <a:pPr marL="13335" marR="0">
                        <a:lnSpc>
                          <a:spcPct val="115000"/>
                        </a:lnSpc>
                        <a:spcBef>
                          <a:spcPts val="0"/>
                        </a:spcBef>
                        <a:spcAft>
                          <a:spcPts val="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50-54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19.9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21.8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27.7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31.1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1622489155"/>
                  </a:ext>
                </a:extLst>
              </a:tr>
              <a:tr h="182880">
                <a:tc>
                  <a:txBody>
                    <a:bodyPr/>
                    <a:lstStyle/>
                    <a:p>
                      <a:pPr marL="13335" marR="0">
                        <a:lnSpc>
                          <a:spcPct val="115000"/>
                        </a:lnSpc>
                        <a:spcBef>
                          <a:spcPts val="0"/>
                        </a:spcBef>
                        <a:spcAft>
                          <a:spcPts val="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55-59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16.7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18.4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23.7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26.8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1265776815"/>
                  </a:ext>
                </a:extLst>
              </a:tr>
              <a:tr h="182880">
                <a:tc>
                  <a:txBody>
                    <a:bodyPr/>
                    <a:lstStyle/>
                    <a:p>
                      <a:pPr marL="13335" marR="0">
                        <a:lnSpc>
                          <a:spcPct val="115000"/>
                        </a:lnSpc>
                        <a:spcBef>
                          <a:spcPts val="0"/>
                        </a:spcBef>
                        <a:spcAft>
                          <a:spcPts val="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60-64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13.9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15.4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19.9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22.6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1551470425"/>
                  </a:ext>
                </a:extLst>
              </a:tr>
              <a:tr h="182880">
                <a:tc>
                  <a:txBody>
                    <a:bodyPr/>
                    <a:lstStyle/>
                    <a:p>
                      <a:pPr marL="13335" marR="0">
                        <a:lnSpc>
                          <a:spcPct val="115000"/>
                        </a:lnSpc>
                        <a:spcBef>
                          <a:spcPts val="0"/>
                        </a:spcBef>
                        <a:spcAft>
                          <a:spcPts val="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65-69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11.4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12.7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16.2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18.6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4038296384"/>
                  </a:ext>
                </a:extLst>
              </a:tr>
              <a:tr h="182880">
                <a:tc>
                  <a:txBody>
                    <a:bodyPr/>
                    <a:lstStyle/>
                    <a:p>
                      <a:pPr marL="13335" marR="0">
                        <a:lnSpc>
                          <a:spcPct val="115000"/>
                        </a:lnSpc>
                        <a:spcBef>
                          <a:spcPts val="0"/>
                        </a:spcBef>
                        <a:spcAft>
                          <a:spcPts val="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70-74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12.8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14.8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22336370"/>
                  </a:ext>
                </a:extLst>
              </a:tr>
              <a:tr h="182880">
                <a:tc>
                  <a:txBody>
                    <a:bodyPr/>
                    <a:lstStyle/>
                    <a:p>
                      <a:pPr marL="13335" marR="0">
                        <a:lnSpc>
                          <a:spcPct val="115000"/>
                        </a:lnSpc>
                        <a:spcBef>
                          <a:spcPts val="0"/>
                        </a:spcBef>
                        <a:spcAft>
                          <a:spcPts val="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75-79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7.6</a:t>
                      </a:r>
                      <a:r>
                        <a:rPr lang="en-US" sz="1200" baseline="30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8.6</a:t>
                      </a:r>
                      <a:r>
                        <a:rPr lang="en-US" sz="1200" baseline="30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11.4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2846520671"/>
                  </a:ext>
                </a:extLst>
              </a:tr>
              <a:tr h="182880">
                <a:tc>
                  <a:txBody>
                    <a:bodyPr/>
                    <a:lstStyle/>
                    <a:p>
                      <a:pPr marL="13335" marR="0">
                        <a:lnSpc>
                          <a:spcPct val="115000"/>
                        </a:lnSpc>
                        <a:spcBef>
                          <a:spcPts val="0"/>
                        </a:spcBef>
                        <a:spcAft>
                          <a:spcPts val="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80-84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nSpc>
                          <a:spcPct val="115000"/>
                        </a:lnSpc>
                      </a:pPr>
                      <a:endParaRPr lang="en-US" sz="1200">
                        <a:effectLst/>
                        <a:latin typeface="Calibri" panose="020F0502020204030204" pitchFamily="34" charset="0"/>
                      </a:endParaRPr>
                    </a:p>
                  </a:txBody>
                  <a:tcPr marL="68580" marR="68580" marT="0" marB="0" anchor="ctr">
                    <a:lnL>
                      <a:noFill/>
                    </a:lnL>
                    <a:lnR>
                      <a:noFill/>
                    </a:lnR>
                    <a:lnT>
                      <a:noFill/>
                    </a:lnT>
                    <a:lnB>
                      <a:noFill/>
                    </a:lnB>
                  </a:tcPr>
                </a:tc>
                <a:tc>
                  <a:txBody>
                    <a:bodyPr/>
                    <a:lstStyle/>
                    <a:p>
                      <a:pPr>
                        <a:lnSpc>
                          <a:spcPct val="115000"/>
                        </a:lnSpc>
                      </a:pPr>
                      <a:endParaRPr lang="en-US" sz="1200">
                        <a:effectLst/>
                        <a:latin typeface="Calibri" panose="020F0502020204030204" pitchFamily="34"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3715406059"/>
                  </a:ext>
                </a:extLst>
              </a:tr>
              <a:tr h="182880">
                <a:tc>
                  <a:txBody>
                    <a:bodyPr/>
                    <a:lstStyle/>
                    <a:p>
                      <a:pPr marL="13335" marR="0">
                        <a:lnSpc>
                          <a:spcPct val="115000"/>
                        </a:lnSpc>
                        <a:spcBef>
                          <a:spcPts val="0"/>
                        </a:spcBef>
                        <a:spcAft>
                          <a:spcPts val="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85+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200">
                        <a:effectLst/>
                        <a:latin typeface="Calibri" panose="020F0502020204030204" pitchFamily="34"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200">
                        <a:effectLst/>
                        <a:latin typeface="Calibri" panose="020F0502020204030204" pitchFamily="34"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2146976"/>
                  </a:ext>
                </a:extLst>
              </a:tr>
            </a:tbl>
          </a:graphicData>
        </a:graphic>
      </p:graphicFrame>
      <p:sp>
        <p:nvSpPr>
          <p:cNvPr id="6" name="Rectangle 5"/>
          <p:cNvSpPr/>
          <p:nvPr/>
        </p:nvSpPr>
        <p:spPr>
          <a:xfrm>
            <a:off x="0" y="5604952"/>
            <a:ext cx="9144000" cy="600164"/>
          </a:xfrm>
          <a:prstGeom prst="rect">
            <a:avLst/>
          </a:prstGeom>
        </p:spPr>
        <p:txBody>
          <a:bodyPr wrap="square">
            <a:spAutoFit/>
          </a:bodyPr>
          <a:lstStyle/>
          <a:p>
            <a:pPr>
              <a:spcBef>
                <a:spcPts val="1000"/>
              </a:spcBef>
              <a:spcAft>
                <a:spcPts val="1800"/>
              </a:spcAft>
            </a:pPr>
            <a:r>
              <a:rPr lang="en-US" sz="11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Data Source: Reference Table H.13; special analyses, USRDS ESRD Database; and National Vital Statistics Report. “Table 7. Life expectancy at selected ages, by race, Hispanic origin, race for non-Hispanic population, and sex: United States, 2013 (2016).” Expected remaining lifetimes (years) of the general U.S. population and of period prevalent dialysis and transplant patients. </a:t>
            </a:r>
            <a:r>
              <a:rPr lang="en-US" sz="1100" i="1" baseline="300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a</a:t>
            </a:r>
            <a:r>
              <a:rPr lang="en-US" sz="1100" i="1"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Cell</a:t>
            </a:r>
            <a:r>
              <a:rPr lang="en-US" sz="11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values combine ages 75+. Abbreviation: ESRD, end-stage renal disease.</a:t>
            </a:r>
            <a:endParaRPr lang="en-US" sz="11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44341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17</a:t>
            </a:fld>
            <a:endParaRPr lang="en-US" dirty="0"/>
          </a:p>
        </p:txBody>
      </p:sp>
      <p:sp>
        <p:nvSpPr>
          <p:cNvPr id="3" name="Title 2"/>
          <p:cNvSpPr>
            <a:spLocks noGrp="1"/>
          </p:cNvSpPr>
          <p:nvPr>
            <p:ph type="title"/>
          </p:nvPr>
        </p:nvSpPr>
        <p:spPr>
          <a:xfrm>
            <a:off x="0" y="274638"/>
            <a:ext cx="9144000" cy="1143000"/>
          </a:xfrm>
        </p:spPr>
        <p:txBody>
          <a:bodyPr/>
          <a:lstStyle/>
          <a:p>
            <a:pPr marL="0" marR="0">
              <a:spcBef>
                <a:spcPts val="1800"/>
              </a:spcBef>
              <a:spcAft>
                <a:spcPts val="600"/>
              </a:spcAft>
            </a:pPr>
            <a:r>
              <a:rPr lang="en-US" sz="2300" b="1" spc="30" dirty="0">
                <a:latin typeface="Calibri" panose="020F0502020204030204" pitchFamily="34" charset="0"/>
                <a:ea typeface="Times New Roman" panose="02020603050405020304" pitchFamily="18" charset="0"/>
                <a:cs typeface="Times New Roman" panose="02020603050405020304" pitchFamily="18" charset="0"/>
              </a:rPr>
              <a:t>vol 2 </a:t>
            </a:r>
            <a:r>
              <a:rPr lang="en-US" sz="2300" b="1" spc="30" dirty="0" smtClean="0">
                <a:latin typeface="Calibri" panose="020F0502020204030204" pitchFamily="34" charset="0"/>
                <a:ea typeface="Times New Roman" panose="02020603050405020304" pitchFamily="18" charset="0"/>
                <a:cs typeface="Times New Roman" panose="02020603050405020304" pitchFamily="18" charset="0"/>
              </a:rPr>
              <a:t>Table 5.5 </a:t>
            </a:r>
            <a:r>
              <a:rPr lang="en-US" sz="2300" b="1" spc="30" dirty="0">
                <a:latin typeface="Calibri" panose="020F0502020204030204" pitchFamily="34" charset="0"/>
                <a:ea typeface="Times New Roman" panose="02020603050405020304" pitchFamily="18" charset="0"/>
                <a:cs typeface="Times New Roman" panose="02020603050405020304" pitchFamily="18" charset="0"/>
              </a:rPr>
              <a:t>Adjusted mortality (deaths per 1,000 patient-years) by age, sex, treatment modality, and comorbidity among ESRD patients and the general Medicare population, 2014</a:t>
            </a:r>
            <a:br>
              <a:rPr lang="en-US" sz="23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3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04922163"/>
              </p:ext>
            </p:extLst>
          </p:nvPr>
        </p:nvGraphicFramePr>
        <p:xfrm>
          <a:off x="362300" y="2057400"/>
          <a:ext cx="8419400" cy="1578610"/>
        </p:xfrm>
        <a:graphic>
          <a:graphicData uri="http://schemas.openxmlformats.org/drawingml/2006/table">
            <a:tbl>
              <a:tblPr firstRow="1" firstCol="1" bandRow="1"/>
              <a:tblGrid>
                <a:gridCol w="649287">
                  <a:extLst>
                    <a:ext uri="{9D8B030D-6E8A-4147-A177-3AD203B41FA5}">
                      <a16:colId xmlns:a16="http://schemas.microsoft.com/office/drawing/2014/main" val="1273409785"/>
                    </a:ext>
                  </a:extLst>
                </a:gridCol>
                <a:gridCol w="809053">
                  <a:extLst>
                    <a:ext uri="{9D8B030D-6E8A-4147-A177-3AD203B41FA5}">
                      <a16:colId xmlns:a16="http://schemas.microsoft.com/office/drawing/2014/main" val="804506793"/>
                    </a:ext>
                  </a:extLst>
                </a:gridCol>
                <a:gridCol w="850900">
                  <a:extLst>
                    <a:ext uri="{9D8B030D-6E8A-4147-A177-3AD203B41FA5}">
                      <a16:colId xmlns:a16="http://schemas.microsoft.com/office/drawing/2014/main" val="2896732043"/>
                    </a:ext>
                  </a:extLst>
                </a:gridCol>
                <a:gridCol w="1163320">
                  <a:extLst>
                    <a:ext uri="{9D8B030D-6E8A-4147-A177-3AD203B41FA5}">
                      <a16:colId xmlns:a16="http://schemas.microsoft.com/office/drawing/2014/main" val="609657958"/>
                    </a:ext>
                  </a:extLst>
                </a:gridCol>
                <a:gridCol w="1387919">
                  <a:extLst>
                    <a:ext uri="{9D8B030D-6E8A-4147-A177-3AD203B41FA5}">
                      <a16:colId xmlns:a16="http://schemas.microsoft.com/office/drawing/2014/main" val="2493901304"/>
                    </a:ext>
                  </a:extLst>
                </a:gridCol>
                <a:gridCol w="735330">
                  <a:extLst>
                    <a:ext uri="{9D8B030D-6E8A-4147-A177-3AD203B41FA5}">
                      <a16:colId xmlns:a16="http://schemas.microsoft.com/office/drawing/2014/main" val="3076967600"/>
                    </a:ext>
                  </a:extLst>
                </a:gridCol>
                <a:gridCol w="982599">
                  <a:extLst>
                    <a:ext uri="{9D8B030D-6E8A-4147-A177-3AD203B41FA5}">
                      <a16:colId xmlns:a16="http://schemas.microsoft.com/office/drawing/2014/main" val="1246266957"/>
                    </a:ext>
                  </a:extLst>
                </a:gridCol>
                <a:gridCol w="507492">
                  <a:extLst>
                    <a:ext uri="{9D8B030D-6E8A-4147-A177-3AD203B41FA5}">
                      <a16:colId xmlns:a16="http://schemas.microsoft.com/office/drawing/2014/main" val="2766189118"/>
                    </a:ext>
                  </a:extLst>
                </a:gridCol>
                <a:gridCol w="831533">
                  <a:extLst>
                    <a:ext uri="{9D8B030D-6E8A-4147-A177-3AD203B41FA5}">
                      <a16:colId xmlns:a16="http://schemas.microsoft.com/office/drawing/2014/main" val="2844517388"/>
                    </a:ext>
                  </a:extLst>
                </a:gridCol>
                <a:gridCol w="501967">
                  <a:extLst>
                    <a:ext uri="{9D8B030D-6E8A-4147-A177-3AD203B41FA5}">
                      <a16:colId xmlns:a16="http://schemas.microsoft.com/office/drawing/2014/main" val="2252374082"/>
                    </a:ext>
                  </a:extLst>
                </a:gridCol>
              </a:tblGrid>
              <a:tr h="0">
                <a:tc>
                  <a:txBody>
                    <a:bodyPr/>
                    <a:lstStyle/>
                    <a:p>
                      <a:pPr marL="0" marR="0" algn="ctr">
                        <a:lnSpc>
                          <a:spcPct val="115000"/>
                        </a:lnSpc>
                        <a:spcBef>
                          <a:spcPts val="100"/>
                        </a:spcBef>
                        <a:spcAft>
                          <a:spcPts val="100"/>
                        </a:spcAft>
                      </a:pPr>
                      <a:r>
                        <a:rPr lang="en-US" sz="1700" b="1" dirty="0">
                          <a:effectLst/>
                          <a:latin typeface="Calibri" panose="020F0502020204030204" pitchFamily="34" charset="0"/>
                          <a:ea typeface="Calibri" panose="020F0502020204030204" pitchFamily="34" charset="0"/>
                          <a:cs typeface="Times New Roman" panose="02020603050405020304" pitchFamily="18" charset="0"/>
                        </a:rPr>
                        <a:t>Age</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8890" marB="889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100"/>
                        </a:spcBef>
                        <a:spcAft>
                          <a:spcPts val="100"/>
                        </a:spcAft>
                      </a:pPr>
                      <a:r>
                        <a:rPr lang="en-US" sz="1700" b="1" dirty="0">
                          <a:effectLst/>
                          <a:latin typeface="Calibri" panose="020F0502020204030204" pitchFamily="34" charset="0"/>
                          <a:ea typeface="Calibri" panose="020F0502020204030204" pitchFamily="34" charset="0"/>
                          <a:cs typeface="Times New Roman" panose="02020603050405020304" pitchFamily="18" charset="0"/>
                        </a:rPr>
                        <a:t>Sex</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8890" marB="889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100"/>
                        </a:spcBef>
                        <a:spcAft>
                          <a:spcPts val="100"/>
                        </a:spcAft>
                      </a:pPr>
                      <a:r>
                        <a:rPr lang="en-US" sz="1700" b="1">
                          <a:effectLst/>
                          <a:latin typeface="Calibri" panose="020F0502020204030204" pitchFamily="34" charset="0"/>
                          <a:ea typeface="Calibri" panose="020F0502020204030204" pitchFamily="34" charset="0"/>
                          <a:cs typeface="Times New Roman" panose="02020603050405020304" pitchFamily="18" charset="0"/>
                        </a:rPr>
                        <a:t>Dialysis</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8890" marB="889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100"/>
                        </a:spcBef>
                        <a:spcAft>
                          <a:spcPts val="100"/>
                        </a:spcAft>
                      </a:pPr>
                      <a:r>
                        <a:rPr lang="en-US" sz="1700" b="1" dirty="0">
                          <a:effectLst/>
                          <a:latin typeface="Calibri" panose="020F0502020204030204" pitchFamily="34" charset="0"/>
                          <a:ea typeface="Calibri" panose="020F0502020204030204" pitchFamily="34" charset="0"/>
                          <a:cs typeface="Times New Roman" panose="02020603050405020304" pitchFamily="18" charset="0"/>
                        </a:rPr>
                        <a:t>Transplant</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8890" marB="889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100"/>
                        </a:spcBef>
                        <a:spcAft>
                          <a:spcPts val="100"/>
                        </a:spcAft>
                      </a:pPr>
                      <a:r>
                        <a:rPr lang="en-US" sz="1700" b="1" dirty="0">
                          <a:effectLst/>
                          <a:latin typeface="Calibri" panose="020F0502020204030204" pitchFamily="34" charset="0"/>
                          <a:ea typeface="Calibri" panose="020F0502020204030204" pitchFamily="34" charset="0"/>
                          <a:cs typeface="Times New Roman" panose="02020603050405020304" pitchFamily="18" charset="0"/>
                        </a:rPr>
                        <a:t>All Medicare</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8890" marB="889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100"/>
                        </a:spcBef>
                        <a:spcAft>
                          <a:spcPts val="100"/>
                        </a:spcAft>
                      </a:pPr>
                      <a:r>
                        <a:rPr lang="en-US" sz="1700" b="1">
                          <a:effectLst/>
                          <a:latin typeface="Calibri" panose="020F0502020204030204" pitchFamily="34" charset="0"/>
                          <a:ea typeface="Calibri" panose="020F0502020204030204" pitchFamily="34" charset="0"/>
                          <a:cs typeface="Times New Roman" panose="02020603050405020304" pitchFamily="18" charset="0"/>
                        </a:rPr>
                        <a:t>Cancer</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8890" marB="889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100"/>
                        </a:spcBef>
                        <a:spcAft>
                          <a:spcPts val="100"/>
                        </a:spcAft>
                      </a:pPr>
                      <a:r>
                        <a:rPr lang="en-US" sz="1700" b="1">
                          <a:effectLst/>
                          <a:latin typeface="Calibri" panose="020F0502020204030204" pitchFamily="34" charset="0"/>
                          <a:ea typeface="Calibri" panose="020F0502020204030204" pitchFamily="34" charset="0"/>
                          <a:cs typeface="Times New Roman" panose="02020603050405020304" pitchFamily="18" charset="0"/>
                        </a:rPr>
                        <a:t>Diabetes</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8890" marB="889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100"/>
                        </a:spcBef>
                        <a:spcAft>
                          <a:spcPts val="100"/>
                        </a:spcAft>
                      </a:pPr>
                      <a:r>
                        <a:rPr lang="en-US" sz="1700" b="1">
                          <a:effectLst/>
                          <a:latin typeface="Calibri" panose="020F0502020204030204" pitchFamily="34" charset="0"/>
                          <a:ea typeface="Calibri" panose="020F0502020204030204" pitchFamily="34" charset="0"/>
                          <a:cs typeface="Times New Roman" panose="02020603050405020304" pitchFamily="18" charset="0"/>
                        </a:rPr>
                        <a:t>CHF</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8890" marB="889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100"/>
                        </a:spcBef>
                        <a:spcAft>
                          <a:spcPts val="100"/>
                        </a:spcAft>
                      </a:pPr>
                      <a:r>
                        <a:rPr lang="en-US" sz="1700" b="1">
                          <a:effectLst/>
                          <a:latin typeface="Calibri" panose="020F0502020204030204" pitchFamily="34" charset="0"/>
                          <a:ea typeface="Calibri" panose="020F0502020204030204" pitchFamily="34" charset="0"/>
                          <a:cs typeface="Times New Roman" panose="02020603050405020304" pitchFamily="18" charset="0"/>
                        </a:rPr>
                        <a:t>CVA/TIA</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8890" marB="889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100"/>
                        </a:spcBef>
                        <a:spcAft>
                          <a:spcPts val="100"/>
                        </a:spcAft>
                      </a:pPr>
                      <a:r>
                        <a:rPr lang="en-US" sz="1700" b="1" dirty="0">
                          <a:effectLst/>
                          <a:latin typeface="Calibri" panose="020F0502020204030204" pitchFamily="34" charset="0"/>
                          <a:ea typeface="Calibri" panose="020F0502020204030204" pitchFamily="34" charset="0"/>
                          <a:cs typeface="Times New Roman" panose="02020603050405020304" pitchFamily="18" charset="0"/>
                        </a:rPr>
                        <a:t>AMI</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8890" marB="889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6658975"/>
                  </a:ext>
                </a:extLst>
              </a:tr>
              <a:tr h="228600">
                <a:tc rowSpan="2">
                  <a:txBody>
                    <a:bodyPr/>
                    <a:lstStyle/>
                    <a:p>
                      <a:pPr marL="0" marR="0" algn="ctr">
                        <a:lnSpc>
                          <a:spcPct val="115000"/>
                        </a:lnSpc>
                        <a:spcBef>
                          <a:spcPts val="0"/>
                        </a:spcBef>
                        <a:spcAft>
                          <a:spcPts val="0"/>
                        </a:spcAft>
                      </a:pPr>
                      <a:r>
                        <a:rPr lang="en-US" sz="1700" b="1" dirty="0">
                          <a:effectLst/>
                          <a:latin typeface="Calibri" panose="020F0502020204030204" pitchFamily="34" charset="0"/>
                          <a:ea typeface="Calibri" panose="020F0502020204030204" pitchFamily="34" charset="0"/>
                          <a:cs typeface="Times New Roman" panose="02020603050405020304" pitchFamily="18" charset="0"/>
                        </a:rPr>
                        <a:t>65-74</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8890" marB="889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700" dirty="0">
                          <a:effectLst/>
                          <a:latin typeface="Calibri" panose="020F0502020204030204" pitchFamily="34" charset="0"/>
                          <a:ea typeface="Calibri" panose="020F0502020204030204" pitchFamily="34" charset="0"/>
                          <a:cs typeface="Times New Roman" panose="02020603050405020304" pitchFamily="18" charset="0"/>
                        </a:rPr>
                        <a:t>Male</a:t>
                      </a:r>
                    </a:p>
                  </a:txBody>
                  <a:tcPr marL="0" marR="0" marT="8890" marB="889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7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223</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8890" marB="889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7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66</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8890" marB="889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7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27</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8890" marB="889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7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73</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8890" marB="889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7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40</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8890" marB="889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7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112</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8890" marB="889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7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72</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8890" marB="889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7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87</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8890" marB="889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704895680"/>
                  </a:ext>
                </a:extLst>
              </a:tr>
              <a:tr h="228600">
                <a:tc vMerge="1">
                  <a:txBody>
                    <a:bodyPr/>
                    <a:lstStyle/>
                    <a:p>
                      <a:endParaRPr lang="en-US"/>
                    </a:p>
                  </a:txBody>
                  <a:tcPr/>
                </a:tc>
                <a:tc>
                  <a:txBody>
                    <a:bodyPr/>
                    <a:lstStyle/>
                    <a:p>
                      <a:pPr marL="0" marR="0" algn="ctr">
                        <a:lnSpc>
                          <a:spcPct val="115000"/>
                        </a:lnSpc>
                        <a:spcBef>
                          <a:spcPts val="0"/>
                        </a:spcBef>
                        <a:spcAft>
                          <a:spcPts val="0"/>
                        </a:spcAft>
                      </a:pPr>
                      <a:r>
                        <a:rPr lang="en-US" sz="1700" dirty="0">
                          <a:effectLst/>
                          <a:latin typeface="Calibri" panose="020F0502020204030204" pitchFamily="34" charset="0"/>
                          <a:ea typeface="Calibri" panose="020F0502020204030204" pitchFamily="34" charset="0"/>
                          <a:cs typeface="Times New Roman" panose="02020603050405020304" pitchFamily="18" charset="0"/>
                        </a:rPr>
                        <a:t>Female</a:t>
                      </a:r>
                    </a:p>
                  </a:txBody>
                  <a:tcPr marL="0" marR="0" marT="8890" marB="889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7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211</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8890" marB="889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7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60</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8890" marB="889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7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18</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8890" marB="889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7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64</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8890" marB="889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7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31</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8890" marB="889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7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101</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8890" marB="889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7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57</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8890" marB="889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7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94</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8890" marB="889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432492"/>
                  </a:ext>
                </a:extLst>
              </a:tr>
              <a:tr h="228600">
                <a:tc rowSpan="2">
                  <a:txBody>
                    <a:bodyPr/>
                    <a:lstStyle/>
                    <a:p>
                      <a:pPr marL="0" marR="0" algn="ctr">
                        <a:lnSpc>
                          <a:spcPct val="115000"/>
                        </a:lnSpc>
                        <a:spcBef>
                          <a:spcPts val="0"/>
                        </a:spcBef>
                        <a:spcAft>
                          <a:spcPts val="0"/>
                        </a:spcAft>
                      </a:pPr>
                      <a:r>
                        <a:rPr lang="en-US" sz="1700" b="1" dirty="0">
                          <a:effectLst/>
                          <a:latin typeface="Calibri" panose="020F0502020204030204" pitchFamily="34" charset="0"/>
                          <a:ea typeface="Calibri" panose="020F0502020204030204" pitchFamily="34" charset="0"/>
                          <a:cs typeface="Times New Roman" panose="02020603050405020304" pitchFamily="18" charset="0"/>
                        </a:rPr>
                        <a:t>75+</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8890" marB="889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700" dirty="0">
                          <a:effectLst/>
                          <a:latin typeface="Calibri" panose="020F0502020204030204" pitchFamily="34" charset="0"/>
                          <a:ea typeface="Calibri" panose="020F0502020204030204" pitchFamily="34" charset="0"/>
                          <a:cs typeface="Times New Roman" panose="02020603050405020304" pitchFamily="18" charset="0"/>
                        </a:rPr>
                        <a:t>Male</a:t>
                      </a:r>
                    </a:p>
                  </a:txBody>
                  <a:tcPr marL="0" marR="0" marT="8890" marB="889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7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338</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8890" marB="889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7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126</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8890" marB="889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7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92</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8890" marB="889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7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140</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8890" marB="889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7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112</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8890" marB="889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7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238</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8890" marB="889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7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168</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8890" marB="889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7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210</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8890" marB="889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661526238"/>
                  </a:ext>
                </a:extLst>
              </a:tr>
              <a:tr h="228600">
                <a:tc vMerge="1">
                  <a:txBody>
                    <a:bodyPr/>
                    <a:lstStyle/>
                    <a:p>
                      <a:endParaRPr lang="en-US"/>
                    </a:p>
                  </a:txBody>
                  <a:tcPr/>
                </a:tc>
                <a:tc>
                  <a:txBody>
                    <a:bodyPr/>
                    <a:lstStyle/>
                    <a:p>
                      <a:pPr marL="0" marR="0" algn="ctr">
                        <a:lnSpc>
                          <a:spcPct val="115000"/>
                        </a:lnSpc>
                        <a:spcBef>
                          <a:spcPts val="0"/>
                        </a:spcBef>
                        <a:spcAft>
                          <a:spcPts val="0"/>
                        </a:spcAft>
                      </a:pPr>
                      <a:r>
                        <a:rPr lang="en-US" sz="1700">
                          <a:effectLst/>
                          <a:latin typeface="Calibri" panose="020F0502020204030204" pitchFamily="34" charset="0"/>
                          <a:ea typeface="Calibri" panose="020F0502020204030204" pitchFamily="34" charset="0"/>
                          <a:cs typeface="Times New Roman" panose="02020603050405020304" pitchFamily="18" charset="0"/>
                        </a:rPr>
                        <a:t>Female</a:t>
                      </a:r>
                    </a:p>
                  </a:txBody>
                  <a:tcPr marL="0" marR="0" marT="8890" marB="889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7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317</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8890" marB="889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7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105</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8890" marB="889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7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84</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8890" marB="889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7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132</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8890" marB="889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7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103</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8890" marB="889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7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228</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8890" marB="889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7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155</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8890" marB="889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7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207</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8890" marB="889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1461055"/>
                  </a:ext>
                </a:extLst>
              </a:tr>
            </a:tbl>
          </a:graphicData>
        </a:graphic>
      </p:graphicFrame>
      <p:sp>
        <p:nvSpPr>
          <p:cNvPr id="6" name="Rectangle 5"/>
          <p:cNvSpPr/>
          <p:nvPr/>
        </p:nvSpPr>
        <p:spPr>
          <a:xfrm>
            <a:off x="275305" y="3771900"/>
            <a:ext cx="8506395" cy="769441"/>
          </a:xfrm>
          <a:prstGeom prst="rect">
            <a:avLst/>
          </a:prstGeom>
        </p:spPr>
        <p:txBody>
          <a:bodyPr wrap="square">
            <a:spAutoFit/>
          </a:bodyPr>
          <a:lstStyle/>
          <a:p>
            <a:pPr>
              <a:spcBef>
                <a:spcPts val="1000"/>
              </a:spcBef>
              <a:spcAft>
                <a:spcPts val="1800"/>
              </a:spcAft>
            </a:pPr>
            <a:r>
              <a:rPr lang="en-US" sz="11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and Medicare 5% sample. Adjusted for race. Medicare data limited to patients with at least one month of Medicare eligibility in 2014. Reference population: Medicare patients, 2014. Abbreviations: AMI, acute myocardial infarction; CHF, congestive heart failure; CMS, Centers for Medicare &amp; Medicaid; CVA/TIA, cerebrovascular accident/transient ischemic attack; ESRD, end-stage renal disease. </a:t>
            </a:r>
            <a:endParaRPr lang="en-US" sz="11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28038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18</a:t>
            </a:fld>
            <a:endParaRPr lang="en-US" dirty="0"/>
          </a:p>
        </p:txBody>
      </p:sp>
      <p:sp>
        <p:nvSpPr>
          <p:cNvPr id="3" name="Title 2"/>
          <p:cNvSpPr>
            <a:spLocks noGrp="1"/>
          </p:cNvSpPr>
          <p:nvPr>
            <p:ph type="title"/>
          </p:nvPr>
        </p:nvSpPr>
        <p:spPr>
          <a:xfrm>
            <a:off x="9197" y="152400"/>
            <a:ext cx="8944303" cy="1130342"/>
          </a:xfrm>
        </p:spPr>
        <p:txBody>
          <a:bodyPr/>
          <a:lstStyle/>
          <a:p>
            <a:pPr marL="0" marR="0">
              <a:spcBef>
                <a:spcPts val="1800"/>
              </a:spcBef>
              <a:spcAft>
                <a:spcPts val="1200"/>
              </a:spcAft>
            </a:pPr>
            <a:r>
              <a:rPr lang="en-US" sz="2000" b="1" spc="30" dirty="0">
                <a:latin typeface="Calibri" panose="020F0502020204030204" pitchFamily="34" charset="0"/>
                <a:ea typeface="Times New Roman" panose="02020603050405020304" pitchFamily="18" charset="0"/>
                <a:cs typeface="Times New Roman" panose="02020603050405020304" pitchFamily="18" charset="0"/>
              </a:rPr>
              <a:t>vol 2 Figure 5.5 Adjusted mortality (deaths per 1,000 patient-years) by calendar year, treatment modality, and comorbidity among ESRD patients and comorbidity-specific Medicare populations aged 65 &amp; older, </a:t>
            </a:r>
            <a:r>
              <a:rPr lang="en-US" sz="2000" b="1" spc="30" dirty="0" smtClean="0">
                <a:latin typeface="Calibri" panose="020F0502020204030204" pitchFamily="34" charset="0"/>
                <a:ea typeface="Times New Roman" panose="02020603050405020304" pitchFamily="18" charset="0"/>
                <a:cs typeface="Times New Roman" panose="02020603050405020304" pitchFamily="18" charset="0"/>
              </a:rPr>
              <a:t>1996-2015</a:t>
            </a:r>
            <a:endParaRPr lang="en-US" sz="2000"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56048" y="1181100"/>
            <a:ext cx="5831903" cy="3712624"/>
          </a:xfrm>
        </p:spPr>
      </p:pic>
      <p:sp>
        <p:nvSpPr>
          <p:cNvPr id="6" name="Rectangle 5"/>
          <p:cNvSpPr/>
          <p:nvPr/>
        </p:nvSpPr>
        <p:spPr>
          <a:xfrm>
            <a:off x="178347" y="5257800"/>
            <a:ext cx="8606001" cy="830997"/>
          </a:xfrm>
          <a:prstGeom prst="rect">
            <a:avLst/>
          </a:prstGeom>
        </p:spPr>
        <p:txBody>
          <a:bodyPr wrap="square">
            <a:spAutoFit/>
          </a:bodyPr>
          <a:lstStyle/>
          <a:p>
            <a:pPr>
              <a:spcAft>
                <a:spcPts val="18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and Medicare 5% sample. Unadjusted and adjusted (sex and race) mortality rates starting with the January 1 point prevalent sample in the ESRD and general populations, aged 65 and older (per 1,000 patient-years at risk). Reference population: period prevalent ESRD patients, 2012. Abbreviations: AMI, acute myocardial infarction; CHF, congestive heart failure; CVA/TIA, cerebrovascular accident/transient ischemic attack; ESRD, end-stage renal disease.</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37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a:t>
            </a:fld>
            <a:endParaRPr lang="en-US" dirty="0"/>
          </a:p>
        </p:txBody>
      </p:sp>
      <p:sp>
        <p:nvSpPr>
          <p:cNvPr id="3" name="Title 2"/>
          <p:cNvSpPr>
            <a:spLocks noGrp="1"/>
          </p:cNvSpPr>
          <p:nvPr>
            <p:ph type="title"/>
          </p:nvPr>
        </p:nvSpPr>
        <p:spPr>
          <a:xfrm>
            <a:off x="0" y="163989"/>
            <a:ext cx="9144000" cy="692155"/>
          </a:xfrm>
        </p:spPr>
        <p:txBody>
          <a:bodyPr/>
          <a:lstStyle/>
          <a:p>
            <a:pPr marL="0" marR="0">
              <a:spcBef>
                <a:spcPts val="600"/>
              </a:spcBef>
              <a:spcAft>
                <a:spcPts val="1200"/>
              </a:spcAft>
            </a:pPr>
            <a:r>
              <a:rPr lang="en-US" sz="1600" b="1" spc="30" dirty="0" smtClean="0">
                <a:latin typeface="Calibri" panose="020F0502020204030204" pitchFamily="34" charset="0"/>
                <a:ea typeface="Times New Roman" panose="02020603050405020304" pitchFamily="18" charset="0"/>
                <a:cs typeface="Times New Roman" panose="02020603050405020304" pitchFamily="18" charset="0"/>
              </a:rPr>
              <a:t>vol 2 Figure 5.1 Adjusted all-cause mortality by treatment modality (a) overall, dialysis, and transplant, and (b) hemodialysis and peritoneal dialysis, for period-prevalent patients, 2001-2015 </a:t>
            </a:r>
            <a:endParaRPr lang="en-US" sz="3200"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41469" y="1426728"/>
            <a:ext cx="6861062" cy="4117856"/>
          </a:xfrm>
        </p:spPr>
      </p:pic>
      <p:sp>
        <p:nvSpPr>
          <p:cNvPr id="6" name="Rectangle 5"/>
          <p:cNvSpPr/>
          <p:nvPr/>
        </p:nvSpPr>
        <p:spPr>
          <a:xfrm>
            <a:off x="3183639" y="1061984"/>
            <a:ext cx="2776722" cy="307777"/>
          </a:xfrm>
          <a:prstGeom prst="rect">
            <a:avLst/>
          </a:prstGeom>
        </p:spPr>
        <p:txBody>
          <a:bodyPr wrap="none">
            <a:spAutoFit/>
          </a:bodyPr>
          <a:lstStyle/>
          <a:p>
            <a:pPr marR="0" lvl="0" algn="ctr" fontAlgn="base">
              <a:spcBef>
                <a:spcPts val="600"/>
              </a:spcBef>
              <a:spcAft>
                <a:spcPts val="600"/>
              </a:spcAft>
            </a:pPr>
            <a:r>
              <a:rPr lang="en-US" sz="1400" b="1" kern="0" dirty="0" smtClean="0">
                <a:latin typeface="Calibri" panose="020F0502020204030204" pitchFamily="34" charset="0"/>
                <a:ea typeface="Times New Roman" panose="02020603050405020304" pitchFamily="18" charset="0"/>
                <a:cs typeface="Segoe UI" panose="020B0502040204020203" pitchFamily="34" charset="0"/>
              </a:rPr>
              <a:t>(a) Overall</a:t>
            </a:r>
            <a:r>
              <a:rPr lang="en-US" sz="1400" b="1" kern="0" dirty="0">
                <a:latin typeface="Calibri" panose="020F0502020204030204" pitchFamily="34" charset="0"/>
                <a:ea typeface="Times New Roman" panose="02020603050405020304" pitchFamily="18" charset="0"/>
                <a:cs typeface="Segoe UI" panose="020B0502040204020203" pitchFamily="34" charset="0"/>
              </a:rPr>
              <a:t>, dialysis, and transplant</a:t>
            </a:r>
            <a:endParaRPr lang="en-US" sz="1400" b="1" u="none" strike="noStrike" kern="0" spc="0" dirty="0">
              <a:effectLst/>
              <a:latin typeface="Calibri" panose="020F0502020204030204" pitchFamily="34" charset="0"/>
              <a:ea typeface="Times New Roman" panose="02020603050405020304" pitchFamily="18" charset="0"/>
              <a:cs typeface="Segoe UI" panose="020B0502040204020203" pitchFamily="34" charset="0"/>
            </a:endParaRPr>
          </a:p>
        </p:txBody>
      </p:sp>
      <p:sp>
        <p:nvSpPr>
          <p:cNvPr id="7" name="Rectangle 6"/>
          <p:cNvSpPr/>
          <p:nvPr/>
        </p:nvSpPr>
        <p:spPr>
          <a:xfrm>
            <a:off x="438150" y="5468837"/>
            <a:ext cx="8267700" cy="646331"/>
          </a:xfrm>
          <a:prstGeom prst="rect">
            <a:avLst/>
          </a:prstGeom>
        </p:spPr>
        <p:txBody>
          <a:bodyPr wrap="square">
            <a:spAutoFit/>
          </a:bodyPr>
          <a:lstStyle/>
          <a:p>
            <a:pPr>
              <a:spcAft>
                <a:spcPts val="12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Reference Tables H.2_adj, H4_adj, H.8_adj, H.9_adj, and H.10_adj; and special analyses, USRDS ESRD Database. Adjusted for age, sex, race, ethnicity, primary diagnosis and vintage. Reference population: period prevalent ESRD patients, 2011. Abbreviations: HD, hemodialysis; PD, peritoneal dialysis. </a:t>
            </a:r>
            <a:endParaRPr lang="en-US" sz="1200" dirty="0"/>
          </a:p>
        </p:txBody>
      </p:sp>
    </p:spTree>
    <p:extLst>
      <p:ext uri="{BB962C8B-B14F-4D97-AF65-F5344CB8AC3E}">
        <p14:creationId xmlns:p14="http://schemas.microsoft.com/office/powerpoint/2010/main" val="32614849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3</a:t>
            </a:fld>
            <a:endParaRPr lang="en-US" dirty="0"/>
          </a:p>
        </p:txBody>
      </p:sp>
      <p:sp>
        <p:nvSpPr>
          <p:cNvPr id="3" name="Title 2"/>
          <p:cNvSpPr>
            <a:spLocks noGrp="1"/>
          </p:cNvSpPr>
          <p:nvPr>
            <p:ph type="title"/>
          </p:nvPr>
        </p:nvSpPr>
        <p:spPr>
          <a:xfrm>
            <a:off x="0" y="163989"/>
            <a:ext cx="9144000" cy="642041"/>
          </a:xfrm>
        </p:spPr>
        <p:txBody>
          <a:bodyPr/>
          <a:lstStyle/>
          <a:p>
            <a:pPr marL="0" marR="0">
              <a:spcBef>
                <a:spcPts val="600"/>
              </a:spcBef>
              <a:spcAft>
                <a:spcPts val="1200"/>
              </a:spcAft>
            </a:pPr>
            <a:r>
              <a:rPr lang="en-US" sz="1600" b="1" spc="30" dirty="0" smtClean="0">
                <a:latin typeface="Calibri" panose="020F0502020204030204" pitchFamily="34" charset="0"/>
                <a:ea typeface="Times New Roman" panose="02020603050405020304" pitchFamily="18" charset="0"/>
                <a:cs typeface="Times New Roman" panose="02020603050405020304" pitchFamily="18" charset="0"/>
              </a:rPr>
              <a:t>vol 2 Figure 5.1 Adjusted all-cause mortality by treatment modality (a) overall, dialysis, and transplant, and (b) hemodialysis and peritoneal dialysis, for period-prevalent patients, 2001-2015 </a:t>
            </a:r>
            <a:br>
              <a:rPr lang="en-US" sz="1600" b="1" spc="30" dirty="0" smtClean="0">
                <a:latin typeface="Calibri" panose="020F0502020204030204" pitchFamily="34" charset="0"/>
                <a:ea typeface="Times New Roman" panose="02020603050405020304" pitchFamily="18" charset="0"/>
                <a:cs typeface="Times New Roman" panose="02020603050405020304" pitchFamily="18" charset="0"/>
              </a:rPr>
            </a:br>
            <a:endParaRPr lang="en-US" sz="1600" dirty="0"/>
          </a:p>
        </p:txBody>
      </p:sp>
      <p:sp>
        <p:nvSpPr>
          <p:cNvPr id="6" name="Rectangle 5"/>
          <p:cNvSpPr/>
          <p:nvPr/>
        </p:nvSpPr>
        <p:spPr>
          <a:xfrm>
            <a:off x="2997691" y="951708"/>
            <a:ext cx="3148619" cy="307777"/>
          </a:xfrm>
          <a:prstGeom prst="rect">
            <a:avLst/>
          </a:prstGeom>
        </p:spPr>
        <p:txBody>
          <a:bodyPr wrap="none">
            <a:spAutoFit/>
          </a:bodyPr>
          <a:lstStyle/>
          <a:p>
            <a:pPr marR="0" lvl="0" algn="ctr" fontAlgn="base">
              <a:spcBef>
                <a:spcPts val="600"/>
              </a:spcBef>
              <a:spcAft>
                <a:spcPts val="600"/>
              </a:spcAft>
            </a:pPr>
            <a:r>
              <a:rPr lang="en-US" sz="1400" b="1" kern="0" dirty="0" smtClean="0">
                <a:latin typeface="Calibri" panose="020F0502020204030204" pitchFamily="34" charset="0"/>
                <a:ea typeface="Times New Roman" panose="02020603050405020304" pitchFamily="18" charset="0"/>
                <a:cs typeface="Segoe UI" panose="020B0502040204020203" pitchFamily="34" charset="0"/>
              </a:rPr>
              <a:t>(b) Hemodialysis and peritoneal dialysis</a:t>
            </a:r>
            <a:endParaRPr lang="en-US" sz="1400" b="1" u="none" strike="noStrike" kern="0" spc="0" dirty="0">
              <a:effectLst/>
              <a:latin typeface="Calibri" panose="020F0502020204030204" pitchFamily="34" charset="0"/>
              <a:ea typeface="Times New Roman" panose="02020603050405020304" pitchFamily="18" charset="0"/>
              <a:cs typeface="Segoe UI" panose="020B0502040204020203" pitchFamily="34" charset="0"/>
            </a:endParaRPr>
          </a:p>
        </p:txBody>
      </p:sp>
      <p:sp>
        <p:nvSpPr>
          <p:cNvPr id="7" name="Rectangle 6"/>
          <p:cNvSpPr/>
          <p:nvPr/>
        </p:nvSpPr>
        <p:spPr>
          <a:xfrm>
            <a:off x="361950" y="5516935"/>
            <a:ext cx="8420100" cy="646331"/>
          </a:xfrm>
          <a:prstGeom prst="rect">
            <a:avLst/>
          </a:prstGeom>
        </p:spPr>
        <p:txBody>
          <a:bodyPr wrap="square">
            <a:spAutoFit/>
          </a:bodyPr>
          <a:lstStyle/>
          <a:p>
            <a:pPr>
              <a:spcAft>
                <a:spcPts val="12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Reference Tables H.2_adj, H4_adj, H.8_adj, H.9_adj, and H.10_adj; and special analyses, USRDS ESRD Database. Adjusted for age, sex, race, ethnicity, primary diagnosis and vintage. Reference population: period prevalent ESRD patients, 2011. Abbreviations: HD, hemodialysis; PD, peritoneal dialysis. </a:t>
            </a:r>
            <a:endParaRPr lang="en-US" sz="1200" dirty="0"/>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41469" y="1329282"/>
            <a:ext cx="6861062" cy="4117856"/>
          </a:xfrm>
        </p:spPr>
      </p:pic>
    </p:spTree>
    <p:extLst>
      <p:ext uri="{BB962C8B-B14F-4D97-AF65-F5344CB8AC3E}">
        <p14:creationId xmlns:p14="http://schemas.microsoft.com/office/powerpoint/2010/main" val="11540091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4</a:t>
            </a:fld>
            <a:endParaRPr lang="en-US" dirty="0"/>
          </a:p>
        </p:txBody>
      </p:sp>
      <p:sp>
        <p:nvSpPr>
          <p:cNvPr id="3" name="Title 2"/>
          <p:cNvSpPr>
            <a:spLocks noGrp="1"/>
          </p:cNvSpPr>
          <p:nvPr>
            <p:ph type="title"/>
          </p:nvPr>
        </p:nvSpPr>
        <p:spPr>
          <a:xfrm>
            <a:off x="0" y="45028"/>
            <a:ext cx="9144000" cy="715962"/>
          </a:xfrm>
        </p:spPr>
        <p:txBody>
          <a:bodyPr/>
          <a:lstStyle/>
          <a:p>
            <a:pPr marL="0" marR="0">
              <a:spcBef>
                <a:spcPts val="1800"/>
              </a:spcBef>
              <a:spcAft>
                <a:spcPts val="1800"/>
              </a:spcAft>
            </a:pPr>
            <a:r>
              <a:rPr lang="en-US" sz="2200" b="1" spc="30" dirty="0">
                <a:latin typeface="Calibri" panose="020F0502020204030204" pitchFamily="34" charset="0"/>
                <a:ea typeface="Times New Roman" panose="02020603050405020304" pitchFamily="18" charset="0"/>
                <a:cs typeface="Times New Roman" panose="02020603050405020304" pitchFamily="18" charset="0"/>
              </a:rPr>
              <a:t>vol 2</a:t>
            </a:r>
            <a:r>
              <a:rPr lang="en-US" sz="2200" spc="30" dirty="0">
                <a:latin typeface="Calibri" panose="020F0502020204030204" pitchFamily="34" charset="0"/>
                <a:ea typeface="Times New Roman" panose="02020603050405020304" pitchFamily="18" charset="0"/>
                <a:cs typeface="Times New Roman" panose="02020603050405020304" pitchFamily="18" charset="0"/>
              </a:rPr>
              <a:t> </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Table 5.1</a:t>
            </a:r>
            <a:r>
              <a:rPr lang="en-US" sz="2200" b="1" spc="30" dirty="0" smtClean="0">
                <a:latin typeface="Calibri" panose="020F0502020204030204" pitchFamily="34" charset="0"/>
                <a:ea typeface="Times New Roman" panose="02020603050405020304" pitchFamily="18" charset="0"/>
                <a:cs typeface="Times New Roman" panose="02020603050405020304" pitchFamily="18" charset="0"/>
              </a:rPr>
              <a:t> Unadjusted </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and adjusted all-cause mortality by ESRD network and modality, 2013-2015 </a:t>
            </a:r>
            <a:r>
              <a:rPr lang="en-US" b="1" spc="30" dirty="0">
                <a:latin typeface="Calibri" panose="020F0502020204030204" pitchFamily="34" charset="0"/>
                <a:ea typeface="Times New Roman" panose="02020603050405020304" pitchFamily="18" charset="0"/>
                <a:cs typeface="Times New Roman" panose="02020603050405020304" pitchFamily="18" charset="0"/>
              </a:rPr>
              <a:t/>
            </a:r>
            <a:br>
              <a:rPr lang="en-US" b="1" spc="30" dirty="0">
                <a:latin typeface="Calibri" panose="020F0502020204030204" pitchFamily="34" charset="0"/>
                <a:ea typeface="Times New Roman" panose="02020603050405020304" pitchFamily="18" charset="0"/>
                <a:cs typeface="Times New Roman" panose="02020603050405020304" pitchFamily="18" charset="0"/>
              </a:rPr>
            </a:b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380474984"/>
              </p:ext>
            </p:extLst>
          </p:nvPr>
        </p:nvGraphicFramePr>
        <p:xfrm>
          <a:off x="876301" y="936914"/>
          <a:ext cx="7391399" cy="4657682"/>
        </p:xfrm>
        <a:graphic>
          <a:graphicData uri="http://schemas.openxmlformats.org/drawingml/2006/table">
            <a:tbl>
              <a:tblPr firstRow="1" firstCol="1" bandRow="1"/>
              <a:tblGrid>
                <a:gridCol w="587707">
                  <a:extLst>
                    <a:ext uri="{9D8B030D-6E8A-4147-A177-3AD203B41FA5}">
                      <a16:colId xmlns:a16="http://schemas.microsoft.com/office/drawing/2014/main" val="2437689135"/>
                    </a:ext>
                  </a:extLst>
                </a:gridCol>
                <a:gridCol w="1519744">
                  <a:extLst>
                    <a:ext uri="{9D8B030D-6E8A-4147-A177-3AD203B41FA5}">
                      <a16:colId xmlns:a16="http://schemas.microsoft.com/office/drawing/2014/main" val="628042933"/>
                    </a:ext>
                  </a:extLst>
                </a:gridCol>
                <a:gridCol w="567875">
                  <a:extLst>
                    <a:ext uri="{9D8B030D-6E8A-4147-A177-3AD203B41FA5}">
                      <a16:colId xmlns:a16="http://schemas.microsoft.com/office/drawing/2014/main" val="3065145648"/>
                    </a:ext>
                  </a:extLst>
                </a:gridCol>
                <a:gridCol w="450261">
                  <a:extLst>
                    <a:ext uri="{9D8B030D-6E8A-4147-A177-3AD203B41FA5}">
                      <a16:colId xmlns:a16="http://schemas.microsoft.com/office/drawing/2014/main" val="3863892421"/>
                    </a:ext>
                  </a:extLst>
                </a:gridCol>
                <a:gridCol w="272654">
                  <a:extLst>
                    <a:ext uri="{9D8B030D-6E8A-4147-A177-3AD203B41FA5}">
                      <a16:colId xmlns:a16="http://schemas.microsoft.com/office/drawing/2014/main" val="2575575802"/>
                    </a:ext>
                  </a:extLst>
                </a:gridCol>
                <a:gridCol w="567875">
                  <a:extLst>
                    <a:ext uri="{9D8B030D-6E8A-4147-A177-3AD203B41FA5}">
                      <a16:colId xmlns:a16="http://schemas.microsoft.com/office/drawing/2014/main" val="2916167566"/>
                    </a:ext>
                  </a:extLst>
                </a:gridCol>
                <a:gridCol w="722915">
                  <a:extLst>
                    <a:ext uri="{9D8B030D-6E8A-4147-A177-3AD203B41FA5}">
                      <a16:colId xmlns:a16="http://schemas.microsoft.com/office/drawing/2014/main" val="333941126"/>
                    </a:ext>
                  </a:extLst>
                </a:gridCol>
                <a:gridCol w="163619">
                  <a:extLst>
                    <a:ext uri="{9D8B030D-6E8A-4147-A177-3AD203B41FA5}">
                      <a16:colId xmlns:a16="http://schemas.microsoft.com/office/drawing/2014/main" val="1085138933"/>
                    </a:ext>
                  </a:extLst>
                </a:gridCol>
                <a:gridCol w="525044">
                  <a:extLst>
                    <a:ext uri="{9D8B030D-6E8A-4147-A177-3AD203B41FA5}">
                      <a16:colId xmlns:a16="http://schemas.microsoft.com/office/drawing/2014/main" val="2263585346"/>
                    </a:ext>
                  </a:extLst>
                </a:gridCol>
                <a:gridCol w="722915">
                  <a:extLst>
                    <a:ext uri="{9D8B030D-6E8A-4147-A177-3AD203B41FA5}">
                      <a16:colId xmlns:a16="http://schemas.microsoft.com/office/drawing/2014/main" val="4000534606"/>
                    </a:ext>
                  </a:extLst>
                </a:gridCol>
                <a:gridCol w="163619">
                  <a:extLst>
                    <a:ext uri="{9D8B030D-6E8A-4147-A177-3AD203B41FA5}">
                      <a16:colId xmlns:a16="http://schemas.microsoft.com/office/drawing/2014/main" val="3171273975"/>
                    </a:ext>
                  </a:extLst>
                </a:gridCol>
                <a:gridCol w="404256">
                  <a:extLst>
                    <a:ext uri="{9D8B030D-6E8A-4147-A177-3AD203B41FA5}">
                      <a16:colId xmlns:a16="http://schemas.microsoft.com/office/drawing/2014/main" val="1795743719"/>
                    </a:ext>
                  </a:extLst>
                </a:gridCol>
                <a:gridCol w="722915">
                  <a:extLst>
                    <a:ext uri="{9D8B030D-6E8A-4147-A177-3AD203B41FA5}">
                      <a16:colId xmlns:a16="http://schemas.microsoft.com/office/drawing/2014/main" val="3301128800"/>
                    </a:ext>
                  </a:extLst>
                </a:gridCol>
              </a:tblGrid>
              <a:tr h="62868">
                <a:tc>
                  <a:txBody>
                    <a:bodyPr/>
                    <a:lstStyle/>
                    <a:p>
                      <a:pPr marL="0" marR="0">
                        <a:lnSpc>
                          <a:spcPct val="115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nSpc>
                          <a:spcPct val="115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gridSpan="11">
                  <a:txBody>
                    <a:bodyPr/>
                    <a:lstStyle/>
                    <a:p>
                      <a:pPr marL="0" marR="0" algn="ctr">
                        <a:lnSpc>
                          <a:spcPct val="115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Deaths per 1000 patient-years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57873638"/>
                  </a:ext>
                </a:extLst>
              </a:tr>
              <a:tr h="90245">
                <a:tc>
                  <a:txBody>
                    <a:bodyPr/>
                    <a:lstStyle/>
                    <a:p>
                      <a:pPr marL="0" marR="0">
                        <a:lnSpc>
                          <a:spcPct val="115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Total ESRD</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4">
                  <a:txBody>
                    <a:bodyPr/>
                    <a:lstStyle/>
                    <a:p>
                      <a:pPr marL="0" marR="0" algn="ctr">
                        <a:lnSpc>
                          <a:spcPct val="115000"/>
                        </a:lnSpc>
                        <a:spcBef>
                          <a:spcPts val="0"/>
                        </a:spcBef>
                        <a:spcAft>
                          <a:spcPts val="0"/>
                        </a:spcAft>
                      </a:pPr>
                      <a:r>
                        <a:rPr lang="en-US" sz="1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Hemodialysis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Peritoneal dialysis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marL="0" marR="0" algn="ctr">
                        <a:lnSpc>
                          <a:spcPct val="115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Transplant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08726542"/>
                  </a:ext>
                </a:extLst>
              </a:tr>
              <a:tr h="410205">
                <a:tc>
                  <a:txBody>
                    <a:bodyPr/>
                    <a:lstStyle/>
                    <a:p>
                      <a:pPr marL="0" marR="0">
                        <a:lnSpc>
                          <a:spcPct val="115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Network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States in Network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Adjusted</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1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Unadjusted</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Adjusted</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Unadjusted</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Adjusted</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Unadjusted</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Adjusted</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Unadjusted</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7382580"/>
                  </a:ext>
                </a:extLst>
              </a:tr>
              <a:tr h="205103">
                <a:tc>
                  <a:txBody>
                    <a:bodyPr/>
                    <a:lstStyle/>
                    <a:p>
                      <a:pPr marL="0" marR="0">
                        <a:lnSpc>
                          <a:spcPct val="115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CT, MA, ME, NH, RI, VT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126.3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133.9</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158.4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202.7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166.6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158.7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29.7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35.0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014602948"/>
                  </a:ext>
                </a:extLst>
              </a:tr>
              <a:tr h="205103">
                <a:tc>
                  <a:txBody>
                    <a:bodyPr/>
                    <a:lstStyle/>
                    <a:p>
                      <a:pPr marL="0" marR="0">
                        <a:lnSpc>
                          <a:spcPct val="115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nSpc>
                          <a:spcPct val="115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NY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128.1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gridSpan="2">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130.3</a:t>
                      </a:r>
                    </a:p>
                  </a:txBody>
                  <a:tcPr marL="0" marR="0" marT="0" marB="0" anchor="ctr">
                    <a:lnL>
                      <a:noFill/>
                    </a:lnL>
                    <a:lnR>
                      <a:noFill/>
                    </a:lnR>
                    <a:lnT>
                      <a:noFill/>
                    </a:lnT>
                    <a:lnB>
                      <a:noFill/>
                    </a:lnB>
                  </a:tcPr>
                </a:tc>
                <a:tc hMerge="1">
                  <a:txBody>
                    <a:bodyPr/>
                    <a:lstStyle/>
                    <a:p>
                      <a:endParaRPr lang="en-US"/>
                    </a:p>
                  </a:txBody>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157.9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177.1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gridSpan="2">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133.4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hMerge="1">
                  <a:txBody>
                    <a:bodyPr/>
                    <a:lstStyle/>
                    <a:p>
                      <a:endParaRPr lang="en-US"/>
                    </a:p>
                  </a:txBody>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121.7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gridSpan="2">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27.2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hMerge="1">
                  <a:txBody>
                    <a:bodyPr/>
                    <a:lstStyle/>
                    <a:p>
                      <a:endParaRPr lang="en-US"/>
                    </a:p>
                  </a:txBody>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29.2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extLst>
                  <a:ext uri="{0D108BD9-81ED-4DB2-BD59-A6C34878D82A}">
                    <a16:rowId xmlns:a16="http://schemas.microsoft.com/office/drawing/2014/main" val="3760094252"/>
                  </a:ext>
                </a:extLst>
              </a:tr>
              <a:tr h="205103">
                <a:tc>
                  <a:txBody>
                    <a:bodyPr/>
                    <a:lstStyle/>
                    <a:p>
                      <a:pPr marL="0" marR="0">
                        <a:lnSpc>
                          <a:spcPct val="115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nSpc>
                          <a:spcPct val="115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NJ, PR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144.7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gridSpan="2">
                  <a:txBody>
                    <a:bodyPr/>
                    <a:lstStyle/>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141.7</a:t>
                      </a:r>
                    </a:p>
                  </a:txBody>
                  <a:tcPr marL="0" marR="0" marT="0" marB="0" anchor="ctr">
                    <a:lnL>
                      <a:noFill/>
                    </a:lnL>
                    <a:lnR>
                      <a:noFill/>
                    </a:lnR>
                    <a:lnT>
                      <a:noFill/>
                    </a:lnT>
                    <a:lnB>
                      <a:noFill/>
                    </a:lnB>
                  </a:tcPr>
                </a:tc>
                <a:tc hMerge="1">
                  <a:txBody>
                    <a:bodyPr/>
                    <a:lstStyle/>
                    <a:p>
                      <a:endParaRPr lang="en-US"/>
                    </a:p>
                  </a:txBody>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181.6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190.0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gridSpan="2">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164.8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hMerge="1">
                  <a:txBody>
                    <a:bodyPr/>
                    <a:lstStyle/>
                    <a:p>
                      <a:endParaRPr lang="en-US"/>
                    </a:p>
                  </a:txBody>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119.9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gridSpan="2">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30.3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hMerge="1">
                  <a:txBody>
                    <a:bodyPr/>
                    <a:lstStyle/>
                    <a:p>
                      <a:endParaRPr lang="en-US"/>
                    </a:p>
                  </a:txBody>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33.7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extLst>
                  <a:ext uri="{0D108BD9-81ED-4DB2-BD59-A6C34878D82A}">
                    <a16:rowId xmlns:a16="http://schemas.microsoft.com/office/drawing/2014/main" val="761570167"/>
                  </a:ext>
                </a:extLst>
              </a:tr>
              <a:tr h="205103">
                <a:tc>
                  <a:txBody>
                    <a:bodyPr/>
                    <a:lstStyle/>
                    <a:p>
                      <a:pPr marL="0" marR="0">
                        <a:lnSpc>
                          <a:spcPct val="115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nSpc>
                          <a:spcPct val="115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 PA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137.8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gridSpan="2">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155.5</a:t>
                      </a:r>
                    </a:p>
                  </a:txBody>
                  <a:tcPr marL="0" marR="0" marT="0" marB="0" anchor="ctr">
                    <a:lnL>
                      <a:noFill/>
                    </a:lnL>
                    <a:lnR>
                      <a:noFill/>
                    </a:lnR>
                    <a:lnT>
                      <a:noFill/>
                    </a:lnT>
                    <a:lnB>
                      <a:noFill/>
                    </a:lnB>
                  </a:tcPr>
                </a:tc>
                <a:tc hMerge="1">
                  <a:txBody>
                    <a:bodyPr/>
                    <a:lstStyle/>
                    <a:p>
                      <a:endParaRPr lang="en-US"/>
                    </a:p>
                  </a:txBody>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174.3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217.9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gridSpan="2">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166.2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hMerge="1">
                  <a:txBody>
                    <a:bodyPr/>
                    <a:lstStyle/>
                    <a:p>
                      <a:endParaRPr lang="en-US"/>
                    </a:p>
                  </a:txBody>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160.8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gridSpan="2">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28.8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hMerge="1">
                  <a:txBody>
                    <a:bodyPr/>
                    <a:lstStyle/>
                    <a:p>
                      <a:endParaRPr lang="en-US"/>
                    </a:p>
                  </a:txBody>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35.6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extLst>
                  <a:ext uri="{0D108BD9-81ED-4DB2-BD59-A6C34878D82A}">
                    <a16:rowId xmlns:a16="http://schemas.microsoft.com/office/drawing/2014/main" val="2191399786"/>
                  </a:ext>
                </a:extLst>
              </a:tr>
              <a:tr h="205103">
                <a:tc>
                  <a:txBody>
                    <a:bodyPr/>
                    <a:lstStyle/>
                    <a:p>
                      <a:pPr marL="0" marR="0">
                        <a:lnSpc>
                          <a:spcPct val="115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nSpc>
                          <a:spcPct val="115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MD, DC, VA, WV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135.7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gridSpan="2">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136.1</a:t>
                      </a:r>
                    </a:p>
                  </a:txBody>
                  <a:tcPr marL="0" marR="0" marT="0" marB="0" anchor="ctr">
                    <a:lnL>
                      <a:noFill/>
                    </a:lnL>
                    <a:lnR>
                      <a:noFill/>
                    </a:lnR>
                    <a:lnT>
                      <a:noFill/>
                    </a:lnT>
                    <a:lnB>
                      <a:noFill/>
                    </a:lnB>
                  </a:tcPr>
                </a:tc>
                <a:tc hMerge="1">
                  <a:txBody>
                    <a:bodyPr/>
                    <a:lstStyle/>
                    <a:p>
                      <a:endParaRPr lang="en-US"/>
                    </a:p>
                  </a:txBody>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171.2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183.3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gridSpan="2">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158.3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hMerge="1">
                  <a:txBody>
                    <a:bodyPr/>
                    <a:lstStyle/>
                    <a:p>
                      <a:endParaRPr lang="en-US"/>
                    </a:p>
                  </a:txBody>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119.9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gridSpan="2">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31.5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hMerge="1">
                  <a:txBody>
                    <a:bodyPr/>
                    <a:lstStyle/>
                    <a:p>
                      <a:endParaRPr lang="en-US"/>
                    </a:p>
                  </a:txBody>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35.5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extLst>
                  <a:ext uri="{0D108BD9-81ED-4DB2-BD59-A6C34878D82A}">
                    <a16:rowId xmlns:a16="http://schemas.microsoft.com/office/drawing/2014/main" val="2159697643"/>
                  </a:ext>
                </a:extLst>
              </a:tr>
              <a:tr h="205103">
                <a:tc>
                  <a:txBody>
                    <a:bodyPr/>
                    <a:lstStyle/>
                    <a:p>
                      <a:pPr marL="0" marR="0">
                        <a:lnSpc>
                          <a:spcPct val="115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nSpc>
                          <a:spcPct val="115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NC, SC, GA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141.1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gridSpan="2">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135.2</a:t>
                      </a:r>
                    </a:p>
                  </a:txBody>
                  <a:tcPr marL="0" marR="0" marT="0" marB="0" anchor="ctr">
                    <a:lnL>
                      <a:noFill/>
                    </a:lnL>
                    <a:lnR>
                      <a:noFill/>
                    </a:lnR>
                    <a:lnT>
                      <a:noFill/>
                    </a:lnT>
                    <a:lnB>
                      <a:noFill/>
                    </a:lnB>
                  </a:tcPr>
                </a:tc>
                <a:tc hMerge="1">
                  <a:txBody>
                    <a:bodyPr/>
                    <a:lstStyle/>
                    <a:p>
                      <a:endParaRPr lang="en-US"/>
                    </a:p>
                  </a:txBody>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173.2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170.6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gridSpan="2">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165.2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hMerge="1">
                  <a:txBody>
                    <a:bodyPr/>
                    <a:lstStyle/>
                    <a:p>
                      <a:endParaRPr lang="en-US"/>
                    </a:p>
                  </a:txBody>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128.0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gridSpan="2">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29.5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hMerge="1">
                  <a:txBody>
                    <a:bodyPr/>
                    <a:lstStyle/>
                    <a:p>
                      <a:endParaRPr lang="en-US"/>
                    </a:p>
                  </a:txBody>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30.9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extLst>
                  <a:ext uri="{0D108BD9-81ED-4DB2-BD59-A6C34878D82A}">
                    <a16:rowId xmlns:a16="http://schemas.microsoft.com/office/drawing/2014/main" val="1850954236"/>
                  </a:ext>
                </a:extLst>
              </a:tr>
              <a:tr h="205103">
                <a:tc>
                  <a:txBody>
                    <a:bodyPr/>
                    <a:lstStyle/>
                    <a:p>
                      <a:pPr marL="0" marR="0">
                        <a:lnSpc>
                          <a:spcPct val="115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nSpc>
                          <a:spcPct val="115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FL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142.7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gridSpan="2">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154.3</a:t>
                      </a:r>
                    </a:p>
                  </a:txBody>
                  <a:tcPr marL="0" marR="0" marT="0" marB="0" anchor="ctr">
                    <a:lnL>
                      <a:noFill/>
                    </a:lnL>
                    <a:lnR>
                      <a:noFill/>
                    </a:lnR>
                    <a:lnT>
                      <a:noFill/>
                    </a:lnT>
                    <a:lnB>
                      <a:noFill/>
                    </a:lnB>
                  </a:tcPr>
                </a:tc>
                <a:tc hMerge="1">
                  <a:txBody>
                    <a:bodyPr/>
                    <a:lstStyle/>
                    <a:p>
                      <a:endParaRPr lang="en-US"/>
                    </a:p>
                  </a:txBody>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180.3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204.8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gridSpan="2">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166.8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hMerge="1">
                  <a:txBody>
                    <a:bodyPr/>
                    <a:lstStyle/>
                    <a:p>
                      <a:endParaRPr lang="en-US"/>
                    </a:p>
                  </a:txBody>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143.0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gridSpan="2">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28.7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hMerge="1">
                  <a:txBody>
                    <a:bodyPr/>
                    <a:lstStyle/>
                    <a:p>
                      <a:endParaRPr lang="en-US"/>
                    </a:p>
                  </a:txBody>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32.7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extLst>
                  <a:ext uri="{0D108BD9-81ED-4DB2-BD59-A6C34878D82A}">
                    <a16:rowId xmlns:a16="http://schemas.microsoft.com/office/drawing/2014/main" val="4238918875"/>
                  </a:ext>
                </a:extLst>
              </a:tr>
              <a:tr h="205103">
                <a:tc>
                  <a:txBody>
                    <a:bodyPr/>
                    <a:lstStyle/>
                    <a:p>
                      <a:pPr marL="0" marR="0">
                        <a:lnSpc>
                          <a:spcPct val="115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nSpc>
                          <a:spcPct val="115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AL, MS, TN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151.2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gridSpan="2">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149.0</a:t>
                      </a:r>
                    </a:p>
                  </a:txBody>
                  <a:tcPr marL="0" marR="0" marT="0" marB="0" anchor="ctr">
                    <a:lnL>
                      <a:noFill/>
                    </a:lnL>
                    <a:lnR>
                      <a:noFill/>
                    </a:lnR>
                    <a:lnT>
                      <a:noFill/>
                    </a:lnT>
                    <a:lnB>
                      <a:noFill/>
                    </a:lnB>
                  </a:tcPr>
                </a:tc>
                <a:tc hMerge="1">
                  <a:txBody>
                    <a:bodyPr/>
                    <a:lstStyle/>
                    <a:p>
                      <a:endParaRPr lang="en-US"/>
                    </a:p>
                  </a:txBody>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184.7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187.8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gridSpan="2">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182.0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hMerge="1">
                  <a:txBody>
                    <a:bodyPr/>
                    <a:lstStyle/>
                    <a:p>
                      <a:endParaRPr lang="en-US"/>
                    </a:p>
                  </a:txBody>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141.1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gridSpan="2">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35.0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hMerge="1">
                  <a:txBody>
                    <a:bodyPr/>
                    <a:lstStyle/>
                    <a:p>
                      <a:endParaRPr lang="en-US"/>
                    </a:p>
                  </a:txBody>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37.2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extLst>
                  <a:ext uri="{0D108BD9-81ED-4DB2-BD59-A6C34878D82A}">
                    <a16:rowId xmlns:a16="http://schemas.microsoft.com/office/drawing/2014/main" val="883727658"/>
                  </a:ext>
                </a:extLst>
              </a:tr>
              <a:tr h="205103">
                <a:tc>
                  <a:txBody>
                    <a:bodyPr/>
                    <a:lstStyle/>
                    <a:p>
                      <a:pPr marL="0" marR="0">
                        <a:lnSpc>
                          <a:spcPct val="115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nSpc>
                          <a:spcPct val="115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 KY, OH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147.1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gridSpan="2">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162.8</a:t>
                      </a:r>
                    </a:p>
                  </a:txBody>
                  <a:tcPr marL="0" marR="0" marT="0" marB="0" anchor="ctr">
                    <a:lnL>
                      <a:noFill/>
                    </a:lnL>
                    <a:lnR>
                      <a:noFill/>
                    </a:lnR>
                    <a:lnT>
                      <a:noFill/>
                    </a:lnT>
                    <a:lnB>
                      <a:noFill/>
                    </a:lnB>
                  </a:tcPr>
                </a:tc>
                <a:tc hMerge="1">
                  <a:txBody>
                    <a:bodyPr/>
                    <a:lstStyle/>
                    <a:p>
                      <a:endParaRPr lang="en-US"/>
                    </a:p>
                  </a:txBody>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180.4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220.4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gridSpan="2">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175.7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hMerge="1">
                  <a:txBody>
                    <a:bodyPr/>
                    <a:lstStyle/>
                    <a:p>
                      <a:endParaRPr lang="en-US"/>
                    </a:p>
                  </a:txBody>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162.8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gridSpan="2">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31.5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hMerge="1">
                  <a:txBody>
                    <a:bodyPr/>
                    <a:lstStyle/>
                    <a:p>
                      <a:endParaRPr lang="en-US"/>
                    </a:p>
                  </a:txBody>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36.3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extLst>
                  <a:ext uri="{0D108BD9-81ED-4DB2-BD59-A6C34878D82A}">
                    <a16:rowId xmlns:a16="http://schemas.microsoft.com/office/drawing/2014/main" val="675689250"/>
                  </a:ext>
                </a:extLst>
              </a:tr>
              <a:tr h="205103">
                <a:tc>
                  <a:txBody>
                    <a:bodyPr/>
                    <a:lstStyle/>
                    <a:p>
                      <a:pPr marL="0" marR="0">
                        <a:lnSpc>
                          <a:spcPct val="115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nSpc>
                          <a:spcPct val="115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IL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133.5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gridSpan="2">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135.7</a:t>
                      </a:r>
                    </a:p>
                  </a:txBody>
                  <a:tcPr marL="0" marR="0" marT="0" marB="0" anchor="ctr">
                    <a:lnL>
                      <a:noFill/>
                    </a:lnL>
                    <a:lnR>
                      <a:noFill/>
                    </a:lnR>
                    <a:lnT>
                      <a:noFill/>
                    </a:lnT>
                    <a:lnB>
                      <a:noFill/>
                    </a:lnB>
                  </a:tcPr>
                </a:tc>
                <a:tc hMerge="1">
                  <a:txBody>
                    <a:bodyPr/>
                    <a:lstStyle/>
                    <a:p>
                      <a:endParaRPr lang="en-US"/>
                    </a:p>
                  </a:txBody>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170.6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189.2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gridSpan="2">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168.4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hMerge="1">
                  <a:txBody>
                    <a:bodyPr/>
                    <a:lstStyle/>
                    <a:p>
                      <a:endParaRPr lang="en-US"/>
                    </a:p>
                  </a:txBody>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151.7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gridSpan="2">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27.2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hMerge="1">
                  <a:txBody>
                    <a:bodyPr/>
                    <a:lstStyle/>
                    <a:p>
                      <a:endParaRPr lang="en-US"/>
                    </a:p>
                  </a:txBody>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29.8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extLst>
                  <a:ext uri="{0D108BD9-81ED-4DB2-BD59-A6C34878D82A}">
                    <a16:rowId xmlns:a16="http://schemas.microsoft.com/office/drawing/2014/main" val="702943485"/>
                  </a:ext>
                </a:extLst>
              </a:tr>
              <a:tr h="205103">
                <a:tc>
                  <a:txBody>
                    <a:bodyPr/>
                    <a:lstStyle/>
                    <a:p>
                      <a:pPr marL="0" marR="0">
                        <a:lnSpc>
                          <a:spcPct val="115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nSpc>
                          <a:spcPct val="115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MI, MN, ND, SD, WI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131.8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gridSpan="2">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138.2</a:t>
                      </a:r>
                    </a:p>
                  </a:txBody>
                  <a:tcPr marL="0" marR="0" marT="0" marB="0" anchor="ctr">
                    <a:lnL>
                      <a:noFill/>
                    </a:lnL>
                    <a:lnR>
                      <a:noFill/>
                    </a:lnR>
                    <a:lnT>
                      <a:noFill/>
                    </a:lnT>
                    <a:lnB>
                      <a:noFill/>
                    </a:lnB>
                  </a:tcPr>
                </a:tc>
                <a:tc hMerge="1">
                  <a:txBody>
                    <a:bodyPr/>
                    <a:lstStyle/>
                    <a:p>
                      <a:endParaRPr lang="en-US"/>
                    </a:p>
                  </a:txBody>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168.1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204.4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gridSpan="2">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164.2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hMerge="1">
                  <a:txBody>
                    <a:bodyPr/>
                    <a:lstStyle/>
                    <a:p>
                      <a:endParaRPr lang="en-US"/>
                    </a:p>
                  </a:txBody>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159.8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gridSpan="2">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31.0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hMerge="1">
                  <a:txBody>
                    <a:bodyPr/>
                    <a:lstStyle/>
                    <a:p>
                      <a:endParaRPr lang="en-US"/>
                    </a:p>
                  </a:txBody>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37.3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extLst>
                  <a:ext uri="{0D108BD9-81ED-4DB2-BD59-A6C34878D82A}">
                    <a16:rowId xmlns:a16="http://schemas.microsoft.com/office/drawing/2014/main" val="2479920625"/>
                  </a:ext>
                </a:extLst>
              </a:tr>
              <a:tr h="205103">
                <a:tc>
                  <a:txBody>
                    <a:bodyPr/>
                    <a:lstStyle/>
                    <a:p>
                      <a:pPr marL="0" marR="0">
                        <a:lnSpc>
                          <a:spcPct val="115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nSpc>
                          <a:spcPct val="115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IA, KS, MO, NE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135.3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gridSpan="2">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144.4</a:t>
                      </a:r>
                    </a:p>
                  </a:txBody>
                  <a:tcPr marL="0" marR="0" marT="0" marB="0" anchor="ctr">
                    <a:lnL>
                      <a:noFill/>
                    </a:lnL>
                    <a:lnR>
                      <a:noFill/>
                    </a:lnR>
                    <a:lnT>
                      <a:noFill/>
                    </a:lnT>
                    <a:lnB>
                      <a:noFill/>
                    </a:lnB>
                  </a:tcPr>
                </a:tc>
                <a:tc hMerge="1">
                  <a:txBody>
                    <a:bodyPr/>
                    <a:lstStyle/>
                    <a:p>
                      <a:endParaRPr lang="en-US"/>
                    </a:p>
                  </a:txBody>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173.2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210.4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gridSpan="2">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172.6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hMerge="1">
                  <a:txBody>
                    <a:bodyPr/>
                    <a:lstStyle/>
                    <a:p>
                      <a:endParaRPr lang="en-US"/>
                    </a:p>
                  </a:txBody>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168.9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gridSpan="2">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29.1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hMerge="1">
                  <a:txBody>
                    <a:bodyPr/>
                    <a:lstStyle/>
                    <a:p>
                      <a:endParaRPr lang="en-US"/>
                    </a:p>
                  </a:txBody>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34.8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extLst>
                  <a:ext uri="{0D108BD9-81ED-4DB2-BD59-A6C34878D82A}">
                    <a16:rowId xmlns:a16="http://schemas.microsoft.com/office/drawing/2014/main" val="1284197824"/>
                  </a:ext>
                </a:extLst>
              </a:tr>
              <a:tr h="205103">
                <a:tc>
                  <a:txBody>
                    <a:bodyPr/>
                    <a:lstStyle/>
                    <a:p>
                      <a:pPr marL="0" marR="0">
                        <a:lnSpc>
                          <a:spcPct val="115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nSpc>
                          <a:spcPct val="115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AR, LA, OK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159.3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gridSpan="2">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156.1</a:t>
                      </a:r>
                    </a:p>
                  </a:txBody>
                  <a:tcPr marL="0" marR="0" marT="0" marB="0" anchor="ctr">
                    <a:lnL>
                      <a:noFill/>
                    </a:lnL>
                    <a:lnR>
                      <a:noFill/>
                    </a:lnR>
                    <a:lnT>
                      <a:noFill/>
                    </a:lnT>
                    <a:lnB>
                      <a:noFill/>
                    </a:lnB>
                  </a:tcPr>
                </a:tc>
                <a:tc hMerge="1">
                  <a:txBody>
                    <a:bodyPr/>
                    <a:lstStyle/>
                    <a:p>
                      <a:endParaRPr lang="en-US"/>
                    </a:p>
                  </a:txBody>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199.3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199.5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gridSpan="2">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171.0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hMerge="1">
                  <a:txBody>
                    <a:bodyPr/>
                    <a:lstStyle/>
                    <a:p>
                      <a:endParaRPr lang="en-US"/>
                    </a:p>
                  </a:txBody>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138.5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gridSpan="2">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33.6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hMerge="1">
                  <a:txBody>
                    <a:bodyPr/>
                    <a:lstStyle/>
                    <a:p>
                      <a:endParaRPr lang="en-US"/>
                    </a:p>
                  </a:txBody>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38.3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extLst>
                  <a:ext uri="{0D108BD9-81ED-4DB2-BD59-A6C34878D82A}">
                    <a16:rowId xmlns:a16="http://schemas.microsoft.com/office/drawing/2014/main" val="1737635209"/>
                  </a:ext>
                </a:extLst>
              </a:tr>
              <a:tr h="205103">
                <a:tc>
                  <a:txBody>
                    <a:bodyPr/>
                    <a:lstStyle/>
                    <a:p>
                      <a:pPr marL="0" marR="0">
                        <a:lnSpc>
                          <a:spcPct val="115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nSpc>
                          <a:spcPct val="115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TX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145.2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gridSpan="2">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134.5</a:t>
                      </a:r>
                    </a:p>
                  </a:txBody>
                  <a:tcPr marL="0" marR="0" marT="0" marB="0" anchor="ctr">
                    <a:lnL>
                      <a:noFill/>
                    </a:lnL>
                    <a:lnR>
                      <a:noFill/>
                    </a:lnR>
                    <a:lnT>
                      <a:noFill/>
                    </a:lnT>
                    <a:lnB>
                      <a:noFill/>
                    </a:lnB>
                  </a:tcPr>
                </a:tc>
                <a:tc hMerge="1">
                  <a:txBody>
                    <a:bodyPr/>
                    <a:lstStyle/>
                    <a:p>
                      <a:endParaRPr lang="en-US"/>
                    </a:p>
                  </a:txBody>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176.1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170.1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gridSpan="2">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165.5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hMerge="1">
                  <a:txBody>
                    <a:bodyPr/>
                    <a:lstStyle/>
                    <a:p>
                      <a:endParaRPr lang="en-US"/>
                    </a:p>
                  </a:txBody>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122.7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gridSpan="2">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30.9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hMerge="1">
                  <a:txBody>
                    <a:bodyPr/>
                    <a:lstStyle/>
                    <a:p>
                      <a:endParaRPr lang="en-US"/>
                    </a:p>
                  </a:txBody>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30.0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extLst>
                  <a:ext uri="{0D108BD9-81ED-4DB2-BD59-A6C34878D82A}">
                    <a16:rowId xmlns:a16="http://schemas.microsoft.com/office/drawing/2014/main" val="3759143776"/>
                  </a:ext>
                </a:extLst>
              </a:tr>
              <a:tr h="205103">
                <a:tc>
                  <a:txBody>
                    <a:bodyPr/>
                    <a:lstStyle/>
                    <a:p>
                      <a:pPr marL="0" marR="0">
                        <a:lnSpc>
                          <a:spcPct val="115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nSpc>
                          <a:spcPct val="115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AZ, CO, NV, NM, UT, WY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124.2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gridSpan="2">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125.9</a:t>
                      </a:r>
                    </a:p>
                  </a:txBody>
                  <a:tcPr marL="0" marR="0" marT="0" marB="0" anchor="ctr">
                    <a:lnL>
                      <a:noFill/>
                    </a:lnL>
                    <a:lnR>
                      <a:noFill/>
                    </a:lnR>
                    <a:lnT>
                      <a:noFill/>
                    </a:lnT>
                    <a:lnB>
                      <a:noFill/>
                    </a:lnB>
                  </a:tcPr>
                </a:tc>
                <a:tc hMerge="1">
                  <a:txBody>
                    <a:bodyPr/>
                    <a:lstStyle/>
                    <a:p>
                      <a:endParaRPr lang="en-US"/>
                    </a:p>
                  </a:txBody>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159.1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175.5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gridSpan="2">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149.0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hMerge="1">
                  <a:txBody>
                    <a:bodyPr/>
                    <a:lstStyle/>
                    <a:p>
                      <a:endParaRPr lang="en-US"/>
                    </a:p>
                  </a:txBody>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137.5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gridSpan="2">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28.7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hMerge="1">
                  <a:txBody>
                    <a:bodyPr/>
                    <a:lstStyle/>
                    <a:p>
                      <a:endParaRPr lang="en-US"/>
                    </a:p>
                  </a:txBody>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33.1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extLst>
                  <a:ext uri="{0D108BD9-81ED-4DB2-BD59-A6C34878D82A}">
                    <a16:rowId xmlns:a16="http://schemas.microsoft.com/office/drawing/2014/main" val="1671255856"/>
                  </a:ext>
                </a:extLst>
              </a:tr>
              <a:tr h="205103">
                <a:tc>
                  <a:txBody>
                    <a:bodyPr/>
                    <a:lstStyle/>
                    <a:p>
                      <a:pPr marL="0" marR="0">
                        <a:lnSpc>
                          <a:spcPct val="115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nSpc>
                          <a:spcPct val="115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AK, ID, MT, OR, WA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126.2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gridSpan="2">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125.3</a:t>
                      </a:r>
                    </a:p>
                  </a:txBody>
                  <a:tcPr marL="0" marR="0" marT="0" marB="0" anchor="ctr">
                    <a:lnL>
                      <a:noFill/>
                    </a:lnL>
                    <a:lnR>
                      <a:noFill/>
                    </a:lnR>
                    <a:lnT>
                      <a:noFill/>
                    </a:lnT>
                    <a:lnB>
                      <a:noFill/>
                    </a:lnB>
                  </a:tcPr>
                </a:tc>
                <a:tc hMerge="1">
                  <a:txBody>
                    <a:bodyPr/>
                    <a:lstStyle/>
                    <a:p>
                      <a:endParaRPr lang="en-US"/>
                    </a:p>
                  </a:txBody>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159.0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187.1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gridSpan="2">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139.5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hMerge="1">
                  <a:txBody>
                    <a:bodyPr/>
                    <a:lstStyle/>
                    <a:p>
                      <a:endParaRPr lang="en-US"/>
                    </a:p>
                  </a:txBody>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123.8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gridSpan="2">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27.5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hMerge="1">
                  <a:txBody>
                    <a:bodyPr/>
                    <a:lstStyle/>
                    <a:p>
                      <a:endParaRPr lang="en-US"/>
                    </a:p>
                  </a:txBody>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32.4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extLst>
                  <a:ext uri="{0D108BD9-81ED-4DB2-BD59-A6C34878D82A}">
                    <a16:rowId xmlns:a16="http://schemas.microsoft.com/office/drawing/2014/main" val="2510588325"/>
                  </a:ext>
                </a:extLst>
              </a:tr>
              <a:tr h="205103">
                <a:tc>
                  <a:txBody>
                    <a:bodyPr/>
                    <a:lstStyle/>
                    <a:p>
                      <a:pPr marL="0" marR="0">
                        <a:lnSpc>
                          <a:spcPct val="115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nSpc>
                          <a:spcPct val="115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Northern CA, HI, GU, AS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124.6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gridSpan="2">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118.4</a:t>
                      </a:r>
                    </a:p>
                  </a:txBody>
                  <a:tcPr marL="0" marR="0" marT="0" marB="0" anchor="ctr">
                    <a:lnL>
                      <a:noFill/>
                    </a:lnL>
                    <a:lnR>
                      <a:noFill/>
                    </a:lnR>
                    <a:lnT>
                      <a:noFill/>
                    </a:lnT>
                    <a:lnB>
                      <a:noFill/>
                    </a:lnB>
                  </a:tcPr>
                </a:tc>
                <a:tc hMerge="1">
                  <a:txBody>
                    <a:bodyPr/>
                    <a:lstStyle/>
                    <a:p>
                      <a:endParaRPr lang="en-US"/>
                    </a:p>
                  </a:txBody>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156.7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161.3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gridSpan="2">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136.8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hMerge="1">
                  <a:txBody>
                    <a:bodyPr/>
                    <a:lstStyle/>
                    <a:p>
                      <a:endParaRPr lang="en-US"/>
                    </a:p>
                  </a:txBody>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106.8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gridSpan="2">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24.2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hMerge="1">
                  <a:txBody>
                    <a:bodyPr/>
                    <a:lstStyle/>
                    <a:p>
                      <a:endParaRPr lang="en-US"/>
                    </a:p>
                  </a:txBody>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25.8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extLst>
                  <a:ext uri="{0D108BD9-81ED-4DB2-BD59-A6C34878D82A}">
                    <a16:rowId xmlns:a16="http://schemas.microsoft.com/office/drawing/2014/main" val="3421349979"/>
                  </a:ext>
                </a:extLst>
              </a:tr>
              <a:tr h="205103">
                <a:tc>
                  <a:txBody>
                    <a:bodyPr/>
                    <a:lstStyle/>
                    <a:p>
                      <a:pPr marL="0" marR="0">
                        <a:lnSpc>
                          <a:spcPct val="115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Southern CA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128.4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122.6</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155.8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160.1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133.1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96.4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25.9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26.1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6224504"/>
                  </a:ext>
                </a:extLst>
              </a:tr>
              <a:tr h="205103">
                <a:tc gridSpan="2">
                  <a:txBody>
                    <a:bodyPr/>
                    <a:lstStyle/>
                    <a:p>
                      <a:pPr marL="548640" marR="0">
                        <a:lnSpc>
                          <a:spcPct val="115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Overall</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136.6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138.3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169.9</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186.3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159.5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133.9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29.3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0"/>
                        </a:spcAft>
                      </a:pP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32.8</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105458"/>
                  </a:ext>
                </a:extLst>
              </a:tr>
            </a:tbl>
          </a:graphicData>
        </a:graphic>
      </p:graphicFrame>
      <p:sp>
        <p:nvSpPr>
          <p:cNvPr id="6" name="Rectangle 5"/>
          <p:cNvSpPr/>
          <p:nvPr/>
        </p:nvSpPr>
        <p:spPr>
          <a:xfrm>
            <a:off x="0" y="5770520"/>
            <a:ext cx="9144000" cy="430887"/>
          </a:xfrm>
          <a:prstGeom prst="rect">
            <a:avLst/>
          </a:prstGeom>
        </p:spPr>
        <p:txBody>
          <a:bodyPr wrap="square">
            <a:spAutoFit/>
          </a:bodyPr>
          <a:lstStyle/>
          <a:p>
            <a:pPr>
              <a:spcBef>
                <a:spcPts val="1000"/>
              </a:spcBef>
              <a:spcAft>
                <a:spcPts val="1800"/>
              </a:spcAft>
            </a:pPr>
            <a:r>
              <a:rPr lang="en-US" sz="11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Adjusted (age, sex, race, ethnicity, vintage, and primary diagnosis) all-cause mortality among 2013-2015 period prevalent patients. Reference population: period prevalent ESRD patients, 2011. Abbreviation: ESRD, end-stage renal disease.</a:t>
            </a:r>
            <a:endParaRPr lang="en-US" sz="11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82421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5</a:t>
            </a:fld>
            <a:endParaRPr lang="en-US" dirty="0"/>
          </a:p>
        </p:txBody>
      </p:sp>
      <p:sp>
        <p:nvSpPr>
          <p:cNvPr id="3" name="Title 2"/>
          <p:cNvSpPr>
            <a:spLocks noGrp="1"/>
          </p:cNvSpPr>
          <p:nvPr>
            <p:ph type="title"/>
          </p:nvPr>
        </p:nvSpPr>
        <p:spPr>
          <a:xfrm>
            <a:off x="133350" y="228600"/>
            <a:ext cx="8877300" cy="878274"/>
          </a:xfrm>
        </p:spPr>
        <p:txBody>
          <a:bodyPr/>
          <a:lstStyle/>
          <a:p>
            <a:pPr marL="0" marR="0">
              <a:spcBef>
                <a:spcPts val="0"/>
              </a:spcBef>
              <a:spcAft>
                <a:spcPts val="0"/>
              </a:spcAft>
            </a:pPr>
            <a:r>
              <a:rPr lang="en-US" sz="1800" b="1" spc="30" dirty="0">
                <a:latin typeface="Calibri" panose="020F0502020204030204" pitchFamily="34" charset="0"/>
                <a:ea typeface="Times New Roman" panose="02020603050405020304" pitchFamily="18" charset="0"/>
                <a:cs typeface="Times New Roman" panose="02020603050405020304" pitchFamily="18" charset="0"/>
              </a:rPr>
              <a:t>vol 2 Figure </a:t>
            </a:r>
            <a:r>
              <a:rPr lang="en-US" sz="1800" b="1" spc="30" dirty="0" smtClean="0">
                <a:latin typeface="Calibri" panose="020F0502020204030204" pitchFamily="34" charset="0"/>
                <a:ea typeface="Times New Roman" panose="02020603050405020304" pitchFamily="18" charset="0"/>
                <a:cs typeface="Times New Roman" panose="02020603050405020304" pitchFamily="18" charset="0"/>
              </a:rPr>
              <a:t>5.2 Adjusted </a:t>
            </a:r>
            <a:r>
              <a:rPr lang="en-US" sz="1800" b="1" spc="30" dirty="0">
                <a:latin typeface="Calibri" panose="020F0502020204030204" pitchFamily="34" charset="0"/>
                <a:ea typeface="Times New Roman" panose="02020603050405020304" pitchFamily="18" charset="0"/>
                <a:cs typeface="Times New Roman" panose="02020603050405020304" pitchFamily="18" charset="0"/>
              </a:rPr>
              <a:t>all-cause mortality by treatment modality, cohort (year of ESRD onset), and number of years after start of dialysis among incident (a) hemodialysis patients and (b) peritoneal dialysis patients, 1996, 2001, 2006, and </a:t>
            </a:r>
            <a:r>
              <a:rPr lang="en-US" sz="1800" b="1" spc="30" dirty="0" smtClean="0">
                <a:latin typeface="Calibri" panose="020F0502020204030204" pitchFamily="34" charset="0"/>
                <a:ea typeface="Times New Roman" panose="02020603050405020304" pitchFamily="18" charset="0"/>
                <a:cs typeface="Times New Roman" panose="02020603050405020304" pitchFamily="18" charset="0"/>
              </a:rPr>
              <a:t>2011</a:t>
            </a:r>
            <a:endParaRPr lang="en-US" sz="1800"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41469" y="1714767"/>
            <a:ext cx="6861062" cy="4117856"/>
          </a:xfrm>
        </p:spPr>
      </p:pic>
      <p:sp>
        <p:nvSpPr>
          <p:cNvPr id="6" name="Rectangle 5"/>
          <p:cNvSpPr/>
          <p:nvPr/>
        </p:nvSpPr>
        <p:spPr>
          <a:xfrm>
            <a:off x="723899" y="5832623"/>
            <a:ext cx="7696200" cy="461665"/>
          </a:xfrm>
          <a:prstGeom prst="rect">
            <a:avLst/>
          </a:prstGeom>
        </p:spPr>
        <p:txBody>
          <a:bodyPr wrap="square">
            <a:spAutoFit/>
          </a:bodyPr>
          <a:lstStyle/>
          <a:p>
            <a:pPr>
              <a:spcAft>
                <a:spcPts val="6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Adjusted for age, sex, race, and primary diagnosis. Ref: period prevalent ESRD patients, 2011. Abbreviation: ESRD, end-stage renal disease. </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p:cNvSpPr/>
          <p:nvPr/>
        </p:nvSpPr>
        <p:spPr>
          <a:xfrm>
            <a:off x="3536299" y="1406990"/>
            <a:ext cx="2071401" cy="307777"/>
          </a:xfrm>
          <a:prstGeom prst="rect">
            <a:avLst/>
          </a:prstGeom>
        </p:spPr>
        <p:txBody>
          <a:bodyPr wrap="none">
            <a:spAutoFit/>
          </a:bodyPr>
          <a:lstStyle/>
          <a:p>
            <a:pPr marR="0" lvl="0" algn="ctr" fontAlgn="base">
              <a:spcBef>
                <a:spcPts val="600"/>
              </a:spcBef>
              <a:spcAft>
                <a:spcPts val="600"/>
              </a:spcAft>
            </a:pPr>
            <a:r>
              <a:rPr lang="en-US" sz="1400" b="1" kern="0" dirty="0" smtClean="0">
                <a:latin typeface="Calibri" panose="020F0502020204030204" pitchFamily="34" charset="0"/>
                <a:ea typeface="Times New Roman" panose="02020603050405020304" pitchFamily="18" charset="0"/>
                <a:cs typeface="Segoe UI" panose="020B0502040204020203" pitchFamily="34" charset="0"/>
              </a:rPr>
              <a:t>(a) Hemodialysis </a:t>
            </a:r>
            <a:r>
              <a:rPr lang="en-US" sz="1400" b="1" kern="0" dirty="0">
                <a:latin typeface="Calibri" panose="020F0502020204030204" pitchFamily="34" charset="0"/>
                <a:ea typeface="Times New Roman" panose="02020603050405020304" pitchFamily="18" charset="0"/>
                <a:cs typeface="Segoe UI" panose="020B0502040204020203" pitchFamily="34" charset="0"/>
              </a:rPr>
              <a:t>patients</a:t>
            </a:r>
            <a:endParaRPr lang="en-US" sz="1400" b="1" u="none" strike="noStrike" kern="0" spc="0" dirty="0">
              <a:effectLst/>
              <a:latin typeface="Calibri" panose="020F0502020204030204" pitchFamily="34" charset="0"/>
              <a:ea typeface="Times New Roman" panose="02020603050405020304" pitchFamily="18" charset="0"/>
              <a:cs typeface="Segoe UI" panose="020B0502040204020203" pitchFamily="34" charset="0"/>
            </a:endParaRPr>
          </a:p>
        </p:txBody>
      </p:sp>
    </p:spTree>
    <p:extLst>
      <p:ext uri="{BB962C8B-B14F-4D97-AF65-F5344CB8AC3E}">
        <p14:creationId xmlns:p14="http://schemas.microsoft.com/office/powerpoint/2010/main" val="33042129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6</a:t>
            </a:fld>
            <a:endParaRPr lang="en-US" dirty="0"/>
          </a:p>
        </p:txBody>
      </p:sp>
      <p:sp>
        <p:nvSpPr>
          <p:cNvPr id="3" name="Title 2"/>
          <p:cNvSpPr>
            <a:spLocks noGrp="1"/>
          </p:cNvSpPr>
          <p:nvPr>
            <p:ph type="title"/>
          </p:nvPr>
        </p:nvSpPr>
        <p:spPr>
          <a:xfrm>
            <a:off x="0" y="265302"/>
            <a:ext cx="9144000" cy="1055499"/>
          </a:xfrm>
        </p:spPr>
        <p:txBody>
          <a:bodyPr/>
          <a:lstStyle/>
          <a:p>
            <a:pPr marL="0" marR="0">
              <a:spcBef>
                <a:spcPts val="0"/>
              </a:spcBef>
              <a:spcAft>
                <a:spcPts val="0"/>
              </a:spcAft>
            </a:pPr>
            <a:r>
              <a:rPr lang="en-US" sz="1800" b="1" spc="30" dirty="0">
                <a:latin typeface="Calibri" panose="020F0502020204030204" pitchFamily="34" charset="0"/>
                <a:ea typeface="Times New Roman" panose="02020603050405020304" pitchFamily="18" charset="0"/>
                <a:cs typeface="Times New Roman" panose="02020603050405020304" pitchFamily="18" charset="0"/>
              </a:rPr>
              <a:t>vol 2 Figure </a:t>
            </a:r>
            <a:r>
              <a:rPr lang="en-US" sz="1800" b="1" spc="30" dirty="0" smtClean="0">
                <a:latin typeface="Calibri" panose="020F0502020204030204" pitchFamily="34" charset="0"/>
                <a:ea typeface="Times New Roman" panose="02020603050405020304" pitchFamily="18" charset="0"/>
                <a:cs typeface="Times New Roman" panose="02020603050405020304" pitchFamily="18" charset="0"/>
              </a:rPr>
              <a:t>5.2 Adjusted </a:t>
            </a:r>
            <a:r>
              <a:rPr lang="en-US" sz="1800" b="1" spc="30" dirty="0">
                <a:latin typeface="Calibri" panose="020F0502020204030204" pitchFamily="34" charset="0"/>
                <a:ea typeface="Times New Roman" panose="02020603050405020304" pitchFamily="18" charset="0"/>
                <a:cs typeface="Times New Roman" panose="02020603050405020304" pitchFamily="18" charset="0"/>
              </a:rPr>
              <a:t>all-cause mortality by treatment modality, cohort (year of ESRD onset), and number of years after start of dialysis among incident (a) hemodialysis patients and (b) peritoneal dialysis patients, 1996, 2001, 2006, and </a:t>
            </a:r>
            <a:r>
              <a:rPr lang="en-US" sz="1800" b="1" spc="30" dirty="0" smtClean="0">
                <a:latin typeface="Calibri" panose="020F0502020204030204" pitchFamily="34" charset="0"/>
                <a:ea typeface="Times New Roman" panose="02020603050405020304" pitchFamily="18" charset="0"/>
                <a:cs typeface="Times New Roman" panose="02020603050405020304" pitchFamily="18" charset="0"/>
              </a:rPr>
              <a:t>2011</a:t>
            </a:r>
            <a:endParaRPr lang="en-US" sz="1800" dirty="0"/>
          </a:p>
        </p:txBody>
      </p:sp>
      <p:sp>
        <p:nvSpPr>
          <p:cNvPr id="6" name="Rectangle 5"/>
          <p:cNvSpPr/>
          <p:nvPr/>
        </p:nvSpPr>
        <p:spPr>
          <a:xfrm>
            <a:off x="819150" y="5791200"/>
            <a:ext cx="7505700" cy="461665"/>
          </a:xfrm>
          <a:prstGeom prst="rect">
            <a:avLst/>
          </a:prstGeom>
        </p:spPr>
        <p:txBody>
          <a:bodyPr wrap="square">
            <a:spAutoFit/>
          </a:bodyPr>
          <a:lstStyle/>
          <a:p>
            <a:pPr>
              <a:spcAft>
                <a:spcPts val="6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Adjusted for age, sex, race, and primary diagnosis. Ref: period prevalent ESRD patients, 2011. Abbreviation: ESRD, end-stage renal disease. </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p:cNvSpPr/>
          <p:nvPr/>
        </p:nvSpPr>
        <p:spPr>
          <a:xfrm>
            <a:off x="3057525" y="1334493"/>
            <a:ext cx="3028950" cy="338554"/>
          </a:xfrm>
          <a:prstGeom prst="rect">
            <a:avLst/>
          </a:prstGeom>
        </p:spPr>
        <p:txBody>
          <a:bodyPr wrap="square">
            <a:spAutoFit/>
          </a:bodyPr>
          <a:lstStyle/>
          <a:p>
            <a:pPr marR="0" lvl="0" algn="ctr" fontAlgn="base">
              <a:spcBef>
                <a:spcPts val="600"/>
              </a:spcBef>
              <a:spcAft>
                <a:spcPts val="600"/>
              </a:spcAft>
            </a:pPr>
            <a:r>
              <a:rPr lang="en-US" sz="1600" b="1" kern="0" dirty="0" smtClean="0">
                <a:latin typeface="Calibri" panose="020F0502020204030204" pitchFamily="34" charset="0"/>
                <a:ea typeface="Times New Roman" panose="02020603050405020304" pitchFamily="18" charset="0"/>
                <a:cs typeface="Segoe UI" panose="020B0502040204020203" pitchFamily="34" charset="0"/>
              </a:rPr>
              <a:t>(b) Peritoneal dialysis </a:t>
            </a:r>
            <a:r>
              <a:rPr lang="en-US" sz="1600" b="1" kern="0" dirty="0">
                <a:latin typeface="Calibri" panose="020F0502020204030204" pitchFamily="34" charset="0"/>
                <a:ea typeface="Times New Roman" panose="02020603050405020304" pitchFamily="18" charset="0"/>
                <a:cs typeface="Segoe UI" panose="020B0502040204020203" pitchFamily="34" charset="0"/>
              </a:rPr>
              <a:t>patients</a:t>
            </a:r>
            <a:endParaRPr lang="en-US" sz="1600" b="1" u="none" strike="noStrike" kern="0" spc="0" dirty="0">
              <a:effectLst/>
              <a:latin typeface="Calibri" panose="020F0502020204030204" pitchFamily="34" charset="0"/>
              <a:ea typeface="Times New Roman" panose="02020603050405020304" pitchFamily="18" charset="0"/>
              <a:cs typeface="Segoe UI" panose="020B0502040204020203" pitchFamily="34" charset="0"/>
            </a:endParaRPr>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41469" y="1673344"/>
            <a:ext cx="6861062" cy="4117856"/>
          </a:xfrm>
        </p:spPr>
      </p:pic>
    </p:spTree>
    <p:extLst>
      <p:ext uri="{BB962C8B-B14F-4D97-AF65-F5344CB8AC3E}">
        <p14:creationId xmlns:p14="http://schemas.microsoft.com/office/powerpoint/2010/main" val="8989764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7</a:t>
            </a:fld>
            <a:endParaRPr lang="en-US" dirty="0"/>
          </a:p>
        </p:txBody>
      </p:sp>
      <p:sp>
        <p:nvSpPr>
          <p:cNvPr id="3" name="Title 2"/>
          <p:cNvSpPr>
            <a:spLocks noGrp="1"/>
          </p:cNvSpPr>
          <p:nvPr>
            <p:ph type="title"/>
          </p:nvPr>
        </p:nvSpPr>
        <p:spPr>
          <a:xfrm>
            <a:off x="0" y="0"/>
            <a:ext cx="9144000" cy="1143000"/>
          </a:xfrm>
        </p:spPr>
        <p:txBody>
          <a:bodyPr/>
          <a:lstStyle/>
          <a:p>
            <a:pPr marL="0" marR="0">
              <a:spcBef>
                <a:spcPts val="1200"/>
              </a:spcBef>
              <a:spcAft>
                <a:spcPts val="1200"/>
              </a:spcAft>
            </a:pPr>
            <a:r>
              <a:rPr lang="en-US" sz="2400" b="1" spc="30" dirty="0" err="1" smtClean="0">
                <a:latin typeface="Calibri" panose="020F0502020204030204" pitchFamily="34" charset="0"/>
                <a:ea typeface="Times New Roman" panose="02020603050405020304" pitchFamily="18" charset="0"/>
                <a:cs typeface="Times New Roman" panose="02020603050405020304" pitchFamily="18" charset="0"/>
              </a:rPr>
              <a:t>vol</a:t>
            </a:r>
            <a:r>
              <a:rPr lang="en-US" sz="2400" b="1" spc="30" dirty="0" smtClean="0">
                <a:latin typeface="Calibri" panose="020F0502020204030204" pitchFamily="34" charset="0"/>
                <a:ea typeface="Times New Roman" panose="02020603050405020304" pitchFamily="18" charset="0"/>
                <a:cs typeface="Times New Roman" panose="02020603050405020304" pitchFamily="18" charset="0"/>
              </a:rPr>
              <a:t> 2 Figure 5.3 Adjusted mortality by treatment modality and number of months after treatment initiation among ESRD patients (a) under age 65 and (b) aged 65 and over, 2014</a:t>
            </a:r>
            <a:r>
              <a:rPr lang="en-US" sz="2400" b="1" u="sng" spc="30" dirty="0" smtClean="0">
                <a:latin typeface="Calibri" panose="020F0502020204030204" pitchFamily="34" charset="0"/>
                <a:ea typeface="Times New Roman" panose="02020603050405020304" pitchFamily="18" charset="0"/>
                <a:cs typeface="Times New Roman" panose="02020603050405020304" pitchFamily="18" charset="0"/>
              </a:rPr>
              <a:t/>
            </a:r>
            <a:br>
              <a:rPr lang="en-US" sz="2400" b="1" u="sng" spc="30" dirty="0" smtClean="0">
                <a:latin typeface="Calibri" panose="020F0502020204030204" pitchFamily="34" charset="0"/>
                <a:ea typeface="Times New Roman" panose="02020603050405020304" pitchFamily="18" charset="0"/>
                <a:cs typeface="Times New Roman" panose="02020603050405020304" pitchFamily="18" charset="0"/>
              </a:rPr>
            </a:br>
            <a:endParaRPr lang="en-US" sz="2400" u="sng"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41469" y="1447800"/>
            <a:ext cx="6861062" cy="4117856"/>
          </a:xfrm>
        </p:spPr>
      </p:pic>
      <p:sp>
        <p:nvSpPr>
          <p:cNvPr id="6" name="Rectangle 5"/>
          <p:cNvSpPr/>
          <p:nvPr/>
        </p:nvSpPr>
        <p:spPr>
          <a:xfrm>
            <a:off x="570735" y="5556012"/>
            <a:ext cx="8002531" cy="646331"/>
          </a:xfrm>
          <a:prstGeom prst="rect">
            <a:avLst/>
          </a:prstGeom>
        </p:spPr>
        <p:txBody>
          <a:bodyPr wrap="square">
            <a:spAutoFit/>
          </a:bodyPr>
          <a:lstStyle/>
          <a:p>
            <a:pPr>
              <a:spcAft>
                <a:spcPts val="12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Adjusted (age, race, sex, ethnicity, and primary diagnosis) mortality among 2013 incident ESRD patients during the first year of therapy. Reference population: incident ESRD patients, 2011. Abbreviations: ESRD, end-stage renal disease; HD, hemodialysis; PD, peritoneal dialysis.</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p:cNvSpPr/>
          <p:nvPr/>
        </p:nvSpPr>
        <p:spPr>
          <a:xfrm>
            <a:off x="3774345" y="1296888"/>
            <a:ext cx="1595309" cy="338554"/>
          </a:xfrm>
          <a:prstGeom prst="rect">
            <a:avLst/>
          </a:prstGeom>
        </p:spPr>
        <p:txBody>
          <a:bodyPr wrap="none">
            <a:spAutoFit/>
          </a:bodyPr>
          <a:lstStyle/>
          <a:p>
            <a:pPr marR="0" lvl="0" algn="ctr" fontAlgn="base">
              <a:spcBef>
                <a:spcPts val="600"/>
              </a:spcBef>
              <a:spcAft>
                <a:spcPts val="600"/>
              </a:spcAft>
            </a:pPr>
            <a:r>
              <a:rPr lang="en-US" sz="1600" b="1" kern="0" dirty="0" smtClean="0">
                <a:latin typeface="Calibri" panose="020F0502020204030204" pitchFamily="34" charset="0"/>
                <a:ea typeface="Times New Roman" panose="02020603050405020304" pitchFamily="18" charset="0"/>
                <a:cs typeface="Segoe UI" panose="020B0502040204020203" pitchFamily="34" charset="0"/>
              </a:rPr>
              <a:t>(a) Under age 65</a:t>
            </a:r>
            <a:endParaRPr lang="en-US" sz="1600" b="1" u="none" strike="noStrike" kern="0" spc="0" dirty="0">
              <a:effectLst/>
              <a:latin typeface="Calibri" panose="020F0502020204030204" pitchFamily="34" charset="0"/>
              <a:ea typeface="Times New Roman" panose="02020603050405020304" pitchFamily="18" charset="0"/>
              <a:cs typeface="Segoe UI" panose="020B0502040204020203" pitchFamily="34" charset="0"/>
            </a:endParaRPr>
          </a:p>
        </p:txBody>
      </p:sp>
    </p:spTree>
    <p:extLst>
      <p:ext uri="{BB962C8B-B14F-4D97-AF65-F5344CB8AC3E}">
        <p14:creationId xmlns:p14="http://schemas.microsoft.com/office/powerpoint/2010/main" val="37448287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8</a:t>
            </a:fld>
            <a:endParaRPr lang="en-US" dirty="0"/>
          </a:p>
        </p:txBody>
      </p:sp>
      <p:sp>
        <p:nvSpPr>
          <p:cNvPr id="3" name="Title 2"/>
          <p:cNvSpPr>
            <a:spLocks noGrp="1"/>
          </p:cNvSpPr>
          <p:nvPr>
            <p:ph type="title"/>
          </p:nvPr>
        </p:nvSpPr>
        <p:spPr>
          <a:xfrm>
            <a:off x="0" y="0"/>
            <a:ext cx="9144000" cy="1143000"/>
          </a:xfrm>
        </p:spPr>
        <p:txBody>
          <a:bodyPr/>
          <a:lstStyle/>
          <a:p>
            <a:pPr marL="0" marR="0">
              <a:spcBef>
                <a:spcPts val="1200"/>
              </a:spcBef>
              <a:spcAft>
                <a:spcPts val="1200"/>
              </a:spcAf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2 Figure </a:t>
            </a:r>
            <a:r>
              <a:rPr lang="en-US" sz="2400" b="1" spc="30" dirty="0" smtClean="0">
                <a:latin typeface="Calibri" panose="020F0502020204030204" pitchFamily="34" charset="0"/>
                <a:ea typeface="Times New Roman" panose="02020603050405020304" pitchFamily="18" charset="0"/>
                <a:cs typeface="Times New Roman" panose="02020603050405020304" pitchFamily="18" charset="0"/>
              </a:rPr>
              <a:t>5.3</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 </a:t>
            </a:r>
            <a:r>
              <a:rPr lang="en-US" sz="2400" b="1" spc="30" dirty="0" smtClean="0">
                <a:latin typeface="Calibri" panose="020F0502020204030204" pitchFamily="34" charset="0"/>
                <a:ea typeface="Times New Roman" panose="02020603050405020304" pitchFamily="18" charset="0"/>
                <a:cs typeface="Times New Roman" panose="02020603050405020304" pitchFamily="18" charset="0"/>
              </a:rPr>
              <a:t>Adjusted </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mortality by treatment modality and number of months after treatment initiation among ESRD patients (a) under age 65 and (b) aged 65 and over, 2014</a:t>
            </a:r>
            <a:r>
              <a:rPr lang="en-US" sz="2400" b="1" u="sng" spc="30" dirty="0">
                <a:latin typeface="Calibri" panose="020F0502020204030204" pitchFamily="34" charset="0"/>
                <a:ea typeface="Times New Roman" panose="02020603050405020304" pitchFamily="18" charset="0"/>
                <a:cs typeface="Times New Roman" panose="02020603050405020304" pitchFamily="18" charset="0"/>
              </a:rPr>
              <a:t/>
            </a:r>
            <a:br>
              <a:rPr lang="en-US" sz="2400" b="1" u="sng"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u="sng" dirty="0"/>
          </a:p>
        </p:txBody>
      </p:sp>
      <p:sp>
        <p:nvSpPr>
          <p:cNvPr id="6" name="Rectangle 5"/>
          <p:cNvSpPr/>
          <p:nvPr/>
        </p:nvSpPr>
        <p:spPr>
          <a:xfrm>
            <a:off x="571500" y="5557469"/>
            <a:ext cx="7581900" cy="646331"/>
          </a:xfrm>
          <a:prstGeom prst="rect">
            <a:avLst/>
          </a:prstGeom>
        </p:spPr>
        <p:txBody>
          <a:bodyPr wrap="square">
            <a:spAutoFit/>
          </a:bodyPr>
          <a:lstStyle/>
          <a:p>
            <a:pPr>
              <a:spcAft>
                <a:spcPts val="12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Adjusted (age, race, sex, ethnicity, and primary diagnosis) mortality among 2013 incident ESRD patients during the first year of therapy. Reference population: incident ESRD patients, 2011. Abbreviations: ESRD, end-stage renal disease; HD, hemodialysis; PD, peritoneal dialysis.</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p:cNvSpPr/>
          <p:nvPr/>
        </p:nvSpPr>
        <p:spPr>
          <a:xfrm>
            <a:off x="3560344" y="1312490"/>
            <a:ext cx="2023311" cy="338554"/>
          </a:xfrm>
          <a:prstGeom prst="rect">
            <a:avLst/>
          </a:prstGeom>
        </p:spPr>
        <p:txBody>
          <a:bodyPr wrap="none">
            <a:spAutoFit/>
          </a:bodyPr>
          <a:lstStyle/>
          <a:p>
            <a:pPr marR="0" lvl="0" algn="ctr" fontAlgn="base">
              <a:spcBef>
                <a:spcPts val="600"/>
              </a:spcBef>
              <a:spcAft>
                <a:spcPts val="600"/>
              </a:spcAft>
            </a:pPr>
            <a:r>
              <a:rPr lang="en-US" sz="1600" b="1" kern="0" dirty="0" smtClean="0">
                <a:latin typeface="Calibri" panose="020F0502020204030204" pitchFamily="34" charset="0"/>
                <a:ea typeface="Times New Roman" panose="02020603050405020304" pitchFamily="18" charset="0"/>
                <a:cs typeface="Segoe UI" panose="020B0502040204020203" pitchFamily="34" charset="0"/>
              </a:rPr>
              <a:t>(b) Aged 65 and older</a:t>
            </a:r>
            <a:endParaRPr lang="en-US" sz="1600" b="1" u="none" strike="noStrike" kern="0" spc="0" dirty="0">
              <a:effectLst/>
              <a:latin typeface="Calibri" panose="020F0502020204030204" pitchFamily="34" charset="0"/>
              <a:ea typeface="Times New Roman" panose="02020603050405020304" pitchFamily="18" charset="0"/>
              <a:cs typeface="Segoe UI" panose="020B0502040204020203" pitchFamily="34" charset="0"/>
            </a:endParaRPr>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44015" y="1416200"/>
            <a:ext cx="6855970" cy="4114800"/>
          </a:xfrm>
        </p:spPr>
      </p:pic>
    </p:spTree>
    <p:extLst>
      <p:ext uri="{BB962C8B-B14F-4D97-AF65-F5344CB8AC3E}">
        <p14:creationId xmlns:p14="http://schemas.microsoft.com/office/powerpoint/2010/main" val="37622019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9</a:t>
            </a:fld>
            <a:endParaRPr lang="en-US" dirty="0"/>
          </a:p>
        </p:txBody>
      </p:sp>
      <p:sp>
        <p:nvSpPr>
          <p:cNvPr id="3" name="Title 2"/>
          <p:cNvSpPr>
            <a:spLocks noGrp="1"/>
          </p:cNvSpPr>
          <p:nvPr>
            <p:ph type="title"/>
          </p:nvPr>
        </p:nvSpPr>
        <p:spPr>
          <a:xfrm>
            <a:off x="361950" y="93867"/>
            <a:ext cx="8420100" cy="754062"/>
          </a:xfrm>
        </p:spPr>
        <p:txBody>
          <a:bodyPr/>
          <a:lstStyle/>
          <a:p>
            <a:pPr marL="0" marR="0">
              <a:spcBef>
                <a:spcPts val="1800"/>
              </a:spcBef>
              <a:spcAft>
                <a:spcPts val="600"/>
              </a:spcAft>
            </a:pPr>
            <a:r>
              <a:rPr lang="en-US" sz="2000" b="1" spc="30" dirty="0">
                <a:latin typeface="Calibri" panose="020F0502020204030204" pitchFamily="34" charset="0"/>
                <a:ea typeface="Times New Roman" panose="02020603050405020304" pitchFamily="18" charset="0"/>
                <a:cs typeface="Times New Roman" panose="02020603050405020304" pitchFamily="18" charset="0"/>
              </a:rPr>
              <a:t>vol 2</a:t>
            </a:r>
            <a:r>
              <a:rPr lang="en-US" sz="2000" spc="30" dirty="0">
                <a:latin typeface="Calibri" panose="020F0502020204030204" pitchFamily="34" charset="0"/>
                <a:ea typeface="Times New Roman" panose="02020603050405020304" pitchFamily="18" charset="0"/>
                <a:cs typeface="Times New Roman" panose="02020603050405020304" pitchFamily="18" charset="0"/>
              </a:rPr>
              <a:t> </a:t>
            </a:r>
            <a:r>
              <a:rPr lang="en-US" sz="2000" b="1" spc="30" dirty="0">
                <a:latin typeface="Calibri" panose="020F0502020204030204" pitchFamily="34" charset="0"/>
                <a:ea typeface="Times New Roman" panose="02020603050405020304" pitchFamily="18" charset="0"/>
                <a:cs typeface="Times New Roman" panose="02020603050405020304" pitchFamily="18" charset="0"/>
              </a:rPr>
              <a:t>Table </a:t>
            </a:r>
            <a:r>
              <a:rPr lang="en-US" sz="2000" b="1" spc="30" dirty="0" smtClean="0">
                <a:latin typeface="Calibri" panose="020F0502020204030204" pitchFamily="34" charset="0"/>
                <a:ea typeface="Times New Roman" panose="02020603050405020304" pitchFamily="18" charset="0"/>
                <a:cs typeface="Times New Roman" panose="02020603050405020304" pitchFamily="18" charset="0"/>
              </a:rPr>
              <a:t>5.2 Adjusted </a:t>
            </a:r>
            <a:r>
              <a:rPr lang="en-US" sz="2000" b="1" spc="30" dirty="0">
                <a:latin typeface="Calibri" panose="020F0502020204030204" pitchFamily="34" charset="0"/>
                <a:ea typeface="Times New Roman" panose="02020603050405020304" pitchFamily="18" charset="0"/>
                <a:cs typeface="Times New Roman" panose="02020603050405020304" pitchFamily="18" charset="0"/>
              </a:rPr>
              <a:t>all-cause mortality (a) by age and race, and (b) by age and sex, among ESRD patients, 2015 </a:t>
            </a:r>
            <a:br>
              <a:rPr lang="en-US" sz="20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0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59433608"/>
              </p:ext>
            </p:extLst>
          </p:nvPr>
        </p:nvGraphicFramePr>
        <p:xfrm>
          <a:off x="2114550" y="1181906"/>
          <a:ext cx="4914900" cy="4508500"/>
        </p:xfrm>
        <a:graphic>
          <a:graphicData uri="http://schemas.openxmlformats.org/drawingml/2006/table">
            <a:tbl>
              <a:tblPr firstRow="1" firstCol="1"/>
              <a:tblGrid>
                <a:gridCol w="1314450">
                  <a:extLst>
                    <a:ext uri="{9D8B030D-6E8A-4147-A177-3AD203B41FA5}">
                      <a16:colId xmlns:a16="http://schemas.microsoft.com/office/drawing/2014/main" val="955364655"/>
                    </a:ext>
                  </a:extLst>
                </a:gridCol>
                <a:gridCol w="1314450">
                  <a:extLst>
                    <a:ext uri="{9D8B030D-6E8A-4147-A177-3AD203B41FA5}">
                      <a16:colId xmlns:a16="http://schemas.microsoft.com/office/drawing/2014/main" val="3147273225"/>
                    </a:ext>
                  </a:extLst>
                </a:gridCol>
                <a:gridCol w="762000">
                  <a:extLst>
                    <a:ext uri="{9D8B030D-6E8A-4147-A177-3AD203B41FA5}">
                      <a16:colId xmlns:a16="http://schemas.microsoft.com/office/drawing/2014/main" val="3453901424"/>
                    </a:ext>
                  </a:extLst>
                </a:gridCol>
                <a:gridCol w="762000">
                  <a:extLst>
                    <a:ext uri="{9D8B030D-6E8A-4147-A177-3AD203B41FA5}">
                      <a16:colId xmlns:a16="http://schemas.microsoft.com/office/drawing/2014/main" val="2158463698"/>
                    </a:ext>
                  </a:extLst>
                </a:gridCol>
                <a:gridCol w="762000">
                  <a:extLst>
                    <a:ext uri="{9D8B030D-6E8A-4147-A177-3AD203B41FA5}">
                      <a16:colId xmlns:a16="http://schemas.microsoft.com/office/drawing/2014/main" val="973625705"/>
                    </a:ext>
                  </a:extLst>
                </a:gridCol>
              </a:tblGrid>
              <a:tr h="302260">
                <a:tc>
                  <a:txBody>
                    <a:bodyPr/>
                    <a:lstStyle/>
                    <a:p>
                      <a:pPr marL="0" marR="0">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Age</a:t>
                      </a:r>
                      <a:endPar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Race</a:t>
                      </a:r>
                      <a:endPar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ESRD</a:t>
                      </a:r>
                      <a:endPar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Dialysis</a:t>
                      </a:r>
                      <a:endPar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Transplant</a:t>
                      </a:r>
                      <a:endPar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56007017"/>
                  </a:ext>
                </a:extLst>
              </a:tr>
              <a:tr h="182880">
                <a:tc rowSpan="3">
                  <a:txBody>
                    <a:bodyPr/>
                    <a:lstStyle/>
                    <a:p>
                      <a:pPr marL="0" marR="0">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0-21</a:t>
                      </a:r>
                      <a:endPar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White</a:t>
                      </a:r>
                      <a:endPar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32</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881408086"/>
                  </a:ext>
                </a:extLst>
              </a:tr>
              <a:tr h="182880">
                <a:tc vMerge="1">
                  <a:txBody>
                    <a:bodyPr/>
                    <a:lstStyle/>
                    <a:p>
                      <a:endParaRPr lang="en-US"/>
                    </a:p>
                  </a:txBody>
                  <a:tcPr/>
                </a:tc>
                <a:tc>
                  <a:txBody>
                    <a:bodyPr/>
                    <a:lstStyle/>
                    <a:p>
                      <a:pPr marL="0" marR="0">
                        <a:lnSpc>
                          <a:spcPct val="115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Black/African American</a:t>
                      </a:r>
                      <a:endPar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18</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37</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a:t>
                      </a:r>
                    </a:p>
                  </a:txBody>
                  <a:tcPr marL="0" marR="0" marT="0" marB="0" anchor="ctr">
                    <a:lnL>
                      <a:noFill/>
                    </a:lnL>
                    <a:lnR>
                      <a:noFill/>
                    </a:lnR>
                    <a:lnT>
                      <a:noFill/>
                    </a:lnT>
                    <a:lnB>
                      <a:noFill/>
                    </a:lnB>
                  </a:tcPr>
                </a:tc>
                <a:extLst>
                  <a:ext uri="{0D108BD9-81ED-4DB2-BD59-A6C34878D82A}">
                    <a16:rowId xmlns:a16="http://schemas.microsoft.com/office/drawing/2014/main" val="4037460915"/>
                  </a:ext>
                </a:extLst>
              </a:tr>
              <a:tr h="182880">
                <a:tc vMerge="1">
                  <a:txBody>
                    <a:bodyPr/>
                    <a:lstStyle/>
                    <a:p>
                      <a:endParaRPr lang="en-US"/>
                    </a:p>
                  </a:txBody>
                  <a:tcPr/>
                </a:tc>
                <a:tc>
                  <a:txBody>
                    <a:bodyPr/>
                    <a:lstStyle/>
                    <a:p>
                      <a:pPr marL="0" marR="0">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Other</a:t>
                      </a:r>
                      <a:endPar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23</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8170610"/>
                  </a:ext>
                </a:extLst>
              </a:tr>
              <a:tr h="182880">
                <a:tc rowSpan="3">
                  <a:txBody>
                    <a:bodyPr/>
                    <a:lstStyle/>
                    <a:p>
                      <a:pPr marL="0" marR="0">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22-44</a:t>
                      </a:r>
                      <a:endPar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White</a:t>
                      </a:r>
                      <a:endPar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33</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64</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632405660"/>
                  </a:ext>
                </a:extLst>
              </a:tr>
              <a:tr h="182880">
                <a:tc vMerge="1">
                  <a:txBody>
                    <a:bodyPr/>
                    <a:lstStyle/>
                    <a:p>
                      <a:endParaRPr lang="en-US"/>
                    </a:p>
                  </a:txBody>
                  <a:tcPr/>
                </a:tc>
                <a:tc>
                  <a:txBody>
                    <a:bodyPr/>
                    <a:lstStyle/>
                    <a:p>
                      <a:pPr marL="0" marR="0">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Black/African American</a:t>
                      </a:r>
                      <a:endPar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44</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56</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12</a:t>
                      </a:r>
                    </a:p>
                  </a:txBody>
                  <a:tcPr marL="0" marR="0" marT="0" marB="0" anchor="ctr">
                    <a:lnL>
                      <a:noFill/>
                    </a:lnL>
                    <a:lnR>
                      <a:noFill/>
                    </a:lnR>
                    <a:lnT>
                      <a:noFill/>
                    </a:lnT>
                    <a:lnB>
                      <a:noFill/>
                    </a:lnB>
                  </a:tcPr>
                </a:tc>
                <a:extLst>
                  <a:ext uri="{0D108BD9-81ED-4DB2-BD59-A6C34878D82A}">
                    <a16:rowId xmlns:a16="http://schemas.microsoft.com/office/drawing/2014/main" val="1033486746"/>
                  </a:ext>
                </a:extLst>
              </a:tr>
              <a:tr h="182880">
                <a:tc vMerge="1">
                  <a:txBody>
                    <a:bodyPr/>
                    <a:lstStyle/>
                    <a:p>
                      <a:endParaRPr lang="en-US"/>
                    </a:p>
                  </a:txBody>
                  <a:tcPr/>
                </a:tc>
                <a:tc>
                  <a:txBody>
                    <a:bodyPr/>
                    <a:lstStyle/>
                    <a:p>
                      <a:pPr marL="0" marR="0">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Other</a:t>
                      </a:r>
                      <a:endPar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18</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36</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2368189"/>
                  </a:ext>
                </a:extLst>
              </a:tr>
              <a:tr h="182880">
                <a:tc rowSpan="3">
                  <a:txBody>
                    <a:bodyPr/>
                    <a:lstStyle/>
                    <a:p>
                      <a:pPr marL="0" marR="0">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45-64</a:t>
                      </a:r>
                      <a:endPar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White</a:t>
                      </a:r>
                      <a:endPar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110</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159</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37</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570434103"/>
                  </a:ext>
                </a:extLst>
              </a:tr>
              <a:tr h="182880">
                <a:tc vMerge="1">
                  <a:txBody>
                    <a:bodyPr/>
                    <a:lstStyle/>
                    <a:p>
                      <a:endParaRPr lang="en-US"/>
                    </a:p>
                  </a:txBody>
                  <a:tcPr/>
                </a:tc>
                <a:tc>
                  <a:txBody>
                    <a:bodyPr/>
                    <a:lstStyle/>
                    <a:p>
                      <a:pPr marL="0" marR="0">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Black/African American</a:t>
                      </a:r>
                      <a:endPar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100</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115</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37</a:t>
                      </a:r>
                    </a:p>
                  </a:txBody>
                  <a:tcPr marL="0" marR="0" marT="0" marB="0" anchor="ctr">
                    <a:lnL>
                      <a:noFill/>
                    </a:lnL>
                    <a:lnR>
                      <a:noFill/>
                    </a:lnR>
                    <a:lnT>
                      <a:noFill/>
                    </a:lnT>
                    <a:lnB>
                      <a:noFill/>
                    </a:lnB>
                  </a:tcPr>
                </a:tc>
                <a:extLst>
                  <a:ext uri="{0D108BD9-81ED-4DB2-BD59-A6C34878D82A}">
                    <a16:rowId xmlns:a16="http://schemas.microsoft.com/office/drawing/2014/main" val="332196741"/>
                  </a:ext>
                </a:extLst>
              </a:tr>
              <a:tr h="182880">
                <a:tc vMerge="1">
                  <a:txBody>
                    <a:bodyPr/>
                    <a:lstStyle/>
                    <a:p>
                      <a:endParaRPr lang="en-US"/>
                    </a:p>
                  </a:txBody>
                  <a:tcPr/>
                </a:tc>
                <a:tc>
                  <a:txBody>
                    <a:bodyPr/>
                    <a:lstStyle/>
                    <a:p>
                      <a:pPr marL="0" marR="0">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Other</a:t>
                      </a:r>
                      <a:endPar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74</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103</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22</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7437426"/>
                  </a:ext>
                </a:extLst>
              </a:tr>
              <a:tr h="182880">
                <a:tc rowSpan="3">
                  <a:txBody>
                    <a:bodyPr/>
                    <a:lstStyle/>
                    <a:p>
                      <a:pPr marL="0" marR="0">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65-74</a:t>
                      </a:r>
                      <a:endPar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White</a:t>
                      </a:r>
                      <a:endPar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211</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253</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86</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911513968"/>
                  </a:ext>
                </a:extLst>
              </a:tr>
              <a:tr h="182880">
                <a:tc vMerge="1">
                  <a:txBody>
                    <a:bodyPr/>
                    <a:lstStyle/>
                    <a:p>
                      <a:endParaRPr lang="en-US"/>
                    </a:p>
                  </a:txBody>
                  <a:tcPr/>
                </a:tc>
                <a:tc>
                  <a:txBody>
                    <a:bodyPr/>
                    <a:lstStyle/>
                    <a:p>
                      <a:pPr marL="0" marR="0">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Black/African American</a:t>
                      </a:r>
                      <a:endPar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175</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189</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84</a:t>
                      </a:r>
                    </a:p>
                  </a:txBody>
                  <a:tcPr marL="0" marR="0" marT="0" marB="0" anchor="ctr">
                    <a:lnL>
                      <a:noFill/>
                    </a:lnL>
                    <a:lnR>
                      <a:noFill/>
                    </a:lnR>
                    <a:lnT>
                      <a:noFill/>
                    </a:lnT>
                    <a:lnB>
                      <a:noFill/>
                    </a:lnB>
                  </a:tcPr>
                </a:tc>
                <a:extLst>
                  <a:ext uri="{0D108BD9-81ED-4DB2-BD59-A6C34878D82A}">
                    <a16:rowId xmlns:a16="http://schemas.microsoft.com/office/drawing/2014/main" val="1174634021"/>
                  </a:ext>
                </a:extLst>
              </a:tr>
              <a:tr h="182880">
                <a:tc vMerge="1">
                  <a:txBody>
                    <a:bodyPr/>
                    <a:lstStyle/>
                    <a:p>
                      <a:endParaRPr lang="en-US"/>
                    </a:p>
                  </a:txBody>
                  <a:tcPr/>
                </a:tc>
                <a:tc>
                  <a:txBody>
                    <a:bodyPr/>
                    <a:lstStyle/>
                    <a:p>
                      <a:pPr marL="0" marR="0">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Other</a:t>
                      </a:r>
                      <a:endPar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142</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166</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62</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8857729"/>
                  </a:ext>
                </a:extLst>
              </a:tr>
              <a:tr h="182880">
                <a:tc rowSpan="3">
                  <a:txBody>
                    <a:bodyPr/>
                    <a:lstStyle/>
                    <a:p>
                      <a:pPr marL="0" marR="0">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75+</a:t>
                      </a:r>
                      <a:endPar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White</a:t>
                      </a:r>
                      <a:endPar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358</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379</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141</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388668741"/>
                  </a:ext>
                </a:extLst>
              </a:tr>
              <a:tr h="182880">
                <a:tc vMerge="1">
                  <a:txBody>
                    <a:bodyPr/>
                    <a:lstStyle/>
                    <a:p>
                      <a:endParaRPr lang="en-US"/>
                    </a:p>
                  </a:txBody>
                  <a:tcPr/>
                </a:tc>
                <a:tc>
                  <a:txBody>
                    <a:bodyPr/>
                    <a:lstStyle/>
                    <a:p>
                      <a:pPr marL="0" marR="0">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Black/African American</a:t>
                      </a:r>
                      <a:endPar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272</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278</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148</a:t>
                      </a:r>
                    </a:p>
                  </a:txBody>
                  <a:tcPr marL="0" marR="0" marT="0" marB="0" anchor="ctr">
                    <a:lnL>
                      <a:noFill/>
                    </a:lnL>
                    <a:lnR>
                      <a:noFill/>
                    </a:lnR>
                    <a:lnT>
                      <a:noFill/>
                    </a:lnT>
                    <a:lnB>
                      <a:noFill/>
                    </a:lnB>
                  </a:tcPr>
                </a:tc>
                <a:extLst>
                  <a:ext uri="{0D108BD9-81ED-4DB2-BD59-A6C34878D82A}">
                    <a16:rowId xmlns:a16="http://schemas.microsoft.com/office/drawing/2014/main" val="1838833728"/>
                  </a:ext>
                </a:extLst>
              </a:tr>
              <a:tr h="182880">
                <a:tc vMerge="1">
                  <a:txBody>
                    <a:bodyPr/>
                    <a:lstStyle/>
                    <a:p>
                      <a:endParaRPr lang="en-US"/>
                    </a:p>
                  </a:txBody>
                  <a:tcPr/>
                </a:tc>
                <a:tc>
                  <a:txBody>
                    <a:bodyPr/>
                    <a:lstStyle/>
                    <a:p>
                      <a:pPr marL="0" marR="0">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Other</a:t>
                      </a:r>
                      <a:endPar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235</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244</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113</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322875"/>
                  </a:ext>
                </a:extLst>
              </a:tr>
            </a:tbl>
          </a:graphicData>
        </a:graphic>
      </p:graphicFrame>
      <p:sp>
        <p:nvSpPr>
          <p:cNvPr id="7" name="Rectangle 6"/>
          <p:cNvSpPr/>
          <p:nvPr/>
        </p:nvSpPr>
        <p:spPr>
          <a:xfrm>
            <a:off x="0" y="5724301"/>
            <a:ext cx="9144000" cy="600164"/>
          </a:xfrm>
          <a:prstGeom prst="rect">
            <a:avLst/>
          </a:prstGeom>
        </p:spPr>
        <p:txBody>
          <a:bodyPr wrap="square">
            <a:spAutoFit/>
          </a:bodyPr>
          <a:lstStyle/>
          <a:p>
            <a:pPr>
              <a:spcBef>
                <a:spcPts val="1200"/>
              </a:spcBef>
              <a:spcAft>
                <a:spcPts val="1200"/>
              </a:spcAft>
            </a:pPr>
            <a:r>
              <a:rPr lang="en-US" sz="11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(a) Adjusted (race and primary diagnosis) all-cause mortality among 2015 period prevalent patients. (b) Adjusted (sex and primary diagnosis) all-cause mortality among 2015 period prevalent patients. Reference population: period prevalent ESRD patients, 2011. Abbreviation: ESRD, end-stage renal disease.</a:t>
            </a:r>
            <a:endParaRPr lang="en-US" sz="11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Rectangle 7"/>
          <p:cNvSpPr/>
          <p:nvPr/>
        </p:nvSpPr>
        <p:spPr>
          <a:xfrm>
            <a:off x="2918342" y="847929"/>
            <a:ext cx="3307316" cy="276999"/>
          </a:xfrm>
          <a:prstGeom prst="rect">
            <a:avLst/>
          </a:prstGeom>
        </p:spPr>
        <p:txBody>
          <a:bodyPr wrap="none">
            <a:spAutoFit/>
          </a:bodyPr>
          <a:lstStyle/>
          <a:p>
            <a:pPr marR="0" lvl="0" algn="ctr" fontAlgn="base">
              <a:spcBef>
                <a:spcPts val="1800"/>
              </a:spcBef>
              <a:spcAft>
                <a:spcPts val="1200"/>
              </a:spcAft>
            </a:pPr>
            <a:r>
              <a:rPr lang="en-US" sz="1200" b="1" kern="0" dirty="0" smtClean="0">
                <a:latin typeface="Calibri" panose="020F0502020204030204" pitchFamily="34" charset="0"/>
                <a:ea typeface="Times New Roman" panose="02020603050405020304" pitchFamily="18" charset="0"/>
                <a:cs typeface="Segoe UI" panose="020B0502040204020203" pitchFamily="34" charset="0"/>
              </a:rPr>
              <a:t>(a) Age </a:t>
            </a:r>
            <a:r>
              <a:rPr lang="en-US" sz="1200" b="1" kern="0" dirty="0">
                <a:latin typeface="Calibri" panose="020F0502020204030204" pitchFamily="34" charset="0"/>
                <a:ea typeface="Times New Roman" panose="02020603050405020304" pitchFamily="18" charset="0"/>
                <a:cs typeface="Segoe UI" panose="020B0502040204020203" pitchFamily="34" charset="0"/>
              </a:rPr>
              <a:t>and race (deaths per 1,000 patient-years)</a:t>
            </a:r>
            <a:endParaRPr lang="en-US" sz="1200" b="1" u="none" strike="noStrike" kern="0" spc="0" dirty="0">
              <a:effectLst/>
              <a:latin typeface="Calibri" panose="020F0502020204030204" pitchFamily="34" charset="0"/>
              <a:ea typeface="Times New Roman" panose="02020603050405020304" pitchFamily="18" charset="0"/>
              <a:cs typeface="Segoe UI" panose="020B0502040204020203" pitchFamily="34" charset="0"/>
            </a:endParaRPr>
          </a:p>
        </p:txBody>
      </p:sp>
    </p:spTree>
    <p:extLst>
      <p:ext uri="{BB962C8B-B14F-4D97-AF65-F5344CB8AC3E}">
        <p14:creationId xmlns:p14="http://schemas.microsoft.com/office/powerpoint/2010/main" val="1424635338"/>
      </p:ext>
    </p:extLst>
  </p:cSld>
  <p:clrMapOvr>
    <a:masterClrMapping/>
  </p:clrMapOvr>
  <p:timing>
    <p:tnLst>
      <p:par>
        <p:cTn id="1" dur="indefinite" restart="never" nodeType="tmRoot"/>
      </p:par>
    </p:tnLst>
  </p:timing>
</p:sld>
</file>

<file path=ppt/theme/theme1.xml><?xml version="1.0" encoding="utf-8"?>
<a:theme xmlns:a="http://schemas.openxmlformats.org/drawingml/2006/main" name="ADR_PPT_Template_CKD">
  <a:themeElements>
    <a:clrScheme name="USRDS ADR Color Palette">
      <a:dk1>
        <a:sysClr val="windowText" lastClr="000000"/>
      </a:dk1>
      <a:lt1>
        <a:sysClr val="window" lastClr="FFFFFF"/>
      </a:lt1>
      <a:dk2>
        <a:srgbClr val="48070E"/>
      </a:dk2>
      <a:lt2>
        <a:srgbClr val="FFFFFF"/>
      </a:lt2>
      <a:accent1>
        <a:srgbClr val="7A2F36"/>
      </a:accent1>
      <a:accent2>
        <a:srgbClr val="AC6168"/>
      </a:accent2>
      <a:accent3>
        <a:srgbClr val="002966"/>
      </a:accent3>
      <a:accent4>
        <a:srgbClr val="0E5480"/>
      </a:accent4>
      <a:accent5>
        <a:srgbClr val="367CA8"/>
      </a:accent5>
      <a:accent6>
        <a:srgbClr val="FFC76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ADR_PPT_Template_CKD</Template>
  <TotalTime>247</TotalTime>
  <Words>2594</Words>
  <Application>Microsoft Office PowerPoint</Application>
  <PresentationFormat>On-screen Show (4:3)</PresentationFormat>
  <Paragraphs>702</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Candara</vt:lpstr>
      <vt:lpstr>Constantia</vt:lpstr>
      <vt:lpstr>Segoe UI</vt:lpstr>
      <vt:lpstr>Times New Roman</vt:lpstr>
      <vt:lpstr>ADR_PPT_Template_CKD</vt:lpstr>
      <vt:lpstr>PowerPoint Presentation</vt:lpstr>
      <vt:lpstr>vol 2 Figure 5.1 Adjusted all-cause mortality by treatment modality (a) overall, dialysis, and transplant, and (b) hemodialysis and peritoneal dialysis, for period-prevalent patients, 2001-2015 </vt:lpstr>
      <vt:lpstr>vol 2 Figure 5.1 Adjusted all-cause mortality by treatment modality (a) overall, dialysis, and transplant, and (b) hemodialysis and peritoneal dialysis, for period-prevalent patients, 2001-2015  </vt:lpstr>
      <vt:lpstr>vol 2 Table 5.1 Unadjusted and adjusted all-cause mortality by ESRD network and modality, 2013-2015  </vt:lpstr>
      <vt:lpstr>vol 2 Figure 5.2 Adjusted all-cause mortality by treatment modality, cohort (year of ESRD onset), and number of years after start of dialysis among incident (a) hemodialysis patients and (b) peritoneal dialysis patients, 1996, 2001, 2006, and 2011</vt:lpstr>
      <vt:lpstr>vol 2 Figure 5.2 Adjusted all-cause mortality by treatment modality, cohort (year of ESRD onset), and number of years after start of dialysis among incident (a) hemodialysis patients and (b) peritoneal dialysis patients, 1996, 2001, 2006, and 2011</vt:lpstr>
      <vt:lpstr>vol 2 Figure 5.3 Adjusted mortality by treatment modality and number of months after treatment initiation among ESRD patients (a) under age 65 and (b) aged 65 and over, 2014 </vt:lpstr>
      <vt:lpstr>vol 2 Figure 5.3 Adjusted mortality by treatment modality and number of months after treatment initiation among ESRD patients (a) under age 65 and (b) aged 65 and over, 2014 </vt:lpstr>
      <vt:lpstr>vol 2 Table 5.2 Adjusted all-cause mortality (a) by age and race, and (b) by age and sex, among ESRD patients, 2015  </vt:lpstr>
      <vt:lpstr>vol 2 Table 5.2 Adjusted all-cause mortality (a) by age and race, and (b) by age and sex, among ESRD patients, 2015  </vt:lpstr>
      <vt:lpstr>vol 2 Figure 5.4 Unadjusted percentages of deaths in 2014 by cause, with and without missing data, by modality among dialysis patients and transplant recipients  </vt:lpstr>
      <vt:lpstr>vol 2 Figure 5.4 Unadjusted percentages of deaths in 2014 by cause, with and without missing data, by modality among dialysis patients and transplant recipients  </vt:lpstr>
      <vt:lpstr>vol 2 Figure 5.4 Unadjusted percentages of deaths in 2014 by cause, with and without missing data, by modality among dialysis patients and transplant recipients  </vt:lpstr>
      <vt:lpstr>vol 2 Figure 5.4 Unadjusted percentages of deaths in 2014 by cause, with and without missing data, by modality among dialysis patients and transplant recipients  </vt:lpstr>
      <vt:lpstr>vol 2 Table 5.3 Adjusted survival by treatment modality and incident cohort year (year of ESRD onset)  </vt:lpstr>
      <vt:lpstr>vol 2 Table 5.4 Expected remaining lifetime (years) by age, sex, and treatment modality of prevalent dialysis patients and transplant patients, and the general U.S. population, 2013 </vt:lpstr>
      <vt:lpstr>vol 2 Table 5.5 Adjusted mortality (deaths per 1,000 patient-years) by age, sex, treatment modality, and comorbidity among ESRD patients and the general Medicare population, 2014 </vt:lpstr>
      <vt:lpstr>vol 2 Figure 5.5 Adjusted mortality (deaths per 1,000 patient-years) by calendar year, treatment modality, and comorbidity among ESRD patients and comorbidity-specific Medicare populations aged 65 &amp; older, 1996-2015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Ruth Shamraj</dc:creator>
  <cp:lastModifiedBy>Vivian Kurtz</cp:lastModifiedBy>
  <cp:revision>57</cp:revision>
  <dcterms:created xsi:type="dcterms:W3CDTF">2014-11-10T19:37:45Z</dcterms:created>
  <dcterms:modified xsi:type="dcterms:W3CDTF">2017-10-27T02:57:40Z</dcterms:modified>
</cp:coreProperties>
</file>