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259" r:id="rId3"/>
    <p:sldId id="265" r:id="rId4"/>
    <p:sldId id="266" r:id="rId5"/>
    <p:sldId id="267" r:id="rId6"/>
    <p:sldId id="268" r:id="rId7"/>
    <p:sldId id="269" r:id="rId8"/>
    <p:sldId id="272"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autoAdjust="0"/>
    <p:restoredTop sz="94660"/>
  </p:normalViewPr>
  <p:slideViewPr>
    <p:cSldViewPr showGuides="1">
      <p:cViewPr varScale="1">
        <p:scale>
          <a:sx n="75" d="100"/>
          <a:sy n="75" d="100"/>
        </p:scale>
        <p:origin x="174" y="54"/>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9</a:t>
            </a:fld>
            <a:endParaRPr lang="en-US" dirty="0"/>
          </a:p>
        </p:txBody>
      </p:sp>
    </p:spTree>
    <p:extLst>
      <p:ext uri="{BB962C8B-B14F-4D97-AF65-F5344CB8AC3E}">
        <p14:creationId xmlns:p14="http://schemas.microsoft.com/office/powerpoint/2010/main" val="2463017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6</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6</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6:</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Transplantation</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190500"/>
            <a:ext cx="9144000" cy="79216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6.7 Unadjusted kidney transplant rates, by donor type,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219200"/>
            <a:ext cx="6861062" cy="4191009"/>
          </a:xfrm>
        </p:spPr>
      </p:pic>
      <p:sp>
        <p:nvSpPr>
          <p:cNvPr id="6" name="Rectangle 5"/>
          <p:cNvSpPr/>
          <p:nvPr/>
        </p:nvSpPr>
        <p:spPr>
          <a:xfrm>
            <a:off x="0" y="5646747"/>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E.9. Unadjusted transplant rates are for all dialysis patients. Note that trends may be influenced by changes to the kidney allocation system (KAS) policy that were implemented in December 2014.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54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133350" y="0"/>
            <a:ext cx="8877300" cy="1249363"/>
          </a:xfrm>
        </p:spPr>
        <p:txBody>
          <a:bodyPr/>
          <a:lstStyle/>
          <a:p>
            <a:pPr marL="0" marR="0">
              <a:spcBef>
                <a:spcPts val="1800"/>
              </a:spcBef>
              <a:spcAft>
                <a:spcPts val="10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Table 6.3 Unadjusted kidney transplant rates, all donor types,</a:t>
            </a:r>
            <a:r>
              <a:rPr lang="en-US" sz="2200" b="1" i="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by age, sex, race, and primary cause of ESRD, per 100 dialysis patient years, 2006-2015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4037312"/>
              </p:ext>
            </p:extLst>
          </p:nvPr>
        </p:nvGraphicFramePr>
        <p:xfrm>
          <a:off x="1181100" y="1143000"/>
          <a:ext cx="6781800" cy="4222115"/>
        </p:xfrm>
        <a:graphic>
          <a:graphicData uri="http://schemas.openxmlformats.org/drawingml/2006/table">
            <a:tbl>
              <a:tblPr/>
              <a:tblGrid>
                <a:gridCol w="2235200">
                  <a:extLst>
                    <a:ext uri="{9D8B030D-6E8A-4147-A177-3AD203B41FA5}">
                      <a16:colId xmlns:a16="http://schemas.microsoft.com/office/drawing/2014/main" val="3770895207"/>
                    </a:ext>
                  </a:extLst>
                </a:gridCol>
                <a:gridCol w="454660">
                  <a:extLst>
                    <a:ext uri="{9D8B030D-6E8A-4147-A177-3AD203B41FA5}">
                      <a16:colId xmlns:a16="http://schemas.microsoft.com/office/drawing/2014/main" val="1343821435"/>
                    </a:ext>
                  </a:extLst>
                </a:gridCol>
                <a:gridCol w="454660">
                  <a:extLst>
                    <a:ext uri="{9D8B030D-6E8A-4147-A177-3AD203B41FA5}">
                      <a16:colId xmlns:a16="http://schemas.microsoft.com/office/drawing/2014/main" val="3154994357"/>
                    </a:ext>
                  </a:extLst>
                </a:gridCol>
                <a:gridCol w="454660">
                  <a:extLst>
                    <a:ext uri="{9D8B030D-6E8A-4147-A177-3AD203B41FA5}">
                      <a16:colId xmlns:a16="http://schemas.microsoft.com/office/drawing/2014/main" val="1998674958"/>
                    </a:ext>
                  </a:extLst>
                </a:gridCol>
                <a:gridCol w="454660">
                  <a:extLst>
                    <a:ext uri="{9D8B030D-6E8A-4147-A177-3AD203B41FA5}">
                      <a16:colId xmlns:a16="http://schemas.microsoft.com/office/drawing/2014/main" val="1781670780"/>
                    </a:ext>
                  </a:extLst>
                </a:gridCol>
                <a:gridCol w="454660">
                  <a:extLst>
                    <a:ext uri="{9D8B030D-6E8A-4147-A177-3AD203B41FA5}">
                      <a16:colId xmlns:a16="http://schemas.microsoft.com/office/drawing/2014/main" val="2053471377"/>
                    </a:ext>
                  </a:extLst>
                </a:gridCol>
                <a:gridCol w="454660">
                  <a:extLst>
                    <a:ext uri="{9D8B030D-6E8A-4147-A177-3AD203B41FA5}">
                      <a16:colId xmlns:a16="http://schemas.microsoft.com/office/drawing/2014/main" val="3568143907"/>
                    </a:ext>
                  </a:extLst>
                </a:gridCol>
                <a:gridCol w="454660">
                  <a:extLst>
                    <a:ext uri="{9D8B030D-6E8A-4147-A177-3AD203B41FA5}">
                      <a16:colId xmlns:a16="http://schemas.microsoft.com/office/drawing/2014/main" val="1297019693"/>
                    </a:ext>
                  </a:extLst>
                </a:gridCol>
                <a:gridCol w="454660">
                  <a:extLst>
                    <a:ext uri="{9D8B030D-6E8A-4147-A177-3AD203B41FA5}">
                      <a16:colId xmlns:a16="http://schemas.microsoft.com/office/drawing/2014/main" val="3236471730"/>
                    </a:ext>
                  </a:extLst>
                </a:gridCol>
                <a:gridCol w="454660">
                  <a:extLst>
                    <a:ext uri="{9D8B030D-6E8A-4147-A177-3AD203B41FA5}">
                      <a16:colId xmlns:a16="http://schemas.microsoft.com/office/drawing/2014/main" val="2640069160"/>
                    </a:ext>
                  </a:extLst>
                </a:gridCol>
                <a:gridCol w="454660">
                  <a:extLst>
                    <a:ext uri="{9D8B030D-6E8A-4147-A177-3AD203B41FA5}">
                      <a16:colId xmlns:a16="http://schemas.microsoft.com/office/drawing/2014/main" val="2504156694"/>
                    </a:ext>
                  </a:extLst>
                </a:gridCol>
              </a:tblGrid>
              <a:tr h="228600">
                <a:tc>
                  <a:txBody>
                    <a:bodyPr/>
                    <a:lstStyle/>
                    <a:p>
                      <a:pPr marL="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460525"/>
                  </a:ext>
                </a:extLst>
              </a:tr>
              <a:tr h="210185">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Arial" panose="020B0604020202020204" pitchFamily="34" charset="0"/>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8447230"/>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0-21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60658614"/>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22-44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06594056"/>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45-64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84638169"/>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65-74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41597276"/>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75 and older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935833"/>
                  </a:ext>
                </a:extLst>
              </a:tr>
              <a:tr h="210185">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Arial" panose="020B0604020202020204" pitchFamily="34" charset="0"/>
                        </a:rPr>
                        <a:t>Sex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7257496"/>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Male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35112212"/>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Female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455279"/>
                  </a:ext>
                </a:extLst>
              </a:tr>
              <a:tr h="210185">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Arial" panose="020B0604020202020204" pitchFamily="34" charset="0"/>
                        </a:rPr>
                        <a:t>Race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7921066"/>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White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22035270"/>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Black/African American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32407945"/>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American Indian/Alaska Native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18379339"/>
                  </a:ext>
                </a:extLst>
              </a:tr>
              <a:tr h="210185">
                <a:tc>
                  <a:txBody>
                    <a:bodyPr/>
                    <a:lstStyle/>
                    <a:p>
                      <a:pPr marL="10922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Asian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179370"/>
                  </a:ext>
                </a:extLst>
              </a:tr>
              <a:tr h="210185">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Arial" panose="020B0604020202020204" pitchFamily="34" charset="0"/>
                        </a:rPr>
                        <a:t>Primary Cause of ESRD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8306591"/>
                  </a:ext>
                </a:extLst>
              </a:tr>
              <a:tr h="210185">
                <a:tc>
                  <a:txBody>
                    <a:bodyPr/>
                    <a:lstStyle/>
                    <a:p>
                      <a:pPr marL="109220" marR="0" indent="508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Diabetes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06466003"/>
                  </a:ext>
                </a:extLst>
              </a:tr>
              <a:tr h="210185">
                <a:tc>
                  <a:txBody>
                    <a:bodyPr/>
                    <a:lstStyle/>
                    <a:p>
                      <a:pPr marL="109220" marR="0" indent="508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Hypertension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7644957"/>
                  </a:ext>
                </a:extLst>
              </a:tr>
              <a:tr h="210185">
                <a:tc>
                  <a:txBody>
                    <a:bodyPr/>
                    <a:lstStyle/>
                    <a:p>
                      <a:pPr marL="109220" marR="0" indent="508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Glomerulonephritis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981857"/>
                  </a:ext>
                </a:extLst>
              </a:tr>
              <a:tr h="210185">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Arial" panose="020B0604020202020204" pitchFamily="34" charset="0"/>
                        </a:rPr>
                        <a:t>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248928"/>
                  </a:ext>
                </a:extLst>
              </a:tr>
            </a:tbl>
          </a:graphicData>
        </a:graphic>
      </p:graphicFrame>
      <p:sp>
        <p:nvSpPr>
          <p:cNvPr id="6" name="Rectangle 5"/>
          <p:cNvSpPr/>
          <p:nvPr/>
        </p:nvSpPr>
        <p:spPr>
          <a:xfrm>
            <a:off x="0" y="5638800"/>
            <a:ext cx="9144000" cy="430887"/>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E.9. Note that trends may be influenced by changes to the kidney allocation system (KAS) policy that were implemented in December 2014.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96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228600"/>
            <a:ext cx="9144000" cy="754062"/>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6.8 Geographic distribution of unadjusted transplant rate by state, 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406" y="1524000"/>
            <a:ext cx="7999188" cy="2980950"/>
          </a:xfrm>
        </p:spPr>
      </p:pic>
      <p:sp>
        <p:nvSpPr>
          <p:cNvPr id="6" name="Rectangle 5"/>
          <p:cNvSpPr/>
          <p:nvPr/>
        </p:nvSpPr>
        <p:spPr>
          <a:xfrm>
            <a:off x="0" y="5186202"/>
            <a:ext cx="9144000" cy="646331"/>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Geographic distribution of unadjusted transplant rate by state, 2015. Note that trends may be influenced by changes to the kidney allocation system (KAS) policy that were implemented in December 2014.Abbreviation: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34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11430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6.9 Number of deceased-donor transplants and unadjusted transplant rates among deceased-donor kidney recipients, by recipient age,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4" y="1698418"/>
            <a:ext cx="6518009" cy="3981459"/>
          </a:xfrm>
        </p:spPr>
      </p:pic>
      <p:sp>
        <p:nvSpPr>
          <p:cNvPr id="6" name="Rectangle 5"/>
          <p:cNvSpPr/>
          <p:nvPr/>
        </p:nvSpPr>
        <p:spPr>
          <a:xfrm>
            <a:off x="76200" y="5600700"/>
            <a:ext cx="91440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age. (b) Unadjusted deceased-donor kidney transplant rates by recipient age.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58435" y="1390641"/>
            <a:ext cx="2627129" cy="307777"/>
          </a:xfrm>
          <a:prstGeom prst="rect">
            <a:avLst/>
          </a:prstGeom>
        </p:spPr>
        <p:txBody>
          <a:bodyPr wrap="none">
            <a:spAutoFit/>
          </a:bodyPr>
          <a:lstStyle/>
          <a:p>
            <a:pPr marL="228600" marR="0" indent="-228600" algn="ctr">
              <a:spcBef>
                <a:spcPts val="150"/>
              </a:spcBef>
              <a:spcAft>
                <a:spcPts val="600"/>
              </a:spcAft>
            </a:pPr>
            <a:r>
              <a:rPr lang="en-US" sz="1400" b="1" dirty="0" smtClean="0">
                <a:latin typeface="Calibri" panose="020F0502020204030204" pitchFamily="34" charset="0"/>
                <a:ea typeface="SimSun" panose="02010600030101010101" pitchFamily="2" charset="-122"/>
                <a:cs typeface="Segoe UI" panose="020B0502040204020203" pitchFamily="34" charset="0"/>
              </a:rPr>
              <a:t>(a) Number </a:t>
            </a:r>
            <a:r>
              <a:rPr lang="en-US" sz="1400" b="1" dirty="0">
                <a:latin typeface="Calibri" panose="020F0502020204030204" pitchFamily="34" charset="0"/>
                <a:ea typeface="SimSun" panose="02010600030101010101" pitchFamily="2" charset="-122"/>
                <a:cs typeface="Segoe UI" panose="020B0502040204020203" pitchFamily="34" charset="0"/>
              </a:rPr>
              <a:t>of transplants by age</a:t>
            </a:r>
            <a:endParaRPr lang="en-US" sz="1400" b="1" dirty="0">
              <a:effectLst/>
              <a:latin typeface="Calibri" panose="020F0502020204030204" pitchFamily="34" charset="0"/>
              <a:ea typeface="SimSun" panose="02010600030101010101" pitchFamily="2" charset="-122"/>
              <a:cs typeface="Segoe UI" panose="020B0502040204020203" pitchFamily="34" charset="0"/>
            </a:endParaRPr>
          </a:p>
        </p:txBody>
      </p:sp>
    </p:spTree>
    <p:extLst>
      <p:ext uri="{BB962C8B-B14F-4D97-AF65-F5344CB8AC3E}">
        <p14:creationId xmlns:p14="http://schemas.microsoft.com/office/powerpoint/2010/main" val="314133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11430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6.9 Number of deceased-donor transplants and unadjusted transplant rates among deceased-donor kidney recipients, by recipient age,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76200" y="5600700"/>
            <a:ext cx="91440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age. (b) Unadjusted deceased-donor kidney transplant rates by recipient age.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56893" y="1390641"/>
            <a:ext cx="2430217"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Transplant rates by </a:t>
            </a:r>
            <a:r>
              <a:rPr lang="en-US" sz="1600" b="1" dirty="0">
                <a:latin typeface="Calibri" panose="020F0502020204030204" pitchFamily="34" charset="0"/>
                <a:ea typeface="SimSun" panose="02010600030101010101" pitchFamily="2" charset="-122"/>
                <a:cs typeface="Segoe UI" panose="020B0502040204020203" pitchFamily="34" charset="0"/>
              </a:rPr>
              <a:t>age</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19241"/>
            <a:ext cx="6518009" cy="3981459"/>
          </a:xfrm>
        </p:spPr>
      </p:pic>
    </p:spTree>
    <p:extLst>
      <p:ext uri="{BB962C8B-B14F-4D97-AF65-F5344CB8AC3E}">
        <p14:creationId xmlns:p14="http://schemas.microsoft.com/office/powerpoint/2010/main" val="375706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112932"/>
            <a:ext cx="9144000" cy="1143000"/>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6.10 Number of deceased-donor transplants and unadjusted transplant rates among deceased-donor kidney recipients, by recipient sex,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82302"/>
            <a:ext cx="6518009" cy="3981459"/>
          </a:xfrm>
        </p:spPr>
      </p:pic>
      <p:sp>
        <p:nvSpPr>
          <p:cNvPr id="6" name="Rectangle 5"/>
          <p:cNvSpPr/>
          <p:nvPr/>
        </p:nvSpPr>
        <p:spPr>
          <a:xfrm>
            <a:off x="0" y="5663761"/>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sex. (b) Unadjusted deceased-donor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92013" y="1343748"/>
            <a:ext cx="2959977"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(a) Number </a:t>
            </a:r>
            <a:r>
              <a:rPr lang="en-US" sz="1600" b="1" dirty="0">
                <a:latin typeface="Calibri" panose="020F0502020204030204" pitchFamily="34" charset="0"/>
                <a:ea typeface="SimSun" panose="02010600030101010101" pitchFamily="2" charset="-122"/>
                <a:cs typeface="Segoe UI" panose="020B0502040204020203" pitchFamily="34" charset="0"/>
              </a:rPr>
              <a:t>of transplants by sex</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spTree>
    <p:extLst>
      <p:ext uri="{BB962C8B-B14F-4D97-AF65-F5344CB8AC3E}">
        <p14:creationId xmlns:p14="http://schemas.microsoft.com/office/powerpoint/2010/main" val="143374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112932"/>
            <a:ext cx="9144000" cy="1143000"/>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6.10 Number of deceased-donor transplants and unadjusted transplant rates among deceased-donor kidney recipients, by recipient sex,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632132"/>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sex. (b) Unadjusted deceased-donor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68628" y="1343748"/>
            <a:ext cx="2406749"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Transplant rates </a:t>
            </a:r>
            <a:r>
              <a:rPr lang="en-US" sz="1600" b="1" dirty="0">
                <a:latin typeface="Calibri" panose="020F0502020204030204" pitchFamily="34" charset="0"/>
                <a:ea typeface="SimSun" panose="02010600030101010101" pitchFamily="2" charset="-122"/>
                <a:cs typeface="Segoe UI" panose="020B0502040204020203" pitchFamily="34" charset="0"/>
              </a:rPr>
              <a:t>by sex</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770118"/>
            <a:ext cx="6518009" cy="3981459"/>
          </a:xfrm>
        </p:spPr>
      </p:pic>
    </p:spTree>
    <p:extLst>
      <p:ext uri="{BB962C8B-B14F-4D97-AF65-F5344CB8AC3E}">
        <p14:creationId xmlns:p14="http://schemas.microsoft.com/office/powerpoint/2010/main" val="229934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64344"/>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6.11 Number of deceased-donor transplants and unadjusted transplant rates among deceased-donor kidney recipients, by recipient race,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3" y="1625090"/>
            <a:ext cx="6518009" cy="3981459"/>
          </a:xfrm>
        </p:spPr>
      </p:pic>
      <p:sp>
        <p:nvSpPr>
          <p:cNvPr id="6" name="Rectangle 5"/>
          <p:cNvSpPr/>
          <p:nvPr/>
        </p:nvSpPr>
        <p:spPr>
          <a:xfrm>
            <a:off x="5255" y="5448300"/>
            <a:ext cx="913349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race. (b) Unadjusted deceased-donor kidney transplant rates by recipient race. Note that trends may be influenced by changes to the kidney allocation system (KAS) policy that were implemented in December 2014. Abbreviations: AI/AN, American Indian or Alaska Native; Black/</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44176" y="1246940"/>
            <a:ext cx="3055645"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transplants 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0585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64344"/>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6.11 Number of deceased-donor transplants and unadjusted transplant rates among deceased-donor kidney recipients, by recipient race,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5255" y="5448300"/>
            <a:ext cx="913349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race. (b) Unadjusted deceased-donor kidney transplant rates by recipient race. Note that trends may be influenced by changes to the kidney allocation system (KAS) policy that were implemented in December 2014. Abbreviations: AI/AN, American Indian or Alaska Native; Black/</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11080" y="1248256"/>
            <a:ext cx="2521844"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Transplant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82328"/>
            <a:ext cx="6518009" cy="3981459"/>
          </a:xfrm>
        </p:spPr>
      </p:pic>
    </p:spTree>
    <p:extLst>
      <p:ext uri="{BB962C8B-B14F-4D97-AF65-F5344CB8AC3E}">
        <p14:creationId xmlns:p14="http://schemas.microsoft.com/office/powerpoint/2010/main" val="48320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21082"/>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6.12 Number of deceased-donor transplants and unadjusted transplant rates among deceased-donor kidney recipients, by recipient primary cause of ESRD,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4" y="1605570"/>
            <a:ext cx="6518009" cy="3981459"/>
          </a:xfrm>
        </p:spPr>
      </p:pic>
      <p:sp>
        <p:nvSpPr>
          <p:cNvPr id="6" name="Rectangle 5"/>
          <p:cNvSpPr/>
          <p:nvPr/>
        </p:nvSpPr>
        <p:spPr>
          <a:xfrm>
            <a:off x="19049" y="5526820"/>
            <a:ext cx="91059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primary cause of ESRD. (b) Unadjusted deceased-donor kidney transplant rates by recipient primary cause of ESRD. Note that trends may be influenced by changes to the kidney allocation system (KAS) policy that were implemented in December 2014. Abbreviations: DM, DM mellitus; ESRD, end-stage renal disease; GN, glomerulonephritis; HTN, hypertension;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274032" y="1240166"/>
            <a:ext cx="4595938"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(a) Number </a:t>
            </a:r>
            <a:r>
              <a:rPr lang="en-US" sz="1600" b="1" dirty="0">
                <a:latin typeface="Calibri" panose="020F0502020204030204" pitchFamily="34" charset="0"/>
                <a:ea typeface="SimSun" panose="02010600030101010101" pitchFamily="2" charset="-122"/>
                <a:cs typeface="Segoe UI" panose="020B0502040204020203" pitchFamily="34" charset="0"/>
              </a:rPr>
              <a:t>of transplants by primary cause of ESRD</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spTree>
    <p:extLst>
      <p:ext uri="{BB962C8B-B14F-4D97-AF65-F5344CB8AC3E}">
        <p14:creationId xmlns:p14="http://schemas.microsoft.com/office/powerpoint/2010/main" val="346444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7883" y="190500"/>
            <a:ext cx="9144000" cy="792162"/>
          </a:xfrm>
        </p:spPr>
        <p:txBody>
          <a:bodyPr/>
          <a:lstStyle/>
          <a:p>
            <a:pPr marL="0" marR="0">
              <a:spcBef>
                <a:spcPts val="6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 Number of patients who were wait-listed for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kidney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transplant,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219200"/>
            <a:ext cx="6861062" cy="4191009"/>
          </a:xfrm>
        </p:spPr>
      </p:pic>
      <p:sp>
        <p:nvSpPr>
          <p:cNvPr id="6" name="Rectangle 5"/>
          <p:cNvSpPr/>
          <p:nvPr/>
        </p:nvSpPr>
        <p:spPr>
          <a:xfrm>
            <a:off x="3942" y="5524500"/>
            <a:ext cx="9136117" cy="646331"/>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E.3. Number of patients wait-listed for kidney transplant. Waiting list counts include all candidates listed for a kidney transplant on December 31 of each year.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21082"/>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6.12 Number of deceased-donor transplants and unadjusted transplant rates among deceased-donor kidney recipients, by recipient primary cause of ESRD,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19050" y="5437124"/>
            <a:ext cx="91059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 donor kidney transplant counts by recipient primary cause of ESRD. (b) Unadjusted deceased-donor kidney transplant rates by recipient primary cause of ESRD. Note that trends may be influenced by changes to the kidney allocation system (KAS) policy that were implemented in December 2014. Abbreviations: DM, DM mellitus; ESRD, end-stage renal disease; GN, glomerulonephritis; HTN, hypertension;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550647" y="1240166"/>
            <a:ext cx="4042710"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Transplant rates by </a:t>
            </a:r>
            <a:r>
              <a:rPr lang="en-US" sz="1600" b="1" dirty="0">
                <a:latin typeface="Calibri" panose="020F0502020204030204" pitchFamily="34" charset="0"/>
                <a:ea typeface="SimSun" panose="02010600030101010101" pitchFamily="2" charset="-122"/>
                <a:cs typeface="Segoe UI" panose="020B0502040204020203" pitchFamily="34" charset="0"/>
              </a:rPr>
              <a:t>primary cause of ESRD</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62471"/>
            <a:ext cx="6518009" cy="3981459"/>
          </a:xfrm>
        </p:spPr>
      </p:pic>
    </p:spTree>
    <p:extLst>
      <p:ext uri="{BB962C8B-B14F-4D97-AF65-F5344CB8AC3E}">
        <p14:creationId xmlns:p14="http://schemas.microsoft.com/office/powerpoint/2010/main" val="2962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57150" y="0"/>
            <a:ext cx="9029700" cy="1143000"/>
          </a:xfrm>
        </p:spPr>
        <p:txBody>
          <a:bodyPr/>
          <a:lstStyle/>
          <a:p>
            <a:pPr marL="0" marR="0">
              <a:spcBef>
                <a:spcPts val="0"/>
              </a:spcBef>
              <a:spcAft>
                <a:spcPts val="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6.13 Number of living-donor transplants and unadjusted transplant rates among living-donor kidney recipients, by age, 1998-2015</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49881"/>
            <a:ext cx="6518009" cy="3981459"/>
          </a:xfrm>
        </p:spPr>
      </p:pic>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age. (b) Unadjusted living-donor kidney transplant rates by recipient age.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75437" y="1311327"/>
            <a:ext cx="2993128" cy="338554"/>
          </a:xfrm>
          <a:prstGeom prst="rect">
            <a:avLst/>
          </a:prstGeom>
        </p:spPr>
        <p:txBody>
          <a:bodyPr wrap="none">
            <a:spAutoFit/>
          </a:bodyPr>
          <a:lstStyle/>
          <a:p>
            <a:pPr marR="0" lvl="0" algn="ctr" fontAlgn="base">
              <a:spcBef>
                <a:spcPts val="600"/>
              </a:spcBef>
              <a:spcAft>
                <a:spcPts val="60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transplants by age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7660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57150" y="0"/>
            <a:ext cx="9029700" cy="1143000"/>
          </a:xfrm>
        </p:spPr>
        <p:txBody>
          <a:bodyPr/>
          <a:lstStyle/>
          <a:p>
            <a:pPr marL="0" marR="0">
              <a:spcBef>
                <a:spcPts val="0"/>
              </a:spcBef>
              <a:spcAft>
                <a:spcPts val="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2 Figure 6.13 Number of living-donor transplants and unadjusted transplant rates among living-donor kidney recipients, by age, 1998-2015</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585609"/>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age. (b) Unadjusted living-donor kidney transplant rates by recipient age.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42338" y="1311327"/>
            <a:ext cx="2459328" cy="338554"/>
          </a:xfrm>
          <a:prstGeom prst="rect">
            <a:avLst/>
          </a:prstGeom>
        </p:spPr>
        <p:txBody>
          <a:bodyPr wrap="none">
            <a:spAutoFit/>
          </a:bodyPr>
          <a:lstStyle/>
          <a:p>
            <a:pPr marR="0" lvl="0" algn="ctr" fontAlgn="base">
              <a:spcBef>
                <a:spcPts val="600"/>
              </a:spcBef>
              <a:spcAft>
                <a:spcPts val="60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Transplant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age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27016"/>
            <a:ext cx="6518009" cy="3981459"/>
          </a:xfrm>
        </p:spPr>
      </p:pic>
    </p:spTree>
    <p:extLst>
      <p:ext uri="{BB962C8B-B14F-4D97-AF65-F5344CB8AC3E}">
        <p14:creationId xmlns:p14="http://schemas.microsoft.com/office/powerpoint/2010/main" val="286291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6.14 Number of living-donor transplants and unadjusted transplant rates among living-donor kidney recipients, by recipient sex,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02923"/>
            <a:ext cx="6518009" cy="3981459"/>
          </a:xfrm>
        </p:spPr>
      </p:pic>
      <p:sp>
        <p:nvSpPr>
          <p:cNvPr id="6" name="Rectangle 5"/>
          <p:cNvSpPr/>
          <p:nvPr/>
        </p:nvSpPr>
        <p:spPr>
          <a:xfrm>
            <a:off x="0" y="5651518"/>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sex. (b) Unadjusted living-donor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transplant.3</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86658" y="1277069"/>
            <a:ext cx="2970686"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transplants by sex</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1066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6.14 Number of living-donor transplants and unadjusted transplant rates among living-donor kidney recipients, by recipient sex,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12700" y="5626118"/>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sex. (b) Unadjusted living-donor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transplant.3</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53558" y="1277069"/>
            <a:ext cx="2436886"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Transplant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sex</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5695" y="1583974"/>
            <a:ext cx="6518009" cy="3981459"/>
          </a:xfrm>
        </p:spPr>
      </p:pic>
    </p:spTree>
    <p:extLst>
      <p:ext uri="{BB962C8B-B14F-4D97-AF65-F5344CB8AC3E}">
        <p14:creationId xmlns:p14="http://schemas.microsoft.com/office/powerpoint/2010/main" val="217725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6.15 Number of living-donor transplants and unadjusted transplant rates among living-donor kidney recipients, by recipient race,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401979"/>
            <a:ext cx="6518009" cy="3981459"/>
          </a:xfrm>
        </p:spPr>
      </p:pic>
      <p:sp>
        <p:nvSpPr>
          <p:cNvPr id="6" name="Rectangle 5"/>
          <p:cNvSpPr/>
          <p:nvPr/>
        </p:nvSpPr>
        <p:spPr>
          <a:xfrm>
            <a:off x="0" y="5383438"/>
            <a:ext cx="914400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race. (b) Unadjusted living-donor kidney transplant rates by recipient race. Note that trends may be influenced by changes to the kidney allocation system (KAS) policy that were implemented in December 2014. Abbreviations: AI/AN, American Indian or Alaska Native; Black/</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44179" y="1306454"/>
            <a:ext cx="3055645"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transplants 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1095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6.15 Number of living-donor transplants and unadjusted transplant rates among living-donor kidney recipients, by recipient race,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504953"/>
            <a:ext cx="914400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race. (b) Unadjusted living-donor kidney transplant rates by recipient race. Note that trends may be influenced by changes to the kidney allocation system (KAS) policy that were implemented in December 2014. Abbreviations: AI/AN, American Indian or Alaska Native; Black/</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11079" y="1306454"/>
            <a:ext cx="2521844"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Transplant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23494"/>
            <a:ext cx="6518009" cy="3981459"/>
          </a:xfrm>
        </p:spPr>
      </p:pic>
    </p:spTree>
    <p:extLst>
      <p:ext uri="{BB962C8B-B14F-4D97-AF65-F5344CB8AC3E}">
        <p14:creationId xmlns:p14="http://schemas.microsoft.com/office/powerpoint/2010/main" val="48373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1314" y="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6.16 Number of living-donor transplants and unadjusted transplant rates among living-donor kidney recipients, by recipient primary cause of ESRD, 1998-2015 </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605121"/>
            <a:ext cx="6518009" cy="3981459"/>
          </a:xfrm>
        </p:spPr>
      </p:pic>
      <p:sp>
        <p:nvSpPr>
          <p:cNvPr id="6" name="Rectangle 5"/>
          <p:cNvSpPr/>
          <p:nvPr/>
        </p:nvSpPr>
        <p:spPr>
          <a:xfrm>
            <a:off x="0" y="5394760"/>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primary cause of ESRD. (b) Unadjusted living-donor kidney transplant rates by recipient primary cause of ESRD. Note that trends may be influenced by changes to the kidney allocation system (KAS) policy that were implemented in December 2014. Abbreviations: DM, DM mellitus; ESRD, end-stage renal disease; GN, glomerulonephritis; HTN, hypertension;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245883" y="1257300"/>
            <a:ext cx="4652236"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Number of transplants by primary cause of ESRD</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360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1314" y="0"/>
            <a:ext cx="9144000" cy="11430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6.16 Number of living-donor transplants and unadjusted transplant rates among living-donor kidney recipients, by recipient primary cause of ESRD, 1998-2015 </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6" name="Rectangle 5"/>
          <p:cNvSpPr/>
          <p:nvPr/>
        </p:nvSpPr>
        <p:spPr>
          <a:xfrm>
            <a:off x="0" y="5487496"/>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primary cause of ESRD. (b) Unadjusted living-donor kidney transplant rates by recipient primary cause of ESRD. Note that trends may be influenced by changes to the kidney allocation system (KAS) policy that were implemented in December 2014. Abbreviations: DM, DM mellitus; ESRD, end-stage renal disease; GN, glomerulonephritis; HTN, hypertension;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489539" y="1257300"/>
            <a:ext cx="4164923"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Transplant rates by primary cause of ESRD  </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63646"/>
            <a:ext cx="6518009" cy="3981459"/>
          </a:xfrm>
        </p:spPr>
      </p:pic>
    </p:spTree>
    <p:extLst>
      <p:ext uri="{BB962C8B-B14F-4D97-AF65-F5344CB8AC3E}">
        <p14:creationId xmlns:p14="http://schemas.microsoft.com/office/powerpoint/2010/main" val="396513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2286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6.17 Number of paired donation transplants and percent of all living-donor transplants, 2001-2015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295400"/>
            <a:ext cx="6861062" cy="4191009"/>
          </a:xfrm>
        </p:spPr>
      </p:pic>
      <p:sp>
        <p:nvSpPr>
          <p:cNvPr id="6" name="Rectangle 5"/>
          <p:cNvSpPr/>
          <p:nvPr/>
        </p:nvSpPr>
        <p:spPr>
          <a:xfrm>
            <a:off x="0" y="5600700"/>
            <a:ext cx="9144000" cy="646331"/>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a:t>
            </a:r>
            <a:r>
              <a:rPr lang="en-US" sz="1200" i="1" dirty="0">
                <a:latin typeface="Calibri" panose="020F0502020204030204" pitchFamily="34" charset="0"/>
                <a:ea typeface="SimSun" panose="02010600030101010101" pitchFamily="2" charset="-122"/>
                <a:cs typeface="Times New Roman" panose="02020603050405020304" pitchFamily="18" charset="0"/>
              </a:rPr>
              <a:t>Data are obtained from the Organ Procurement and Transplantation Network (OPTN).</a:t>
            </a:r>
            <a:r>
              <a:rPr lang="en-US" sz="1200" i="1" dirty="0">
                <a:latin typeface="Calibri" panose="020F0502020204030204" pitchFamily="34" charset="0"/>
                <a:ea typeface="Times New Roman" panose="02020603050405020304" pitchFamily="18" charset="0"/>
                <a:cs typeface="Times New Roman" panose="02020603050405020304" pitchFamily="18" charset="0"/>
              </a:rPr>
              <a:t> Paired donation transplant counts and percent of all living-donor transplants.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89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228600"/>
            <a:ext cx="9144000" cy="830262"/>
          </a:xfrm>
        </p:spPr>
        <p:txBody>
          <a:bodyPr/>
          <a:lstStyle/>
          <a:p>
            <a:pPr marL="0" marR="0">
              <a:spcBef>
                <a:spcPts val="1200"/>
              </a:spcBef>
              <a:spcAft>
                <a:spcPts val="1200"/>
              </a:spcAft>
              <a:tabLst>
                <a:tab pos="6227763"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6.2 Percentage of dialysis patients who were wait-listed,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295400"/>
            <a:ext cx="6858014" cy="4191009"/>
          </a:xfrm>
        </p:spPr>
      </p:pic>
      <p:sp>
        <p:nvSpPr>
          <p:cNvPr id="6" name="Rectangle 5"/>
          <p:cNvSpPr/>
          <p:nvPr/>
        </p:nvSpPr>
        <p:spPr>
          <a:xfrm>
            <a:off x="0" y="5638800"/>
            <a:ext cx="9144000" cy="461665"/>
          </a:xfrm>
          <a:prstGeom prst="rect">
            <a:avLst/>
          </a:prstGeom>
        </p:spPr>
        <p:txBody>
          <a:bodyPr wrap="square">
            <a:spAutoFit/>
          </a:bodyPr>
          <a:lstStyle/>
          <a:p>
            <a:pPr>
              <a:spcBef>
                <a:spcPts val="12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E.4. Percentage of dialysis patients on the kidney waiting list is for all dialysis patients. Note that trends may be influenced by changes to the kidney allocation system (KAS) policy that were implemented in December 2014. Abbreviation: pts, patients.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78829"/>
            <a:ext cx="9144000" cy="861848"/>
          </a:xfrm>
        </p:spPr>
        <p:txBody>
          <a:bodyPr/>
          <a:lstStyle/>
          <a:p>
            <a:pPr marL="0" marR="0">
              <a:spcBef>
                <a:spcPts val="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6.18 Number of deceased kidney donors and unadjusted kidney donation rates, by donor age,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71600"/>
            <a:ext cx="6518009" cy="3911963"/>
          </a:xfrm>
        </p:spPr>
      </p:pic>
      <p:sp>
        <p:nvSpPr>
          <p:cNvPr id="6" name="Rectangle 5"/>
          <p:cNvSpPr/>
          <p:nvPr/>
        </p:nvSpPr>
        <p:spPr>
          <a:xfrm>
            <a:off x="5255" y="5372100"/>
            <a:ext cx="913349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60263" y="1058028"/>
            <a:ext cx="2623475" cy="358816"/>
          </a:xfrm>
          <a:prstGeom prst="rect">
            <a:avLst/>
          </a:prstGeom>
        </p:spPr>
        <p:txBody>
          <a:bodyPr wrap="none">
            <a:spAutoFit/>
          </a:bodyPr>
          <a:lstStyle/>
          <a:p>
            <a:pPr marR="0" lvl="0" algn="ctr">
              <a:lnSpc>
                <a:spcPct val="115000"/>
              </a:lnSpc>
              <a:spcBef>
                <a:spcPts val="0"/>
              </a:spcBef>
              <a:spcAft>
                <a:spcPts val="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(a) Number </a:t>
            </a:r>
            <a:r>
              <a:rPr lang="en-US" sz="1600" b="1" dirty="0">
                <a:latin typeface="Calibri" panose="020F0502020204030204" pitchFamily="34" charset="0"/>
                <a:ea typeface="SimSun" panose="02010600030101010101" pitchFamily="2" charset="-122"/>
                <a:cs typeface="Segoe UI" panose="020B0502040204020203" pitchFamily="34" charset="0"/>
              </a:rPr>
              <a:t>of donors by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0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0" y="78829"/>
            <a:ext cx="9144000" cy="861848"/>
          </a:xfrm>
        </p:spPr>
        <p:txBody>
          <a:bodyPr/>
          <a:lstStyle/>
          <a:p>
            <a:pPr marL="0" marR="0">
              <a:spcBef>
                <a:spcPts val="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6.18 Number of deceased kidney donors and unadjusted kidney donation rates, by donor age,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5255" y="5372100"/>
            <a:ext cx="913349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07900" y="1058028"/>
            <a:ext cx="2328202" cy="358816"/>
          </a:xfrm>
          <a:prstGeom prst="rect">
            <a:avLst/>
          </a:prstGeom>
        </p:spPr>
        <p:txBody>
          <a:bodyPr wrap="none">
            <a:spAutoFit/>
          </a:bodyPr>
          <a:lstStyle/>
          <a:p>
            <a:pPr marR="0" lvl="0" algn="ctr">
              <a:lnSpc>
                <a:spcPct val="115000"/>
              </a:lnSpc>
              <a:spcBef>
                <a:spcPts val="0"/>
              </a:spcBef>
              <a:spcAft>
                <a:spcPts val="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Donation rates </a:t>
            </a:r>
            <a:r>
              <a:rPr lang="en-US" sz="1600" b="1" dirty="0">
                <a:latin typeface="Calibri" panose="020F0502020204030204" pitchFamily="34" charset="0"/>
                <a:ea typeface="SimSun" panose="02010600030101010101" pitchFamily="2" charset="-122"/>
                <a:cs typeface="Segoe UI" panose="020B0502040204020203" pitchFamily="34" charset="0"/>
              </a:rPr>
              <a:t>by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23185"/>
            <a:ext cx="6518009" cy="3911963"/>
          </a:xfrm>
        </p:spPr>
      </p:pic>
    </p:spTree>
    <p:extLst>
      <p:ext uri="{BB962C8B-B14F-4D97-AF65-F5344CB8AC3E}">
        <p14:creationId xmlns:p14="http://schemas.microsoft.com/office/powerpoint/2010/main" val="268664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0" y="190500"/>
            <a:ext cx="9144000" cy="838200"/>
          </a:xfrm>
        </p:spPr>
        <p:txBody>
          <a:bodyPr/>
          <a:lstStyle/>
          <a:p>
            <a:pPr marL="0" marR="0">
              <a:spcBef>
                <a:spcPts val="12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6.19 Number of deceased kidney donors and unadjusted kidney donation rates, by donor sex,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464101"/>
            <a:ext cx="6518009" cy="3911963"/>
          </a:xfrm>
        </p:spPr>
      </p:pic>
      <p:sp>
        <p:nvSpPr>
          <p:cNvPr id="6" name="Rectangle 5"/>
          <p:cNvSpPr/>
          <p:nvPr/>
        </p:nvSpPr>
        <p:spPr>
          <a:xfrm>
            <a:off x="0" y="5363364"/>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SimSun" panose="02010600030101010101" pitchFamily="2" charset="-122"/>
                <a:cs typeface="Times New Roman" panose="02020603050405020304" pitchFamily="18" charset="0"/>
              </a:rPr>
              <a:t>Data on the annual number of deaths in the U.S. population are obtained from the Centers for Disease Control and Prevention; the deceased-donor data are obtained from the Organ Procurement and Transplantation Network (OPTN). Deceased-donor kidney donation counts and rates by donor sex.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71997" y="1078256"/>
            <a:ext cx="2600007"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(a) Number </a:t>
            </a:r>
            <a:r>
              <a:rPr lang="en-US" sz="1600" b="1" dirty="0">
                <a:latin typeface="Calibri" panose="020F0502020204030204" pitchFamily="34" charset="0"/>
                <a:ea typeface="SimSun" panose="02010600030101010101" pitchFamily="2" charset="-122"/>
                <a:cs typeface="Segoe UI" panose="020B0502040204020203" pitchFamily="34" charset="0"/>
              </a:rPr>
              <a:t>of donors by sex</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spTree>
    <p:extLst>
      <p:ext uri="{BB962C8B-B14F-4D97-AF65-F5344CB8AC3E}">
        <p14:creationId xmlns:p14="http://schemas.microsoft.com/office/powerpoint/2010/main" val="170372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190500"/>
            <a:ext cx="9144000" cy="838200"/>
          </a:xfrm>
        </p:spPr>
        <p:txBody>
          <a:bodyPr/>
          <a:lstStyle/>
          <a:p>
            <a:pPr marL="0" marR="0">
              <a:spcBef>
                <a:spcPts val="12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6.19 Number of deceased kidney donors and unadjusted kidney donation rates, by donor sex,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363364"/>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SimSun" panose="02010600030101010101" pitchFamily="2" charset="-122"/>
                <a:cs typeface="Times New Roman" panose="02020603050405020304" pitchFamily="18" charset="0"/>
              </a:rPr>
              <a:t>Data on the annual number of deaths in the U.S. population are obtained from the Centers for Disease Control and Prevention; the deceased-donor data are obtained from the Organ Procurement and Transplantation Network (OPTN). Deceased-donor kidney donation counts and rates by donor sex.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19634" y="1078256"/>
            <a:ext cx="2304733"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Donation rates </a:t>
            </a:r>
            <a:r>
              <a:rPr lang="en-US" sz="1600" b="1" dirty="0">
                <a:latin typeface="Calibri" panose="020F0502020204030204" pitchFamily="34" charset="0"/>
                <a:ea typeface="SimSun" panose="02010600030101010101" pitchFamily="2" charset="-122"/>
                <a:cs typeface="Segoe UI" panose="020B0502040204020203" pitchFamily="34" charset="0"/>
              </a:rPr>
              <a:t>by sex</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466366"/>
            <a:ext cx="6518009" cy="3911963"/>
          </a:xfrm>
        </p:spPr>
      </p:pic>
    </p:spTree>
    <p:extLst>
      <p:ext uri="{BB962C8B-B14F-4D97-AF65-F5344CB8AC3E}">
        <p14:creationId xmlns:p14="http://schemas.microsoft.com/office/powerpoint/2010/main" val="271382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190500"/>
            <a:ext cx="9144000" cy="800100"/>
          </a:xfrm>
        </p:spPr>
        <p:txBody>
          <a:bodyPr/>
          <a:lstStyle/>
          <a:p>
            <a:pPr marL="0" marR="0">
              <a:spcBef>
                <a:spcPts val="600"/>
              </a:spcBef>
              <a:spcAft>
                <a:spcPts val="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2 Figure 6.20 Number of deceased kidney donors and unadjusted kidney donation rates, by donor race, 2001-2015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17533"/>
            <a:ext cx="6518009" cy="3911963"/>
          </a:xfrm>
        </p:spPr>
      </p:pic>
      <p:sp>
        <p:nvSpPr>
          <p:cNvPr id="6" name="Rectangle 5"/>
          <p:cNvSpPr/>
          <p:nvPr/>
        </p:nvSpPr>
        <p:spPr>
          <a:xfrm>
            <a:off x="0" y="54102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 </a:t>
            </a:r>
            <a:r>
              <a:rPr lang="en-US" sz="1200" i="1" dirty="0">
                <a:latin typeface="Calibri" panose="020F0502020204030204" pitchFamily="34" charset="0"/>
                <a:ea typeface="SimSun" panose="02010600030101010101" pitchFamily="2" charset="-122"/>
                <a:cs typeface="Times New Roman" panose="02020603050405020304" pitchFamily="18" charset="0"/>
              </a:rPr>
              <a:t>Abbreviations: AI/AN, American Indian or Alaska Native; Asian/PI, Asian/Pacific Islander; Black/</a:t>
            </a:r>
            <a:r>
              <a:rPr lang="en-US" sz="1200" i="1" dirty="0" err="1">
                <a:latin typeface="Calibri" panose="020F0502020204030204" pitchFamily="34" charset="0"/>
                <a:ea typeface="SimSun" panose="02010600030101010101" pitchFamily="2" charset="-122"/>
                <a:cs typeface="Times New Roman" panose="02020603050405020304" pitchFamily="18" charset="0"/>
              </a:rPr>
              <a:t>Af</a:t>
            </a:r>
            <a:r>
              <a:rPr lang="en-US" sz="1200" i="1" dirty="0">
                <a:latin typeface="Calibri" panose="020F0502020204030204" pitchFamily="34" charset="0"/>
                <a:ea typeface="SimSun" panose="02010600030101010101" pitchFamily="2" charset="-122"/>
                <a:cs typeface="Times New Roman" panose="02020603050405020304" pitchFamily="18" charset="0"/>
              </a:rPr>
              <a:t> Am, Black/African American.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26119" y="1198274"/>
            <a:ext cx="2691763"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donors 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7854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190500"/>
            <a:ext cx="9144000" cy="800100"/>
          </a:xfrm>
        </p:spPr>
        <p:txBody>
          <a:bodyPr/>
          <a:lstStyle/>
          <a:p>
            <a:pPr marL="0" marR="0">
              <a:spcBef>
                <a:spcPts val="600"/>
              </a:spcBef>
              <a:spcAft>
                <a:spcPts val="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2 Figure 6.20 Number of deceased kidney donors and unadjusted kidney donation rates, by donor race, 2001-2015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4102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 </a:t>
            </a:r>
            <a:r>
              <a:rPr lang="en-US" sz="1200" i="1" dirty="0">
                <a:latin typeface="Calibri" panose="020F0502020204030204" pitchFamily="34" charset="0"/>
                <a:ea typeface="SimSun" panose="02010600030101010101" pitchFamily="2" charset="-122"/>
                <a:cs typeface="Times New Roman" panose="02020603050405020304" pitchFamily="18" charset="0"/>
              </a:rPr>
              <a:t>Abbreviations: AI/AN, American Indian or Alaska Native; Asian/PI, Asian/Pacific Islander; Black/</a:t>
            </a:r>
            <a:r>
              <a:rPr lang="en-US" sz="1200" i="1" dirty="0" err="1">
                <a:latin typeface="Calibri" panose="020F0502020204030204" pitchFamily="34" charset="0"/>
                <a:ea typeface="SimSun" panose="02010600030101010101" pitchFamily="2" charset="-122"/>
                <a:cs typeface="Times New Roman" panose="02020603050405020304" pitchFamily="18" charset="0"/>
              </a:rPr>
              <a:t>Af</a:t>
            </a:r>
            <a:r>
              <a:rPr lang="en-US" sz="1200" i="1" dirty="0">
                <a:latin typeface="Calibri" panose="020F0502020204030204" pitchFamily="34" charset="0"/>
                <a:ea typeface="SimSun" panose="02010600030101010101" pitchFamily="2" charset="-122"/>
                <a:cs typeface="Times New Roman" panose="02020603050405020304" pitchFamily="18" charset="0"/>
              </a:rPr>
              <a:t> Am, Black/African American.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69590" y="1198274"/>
            <a:ext cx="2404826" cy="338554"/>
          </a:xfrm>
          <a:prstGeom prst="rect">
            <a:avLst/>
          </a:prstGeom>
        </p:spPr>
        <p:txBody>
          <a:bodyPr wrap="none">
            <a:spAutoFit/>
          </a:bodyPr>
          <a:lstStyle/>
          <a:p>
            <a:pPr marR="0" lvl="0" algn="ctr" fontAlgn="base">
              <a:spcBef>
                <a:spcPts val="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Donation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5" y="1504833"/>
            <a:ext cx="6518009" cy="3911963"/>
          </a:xfrm>
        </p:spPr>
      </p:pic>
    </p:spTree>
    <p:extLst>
      <p:ext uri="{BB962C8B-B14F-4D97-AF65-F5344CB8AC3E}">
        <p14:creationId xmlns:p14="http://schemas.microsoft.com/office/powerpoint/2010/main" val="255130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38100" y="106363"/>
            <a:ext cx="9220200" cy="808037"/>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6.21 Number of deceased kidney donors and unadjusted kidney donation rates, for traumatic deaths, by donor age,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71600"/>
            <a:ext cx="6518009" cy="3911963"/>
          </a:xfrm>
        </p:spPr>
      </p:pic>
      <p:sp>
        <p:nvSpPr>
          <p:cNvPr id="6" name="Rectangle 5"/>
          <p:cNvSpPr/>
          <p:nvPr/>
        </p:nvSpPr>
        <p:spPr>
          <a:xfrm>
            <a:off x="0" y="5325264"/>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60263" y="1099576"/>
            <a:ext cx="2623475"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(a) Number </a:t>
            </a:r>
            <a:r>
              <a:rPr lang="en-US" sz="1600" b="1" dirty="0">
                <a:latin typeface="Calibri" panose="020F0502020204030204" pitchFamily="34" charset="0"/>
                <a:ea typeface="SimSun" panose="02010600030101010101" pitchFamily="2" charset="-122"/>
                <a:cs typeface="Segoe UI" panose="020B0502040204020203" pitchFamily="34" charset="0"/>
              </a:rPr>
              <a:t>of donors by age</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spTree>
    <p:extLst>
      <p:ext uri="{BB962C8B-B14F-4D97-AF65-F5344CB8AC3E}">
        <p14:creationId xmlns:p14="http://schemas.microsoft.com/office/powerpoint/2010/main" val="289382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38100" y="106363"/>
            <a:ext cx="9220200" cy="808037"/>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6.21 Number of deceased kidney donors and unadjusted kidney donation rates, for traumatic deaths, by donor age,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325264"/>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07899" y="1099576"/>
            <a:ext cx="2328202" cy="338554"/>
          </a:xfrm>
          <a:prstGeom prst="rect">
            <a:avLst/>
          </a:prstGeom>
        </p:spPr>
        <p:txBody>
          <a:bodyPr wrap="none">
            <a:spAutoFit/>
          </a:bodyPr>
          <a:lstStyle/>
          <a:p>
            <a:pPr marL="228600" marR="0" indent="-228600" algn="ctr">
              <a:spcBef>
                <a:spcPts val="150"/>
              </a:spcBef>
              <a:spcAft>
                <a:spcPts val="600"/>
              </a:spcAft>
            </a:pPr>
            <a:r>
              <a:rPr lang="en-US" sz="1600" b="1" dirty="0" smtClean="0">
                <a:latin typeface="Calibri" panose="020F0502020204030204" pitchFamily="34" charset="0"/>
                <a:ea typeface="SimSun" panose="02010600030101010101" pitchFamily="2" charset="-122"/>
                <a:cs typeface="Segoe UI" panose="020B0502040204020203" pitchFamily="34" charset="0"/>
              </a:rPr>
              <a:t>(b) Donation rates </a:t>
            </a:r>
            <a:r>
              <a:rPr lang="en-US" sz="1600" b="1" dirty="0">
                <a:latin typeface="Calibri" panose="020F0502020204030204" pitchFamily="34" charset="0"/>
                <a:ea typeface="SimSun" panose="02010600030101010101" pitchFamily="2" charset="-122"/>
                <a:cs typeface="Segoe UI" panose="020B0502040204020203" pitchFamily="34" charset="0"/>
              </a:rPr>
              <a:t>by age</a:t>
            </a:r>
            <a:endParaRPr lang="en-US" sz="1600" b="1" dirty="0">
              <a:effectLst/>
              <a:latin typeface="Calibri" panose="020F0502020204030204" pitchFamily="34" charset="0"/>
              <a:ea typeface="SimSun" panose="02010600030101010101" pitchFamily="2" charset="-122"/>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47111"/>
            <a:ext cx="6518009" cy="3911963"/>
          </a:xfrm>
        </p:spPr>
      </p:pic>
    </p:spTree>
    <p:extLst>
      <p:ext uri="{BB962C8B-B14F-4D97-AF65-F5344CB8AC3E}">
        <p14:creationId xmlns:p14="http://schemas.microsoft.com/office/powerpoint/2010/main" val="331612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19050" y="190500"/>
            <a:ext cx="9182100" cy="754062"/>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6.22 Number of deceased kidney donors and unadjusted kidney donation rates, for traumatic deaths, by donor sex,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409700"/>
            <a:ext cx="6518009" cy="3911963"/>
          </a:xfrm>
        </p:spPr>
      </p:pic>
      <p:sp>
        <p:nvSpPr>
          <p:cNvPr id="6" name="Rectangle 5"/>
          <p:cNvSpPr/>
          <p:nvPr/>
        </p:nvSpPr>
        <p:spPr>
          <a:xfrm>
            <a:off x="0" y="5371302"/>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68599" y="1163479"/>
            <a:ext cx="2606804" cy="338554"/>
          </a:xfrm>
          <a:prstGeom prst="rect">
            <a:avLst/>
          </a:prstGeom>
        </p:spPr>
        <p:txBody>
          <a:bodyPr wrap="none">
            <a:spAutoFit/>
          </a:bodyPr>
          <a:lstStyle/>
          <a:p>
            <a:pPr marR="0" lvl="0" algn="ctr" fontAlgn="base">
              <a:spcBef>
                <a:spcPts val="60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donors by sex</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68603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19050" y="190500"/>
            <a:ext cx="9182100" cy="754062"/>
          </a:xfrm>
        </p:spPr>
        <p:txBody>
          <a:bodyPr/>
          <a:lstStyle/>
          <a:p>
            <a:pPr marL="0" marR="0">
              <a:spcBef>
                <a:spcPts val="600"/>
              </a:spcBef>
              <a:spcAft>
                <a:spcPts val="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6.22 Number of deceased kidney donors and unadjusted kidney donation rates, for traumatic deaths, by donor sex,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371302"/>
            <a:ext cx="9144000"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12068" y="1163479"/>
            <a:ext cx="2319866" cy="338554"/>
          </a:xfrm>
          <a:prstGeom prst="rect">
            <a:avLst/>
          </a:prstGeom>
        </p:spPr>
        <p:txBody>
          <a:bodyPr wrap="none">
            <a:spAutoFit/>
          </a:bodyPr>
          <a:lstStyle/>
          <a:p>
            <a:pPr marR="0" lvl="0" algn="ctr" fontAlgn="base">
              <a:spcBef>
                <a:spcPts val="60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Donation rates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by sex</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95248"/>
            <a:ext cx="6518009" cy="3911963"/>
          </a:xfrm>
        </p:spPr>
      </p:pic>
    </p:spTree>
    <p:extLst>
      <p:ext uri="{BB962C8B-B14F-4D97-AF65-F5344CB8AC3E}">
        <p14:creationId xmlns:p14="http://schemas.microsoft.com/office/powerpoint/2010/main" val="55201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600"/>
              </a:spcBef>
              <a:spcAft>
                <a:spcPts val="18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6.3 Percentage of incident patients who were wait-listed or received a kidney transplant within one year of ESRD initiation,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by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age, 1998-2014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409700"/>
            <a:ext cx="6861062" cy="4117856"/>
          </a:xfrm>
        </p:spPr>
      </p:pic>
      <p:sp>
        <p:nvSpPr>
          <p:cNvPr id="6" name="Rectangle 5"/>
          <p:cNvSpPr/>
          <p:nvPr/>
        </p:nvSpPr>
        <p:spPr>
          <a:xfrm>
            <a:off x="0" y="5603756"/>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E.5(2). Waiting list or transplantation among incident ESRD patients by age (0-74 years). Note that trends may be influenced by changes to the kidney allocation system (KAS) policy that were implemented in December 2014.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76200" y="190500"/>
            <a:ext cx="9296400" cy="1143000"/>
          </a:xfrm>
        </p:spPr>
        <p:txBody>
          <a:bodyPr/>
          <a:lstStyle/>
          <a:p>
            <a:pPr marL="0" marR="0">
              <a:spcBef>
                <a:spcPts val="600"/>
              </a:spcBef>
              <a:spcAft>
                <a:spcPts val="0"/>
              </a:spcAft>
            </a:pPr>
            <a:r>
              <a:rPr lang="x-none" sz="24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6.23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Number of deceased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kidney donors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and unadjusted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kidney donation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rates,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for traumatic deaths,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by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donor</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 race</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96" y="1387365"/>
            <a:ext cx="6518009" cy="3911963"/>
          </a:xfrm>
        </p:spPr>
      </p:pic>
      <p:sp>
        <p:nvSpPr>
          <p:cNvPr id="7" name="Rectangle 6"/>
          <p:cNvSpPr/>
          <p:nvPr/>
        </p:nvSpPr>
        <p:spPr>
          <a:xfrm>
            <a:off x="3030711" y="1201579"/>
            <a:ext cx="2691763" cy="338554"/>
          </a:xfrm>
          <a:prstGeom prst="rect">
            <a:avLst/>
          </a:prstGeom>
        </p:spPr>
        <p:txBody>
          <a:bodyPr wrap="none">
            <a:spAutoFit/>
          </a:bodyPr>
          <a:lstStyle/>
          <a:p>
            <a:pPr marR="0" lvl="0" algn="ctr" fontAlgn="base">
              <a:spcBef>
                <a:spcPts val="60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(a) Number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of donors by 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p:cNvSpPr/>
          <p:nvPr/>
        </p:nvSpPr>
        <p:spPr>
          <a:xfrm>
            <a:off x="0" y="5353194"/>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 </a:t>
            </a:r>
            <a:r>
              <a:rPr lang="en-US" sz="1200" i="1" dirty="0">
                <a:latin typeface="Calibri" panose="020F0502020204030204" pitchFamily="34" charset="0"/>
                <a:ea typeface="SimSun" panose="02010600030101010101" pitchFamily="2" charset="-122"/>
                <a:cs typeface="Times New Roman" panose="02020603050405020304" pitchFamily="18" charset="0"/>
              </a:rPr>
              <a:t>Abbreviations: AI/AN, American Indian or Alaska Native; Asian/PI, Asian/Pacific Islander; Black/</a:t>
            </a:r>
            <a:r>
              <a:rPr lang="en-US" sz="1200" i="1" dirty="0" err="1">
                <a:latin typeface="Calibri" panose="020F0502020204030204" pitchFamily="34" charset="0"/>
                <a:ea typeface="SimSun" panose="02010600030101010101" pitchFamily="2" charset="-122"/>
                <a:cs typeface="Times New Roman" panose="02020603050405020304" pitchFamily="18" charset="0"/>
              </a:rPr>
              <a:t>Af</a:t>
            </a:r>
            <a:r>
              <a:rPr lang="en-US" sz="1200" i="1" dirty="0">
                <a:latin typeface="Calibri" panose="020F0502020204030204" pitchFamily="34" charset="0"/>
                <a:ea typeface="SimSun" panose="02010600030101010101" pitchFamily="2" charset="-122"/>
                <a:cs typeface="Times New Roman" panose="02020603050405020304" pitchFamily="18" charset="0"/>
              </a:rPr>
              <a:t> Am, Black/African American.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489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76200" y="190500"/>
            <a:ext cx="9296400" cy="1143000"/>
          </a:xfrm>
        </p:spPr>
        <p:txBody>
          <a:bodyPr/>
          <a:lstStyle/>
          <a:p>
            <a:pPr marL="0" marR="0">
              <a:spcBef>
                <a:spcPts val="600"/>
              </a:spcBef>
              <a:spcAft>
                <a:spcPts val="0"/>
              </a:spcAft>
            </a:pPr>
            <a:r>
              <a:rPr lang="x-none" sz="24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6.23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Number of deceased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kidney donors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and unadjusted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kidney donation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rates,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for traumatic deaths, </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by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donor</a:t>
            </a:r>
            <a:r>
              <a:rPr lang="x-none" sz="2400" b="1" spc="30" dirty="0">
                <a:latin typeface="Calibri" panose="020F0502020204030204" pitchFamily="34" charset="0"/>
                <a:ea typeface="Times New Roman" panose="02020603050405020304" pitchFamily="18" charset="0"/>
                <a:cs typeface="Times New Roman" panose="02020603050405020304" pitchFamily="18" charset="0"/>
              </a:rPr>
              <a:t> race</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2001-2015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7" name="Rectangle 6"/>
          <p:cNvSpPr/>
          <p:nvPr/>
        </p:nvSpPr>
        <p:spPr>
          <a:xfrm>
            <a:off x="3174186" y="1201579"/>
            <a:ext cx="2404826" cy="338554"/>
          </a:xfrm>
          <a:prstGeom prst="rect">
            <a:avLst/>
          </a:prstGeom>
        </p:spPr>
        <p:txBody>
          <a:bodyPr wrap="none">
            <a:spAutoFit/>
          </a:bodyPr>
          <a:lstStyle/>
          <a:p>
            <a:pPr marR="0" lvl="0" algn="ctr" fontAlgn="base">
              <a:spcBef>
                <a:spcPts val="600"/>
              </a:spcBef>
              <a:spcAft>
                <a:spcPts val="0"/>
              </a:spcAft>
              <a:buClr>
                <a:srgbClr val="000000"/>
              </a:buClr>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(b) Donation rates by </a:t>
            </a:r>
            <a:r>
              <a:rPr lang="en-US" sz="1600" b="1" kern="0" dirty="0">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rPr>
              <a:t>race</a:t>
            </a:r>
            <a:endParaRPr lang="en-US" sz="1600" b="1" u="none" strike="noStrike" kern="0" dirty="0">
              <a:ln>
                <a:noFill/>
              </a:ln>
              <a:effectLst>
                <a:glow>
                  <a:srgbClr val="000000"/>
                </a:glow>
                <a:outerShdw sx="0" sy="0">
                  <a:srgbClr val="000000"/>
                </a:outerShdw>
                <a:reflection stA="0" endPos="0" fadeDir="0" sx="0" s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p:cNvSpPr/>
          <p:nvPr/>
        </p:nvSpPr>
        <p:spPr>
          <a:xfrm>
            <a:off x="0" y="5353194"/>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a:t>
            </a:r>
            <a:r>
              <a:rPr lang="en-US" sz="1200" i="1" dirty="0">
                <a:latin typeface="Calibri" panose="020F0502020204030204" pitchFamily="34" charset="0"/>
                <a:ea typeface="Times New Roman" panose="02020603050405020304" pitchFamily="18" charset="0"/>
                <a:cs typeface="Times New Roman" panose="02020603050405020304" pitchFamily="18" charset="0"/>
              </a:rPr>
              <a:t>Note that trends may be influenced by changes to the kidney allocation system (KAS) policy that were implemented in December 2014. </a:t>
            </a:r>
            <a:r>
              <a:rPr lang="en-US" sz="1200" i="1" dirty="0">
                <a:latin typeface="Calibri" panose="020F0502020204030204" pitchFamily="34" charset="0"/>
                <a:ea typeface="SimSun" panose="02010600030101010101" pitchFamily="2" charset="-122"/>
                <a:cs typeface="Times New Roman" panose="02020603050405020304" pitchFamily="18" charset="0"/>
              </a:rPr>
              <a:t>Abbreviations: AI/AN, American Indian or Alaska Native; Asian/PI, Asian/Pacific Islander; Black/</a:t>
            </a:r>
            <a:r>
              <a:rPr lang="en-US" sz="1200" i="1" dirty="0" err="1">
                <a:latin typeface="Calibri" panose="020F0502020204030204" pitchFamily="34" charset="0"/>
                <a:ea typeface="SimSun" panose="02010600030101010101" pitchFamily="2" charset="-122"/>
                <a:cs typeface="Times New Roman" panose="02020603050405020304" pitchFamily="18" charset="0"/>
              </a:rPr>
              <a:t>Af</a:t>
            </a:r>
            <a:r>
              <a:rPr lang="en-US" sz="1200" i="1" dirty="0">
                <a:latin typeface="Calibri" panose="020F0502020204030204" pitchFamily="34" charset="0"/>
                <a:ea typeface="SimSun" panose="02010600030101010101" pitchFamily="2" charset="-122"/>
                <a:cs typeface="Times New Roman" panose="02020603050405020304" pitchFamily="18" charset="0"/>
              </a:rPr>
              <a:t> Am, Black/African American.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1231"/>
            <a:ext cx="6518009" cy="3911963"/>
          </a:xfrm>
        </p:spPr>
      </p:pic>
    </p:spTree>
    <p:extLst>
      <p:ext uri="{BB962C8B-B14F-4D97-AF65-F5344CB8AC3E}">
        <p14:creationId xmlns:p14="http://schemas.microsoft.com/office/powerpoint/2010/main" val="184452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76200" y="274638"/>
            <a:ext cx="9296400" cy="487362"/>
          </a:xfrm>
        </p:spPr>
        <p:txBody>
          <a:bodyPr/>
          <a:lstStyle/>
          <a:p>
            <a:pPr marL="0" marR="0">
              <a:spcBef>
                <a:spcPts val="1800"/>
              </a:spcBef>
              <a:spcAft>
                <a:spcPts val="18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6.4 Median waiting time for kidney transplant, 1998-2010</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066800"/>
            <a:ext cx="6861062" cy="4191009"/>
          </a:xfrm>
        </p:spPr>
      </p:pic>
      <p:sp>
        <p:nvSpPr>
          <p:cNvPr id="6" name="Rectangle 5"/>
          <p:cNvSpPr/>
          <p:nvPr/>
        </p:nvSpPr>
        <p:spPr>
          <a:xfrm>
            <a:off x="0" y="5639200"/>
            <a:ext cx="9144000" cy="46166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Reference Tables E.2. Median waiting time to kidney transplant. Median waiting time is calculated for all candidates enrolled on the waiting list in a given year. </a:t>
            </a:r>
            <a:endParaRPr lang="en-US" sz="1200" i="1" dirty="0"/>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13138"/>
            <a:ext cx="9144000" cy="715962"/>
          </a:xfrm>
        </p:spPr>
        <p:txBody>
          <a:bodyPr/>
          <a:lstStyle/>
          <a:p>
            <a:pPr marL="0" marR="0">
              <a:spcBef>
                <a:spcPts val="6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Table 6.1 Median waiting time (in years) for kidney transplant, by blood type and PRA, 1998-2010</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4593309"/>
              </p:ext>
            </p:extLst>
          </p:nvPr>
        </p:nvGraphicFramePr>
        <p:xfrm>
          <a:off x="611486" y="952500"/>
          <a:ext cx="7921029" cy="4525962"/>
        </p:xfrm>
        <a:graphic>
          <a:graphicData uri="http://schemas.openxmlformats.org/drawingml/2006/table">
            <a:tbl>
              <a:tblPr firstRow="1" firstCol="1" bandRow="1"/>
              <a:tblGrid>
                <a:gridCol w="1185371">
                  <a:extLst>
                    <a:ext uri="{9D8B030D-6E8A-4147-A177-3AD203B41FA5}">
                      <a16:colId xmlns:a16="http://schemas.microsoft.com/office/drawing/2014/main" val="2811580752"/>
                    </a:ext>
                  </a:extLst>
                </a:gridCol>
                <a:gridCol w="1185371">
                  <a:extLst>
                    <a:ext uri="{9D8B030D-6E8A-4147-A177-3AD203B41FA5}">
                      <a16:colId xmlns:a16="http://schemas.microsoft.com/office/drawing/2014/main" val="3766961888"/>
                    </a:ext>
                  </a:extLst>
                </a:gridCol>
                <a:gridCol w="426853">
                  <a:extLst>
                    <a:ext uri="{9D8B030D-6E8A-4147-A177-3AD203B41FA5}">
                      <a16:colId xmlns:a16="http://schemas.microsoft.com/office/drawing/2014/main" val="3337478296"/>
                    </a:ext>
                  </a:extLst>
                </a:gridCol>
                <a:gridCol w="426853">
                  <a:extLst>
                    <a:ext uri="{9D8B030D-6E8A-4147-A177-3AD203B41FA5}">
                      <a16:colId xmlns:a16="http://schemas.microsoft.com/office/drawing/2014/main" val="3579462242"/>
                    </a:ext>
                  </a:extLst>
                </a:gridCol>
                <a:gridCol w="426853">
                  <a:extLst>
                    <a:ext uri="{9D8B030D-6E8A-4147-A177-3AD203B41FA5}">
                      <a16:colId xmlns:a16="http://schemas.microsoft.com/office/drawing/2014/main" val="3489492437"/>
                    </a:ext>
                  </a:extLst>
                </a:gridCol>
                <a:gridCol w="426853">
                  <a:extLst>
                    <a:ext uri="{9D8B030D-6E8A-4147-A177-3AD203B41FA5}">
                      <a16:colId xmlns:a16="http://schemas.microsoft.com/office/drawing/2014/main" val="2506172070"/>
                    </a:ext>
                  </a:extLst>
                </a:gridCol>
                <a:gridCol w="426853">
                  <a:extLst>
                    <a:ext uri="{9D8B030D-6E8A-4147-A177-3AD203B41FA5}">
                      <a16:colId xmlns:a16="http://schemas.microsoft.com/office/drawing/2014/main" val="275968948"/>
                    </a:ext>
                  </a:extLst>
                </a:gridCol>
                <a:gridCol w="426853">
                  <a:extLst>
                    <a:ext uri="{9D8B030D-6E8A-4147-A177-3AD203B41FA5}">
                      <a16:colId xmlns:a16="http://schemas.microsoft.com/office/drawing/2014/main" val="1293005529"/>
                    </a:ext>
                  </a:extLst>
                </a:gridCol>
                <a:gridCol w="426853">
                  <a:extLst>
                    <a:ext uri="{9D8B030D-6E8A-4147-A177-3AD203B41FA5}">
                      <a16:colId xmlns:a16="http://schemas.microsoft.com/office/drawing/2014/main" val="182962050"/>
                    </a:ext>
                  </a:extLst>
                </a:gridCol>
                <a:gridCol w="426853">
                  <a:extLst>
                    <a:ext uri="{9D8B030D-6E8A-4147-A177-3AD203B41FA5}">
                      <a16:colId xmlns:a16="http://schemas.microsoft.com/office/drawing/2014/main" val="3678526848"/>
                    </a:ext>
                  </a:extLst>
                </a:gridCol>
                <a:gridCol w="426853">
                  <a:extLst>
                    <a:ext uri="{9D8B030D-6E8A-4147-A177-3AD203B41FA5}">
                      <a16:colId xmlns:a16="http://schemas.microsoft.com/office/drawing/2014/main" val="1141380986"/>
                    </a:ext>
                  </a:extLst>
                </a:gridCol>
                <a:gridCol w="426853">
                  <a:extLst>
                    <a:ext uri="{9D8B030D-6E8A-4147-A177-3AD203B41FA5}">
                      <a16:colId xmlns:a16="http://schemas.microsoft.com/office/drawing/2014/main" val="475138664"/>
                    </a:ext>
                  </a:extLst>
                </a:gridCol>
                <a:gridCol w="426853">
                  <a:extLst>
                    <a:ext uri="{9D8B030D-6E8A-4147-A177-3AD203B41FA5}">
                      <a16:colId xmlns:a16="http://schemas.microsoft.com/office/drawing/2014/main" val="687134066"/>
                    </a:ext>
                  </a:extLst>
                </a:gridCol>
                <a:gridCol w="427452">
                  <a:extLst>
                    <a:ext uri="{9D8B030D-6E8A-4147-A177-3AD203B41FA5}">
                      <a16:colId xmlns:a16="http://schemas.microsoft.com/office/drawing/2014/main" val="2458788429"/>
                    </a:ext>
                  </a:extLst>
                </a:gridCol>
                <a:gridCol w="427452">
                  <a:extLst>
                    <a:ext uri="{9D8B030D-6E8A-4147-A177-3AD203B41FA5}">
                      <a16:colId xmlns:a16="http://schemas.microsoft.com/office/drawing/2014/main" val="3821208577"/>
                    </a:ext>
                  </a:extLst>
                </a:gridCol>
              </a:tblGrid>
              <a:tr h="215522">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688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4092673"/>
                  </a:ext>
                </a:extLst>
              </a:tr>
              <a:tr h="215522">
                <a:tc rowSpan="5">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type 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688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 = 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11468677"/>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&lt; PRA =&lt;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1475277985"/>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&lt; PRA =&lt; 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3289011439"/>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&lt; PRA &lt; 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3767726705"/>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 =&lt; PRA =&lt;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046726"/>
                  </a:ext>
                </a:extLst>
              </a:tr>
              <a:tr h="215522">
                <a:tc rowSpan="5">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type 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688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 = 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65762913"/>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&lt; PRA =&lt;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980141614"/>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&lt; PRA =&lt; 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1261050017"/>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&lt; PRA &lt; 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649297362"/>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 =&lt; PRA =&lt;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4061692"/>
                  </a:ext>
                </a:extLst>
              </a:tr>
              <a:tr h="215522">
                <a:tc rowSpan="5">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type AB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688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 = 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0874968"/>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&lt; PRA =&lt;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2466330090"/>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&lt; PRA =&lt; 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3094022999"/>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&lt; PRA &lt; 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2581500109"/>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 =&lt; PRA =&lt;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5151454"/>
                  </a:ext>
                </a:extLst>
              </a:tr>
              <a:tr h="215522">
                <a:tc rowSpan="5">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type 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688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 = 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7039752"/>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&lt; PRA =&lt;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1715987323"/>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&lt; PRA =&lt; 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2043074764"/>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&lt; PRA &lt; 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a:noFill/>
                    </a:lnB>
                    <a:solidFill>
                      <a:srgbClr val="FFFFFF"/>
                    </a:solidFill>
                  </a:tcPr>
                </a:tc>
                <a:extLst>
                  <a:ext uri="{0D108BD9-81ED-4DB2-BD59-A6C34878D82A}">
                    <a16:rowId xmlns:a16="http://schemas.microsoft.com/office/drawing/2014/main" val="3082592821"/>
                  </a:ext>
                </a:extLst>
              </a:tr>
              <a:tr h="215522">
                <a:tc vMerge="1">
                  <a:txBody>
                    <a:bodyPr/>
                    <a:lstStyle/>
                    <a:p>
                      <a:endParaRPr lang="en-US"/>
                    </a:p>
                  </a:txBody>
                  <a:tcPr/>
                </a:tc>
                <a:tc>
                  <a:txBody>
                    <a:bodyPr/>
                    <a:lstStyle/>
                    <a:p>
                      <a:pPr marL="0" marR="0">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 =&lt; PRA =&lt;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57" marR="646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199517"/>
                  </a:ext>
                </a:extLst>
              </a:tr>
            </a:tbl>
          </a:graphicData>
        </a:graphic>
      </p:graphicFrame>
      <p:sp>
        <p:nvSpPr>
          <p:cNvPr id="6" name="Rectangle 5"/>
          <p:cNvSpPr/>
          <p:nvPr/>
        </p:nvSpPr>
        <p:spPr>
          <a:xfrm>
            <a:off x="0" y="5701862"/>
            <a:ext cx="9144000" cy="430887"/>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PRA, panel reactive antibodies. ^ Value is blank since the estimated time to transplant probability had not reached 50% (median) at the end of the follow up, so the median waiting time could not be calculated.</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6569"/>
            <a:ext cx="9144000" cy="754062"/>
          </a:xfrm>
        </p:spPr>
        <p:txBody>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vol 2 Table 6.2 Reported outcomes within five years since first listing in 2010, by blood type, PRA, and age </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209041"/>
              </p:ext>
            </p:extLst>
          </p:nvPr>
        </p:nvGraphicFramePr>
        <p:xfrm>
          <a:off x="1170363" y="881544"/>
          <a:ext cx="6803274" cy="4525973"/>
        </p:xfrm>
        <a:graphic>
          <a:graphicData uri="http://schemas.openxmlformats.org/drawingml/2006/table">
            <a:tbl>
              <a:tblPr firstRow="1" firstCol="1" bandRow="1"/>
              <a:tblGrid>
                <a:gridCol w="659128">
                  <a:extLst>
                    <a:ext uri="{9D8B030D-6E8A-4147-A177-3AD203B41FA5}">
                      <a16:colId xmlns:a16="http://schemas.microsoft.com/office/drawing/2014/main" val="1564104803"/>
                    </a:ext>
                  </a:extLst>
                </a:gridCol>
                <a:gridCol w="531928">
                  <a:extLst>
                    <a:ext uri="{9D8B030D-6E8A-4147-A177-3AD203B41FA5}">
                      <a16:colId xmlns:a16="http://schemas.microsoft.com/office/drawing/2014/main" val="661917664"/>
                    </a:ext>
                  </a:extLst>
                </a:gridCol>
                <a:gridCol w="936655">
                  <a:extLst>
                    <a:ext uri="{9D8B030D-6E8A-4147-A177-3AD203B41FA5}">
                      <a16:colId xmlns:a16="http://schemas.microsoft.com/office/drawing/2014/main" val="1374502599"/>
                    </a:ext>
                  </a:extLst>
                </a:gridCol>
                <a:gridCol w="936655">
                  <a:extLst>
                    <a:ext uri="{9D8B030D-6E8A-4147-A177-3AD203B41FA5}">
                      <a16:colId xmlns:a16="http://schemas.microsoft.com/office/drawing/2014/main" val="1293818683"/>
                    </a:ext>
                  </a:extLst>
                </a:gridCol>
                <a:gridCol w="728509">
                  <a:extLst>
                    <a:ext uri="{9D8B030D-6E8A-4147-A177-3AD203B41FA5}">
                      <a16:colId xmlns:a16="http://schemas.microsoft.com/office/drawing/2014/main" val="2944626994"/>
                    </a:ext>
                  </a:extLst>
                </a:gridCol>
                <a:gridCol w="728509">
                  <a:extLst>
                    <a:ext uri="{9D8B030D-6E8A-4147-A177-3AD203B41FA5}">
                      <a16:colId xmlns:a16="http://schemas.microsoft.com/office/drawing/2014/main" val="3059967658"/>
                    </a:ext>
                  </a:extLst>
                </a:gridCol>
                <a:gridCol w="1140945">
                  <a:extLst>
                    <a:ext uri="{9D8B030D-6E8A-4147-A177-3AD203B41FA5}">
                      <a16:colId xmlns:a16="http://schemas.microsoft.com/office/drawing/2014/main" val="2602027355"/>
                    </a:ext>
                  </a:extLst>
                </a:gridCol>
                <a:gridCol w="1140945">
                  <a:extLst>
                    <a:ext uri="{9D8B030D-6E8A-4147-A177-3AD203B41FA5}">
                      <a16:colId xmlns:a16="http://schemas.microsoft.com/office/drawing/2014/main" val="1347230139"/>
                    </a:ext>
                  </a:extLst>
                </a:gridCol>
              </a:tblGrid>
              <a:tr h="194044">
                <a:tc rowSpan="2" gridSpan="3">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 characteristics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who received a living-donor transplant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Outcomes of patients who did not receive a living-donor transplant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8564573"/>
                  </a:ext>
                </a:extLst>
              </a:tr>
              <a:tr h="38902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number of patients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Received a deceased-donor transplant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Still on waiting list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Removed from waiting list at death or reason other than transplant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0203" marR="202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590460"/>
                  </a:ext>
                </a:extLst>
              </a:tr>
              <a:tr h="129676">
                <a:tc>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Blood type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4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9069614"/>
                  </a:ext>
                </a:extLst>
              </a:tr>
              <a:tr h="129676">
                <a:tc rowSpan="8">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Blood type 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4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PRA&lt;20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27288536"/>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2677544613"/>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3888977545"/>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7595093"/>
                  </a:ext>
                </a:extLst>
              </a:tr>
              <a:tr h="129676">
                <a:tc vMerge="1">
                  <a:txBody>
                    <a:bodyPr/>
                    <a:lstStyle/>
                    <a:p>
                      <a:endParaRPr lang="en-US"/>
                    </a:p>
                  </a:txBody>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PRA&gt;=20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32768941"/>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2430875933"/>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171696650"/>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94685"/>
                  </a:ext>
                </a:extLst>
              </a:tr>
              <a:tr h="129676">
                <a:tc rowSpan="8">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Blood type 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4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PRA&lt;20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95643676"/>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1668168678"/>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3296237300"/>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2550085"/>
                  </a:ext>
                </a:extLst>
              </a:tr>
              <a:tr h="129676">
                <a:tc vMerge="1">
                  <a:txBody>
                    <a:bodyPr/>
                    <a:lstStyle/>
                    <a:p>
                      <a:endParaRPr lang="en-US"/>
                    </a:p>
                  </a:txBody>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PRA&gt;=20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81865694"/>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3781314963"/>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282895082"/>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0005583"/>
                  </a:ext>
                </a:extLst>
              </a:tr>
              <a:tr h="129676">
                <a:tc rowSpan="4">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Blood type AB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4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PRA&gt;=0§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2309585"/>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1912969272"/>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3669502429"/>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1581587"/>
                  </a:ext>
                </a:extLst>
              </a:tr>
              <a:tr h="129676">
                <a:tc rowSpan="8">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Blood type 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032" marR="54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PRA&lt;20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7906834"/>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2,094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1659331984"/>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5,326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1786828175"/>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1459531"/>
                  </a:ext>
                </a:extLst>
              </a:tr>
              <a:tr h="129676">
                <a:tc vMerge="1">
                  <a:txBody>
                    <a:bodyPr/>
                    <a:lstStyle/>
                    <a:p>
                      <a:endParaRPr lang="en-US"/>
                    </a:p>
                  </a:txBody>
                  <a:tcPr/>
                </a:tc>
                <a:tc rowSpan="4">
                  <a:txBody>
                    <a:bodyPr/>
                    <a:lstStyle/>
                    <a:p>
                      <a:pPr marL="0" marR="0">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PRA&gt;=20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42050730"/>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815056480"/>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a:noFill/>
                    </a:lnB>
                    <a:solidFill>
                      <a:srgbClr val="FFFFFF"/>
                    </a:solidFill>
                  </a:tcPr>
                </a:tc>
                <a:extLst>
                  <a:ext uri="{0D108BD9-81ED-4DB2-BD59-A6C34878D82A}">
                    <a16:rowId xmlns:a16="http://schemas.microsoft.com/office/drawing/2014/main" val="2747984716"/>
                  </a:ext>
                </a:extLst>
              </a:tr>
              <a:tr h="12967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4825949"/>
                  </a:ext>
                </a:extLst>
              </a:tr>
              <a:tr h="182298">
                <a:tc gridSpan="3">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blood types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20,874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43" marR="507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039094"/>
                  </a:ext>
                </a:extLst>
              </a:tr>
            </a:tbl>
          </a:graphicData>
        </a:graphic>
      </p:graphicFrame>
      <p:sp>
        <p:nvSpPr>
          <p:cNvPr id="6" name="Rectangle 5"/>
          <p:cNvSpPr/>
          <p:nvPr/>
        </p:nvSpPr>
        <p:spPr>
          <a:xfrm>
            <a:off x="0" y="5600700"/>
            <a:ext cx="9144000" cy="600164"/>
          </a:xfrm>
          <a:prstGeom prst="rect">
            <a:avLst/>
          </a:prstGeom>
        </p:spPr>
        <p:txBody>
          <a:bodyPr wrap="square">
            <a:spAutoFit/>
          </a:bodyPr>
          <a:lstStyle/>
          <a:p>
            <a:r>
              <a:rPr lang="en-US" sz="1100" i="1" dirty="0">
                <a:latin typeface="Calibri" panose="020F0502020204030204" pitchFamily="34" charset="0"/>
                <a:ea typeface="SimSun" panose="02010600030101010101" pitchFamily="2" charset="-122"/>
                <a:cs typeface="Times New Roman" panose="02020603050405020304" pitchFamily="18" charset="0"/>
              </a:rPr>
              <a:t>Data </a:t>
            </a:r>
            <a:r>
              <a:rPr lang="en-US" sz="1100" i="1" dirty="0">
                <a:latin typeface="Calibri" panose="020F0502020204030204" pitchFamily="34" charset="0"/>
                <a:ea typeface="Calibri" panose="020F0502020204030204" pitchFamily="34" charset="0"/>
                <a:cs typeface="Times New Roman" panose="02020603050405020304" pitchFamily="18" charset="0"/>
              </a:rPr>
              <a:t>Source: Special analyses, USRDS ESRD Database</a:t>
            </a:r>
            <a:r>
              <a:rPr lang="en-US" sz="1100" i="1" dirty="0">
                <a:latin typeface="Calibri" panose="020F0502020204030204" pitchFamily="34" charset="0"/>
                <a:ea typeface="SimSun" panose="02010600030101010101" pitchFamily="2" charset="-122"/>
                <a:cs typeface="Times New Roman" panose="02020603050405020304" pitchFamily="18" charset="0"/>
              </a:rPr>
              <a:t> and the Organ Procurement and Transplantation Network (OPTN). </a:t>
            </a:r>
            <a:r>
              <a:rPr lang="en-US" sz="1100" i="1" dirty="0">
                <a:latin typeface="Calibri" panose="020F0502020204030204" pitchFamily="34" charset="0"/>
                <a:ea typeface="Calibri" panose="020F0502020204030204" pitchFamily="34" charset="0"/>
                <a:cs typeface="Times New Roman" panose="02020603050405020304" pitchFamily="18" charset="0"/>
              </a:rPr>
              <a:t>Reported outcomes within five years since first listing in 2010, by blood type, PRA, and age</a:t>
            </a:r>
            <a:r>
              <a:rPr lang="en-US" sz="1100" i="1" dirty="0">
                <a:latin typeface="Calibri" panose="020F0502020204030204" pitchFamily="34" charset="0"/>
                <a:ea typeface="SimSun" panose="02010600030101010101" pitchFamily="2" charset="-122"/>
                <a:cs typeface="Times New Roman" panose="02020603050405020304" pitchFamily="18" charset="0"/>
              </a:rPr>
              <a:t>. § PRA is not dichotomized due to small sample size. * Suppressed due to inadequate sample size. A dot (</a:t>
            </a:r>
            <a:r>
              <a:rPr lang="en-US" sz="1100" b="1" i="1" dirty="0">
                <a:latin typeface="Calibri" panose="020F0502020204030204" pitchFamily="34" charset="0"/>
                <a:ea typeface="SimSun" panose="02010600030101010101" pitchFamily="2" charset="-122"/>
                <a:cs typeface="Times New Roman" panose="02020603050405020304" pitchFamily="18" charset="0"/>
              </a:rPr>
              <a:t>.</a:t>
            </a:r>
            <a:r>
              <a:rPr lang="en-US" sz="1100" i="1" dirty="0">
                <a:latin typeface="Calibri" panose="020F0502020204030204" pitchFamily="34" charset="0"/>
                <a:ea typeface="SimSun" panose="02010600030101010101" pitchFamily="2" charset="-122"/>
                <a:cs typeface="Times New Roman" panose="02020603050405020304" pitchFamily="18" charset="0"/>
              </a:rPr>
              <a:t>) represents a zero value.</a:t>
            </a:r>
            <a:endParaRPr lang="en-US" i="1" dirty="0"/>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190500" y="190500"/>
            <a:ext cx="8763000" cy="800100"/>
          </a:xfrm>
        </p:spPr>
        <p:txBody>
          <a:bodyPr/>
          <a:lstStyle/>
          <a:p>
            <a:pPr marL="0" marR="0">
              <a:spcBef>
                <a:spcPts val="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6.5 Number of kidney transplants by donor type,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219200"/>
            <a:ext cx="6861062" cy="4191009"/>
          </a:xfrm>
        </p:spPr>
      </p:pic>
      <p:sp>
        <p:nvSpPr>
          <p:cNvPr id="6" name="Rectangle 5"/>
          <p:cNvSpPr/>
          <p:nvPr/>
        </p:nvSpPr>
        <p:spPr>
          <a:xfrm>
            <a:off x="19050" y="5638809"/>
            <a:ext cx="9105900" cy="461665"/>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 E.8(2), and E.8(3). Number of kidney transplants by donor type.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09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236539"/>
            <a:ext cx="9144000" cy="7921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6.6 Number of patients with a functioning kidney transplant, 1998-2015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993" y="1181100"/>
            <a:ext cx="6858014" cy="4191009"/>
          </a:xfrm>
        </p:spPr>
      </p:pic>
      <p:sp>
        <p:nvSpPr>
          <p:cNvPr id="6" name="Rectangle 5"/>
          <p:cNvSpPr/>
          <p:nvPr/>
        </p:nvSpPr>
        <p:spPr>
          <a:xfrm>
            <a:off x="0" y="5600700"/>
            <a:ext cx="9144000" cy="461665"/>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D.9. Prevalent counts of patients with a functioning kidney transplant as of December 31 of each year.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272</TotalTime>
  <Words>4779</Words>
  <Application>Microsoft Office PowerPoint</Application>
  <PresentationFormat>On-screen Show (4:3)</PresentationFormat>
  <Paragraphs>871</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SimSun</vt:lpstr>
      <vt:lpstr>Arial</vt:lpstr>
      <vt:lpstr>Calibri</vt:lpstr>
      <vt:lpstr>Candara</vt:lpstr>
      <vt:lpstr>Constantia</vt:lpstr>
      <vt:lpstr>Segoe UI</vt:lpstr>
      <vt:lpstr>Times New Roman</vt:lpstr>
      <vt:lpstr>ADR_PPT_Template_CKD</vt:lpstr>
      <vt:lpstr>PowerPoint Presentation</vt:lpstr>
      <vt:lpstr>vol 2 Figure 6.1 Number of patients who were wait-listed for  kidney transplant, 1998-2015 </vt:lpstr>
      <vt:lpstr>vol 2 Figure 6.2 Percentage of dialysis patients who were wait-listed, 1998-2015 </vt:lpstr>
      <vt:lpstr>vol 2 Figure 6.3 Percentage of incident patients who were wait-listed or received a kidney transplant within one year of ESRD initiation,  by age, 1998-2014 </vt:lpstr>
      <vt:lpstr>vol 2 Figure 6.4 Median waiting time for kidney transplant, 1998-2010 </vt:lpstr>
      <vt:lpstr>vol 2 Table 6.1 Median waiting time (in years) for kidney transplant, by blood type and PRA, 1998-2010 </vt:lpstr>
      <vt:lpstr>vol 2 Table 6.2 Reported outcomes within five years since first listing in 2010, by blood type, PRA, and age </vt:lpstr>
      <vt:lpstr>vol 2 Figure 6.5 Number of kidney transplants by donor type, 1998-2015 </vt:lpstr>
      <vt:lpstr>vol 2 Figure 6.6 Number of patients with a functioning kidney transplant, 1998-2015 </vt:lpstr>
      <vt:lpstr>vol 2 Figure 6.7 Unadjusted kidney transplant rates, by donor type, 1998-2015 </vt:lpstr>
      <vt:lpstr>vol 2 Table 6.3 Unadjusted kidney transplant rates, all donor types, by age, sex, race, and primary cause of ESRD, per 100 dialysis patient years, 2006-2015  </vt:lpstr>
      <vt:lpstr>vol 2 Figure 6.8 Geographic distribution of unadjusted transplant rate by state, 2015 </vt:lpstr>
      <vt:lpstr>vol 2 Figure 6.9 Number of deceased-donor transplants and unadjusted transplant rates among deceased-donor kidney recipients, by recipient age, 1998-2015 </vt:lpstr>
      <vt:lpstr>vol 2 Figure 6.9 Number of deceased-donor transplants and unadjusted transplant rates among deceased-donor kidney recipients, by recipient age, 1998-2015 </vt:lpstr>
      <vt:lpstr>vol 2 Figure 6.10 Number of deceased-donor transplants and unadjusted transplant rates among deceased-donor kidney recipients, by recipient sex, 1998-2015 </vt:lpstr>
      <vt:lpstr>vol 2 Figure 6.10 Number of deceased-donor transplants and unadjusted transplant rates among deceased-donor kidney recipients, by recipient sex, 1998-2015 </vt:lpstr>
      <vt:lpstr>vol 2 Figure 6.11 Number of deceased-donor transplants and unadjusted transplant rates among deceased-donor kidney recipients, by recipient race, 1998-2015 </vt:lpstr>
      <vt:lpstr>vol 2 Figure 6.11 Number of deceased-donor transplants and unadjusted transplant rates among deceased-donor kidney recipients, by recipient race, 1998-2015 </vt:lpstr>
      <vt:lpstr>vol 2 Figure 6.12 Number of deceased-donor transplants and unadjusted transplant rates among deceased-donor kidney recipients, by recipient primary cause of ESRD, 1998-2015 </vt:lpstr>
      <vt:lpstr>vol 2 Figure 6.12 Number of deceased-donor transplants and unadjusted transplant rates among deceased-donor kidney recipients, by recipient primary cause of ESRD, 1998-2015 </vt:lpstr>
      <vt:lpstr>vol 2 Figure 6.13 Number of living-donor transplants and unadjusted transplant rates among living-donor kidney recipients, by age, 1998-2015 </vt:lpstr>
      <vt:lpstr>vol 2 Figure 6.13 Number of living-donor transplants and unadjusted transplant rates among living-donor kidney recipients, by age, 1998-2015 </vt:lpstr>
      <vt:lpstr>vol 2 Figure 6.14 Number of living-donor transplants and unadjusted transplant rates among living-donor kidney recipients, by recipient sex, 1998-2015 </vt:lpstr>
      <vt:lpstr>vol 2 Figure 6.14 Number of living-donor transplants and unadjusted transplant rates among living-donor kidney recipients, by recipient sex, 1998-2015 </vt:lpstr>
      <vt:lpstr>vol 2 Figure 6.15 Number of living-donor transplants and unadjusted transplant rates among living-donor kidney recipients, by recipient race, 1998-2015 </vt:lpstr>
      <vt:lpstr>vol 2 Figure 6.15 Number of living-donor transplants and unadjusted transplant rates among living-donor kidney recipients, by recipient race, 1998-2015 </vt:lpstr>
      <vt:lpstr>vol 2 Figure 6.16 Number of living-donor transplants and unadjusted transplant rates among living-donor kidney recipients, by recipient primary cause of ESRD, 1998-2015  </vt:lpstr>
      <vt:lpstr>vol 2 Figure 6.16 Number of living-donor transplants and unadjusted transplant rates among living-donor kidney recipients, by recipient primary cause of ESRD, 1998-2015  </vt:lpstr>
      <vt:lpstr>vol 2 Figure 6.17 Number of paired donation transplants and percent of all living-donor transplants, 2001-2015  </vt:lpstr>
      <vt:lpstr>vol 2 Figure 6.18 Number of deceased kidney donors and unadjusted kidney donation rates, by donor age, 2001-2015 </vt:lpstr>
      <vt:lpstr>vol 2 Figure 6.18 Number of deceased kidney donors and unadjusted kidney donation rates, by donor age, 2001-2015 </vt:lpstr>
      <vt:lpstr>vol 2 Figure 6.19 Number of deceased kidney donors and unadjusted kidney donation rates, by donor sex, 2001-2015 </vt:lpstr>
      <vt:lpstr>vol 2 Figure 6.19 Number of deceased kidney donors and unadjusted kidney donation rates, by donor sex, 2001-2015 </vt:lpstr>
      <vt:lpstr>vol 2 Figure 6.20 Number of deceased kidney donors and unadjusted kidney donation rates, by donor race, 2001-2015 </vt:lpstr>
      <vt:lpstr>vol 2 Figure 6.20 Number of deceased kidney donors and unadjusted kidney donation rates, by donor race, 2001-2015 </vt:lpstr>
      <vt:lpstr>vol 2 Figure 6.21 Number of deceased kidney donors and unadjusted kidney donation rates, for traumatic deaths, by donor age, 2001-2015 </vt:lpstr>
      <vt:lpstr>vol 2 Figure 6.21 Number of deceased kidney donors and unadjusted kidney donation rates, for traumatic deaths, by donor age, 2001-2015 </vt:lpstr>
      <vt:lpstr>vol 2 Figure 6.22 Number of deceased kidney donors and unadjusted kidney donation rates, for traumatic deaths, by donor sex, 2001-2015 </vt:lpstr>
      <vt:lpstr>vol 2 Figure 6.22 Number of deceased kidney donors and unadjusted kidney donation rates, for traumatic deaths, by donor sex, 2001-2015 </vt:lpstr>
      <vt:lpstr>vol 2 Figure 6.23 Number of deceased kidney donors and unadjusted kidney donation rates, for traumatic deaths, by donor race, 2001-2015 </vt:lpstr>
      <vt:lpstr>vol 2 Figure 6.23 Number of deceased kidney donors and unadjusted kidney donation rates, for traumatic deaths, by donor race, 2001-2015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58</cp:revision>
  <dcterms:created xsi:type="dcterms:W3CDTF">2014-11-10T19:37:45Z</dcterms:created>
  <dcterms:modified xsi:type="dcterms:W3CDTF">2017-10-27T03:06:58Z</dcterms:modified>
</cp:coreProperties>
</file>