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handoutMasterIdLst>
    <p:handoutMasterId r:id="rId52"/>
  </p:handoutMasterIdLst>
  <p:sldIdLst>
    <p:sldId id="256" r:id="rId2"/>
    <p:sldId id="259" r:id="rId3"/>
    <p:sldId id="272" r:id="rId4"/>
    <p:sldId id="265" r:id="rId5"/>
    <p:sldId id="273" r:id="rId6"/>
    <p:sldId id="312" r:id="rId7"/>
    <p:sldId id="266" r:id="rId8"/>
    <p:sldId id="276" r:id="rId9"/>
    <p:sldId id="274" r:id="rId10"/>
    <p:sldId id="277" r:id="rId11"/>
    <p:sldId id="267" r:id="rId12"/>
    <p:sldId id="268" r:id="rId13"/>
    <p:sldId id="279" r:id="rId14"/>
    <p:sldId id="269" r:id="rId15"/>
    <p:sldId id="313" r:id="rId16"/>
    <p:sldId id="271" r:id="rId17"/>
    <p:sldId id="280" r:id="rId18"/>
    <p:sldId id="281" r:id="rId19"/>
    <p:sldId id="282" r:id="rId20"/>
    <p:sldId id="283" r:id="rId21"/>
    <p:sldId id="314" r:id="rId22"/>
    <p:sldId id="285" r:id="rId23"/>
    <p:sldId id="286" r:id="rId24"/>
    <p:sldId id="315" r:id="rId25"/>
    <p:sldId id="288" r:id="rId26"/>
    <p:sldId id="316" r:id="rId27"/>
    <p:sldId id="290" r:id="rId28"/>
    <p:sldId id="317" r:id="rId29"/>
    <p:sldId id="292" r:id="rId30"/>
    <p:sldId id="318" r:id="rId31"/>
    <p:sldId id="294" r:id="rId32"/>
    <p:sldId id="295" r:id="rId33"/>
    <p:sldId id="320" r:id="rId34"/>
    <p:sldId id="296" r:id="rId35"/>
    <p:sldId id="298" r:id="rId36"/>
    <p:sldId id="299" r:id="rId37"/>
    <p:sldId id="297" r:id="rId38"/>
    <p:sldId id="300" r:id="rId39"/>
    <p:sldId id="321" r:id="rId40"/>
    <p:sldId id="301" r:id="rId41"/>
    <p:sldId id="302" r:id="rId42"/>
    <p:sldId id="303" r:id="rId43"/>
    <p:sldId id="304" r:id="rId44"/>
    <p:sldId id="305" r:id="rId45"/>
    <p:sldId id="306" r:id="rId46"/>
    <p:sldId id="307" r:id="rId47"/>
    <p:sldId id="308" r:id="rId48"/>
    <p:sldId id="309" r:id="rId49"/>
    <p:sldId id="310"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0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3C12"/>
    <a:srgbClr val="7A2F36"/>
    <a:srgbClr val="AC6168"/>
    <a:srgbClr val="1C6E62"/>
    <a:srgbClr val="367CA8"/>
    <a:srgbClr val="0E5480"/>
    <a:srgbClr val="002966"/>
    <a:srgbClr val="4807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35" autoAdjust="0"/>
    <p:restoredTop sz="94660"/>
  </p:normalViewPr>
  <p:slideViewPr>
    <p:cSldViewPr showGuides="1">
      <p:cViewPr varScale="1">
        <p:scale>
          <a:sx n="81" d="100"/>
          <a:sy n="81" d="100"/>
        </p:scale>
        <p:origin x="468" y="66"/>
      </p:cViewPr>
      <p:guideLst>
        <p:guide orient="horz" pos="2160"/>
        <p:guide pos="2904"/>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97" d="100"/>
          <a:sy n="97" d="100"/>
        </p:scale>
        <p:origin x="2682" y="78"/>
      </p:cViewPr>
      <p:guideLst>
        <p:guide orient="horz" pos="2880"/>
        <p:guide pos="2160"/>
      </p:guideLst>
    </p:cSldViewPr>
  </p:notes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106686-F82D-4753-94CB-70FF72A4246B}" type="datetimeFigureOut">
              <a:rPr lang="en-US" smtClean="0"/>
              <a:t>8/8/2018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78B029-9C19-4863-A099-C3EB469D975D}" type="slidenum">
              <a:rPr lang="en-US" smtClean="0"/>
              <a:t>‹#›</a:t>
            </a:fld>
            <a:endParaRPr lang="en-US" dirty="0"/>
          </a:p>
        </p:txBody>
      </p:sp>
    </p:spTree>
    <p:extLst>
      <p:ext uri="{BB962C8B-B14F-4D97-AF65-F5344CB8AC3E}">
        <p14:creationId xmlns:p14="http://schemas.microsoft.com/office/powerpoint/2010/main" val="29951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62516-1E61-479A-8F13-75B68A779684}" type="datetimeFigureOut">
              <a:rPr lang="en-US" smtClean="0"/>
              <a:t>8/8/2018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DF32A-2C87-427B-8169-B6092B336250}" type="slidenum">
              <a:rPr lang="en-US" smtClean="0"/>
              <a:t>‹#›</a:t>
            </a:fld>
            <a:endParaRPr lang="en-US" dirty="0"/>
          </a:p>
        </p:txBody>
      </p:sp>
    </p:spTree>
    <p:extLst>
      <p:ext uri="{BB962C8B-B14F-4D97-AF65-F5344CB8AC3E}">
        <p14:creationId xmlns:p14="http://schemas.microsoft.com/office/powerpoint/2010/main" val="62599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85813" y="685800"/>
            <a:ext cx="4395987" cy="1440183"/>
          </a:xfrm>
          <a:prstGeom prst="rect">
            <a:avLst/>
          </a:prstGeom>
        </p:spPr>
      </p:pic>
      <p:sp>
        <p:nvSpPr>
          <p:cNvPr id="4" name="Footer Placeholder 1"/>
          <p:cNvSpPr txBox="1">
            <a:spLocks/>
          </p:cNvSpPr>
          <p:nvPr userDrawn="1"/>
        </p:nvSpPr>
        <p:spPr>
          <a:xfrm>
            <a:off x="3276600" y="6362700"/>
            <a:ext cx="2590800" cy="4953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solidFill>
                  <a:schemeClr val="bg1"/>
                </a:solidFill>
              </a:rPr>
              <a:t>2017 Annual Data Report</a:t>
            </a:r>
          </a:p>
          <a:p>
            <a:pPr algn="ctr"/>
            <a:r>
              <a:rPr lang="en-US" sz="1400" b="1" dirty="0" smtClean="0">
                <a:solidFill>
                  <a:schemeClr val="bg1"/>
                </a:solidFill>
              </a:rPr>
              <a:t>Volume 2 ESRD, Chapter 7</a:t>
            </a:r>
            <a:endParaRPr lang="en-US" sz="1400" b="1" dirty="0">
              <a:solidFill>
                <a:schemeClr val="bg1"/>
              </a:solidFill>
            </a:endParaRPr>
          </a:p>
        </p:txBody>
      </p:sp>
    </p:spTree>
    <p:extLst>
      <p:ext uri="{BB962C8B-B14F-4D97-AF65-F5344CB8AC3E}">
        <p14:creationId xmlns:p14="http://schemas.microsoft.com/office/powerpoint/2010/main" val="8618315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txBox="1">
            <a:spLocks/>
          </p:cNvSpPr>
          <p:nvPr userDrawn="1"/>
        </p:nvSpPr>
        <p:spPr>
          <a:xfrm>
            <a:off x="3276600" y="6362700"/>
            <a:ext cx="25908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solidFill>
                  <a:schemeClr val="bg1"/>
                </a:solidFill>
              </a:rPr>
              <a:t>2017 Annual Data Report</a:t>
            </a:r>
          </a:p>
          <a:p>
            <a:pPr algn="ctr"/>
            <a:r>
              <a:rPr lang="en-US" sz="1400" b="1" dirty="0" smtClean="0">
                <a:solidFill>
                  <a:schemeClr val="bg1"/>
                </a:solidFill>
              </a:rPr>
              <a:t>Volume 2, Chapter 7</a:t>
            </a:r>
            <a:endParaRPr lang="en-US" sz="1400" b="1" dirty="0">
              <a:solidFill>
                <a:schemeClr val="bg1"/>
              </a:solidFill>
            </a:endParaRPr>
          </a:p>
        </p:txBody>
      </p:sp>
    </p:spTree>
    <p:extLst>
      <p:ext uri="{BB962C8B-B14F-4D97-AF65-F5344CB8AC3E}">
        <p14:creationId xmlns:p14="http://schemas.microsoft.com/office/powerpoint/2010/main" val="41195874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42415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6"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98660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Tree>
    <p:extLst>
      <p:ext uri="{BB962C8B-B14F-4D97-AF65-F5344CB8AC3E}">
        <p14:creationId xmlns:p14="http://schemas.microsoft.com/office/powerpoint/2010/main" val="578148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spect="1"/>
          </p:cNvSpPr>
          <p:nvPr/>
        </p:nvSpPr>
        <p:spPr>
          <a:xfrm>
            <a:off x="0" y="6410325"/>
            <a:ext cx="9144000" cy="457200"/>
          </a:xfrm>
          <a:prstGeom prst="rect">
            <a:avLst/>
          </a:prstGeom>
          <a:solidFill>
            <a:srgbClr val="A63C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4"/>
          <p:cNvSpPr>
            <a:spLocks noGrp="1"/>
          </p:cNvSpPr>
          <p:nvPr>
            <p:ph type="ftr" sz="quarter" idx="3"/>
          </p:nvPr>
        </p:nvSpPr>
        <p:spPr>
          <a:xfrm>
            <a:off x="3581400" y="6477000"/>
            <a:ext cx="1981200" cy="304800"/>
          </a:xfrm>
          <a:prstGeom prst="rect">
            <a:avLst/>
          </a:prstGeom>
        </p:spPr>
        <p:txBody>
          <a:bodyPr/>
          <a:lstStyle>
            <a:lvl1pPr algn="ctr">
              <a:defRPr sz="1400" b="1">
                <a:solidFill>
                  <a:schemeClr val="bg1"/>
                </a:solidFill>
              </a:defRPr>
            </a:lvl1pPr>
          </a:lstStyle>
          <a:p>
            <a:r>
              <a:rPr lang="en-US" dirty="0" smtClean="0"/>
              <a:t>[Footer goes here]</a:t>
            </a:r>
            <a:endParaRPr lang="en-US" dirty="0"/>
          </a:p>
        </p:txBody>
      </p:sp>
      <p:sp>
        <p:nvSpPr>
          <p:cNvPr id="12" name="Slide Number Placeholder 5"/>
          <p:cNvSpPr>
            <a:spLocks noGrp="1"/>
          </p:cNvSpPr>
          <p:nvPr>
            <p:ph type="sldNum" sz="quarter" idx="4"/>
          </p:nvPr>
        </p:nvSpPr>
        <p:spPr>
          <a:xfrm>
            <a:off x="7696200" y="6477000"/>
            <a:ext cx="914400" cy="274320"/>
          </a:xfrm>
          <a:prstGeom prst="rect">
            <a:avLst/>
          </a:prstGeom>
        </p:spPr>
        <p:txBody>
          <a:bodyPr/>
          <a:lstStyle>
            <a:lvl1pPr algn="r">
              <a:defRPr sz="1400">
                <a:solidFill>
                  <a:schemeClr val="bg1"/>
                </a:solidFill>
              </a:defRPr>
            </a:lvl1pPr>
          </a:lstStyle>
          <a:p>
            <a:fld id="{3F227FC0-035E-484D-AA62-D30602925625}" type="slidenum">
              <a:rPr lang="en-US" smtClean="0"/>
              <a:pPr/>
              <a:t>‹#›</a:t>
            </a:fld>
            <a:endParaRPr lang="en-US" dirty="0"/>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4300" y="6286500"/>
            <a:ext cx="1348103" cy="441656"/>
          </a:xfrm>
          <a:prstGeom prst="rect">
            <a:avLst/>
          </a:prstGeom>
          <a:solidFill>
            <a:schemeClr val="bg1"/>
          </a:solidFill>
          <a:ln w="3175" cap="rnd">
            <a:solidFill>
              <a:schemeClr val="bg2">
                <a:lumMod val="50000"/>
              </a:schemeClr>
            </a:solidFill>
          </a:ln>
        </p:spPr>
      </p:pic>
    </p:spTree>
    <p:extLst>
      <p:ext uri="{BB962C8B-B14F-4D97-AF65-F5344CB8AC3E}">
        <p14:creationId xmlns:p14="http://schemas.microsoft.com/office/powerpoint/2010/main" val="3567375214"/>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62" r:id="rId4"/>
    <p:sldLayoutId id="2147483663" r:id="rId5"/>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810000"/>
            <a:ext cx="9144000" cy="1754326"/>
          </a:xfrm>
          <a:prstGeom prst="rect">
            <a:avLst/>
          </a:prstGeom>
          <a:noFill/>
        </p:spPr>
        <p:txBody>
          <a:bodyPr wrap="square" rtlCol="0">
            <a:spAutoFit/>
          </a:bodyPr>
          <a:lstStyle/>
          <a:p>
            <a:pPr algn="ctr"/>
            <a:r>
              <a:rPr lang="en-US" sz="3600" b="1" dirty="0" smtClean="0">
                <a:solidFill>
                  <a:schemeClr val="tx1"/>
                </a:solidFill>
                <a:latin typeface="Candara" panose="020E0502030303020204" pitchFamily="34" charset="0"/>
              </a:rPr>
              <a:t>Chapter 7:</a:t>
            </a:r>
            <a:br>
              <a:rPr lang="en-US" sz="3600" b="1" dirty="0" smtClean="0">
                <a:solidFill>
                  <a:schemeClr val="tx1"/>
                </a:solidFill>
                <a:latin typeface="Candara" panose="020E0502030303020204" pitchFamily="34" charset="0"/>
              </a:rPr>
            </a:br>
            <a:r>
              <a:rPr lang="en-US" sz="3600" b="1" dirty="0" smtClean="0">
                <a:latin typeface="Candara" panose="020E0502030303020204" pitchFamily="34" charset="0"/>
              </a:rPr>
              <a:t>ESRD among Children, Adolescents, </a:t>
            </a:r>
          </a:p>
          <a:p>
            <a:pPr algn="ctr"/>
            <a:r>
              <a:rPr lang="en-US" sz="3600" b="1" dirty="0" smtClean="0">
                <a:latin typeface="Candara" panose="020E0502030303020204" pitchFamily="34" charset="0"/>
              </a:rPr>
              <a:t>and Young Adults</a:t>
            </a:r>
            <a:endParaRPr lang="en-US" sz="3600" b="1" dirty="0" smtClean="0">
              <a:solidFill>
                <a:schemeClr val="tx1"/>
              </a:solidFill>
              <a:latin typeface="Candara" panose="020E0502030303020204" pitchFamily="34" charset="0"/>
            </a:endParaRPr>
          </a:p>
        </p:txBody>
      </p:sp>
      <p:sp>
        <p:nvSpPr>
          <p:cNvPr id="4" name="TextBox 3"/>
          <p:cNvSpPr txBox="1"/>
          <p:nvPr/>
        </p:nvSpPr>
        <p:spPr>
          <a:xfrm>
            <a:off x="876300" y="2725697"/>
            <a:ext cx="7429500" cy="830997"/>
          </a:xfrm>
          <a:prstGeom prst="rect">
            <a:avLst/>
          </a:prstGeom>
          <a:noFill/>
        </p:spPr>
        <p:txBody>
          <a:bodyPr wrap="square" rtlCol="0">
            <a:spAutoFit/>
          </a:bodyPr>
          <a:lstStyle/>
          <a:p>
            <a:pPr algn="ctr"/>
            <a:r>
              <a:rPr lang="en-US" sz="2400" b="1" dirty="0" smtClean="0">
                <a:solidFill>
                  <a:srgbClr val="A63C12"/>
                </a:solidFill>
                <a:latin typeface="Constantia" panose="02030602050306030303" pitchFamily="18" charset="0"/>
              </a:rPr>
              <a:t>2017 </a:t>
            </a:r>
            <a:r>
              <a:rPr lang="en-US" sz="2400" b="1" cap="small" baseline="0" dirty="0" smtClean="0">
                <a:solidFill>
                  <a:srgbClr val="A63C12"/>
                </a:solidFill>
                <a:latin typeface="Constantia" panose="02030602050306030303" pitchFamily="18" charset="0"/>
              </a:rPr>
              <a:t>Annual Data Report</a:t>
            </a:r>
          </a:p>
          <a:p>
            <a:pPr algn="ctr"/>
            <a:r>
              <a:rPr lang="en-US" sz="2400" b="1" cap="small" dirty="0">
                <a:solidFill>
                  <a:srgbClr val="A63C12"/>
                </a:solidFill>
                <a:latin typeface="Constantia" panose="02030602050306030303" pitchFamily="18" charset="0"/>
              </a:rPr>
              <a:t>Volume 2: End-Stage Renal Disease</a:t>
            </a:r>
          </a:p>
        </p:txBody>
      </p:sp>
    </p:spTree>
    <p:extLst>
      <p:ext uri="{BB962C8B-B14F-4D97-AF65-F5344CB8AC3E}">
        <p14:creationId xmlns:p14="http://schemas.microsoft.com/office/powerpoint/2010/main" val="559614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10</a:t>
            </a:fld>
            <a:endParaRPr lang="en-US" dirty="0"/>
          </a:p>
        </p:txBody>
      </p:sp>
      <p:sp>
        <p:nvSpPr>
          <p:cNvPr id="3" name="Title 2"/>
          <p:cNvSpPr>
            <a:spLocks noGrp="1"/>
          </p:cNvSpPr>
          <p:nvPr>
            <p:ph type="title"/>
          </p:nvPr>
        </p:nvSpPr>
        <p:spPr>
          <a:xfrm>
            <a:off x="57150" y="89343"/>
            <a:ext cx="9029700" cy="754062"/>
          </a:xfrm>
        </p:spPr>
        <p:txBody>
          <a:bodyPr/>
          <a:lstStyle/>
          <a:p>
            <a:pPr marL="0" marR="0">
              <a:spcBef>
                <a:spcPts val="600"/>
              </a:spcBef>
              <a:spcAft>
                <a:spcPts val="600"/>
              </a:spcAft>
            </a:pPr>
            <a:r>
              <a:rPr lang="en-US" sz="2000" b="1" spc="30" dirty="0">
                <a:latin typeface="Calibri" panose="020F0502020204030204" pitchFamily="34" charset="0"/>
                <a:ea typeface="Times New Roman" panose="02020603050405020304" pitchFamily="18" charset="0"/>
                <a:cs typeface="Times New Roman" panose="02020603050405020304" pitchFamily="18" charset="0"/>
              </a:rPr>
              <a:t>vol 2 Table 7.1 Distribution of reported incident pediatric ESRD patients by primary cause of ESRD (aged 0-21 years), and by demographic </a:t>
            </a:r>
            <a:r>
              <a:rPr lang="en-US" sz="2000" b="1" spc="30" dirty="0" smtClean="0">
                <a:latin typeface="Calibri" panose="020F0502020204030204" pitchFamily="34" charset="0"/>
                <a:ea typeface="Times New Roman" panose="02020603050405020304" pitchFamily="18" charset="0"/>
                <a:cs typeface="Times New Roman" panose="02020603050405020304" pitchFamily="18" charset="0"/>
              </a:rPr>
              <a:t>characteristics</a:t>
            </a:r>
            <a:endParaRPr lang="en-US" sz="2000" dirty="0"/>
          </a:p>
        </p:txBody>
      </p:sp>
      <p:sp>
        <p:nvSpPr>
          <p:cNvPr id="6" name="Rectangle 5"/>
          <p:cNvSpPr/>
          <p:nvPr/>
        </p:nvSpPr>
        <p:spPr>
          <a:xfrm>
            <a:off x="114300" y="5490625"/>
            <a:ext cx="8972550" cy="861774"/>
          </a:xfrm>
          <a:prstGeom prst="rect">
            <a:avLst/>
          </a:prstGeom>
        </p:spPr>
        <p:txBody>
          <a:bodyPr wrap="square">
            <a:spAutoFit/>
          </a:bodyPr>
          <a:lstStyle/>
          <a:p>
            <a:r>
              <a:rPr lang="en-US" sz="10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Abbreviations: ANCA, anti-neutrophil cytoplasmic antibody; AIDS, acquired-immune deficiency syndrome; CAKUT, congenital anomalies of the kidney and urinary tract; congenital obstructive </a:t>
            </a:r>
            <a:r>
              <a:rPr lang="en-US" sz="10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uropathy</a:t>
            </a:r>
            <a:r>
              <a:rPr lang="en-US" sz="10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combination of congenital </a:t>
            </a:r>
            <a:r>
              <a:rPr lang="en-US" sz="10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ureteropelvic</a:t>
            </a:r>
            <a:r>
              <a:rPr lang="en-US" sz="10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junction obstruction, congenital </a:t>
            </a:r>
            <a:r>
              <a:rPr lang="en-US" sz="10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ureterovesical</a:t>
            </a:r>
            <a:r>
              <a:rPr lang="en-US" sz="10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junction obstruction, and other congenital anomalies; ESRD, end-stage renal disease; GN glomerulonephritis; IgA immunoglobulin A; IgM, immunoglobulin M; incl., including; MPGN, </a:t>
            </a:r>
            <a:r>
              <a:rPr lang="en-US" sz="10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membranoproliferative</a:t>
            </a:r>
            <a:r>
              <a:rPr lang="en-US" sz="10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glomerulonephritis; SBE, sub-acute bacterial endocarditis. Diagnoses with 10 or fewer total patients for year categories are suppressed.</a:t>
            </a:r>
            <a:endParaRPr lang="en-US" sz="1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1295400" y="721836"/>
            <a:ext cx="1609736" cy="261610"/>
          </a:xfrm>
          <a:prstGeom prst="rect">
            <a:avLst/>
          </a:prstGeom>
        </p:spPr>
        <p:txBody>
          <a:bodyPr wrap="none">
            <a:spAutoFit/>
          </a:bodyPr>
          <a:lstStyle/>
          <a:p>
            <a:pPr marR="0" lvl="0" algn="ctr" fontAlgn="base">
              <a:spcBef>
                <a:spcPts val="600"/>
              </a:spcBef>
              <a:spcAft>
                <a:spcPts val="600"/>
              </a:spcAft>
            </a:pPr>
            <a:r>
              <a:rPr lang="en-US" sz="1100" b="1" kern="0" dirty="0" smtClean="0">
                <a:latin typeface="Calibri" panose="020F0502020204030204" pitchFamily="34" charset="0"/>
                <a:ea typeface="Times New Roman" panose="02020603050405020304" pitchFamily="18" charset="0"/>
                <a:cs typeface="Segoe UI" panose="020B0502040204020203" pitchFamily="34" charset="0"/>
              </a:rPr>
              <a:t>(b) 2011-2015 </a:t>
            </a:r>
            <a:r>
              <a:rPr lang="en-US" sz="1100" b="1" kern="0" dirty="0">
                <a:latin typeface="Calibri" panose="020F0502020204030204" pitchFamily="34" charset="0"/>
                <a:ea typeface="Times New Roman" panose="02020603050405020304" pitchFamily="18" charset="0"/>
                <a:cs typeface="Segoe UI" panose="020B0502040204020203" pitchFamily="34" charset="0"/>
              </a:rPr>
              <a:t>(period </a:t>
            </a:r>
            <a:r>
              <a:rPr lang="en-US" sz="1100" b="1" kern="0" dirty="0" smtClean="0">
                <a:latin typeface="Calibri" panose="020F0502020204030204" pitchFamily="34" charset="0"/>
                <a:ea typeface="Times New Roman" panose="02020603050405020304" pitchFamily="18" charset="0"/>
                <a:cs typeface="Segoe UI" panose="020B0502040204020203" pitchFamily="34" charset="0"/>
              </a:rPr>
              <a:t>B)</a:t>
            </a:r>
            <a:endParaRPr lang="en-US" sz="11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36403823"/>
              </p:ext>
            </p:extLst>
          </p:nvPr>
        </p:nvGraphicFramePr>
        <p:xfrm>
          <a:off x="1004973" y="721836"/>
          <a:ext cx="7134054" cy="4644390"/>
        </p:xfrm>
        <a:graphic>
          <a:graphicData uri="http://schemas.openxmlformats.org/drawingml/2006/table">
            <a:tbl>
              <a:tblPr firstRow="1" firstCol="1" bandRow="1"/>
              <a:tblGrid>
                <a:gridCol w="2329467">
                  <a:extLst>
                    <a:ext uri="{9D8B030D-6E8A-4147-A177-3AD203B41FA5}">
                      <a16:colId xmlns:a16="http://schemas.microsoft.com/office/drawing/2014/main" val="1934700716"/>
                    </a:ext>
                  </a:extLst>
                </a:gridCol>
                <a:gridCol w="379492">
                  <a:extLst>
                    <a:ext uri="{9D8B030D-6E8A-4147-A177-3AD203B41FA5}">
                      <a16:colId xmlns:a16="http://schemas.microsoft.com/office/drawing/2014/main" val="1976420445"/>
                    </a:ext>
                  </a:extLst>
                </a:gridCol>
                <a:gridCol w="384446">
                  <a:extLst>
                    <a:ext uri="{9D8B030D-6E8A-4147-A177-3AD203B41FA5}">
                      <a16:colId xmlns:a16="http://schemas.microsoft.com/office/drawing/2014/main" val="1812711580"/>
                    </a:ext>
                  </a:extLst>
                </a:gridCol>
                <a:gridCol w="293784">
                  <a:extLst>
                    <a:ext uri="{9D8B030D-6E8A-4147-A177-3AD203B41FA5}">
                      <a16:colId xmlns:a16="http://schemas.microsoft.com/office/drawing/2014/main" val="1730837572"/>
                    </a:ext>
                  </a:extLst>
                </a:gridCol>
                <a:gridCol w="293784">
                  <a:extLst>
                    <a:ext uri="{9D8B030D-6E8A-4147-A177-3AD203B41FA5}">
                      <a16:colId xmlns:a16="http://schemas.microsoft.com/office/drawing/2014/main" val="521298589"/>
                    </a:ext>
                  </a:extLst>
                </a:gridCol>
                <a:gridCol w="338372">
                  <a:extLst>
                    <a:ext uri="{9D8B030D-6E8A-4147-A177-3AD203B41FA5}">
                      <a16:colId xmlns:a16="http://schemas.microsoft.com/office/drawing/2014/main" val="2781334687"/>
                    </a:ext>
                  </a:extLst>
                </a:gridCol>
                <a:gridCol w="338372">
                  <a:extLst>
                    <a:ext uri="{9D8B030D-6E8A-4147-A177-3AD203B41FA5}">
                      <a16:colId xmlns:a16="http://schemas.microsoft.com/office/drawing/2014/main" val="586571933"/>
                    </a:ext>
                  </a:extLst>
                </a:gridCol>
                <a:gridCol w="348281">
                  <a:extLst>
                    <a:ext uri="{9D8B030D-6E8A-4147-A177-3AD203B41FA5}">
                      <a16:colId xmlns:a16="http://schemas.microsoft.com/office/drawing/2014/main" val="161371992"/>
                    </a:ext>
                  </a:extLst>
                </a:gridCol>
                <a:gridCol w="348281">
                  <a:extLst>
                    <a:ext uri="{9D8B030D-6E8A-4147-A177-3AD203B41FA5}">
                      <a16:colId xmlns:a16="http://schemas.microsoft.com/office/drawing/2014/main" val="3843660160"/>
                    </a:ext>
                  </a:extLst>
                </a:gridCol>
                <a:gridCol w="343326">
                  <a:extLst>
                    <a:ext uri="{9D8B030D-6E8A-4147-A177-3AD203B41FA5}">
                      <a16:colId xmlns:a16="http://schemas.microsoft.com/office/drawing/2014/main" val="2517243525"/>
                    </a:ext>
                  </a:extLst>
                </a:gridCol>
                <a:gridCol w="343326">
                  <a:extLst>
                    <a:ext uri="{9D8B030D-6E8A-4147-A177-3AD203B41FA5}">
                      <a16:colId xmlns:a16="http://schemas.microsoft.com/office/drawing/2014/main" val="2784464233"/>
                    </a:ext>
                  </a:extLst>
                </a:gridCol>
                <a:gridCol w="365125">
                  <a:extLst>
                    <a:ext uri="{9D8B030D-6E8A-4147-A177-3AD203B41FA5}">
                      <a16:colId xmlns:a16="http://schemas.microsoft.com/office/drawing/2014/main" val="2573398863"/>
                    </a:ext>
                  </a:extLst>
                </a:gridCol>
                <a:gridCol w="401291">
                  <a:extLst>
                    <a:ext uri="{9D8B030D-6E8A-4147-A177-3AD203B41FA5}">
                      <a16:colId xmlns:a16="http://schemas.microsoft.com/office/drawing/2014/main" val="3759571043"/>
                    </a:ext>
                  </a:extLst>
                </a:gridCol>
                <a:gridCol w="278426">
                  <a:extLst>
                    <a:ext uri="{9D8B030D-6E8A-4147-A177-3AD203B41FA5}">
                      <a16:colId xmlns:a16="http://schemas.microsoft.com/office/drawing/2014/main" val="4097297106"/>
                    </a:ext>
                  </a:extLst>
                </a:gridCol>
                <a:gridCol w="348281">
                  <a:extLst>
                    <a:ext uri="{9D8B030D-6E8A-4147-A177-3AD203B41FA5}">
                      <a16:colId xmlns:a16="http://schemas.microsoft.com/office/drawing/2014/main" val="2720987649"/>
                    </a:ext>
                  </a:extLst>
                </a:gridCol>
              </a:tblGrid>
              <a:tr h="236743">
                <a:tc>
                  <a:txBody>
                    <a:bodyPr/>
                    <a:lstStyle/>
                    <a:p>
                      <a:pPr marL="0" marR="0">
                        <a:lnSpc>
                          <a:spcPct val="115000"/>
                        </a:lnSpc>
                        <a:spcBef>
                          <a:spcPts val="0"/>
                        </a:spcBef>
                        <a:spcAft>
                          <a:spcPts val="0"/>
                        </a:spcAft>
                      </a:pPr>
                      <a:r>
                        <a:rPr lang="en-US" sz="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gridSpan="2">
                  <a:txBody>
                    <a:bodyPr/>
                    <a:lstStyle/>
                    <a:p>
                      <a:pPr marL="0" marR="0" algn="ctr">
                        <a:lnSpc>
                          <a:spcPct val="115000"/>
                        </a:lnSpc>
                        <a:spcBef>
                          <a:spcPts val="0"/>
                        </a:spcBef>
                        <a:spcAft>
                          <a:spcPts val="0"/>
                        </a:spcAft>
                      </a:pPr>
                      <a:r>
                        <a:rPr lang="en-US" sz="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a:t>
                      </a:r>
                      <a:br>
                        <a:rPr lang="en-US" sz="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Patients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Percent Incidence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Median</a:t>
                      </a:r>
                      <a:b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Percent</a:t>
                      </a:r>
                      <a:b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Males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Percent</a:t>
                      </a:r>
                      <a:b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White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Percent Black/ African American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Percent</a:t>
                      </a:r>
                      <a:b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 Race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976221096"/>
                  </a:ext>
                </a:extLst>
              </a:tr>
              <a:tr h="133168">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Primary Disease Groups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B</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B</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B</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B</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B</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B</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B</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1989984"/>
                  </a:ext>
                </a:extLst>
              </a:tr>
              <a:tr h="118371">
                <a:tc>
                  <a:txBody>
                    <a:bodyPr/>
                    <a:lstStyle/>
                    <a:p>
                      <a:pPr marL="0" marR="0">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Secondary Glomerular Disease/Vasculitis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1045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788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12.7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10.7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31.3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28.2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53.4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54.3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39.4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39.2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7.2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6.5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22208963"/>
                  </a:ext>
                </a:extLst>
              </a:tr>
              <a:tr h="118371">
                <a:tc>
                  <a:txBody>
                    <a:bodyPr/>
                    <a:lstStyle/>
                    <a:p>
                      <a:pPr marL="9144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Lupus erythematosus, (SLE nephritis)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613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462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Calibri" panose="020F0502020204030204" pitchFamily="34" charset="0"/>
                          <a:ea typeface="Times New Roman" panose="02020603050405020304" pitchFamily="18" charset="0"/>
                          <a:cs typeface="Times New Roman" panose="02020603050405020304" pitchFamily="18" charset="0"/>
                        </a:rPr>
                        <a:t>7.5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6.3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39.6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38.7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50.9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53.7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9.5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7.6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extLst>
                  <a:ext uri="{0D108BD9-81ED-4DB2-BD59-A6C34878D82A}">
                    <a16:rowId xmlns:a16="http://schemas.microsoft.com/office/drawing/2014/main" val="1295397732"/>
                  </a:ext>
                </a:extLst>
              </a:tr>
              <a:tr h="118371">
                <a:tc>
                  <a:txBody>
                    <a:bodyPr/>
                    <a:lstStyle/>
                    <a:p>
                      <a:pPr marL="9144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Henoch-Schonlein (IgA Vasculitis)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36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27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0.4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0.4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58.3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48.1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88.9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85.2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5.6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5.6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extLst>
                  <a:ext uri="{0D108BD9-81ED-4DB2-BD59-A6C34878D82A}">
                    <a16:rowId xmlns:a16="http://schemas.microsoft.com/office/drawing/2014/main" val="2770441481"/>
                  </a:ext>
                </a:extLst>
              </a:tr>
              <a:tr h="118371">
                <a:tc>
                  <a:txBody>
                    <a:bodyPr/>
                    <a:lstStyle/>
                    <a:p>
                      <a:pPr marL="9144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Hemolytic uremic syndrome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147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46.3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37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81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81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4.1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extLst>
                  <a:ext uri="{0D108BD9-81ED-4DB2-BD59-A6C34878D82A}">
                    <a16:rowId xmlns:a16="http://schemas.microsoft.com/office/drawing/2014/main" val="2098576810"/>
                  </a:ext>
                </a:extLst>
              </a:tr>
              <a:tr h="118371">
                <a:tc>
                  <a:txBody>
                    <a:bodyPr/>
                    <a:lstStyle/>
                    <a:p>
                      <a:pPr marL="9144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Polyarteritis and other vasculitis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46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39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0.6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0.5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39.1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30.8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67.4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79.5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21.7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15.4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10.9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5.1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extLst>
                  <a:ext uri="{0D108BD9-81ED-4DB2-BD59-A6C34878D82A}">
                    <a16:rowId xmlns:a16="http://schemas.microsoft.com/office/drawing/2014/main" val="1917708095"/>
                  </a:ext>
                </a:extLst>
              </a:tr>
              <a:tr h="118371">
                <a:tc>
                  <a:txBody>
                    <a:bodyPr/>
                    <a:lstStyle/>
                    <a:p>
                      <a:pPr marL="9144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ANCA-associated vasculitis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59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69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0.7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0.9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45.8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44.9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86.4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75.4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7.2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extLst>
                  <a:ext uri="{0D108BD9-81ED-4DB2-BD59-A6C34878D82A}">
                    <a16:rowId xmlns:a16="http://schemas.microsoft.com/office/drawing/2014/main" val="2422912012"/>
                  </a:ext>
                </a:extLst>
              </a:tr>
              <a:tr h="118371">
                <a:tc>
                  <a:txBody>
                    <a:bodyPr/>
                    <a:lstStyle/>
                    <a:p>
                      <a:pPr marL="9144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Goodpastures syndrome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57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47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0.7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0.6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Calibri" panose="020F0502020204030204" pitchFamily="34" charset="0"/>
                          <a:ea typeface="Times New Roman" panose="02020603050405020304" pitchFamily="18" charset="0"/>
                          <a:cs typeface="Times New Roman" panose="02020603050405020304" pitchFamily="18" charset="0"/>
                        </a:rPr>
                        <a:t>19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dirty="0">
                          <a:effectLst/>
                          <a:latin typeface="Calibri" panose="020F0502020204030204" pitchFamily="34" charset="0"/>
                          <a:ea typeface="Times New Roman" panose="02020603050405020304" pitchFamily="18" charset="0"/>
                          <a:cs typeface="Times New Roman" panose="02020603050405020304" pitchFamily="18" charset="0"/>
                        </a:rPr>
                        <a:t>38.6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46.8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89.5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97.9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3.5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2.1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extLst>
                  <a:ext uri="{0D108BD9-81ED-4DB2-BD59-A6C34878D82A}">
                    <a16:rowId xmlns:a16="http://schemas.microsoft.com/office/drawing/2014/main" val="2224751367"/>
                  </a:ext>
                </a:extLst>
              </a:tr>
              <a:tr h="118371">
                <a:tc>
                  <a:txBody>
                    <a:bodyPr/>
                    <a:lstStyle/>
                    <a:p>
                      <a:pPr marL="9144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Secondary GN, other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28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0.3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0.2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60.7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37.5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78.6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68.8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17.9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25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3.6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6.3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extLst>
                  <a:ext uri="{0D108BD9-81ED-4DB2-BD59-A6C34878D82A}">
                    <a16:rowId xmlns:a16="http://schemas.microsoft.com/office/drawing/2014/main" val="1022663490"/>
                  </a:ext>
                </a:extLst>
              </a:tr>
              <a:tr h="118371">
                <a:tc>
                  <a:txBody>
                    <a:bodyPr/>
                    <a:lstStyle/>
                    <a:p>
                      <a:pPr marL="9144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AIDS nephropathy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52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0.6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0.3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effectLst/>
                          <a:latin typeface="Calibri" panose="020F0502020204030204" pitchFamily="34" charset="0"/>
                          <a:ea typeface="Times New Roman" panose="02020603050405020304" pitchFamily="18" charset="0"/>
                          <a:cs typeface="Times New Roman" panose="02020603050405020304" pitchFamily="18" charset="0"/>
                        </a:rPr>
                        <a:t>21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55.8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50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7.7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92.3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925912"/>
                  </a:ext>
                </a:extLst>
              </a:tr>
              <a:tr h="118371">
                <a:tc>
                  <a:txBody>
                    <a:bodyPr/>
                    <a:lstStyle/>
                    <a:p>
                      <a:pPr marL="0" marR="0">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Tubulointerstitial Diseases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279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206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3.4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2.8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59.9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56.3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75.6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75.2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17.9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17.5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6.5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7.3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93893484"/>
                  </a:ext>
                </a:extLst>
              </a:tr>
              <a:tr h="118371">
                <a:tc>
                  <a:txBody>
                    <a:bodyPr/>
                    <a:lstStyle/>
                    <a:p>
                      <a:pPr marL="9144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Chronic interstitial nephritis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82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65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0.9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57.3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56.9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76.8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78.5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18.3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13.8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4.9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7.7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extLst>
                  <a:ext uri="{0D108BD9-81ED-4DB2-BD59-A6C34878D82A}">
                    <a16:rowId xmlns:a16="http://schemas.microsoft.com/office/drawing/2014/main" val="3966949680"/>
                  </a:ext>
                </a:extLst>
              </a:tr>
              <a:tr h="118371">
                <a:tc>
                  <a:txBody>
                    <a:bodyPr/>
                    <a:lstStyle/>
                    <a:p>
                      <a:pPr marL="9144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Tubular necrosis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176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2.1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61.9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53.4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77.3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73.7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15.9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18.6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6.8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7.6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629300"/>
                  </a:ext>
                </a:extLst>
              </a:tr>
              <a:tr h="118371">
                <a:tc>
                  <a:txBody>
                    <a:bodyPr/>
                    <a:lstStyle/>
                    <a:p>
                      <a:pPr marL="0" marR="0">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Transplant Complications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150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87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55.3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62.1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66.7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17.3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25.3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8.7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80294096"/>
                  </a:ext>
                </a:extLst>
              </a:tr>
              <a:tr h="118371">
                <a:tc>
                  <a:txBody>
                    <a:bodyPr/>
                    <a:lstStyle/>
                    <a:p>
                      <a:pPr marL="9144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Kidney transplant complication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54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0.7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0.1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61.1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57.1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74.1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71.4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20.4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5.6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28.6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extLst>
                  <a:ext uri="{0D108BD9-81ED-4DB2-BD59-A6C34878D82A}">
                    <a16:rowId xmlns:a16="http://schemas.microsoft.com/office/drawing/2014/main" val="2508005928"/>
                  </a:ext>
                </a:extLst>
              </a:tr>
              <a:tr h="118371">
                <a:tc>
                  <a:txBody>
                    <a:bodyPr/>
                    <a:lstStyle/>
                    <a:p>
                      <a:pPr marL="9144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Other transplant complication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89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77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52.8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62.3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74.2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66.2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16.9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27.3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6.5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2122855"/>
                  </a:ext>
                </a:extLst>
              </a:tr>
              <a:tr h="118371">
                <a:tc>
                  <a:txBody>
                    <a:bodyPr/>
                    <a:lstStyle/>
                    <a:p>
                      <a:pPr marL="0" marR="0">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Diabetes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108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83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43.5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39.8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56.5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37.3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38.9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56.6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4.6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78648160"/>
                  </a:ext>
                </a:extLst>
              </a:tr>
              <a:tr h="118371">
                <a:tc>
                  <a:txBody>
                    <a:bodyPr/>
                    <a:lstStyle/>
                    <a:p>
                      <a:pPr marL="9144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Diabetes with renal manifestations Type 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48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40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0.6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0.5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41.7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40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56.3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42.5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37.5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52.5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6.3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extLst>
                  <a:ext uri="{0D108BD9-81ED-4DB2-BD59-A6C34878D82A}">
                    <a16:rowId xmlns:a16="http://schemas.microsoft.com/office/drawing/2014/main" val="3415671124"/>
                  </a:ext>
                </a:extLst>
              </a:tr>
              <a:tr h="118371">
                <a:tc>
                  <a:txBody>
                    <a:bodyPr/>
                    <a:lstStyle/>
                    <a:p>
                      <a:pPr marL="9144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Diabetes with renal manifestations Type 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60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43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0.7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0.6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45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39.5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56.7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32.6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40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60.5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3.3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2122319"/>
                  </a:ext>
                </a:extLst>
              </a:tr>
              <a:tr h="118371">
                <a:tc>
                  <a:txBody>
                    <a:bodyPr/>
                    <a:lstStyle/>
                    <a:p>
                      <a:pPr marL="0" marR="0">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Neoplasms/Tumors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48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46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0.6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0.6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50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39.1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70.8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80.4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18.8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10.9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10.4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8.7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4143297"/>
                  </a:ext>
                </a:extLst>
              </a:tr>
              <a:tr h="118371">
                <a:tc>
                  <a:txBody>
                    <a:bodyPr/>
                    <a:lstStyle/>
                    <a:p>
                      <a:pPr marL="9144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Renal tumor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35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35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0.4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0.5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51.4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34.3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68.6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74.3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25.7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14.3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5.7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2366424"/>
                  </a:ext>
                </a:extLst>
              </a:tr>
              <a:tr h="118371">
                <a:tc>
                  <a:txBody>
                    <a:bodyPr/>
                    <a:lstStyle/>
                    <a:p>
                      <a:pPr marL="0" marR="0">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Hypertensive/Large Vessel Disease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0.2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0.2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73.3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58.8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80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94.1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13.3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5.9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6.7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4494720"/>
                  </a:ext>
                </a:extLst>
              </a:tr>
              <a:tr h="118371">
                <a:tc>
                  <a:txBody>
                    <a:bodyPr/>
                    <a:lstStyle/>
                    <a:p>
                      <a:pPr marL="0" marR="0">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Miscellaneous Conditions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856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964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10.4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13.1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60.4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61.2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63.1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62.7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31.2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29.6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5.7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7.8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44686785"/>
                  </a:ext>
                </a:extLst>
              </a:tr>
              <a:tr h="118371">
                <a:tc>
                  <a:txBody>
                    <a:bodyPr/>
                    <a:lstStyle/>
                    <a:p>
                      <a:pPr marL="9144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Acquired obstructive uropathy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48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70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0.6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79.2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68.6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79.2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74.3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14.6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18.6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6.3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7.1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extLst>
                  <a:ext uri="{0D108BD9-81ED-4DB2-BD59-A6C34878D82A}">
                    <a16:rowId xmlns:a16="http://schemas.microsoft.com/office/drawing/2014/main" val="2749398007"/>
                  </a:ext>
                </a:extLst>
              </a:tr>
              <a:tr h="118371">
                <a:tc>
                  <a:txBody>
                    <a:bodyPr/>
                    <a:lstStyle/>
                    <a:p>
                      <a:pPr marL="9144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Nephrolithiasis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0.2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0.2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33.3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35.7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88.9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85.7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14.3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11.1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extLst>
                  <a:ext uri="{0D108BD9-81ED-4DB2-BD59-A6C34878D82A}">
                    <a16:rowId xmlns:a16="http://schemas.microsoft.com/office/drawing/2014/main" val="3840235278"/>
                  </a:ext>
                </a:extLst>
              </a:tr>
              <a:tr h="118371">
                <a:tc>
                  <a:txBody>
                    <a:bodyPr/>
                    <a:lstStyle/>
                    <a:p>
                      <a:pPr marL="9144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Unspecified with renal failure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495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505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6.9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62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65.1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51.5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51.1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44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43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4.4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5.9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extLst>
                  <a:ext uri="{0D108BD9-81ED-4DB2-BD59-A6C34878D82A}">
                    <a16:rowId xmlns:a16="http://schemas.microsoft.com/office/drawing/2014/main" val="844740202"/>
                  </a:ext>
                </a:extLst>
              </a:tr>
              <a:tr h="118371">
                <a:tc>
                  <a:txBody>
                    <a:bodyPr/>
                    <a:lstStyle/>
                    <a:p>
                      <a:pPr marL="9144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Traumatic or surgical loss of kidney(s)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0.2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0.3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50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57.9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75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57.9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6.3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31.6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18.8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10.5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extLst>
                  <a:ext uri="{0D108BD9-81ED-4DB2-BD59-A6C34878D82A}">
                    <a16:rowId xmlns:a16="http://schemas.microsoft.com/office/drawing/2014/main" val="2281004602"/>
                  </a:ext>
                </a:extLst>
              </a:tr>
              <a:tr h="118371">
                <a:tc>
                  <a:txBody>
                    <a:bodyPr/>
                    <a:lstStyle/>
                    <a:p>
                      <a:pPr marL="9144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Other renal disorders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231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309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2.8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4.2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57.6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55.3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75.8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77.7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16.5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7.8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10.4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extLst>
                  <a:ext uri="{0D108BD9-81ED-4DB2-BD59-A6C34878D82A}">
                    <a16:rowId xmlns:a16="http://schemas.microsoft.com/office/drawing/2014/main" val="1254771855"/>
                  </a:ext>
                </a:extLst>
              </a:tr>
              <a:tr h="118371">
                <a:tc>
                  <a:txBody>
                    <a:bodyPr/>
                    <a:lstStyle/>
                    <a:p>
                      <a:pPr marL="9144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Nephropathy caused by other agents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45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39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0.5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0.5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55.6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51.3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91.1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71.8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6.7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20.5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2.2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7.7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4814833"/>
                  </a:ext>
                </a:extLst>
              </a:tr>
              <a:tr h="118371">
                <a:tc>
                  <a:txBody>
                    <a:bodyPr/>
                    <a:lstStyle/>
                    <a:p>
                      <a:pPr marL="0" marR="0">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Etiology Uncertain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824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514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58.3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50.8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75.1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70.8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18.7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19.3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6.2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0296012"/>
                  </a:ext>
                </a:extLst>
              </a:tr>
              <a:tr h="118371">
                <a:tc>
                  <a:txBody>
                    <a:bodyPr/>
                    <a:lstStyle/>
                    <a:p>
                      <a:pPr marL="0" marR="0">
                        <a:lnSpc>
                          <a:spcPct val="115000"/>
                        </a:lnSpc>
                        <a:spcBef>
                          <a:spcPts val="0"/>
                        </a:spcBef>
                        <a:spcAft>
                          <a:spcPts val="0"/>
                        </a:spcAft>
                      </a:pPr>
                      <a:r>
                        <a:rPr lang="en-US" sz="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Missing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295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494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3.6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6.7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61.7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60.1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14.2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43.5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6.1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10.9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79.7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effectLst/>
                          <a:latin typeface="Calibri" panose="020F0502020204030204" pitchFamily="34" charset="0"/>
                          <a:ea typeface="Times New Roman" panose="02020603050405020304" pitchFamily="18" charset="0"/>
                          <a:cs typeface="Times New Roman" panose="02020603050405020304" pitchFamily="18" charset="0"/>
                        </a:rPr>
                        <a:t>45.5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3599825"/>
                  </a:ext>
                </a:extLst>
              </a:tr>
            </a:tbl>
          </a:graphicData>
        </a:graphic>
      </p:graphicFrame>
    </p:spTree>
    <p:extLst>
      <p:ext uri="{BB962C8B-B14F-4D97-AF65-F5344CB8AC3E}">
        <p14:creationId xmlns:p14="http://schemas.microsoft.com/office/powerpoint/2010/main" val="259504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11</a:t>
            </a:fld>
            <a:endParaRPr lang="en-US" dirty="0"/>
          </a:p>
        </p:txBody>
      </p:sp>
      <p:sp>
        <p:nvSpPr>
          <p:cNvPr id="3" name="Title 2"/>
          <p:cNvSpPr>
            <a:spLocks noGrp="1"/>
          </p:cNvSpPr>
          <p:nvPr>
            <p:ph type="title"/>
          </p:nvPr>
        </p:nvSpPr>
        <p:spPr>
          <a:xfrm>
            <a:off x="0" y="342900"/>
            <a:ext cx="9144000" cy="792162"/>
          </a:xfrm>
        </p:spPr>
        <p:txBody>
          <a:bodyPr/>
          <a:lstStyle/>
          <a:p>
            <a:pPr marL="0" marR="0">
              <a:spcBef>
                <a:spcPts val="24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Table 7.2 Proportion of missing, unknown, and unspecified etiology of ESRD in children and adolescents, by age </a:t>
            </a: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group</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sp>
        <p:nvSpPr>
          <p:cNvPr id="6" name="Rectangle 5"/>
          <p:cNvSpPr/>
          <p:nvPr/>
        </p:nvSpPr>
        <p:spPr>
          <a:xfrm>
            <a:off x="342900" y="3247076"/>
            <a:ext cx="9144000" cy="276999"/>
          </a:xfrm>
          <a:prstGeom prst="rect">
            <a:avLst/>
          </a:prstGeom>
        </p:spPr>
        <p:txBody>
          <a:bodyPr wrap="square">
            <a:spAutoFit/>
          </a:bodyPr>
          <a:lstStyle/>
          <a:p>
            <a:pPr>
              <a:spcBef>
                <a:spcPts val="1000"/>
              </a:spcBef>
              <a:spcAft>
                <a:spcPts val="1000"/>
              </a:spcAft>
            </a:pPr>
            <a:r>
              <a:rPr lang="en-US" sz="12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a:t>
            </a:r>
            <a:endPar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33202466"/>
              </p:ext>
            </p:extLst>
          </p:nvPr>
        </p:nvGraphicFramePr>
        <p:xfrm>
          <a:off x="1524000" y="1638300"/>
          <a:ext cx="6438899" cy="1105538"/>
        </p:xfrm>
        <a:graphic>
          <a:graphicData uri="http://schemas.openxmlformats.org/drawingml/2006/table">
            <a:tbl>
              <a:tblPr firstRow="1" firstCol="1" bandRow="1"/>
              <a:tblGrid>
                <a:gridCol w="1792023">
                  <a:extLst>
                    <a:ext uri="{9D8B030D-6E8A-4147-A177-3AD203B41FA5}">
                      <a16:colId xmlns:a16="http://schemas.microsoft.com/office/drawing/2014/main" val="736105548"/>
                    </a:ext>
                  </a:extLst>
                </a:gridCol>
                <a:gridCol w="773906">
                  <a:extLst>
                    <a:ext uri="{9D8B030D-6E8A-4147-A177-3AD203B41FA5}">
                      <a16:colId xmlns:a16="http://schemas.microsoft.com/office/drawing/2014/main" val="291638033"/>
                    </a:ext>
                  </a:extLst>
                </a:gridCol>
                <a:gridCol w="774594">
                  <a:extLst>
                    <a:ext uri="{9D8B030D-6E8A-4147-A177-3AD203B41FA5}">
                      <a16:colId xmlns:a16="http://schemas.microsoft.com/office/drawing/2014/main" val="2792907947"/>
                    </a:ext>
                  </a:extLst>
                </a:gridCol>
                <a:gridCol w="774594">
                  <a:extLst>
                    <a:ext uri="{9D8B030D-6E8A-4147-A177-3AD203B41FA5}">
                      <a16:colId xmlns:a16="http://schemas.microsoft.com/office/drawing/2014/main" val="816268370"/>
                    </a:ext>
                  </a:extLst>
                </a:gridCol>
                <a:gridCol w="774594">
                  <a:extLst>
                    <a:ext uri="{9D8B030D-6E8A-4147-A177-3AD203B41FA5}">
                      <a16:colId xmlns:a16="http://schemas.microsoft.com/office/drawing/2014/main" val="61085732"/>
                    </a:ext>
                  </a:extLst>
                </a:gridCol>
                <a:gridCol w="774594">
                  <a:extLst>
                    <a:ext uri="{9D8B030D-6E8A-4147-A177-3AD203B41FA5}">
                      <a16:colId xmlns:a16="http://schemas.microsoft.com/office/drawing/2014/main" val="3613046918"/>
                    </a:ext>
                  </a:extLst>
                </a:gridCol>
                <a:gridCol w="774594">
                  <a:extLst>
                    <a:ext uri="{9D8B030D-6E8A-4147-A177-3AD203B41FA5}">
                      <a16:colId xmlns:a16="http://schemas.microsoft.com/office/drawing/2014/main" val="1749195377"/>
                    </a:ext>
                  </a:extLst>
                </a:gridCol>
              </a:tblGrid>
              <a:tr h="300866">
                <a:tc>
                  <a:txBody>
                    <a:bodyPr/>
                    <a:lstStyle/>
                    <a:p>
                      <a:pPr marL="0" marR="0" indent="0" algn="ctr">
                        <a:lnSpc>
                          <a:spcPct val="110000"/>
                        </a:lnSpc>
                        <a:spcBef>
                          <a:spcPts val="600"/>
                        </a:spcBef>
                        <a:spcAft>
                          <a:spcPts val="600"/>
                        </a:spcAft>
                      </a:pPr>
                      <a:r>
                        <a:rPr lang="en-US" sz="16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a:effectLst/>
                        <a:latin typeface="Constantia" panose="02030602050306030303"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tcPr>
                </a:tc>
                <a:tc>
                  <a:txBody>
                    <a:bodyPr/>
                    <a:lstStyle/>
                    <a:p>
                      <a:pPr marL="0" marR="0" indent="0" algn="ctr">
                        <a:lnSpc>
                          <a:spcPct val="110000"/>
                        </a:lnSpc>
                        <a:spcBef>
                          <a:spcPts val="600"/>
                        </a:spcBef>
                        <a:spcAft>
                          <a:spcPts val="600"/>
                        </a:spcAft>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0-4</a:t>
                      </a:r>
                      <a:endParaRPr lang="en-US" sz="1600">
                        <a:effectLst/>
                        <a:latin typeface="Constantia" panose="02030602050306030303"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10000"/>
                        </a:lnSpc>
                        <a:spcBef>
                          <a:spcPts val="600"/>
                        </a:spcBef>
                        <a:spcAft>
                          <a:spcPts val="600"/>
                        </a:spcAft>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5-9</a:t>
                      </a:r>
                      <a:endParaRPr lang="en-US" sz="1600">
                        <a:effectLst/>
                        <a:latin typeface="Constantia" panose="02030602050306030303"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10000"/>
                        </a:lnSpc>
                        <a:spcBef>
                          <a:spcPts val="600"/>
                        </a:spcBef>
                        <a:spcAft>
                          <a:spcPts val="600"/>
                        </a:spcAft>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10-13</a:t>
                      </a:r>
                      <a:endParaRPr lang="en-US" sz="1600">
                        <a:effectLst/>
                        <a:latin typeface="Constantia" panose="02030602050306030303"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10000"/>
                        </a:lnSpc>
                        <a:spcBef>
                          <a:spcPts val="600"/>
                        </a:spcBef>
                        <a:spcAft>
                          <a:spcPts val="600"/>
                        </a:spcAf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14-17</a:t>
                      </a:r>
                      <a:endParaRPr lang="en-US" sz="16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10000"/>
                        </a:lnSpc>
                        <a:spcBef>
                          <a:spcPts val="600"/>
                        </a:spcBef>
                        <a:spcAft>
                          <a:spcPts val="600"/>
                        </a:spcAft>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18-21</a:t>
                      </a:r>
                      <a:endParaRPr lang="en-US" sz="1600">
                        <a:effectLst/>
                        <a:latin typeface="Constantia" panose="02030602050306030303"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10000"/>
                        </a:lnSpc>
                        <a:spcBef>
                          <a:spcPts val="600"/>
                        </a:spcBef>
                        <a:spcAft>
                          <a:spcPts val="600"/>
                        </a:spcAft>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All</a:t>
                      </a:r>
                      <a:endParaRPr lang="en-US" sz="1600">
                        <a:effectLst/>
                        <a:latin typeface="Constantia" panose="02030602050306030303"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021472"/>
                  </a:ext>
                </a:extLst>
              </a:tr>
              <a:tr h="308734">
                <a:tc>
                  <a:txBody>
                    <a:bodyPr/>
                    <a:lstStyle/>
                    <a:p>
                      <a:pPr marL="0" marR="0" indent="0">
                        <a:lnSpc>
                          <a:spcPct val="110000"/>
                        </a:lnSpc>
                        <a:spcBef>
                          <a:spcPts val="600"/>
                        </a:spcBef>
                        <a:spcAft>
                          <a:spcPts val="600"/>
                        </a:spcAft>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ESRD etiology missing, unknown, or unspecified</a:t>
                      </a:r>
                      <a:endParaRPr lang="en-US" sz="1600">
                        <a:effectLst/>
                        <a:latin typeface="Constantia" panose="02030602050306030303"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indent="0" algn="ctr">
                        <a:lnSpc>
                          <a:spcPct val="110000"/>
                        </a:lnSpc>
                        <a:spcBef>
                          <a:spcPts val="600"/>
                        </a:spcBef>
                        <a:spcAft>
                          <a:spcPts val="600"/>
                        </a:spcAft>
                      </a:pPr>
                      <a:r>
                        <a:rPr lang="en-US" sz="1600">
                          <a:effectLst/>
                          <a:latin typeface="Calibri" panose="020F0502020204030204" pitchFamily="34" charset="0"/>
                          <a:ea typeface="Times New Roman" panose="02020603050405020304" pitchFamily="18" charset="0"/>
                          <a:cs typeface="Times New Roman" panose="02020603050405020304" pitchFamily="18" charset="0"/>
                        </a:rPr>
                        <a:t>10.9%</a:t>
                      </a:r>
                      <a:endParaRPr lang="en-US" sz="1600">
                        <a:effectLst/>
                        <a:latin typeface="Constantia" panose="02030602050306030303"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110000"/>
                        </a:lnSpc>
                        <a:spcBef>
                          <a:spcPts val="600"/>
                        </a:spcBef>
                        <a:spcAft>
                          <a:spcPts val="600"/>
                        </a:spcAft>
                      </a:pPr>
                      <a:r>
                        <a:rPr lang="en-US" sz="1600">
                          <a:effectLst/>
                          <a:latin typeface="Calibri" panose="020F0502020204030204" pitchFamily="34" charset="0"/>
                          <a:ea typeface="Times New Roman" panose="02020603050405020304" pitchFamily="18" charset="0"/>
                          <a:cs typeface="Times New Roman" panose="02020603050405020304" pitchFamily="18" charset="0"/>
                        </a:rPr>
                        <a:t>14.4%</a:t>
                      </a:r>
                      <a:endParaRPr lang="en-US" sz="1600">
                        <a:effectLst/>
                        <a:latin typeface="Constantia" panose="02030602050306030303"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110000"/>
                        </a:lnSpc>
                        <a:spcBef>
                          <a:spcPts val="600"/>
                        </a:spcBef>
                        <a:spcAft>
                          <a:spcPts val="600"/>
                        </a:spcAft>
                      </a:pPr>
                      <a:r>
                        <a:rPr lang="en-US" sz="1600">
                          <a:effectLst/>
                          <a:latin typeface="Calibri" panose="020F0502020204030204" pitchFamily="34" charset="0"/>
                          <a:ea typeface="Times New Roman" panose="02020603050405020304" pitchFamily="18" charset="0"/>
                          <a:cs typeface="Times New Roman" panose="02020603050405020304" pitchFamily="18" charset="0"/>
                        </a:rPr>
                        <a:t>19.0%</a:t>
                      </a:r>
                      <a:endParaRPr lang="en-US" sz="1600">
                        <a:effectLst/>
                        <a:latin typeface="Constantia" panose="02030602050306030303"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110000"/>
                        </a:lnSpc>
                        <a:spcBef>
                          <a:spcPts val="600"/>
                        </a:spcBef>
                        <a:spcAft>
                          <a:spcPts val="600"/>
                        </a:spcAft>
                      </a:pPr>
                      <a:r>
                        <a:rPr lang="en-US" sz="1600">
                          <a:effectLst/>
                          <a:latin typeface="Calibri" panose="020F0502020204030204" pitchFamily="34" charset="0"/>
                          <a:ea typeface="Times New Roman" panose="02020603050405020304" pitchFamily="18" charset="0"/>
                          <a:cs typeface="Times New Roman" panose="02020603050405020304" pitchFamily="18" charset="0"/>
                        </a:rPr>
                        <a:t>19.3%</a:t>
                      </a:r>
                      <a:endParaRPr lang="en-US" sz="1600">
                        <a:effectLst/>
                        <a:latin typeface="Constantia" panose="02030602050306030303"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110000"/>
                        </a:lnSpc>
                        <a:spcBef>
                          <a:spcPts val="600"/>
                        </a:spcBef>
                        <a:spcAft>
                          <a:spcPts val="600"/>
                        </a:spcAft>
                      </a:pPr>
                      <a:r>
                        <a:rPr lang="en-US" sz="1600">
                          <a:effectLst/>
                          <a:latin typeface="Calibri" panose="020F0502020204030204" pitchFamily="34" charset="0"/>
                          <a:ea typeface="Times New Roman" panose="02020603050405020304" pitchFamily="18" charset="0"/>
                          <a:cs typeface="Times New Roman" panose="02020603050405020304" pitchFamily="18" charset="0"/>
                        </a:rPr>
                        <a:t>27.0%</a:t>
                      </a:r>
                      <a:endParaRPr lang="en-US" sz="1600">
                        <a:effectLst/>
                        <a:latin typeface="Constantia" panose="02030602050306030303"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110000"/>
                        </a:lnSpc>
                        <a:spcBef>
                          <a:spcPts val="600"/>
                        </a:spcBef>
                        <a:spcAft>
                          <a:spcPts val="60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20.6%</a:t>
                      </a:r>
                      <a:endParaRPr lang="en-US" sz="16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302802"/>
                  </a:ext>
                </a:extLst>
              </a:tr>
            </a:tbl>
          </a:graphicData>
        </a:graphic>
      </p:graphicFrame>
    </p:spTree>
    <p:extLst>
      <p:ext uri="{BB962C8B-B14F-4D97-AF65-F5344CB8AC3E}">
        <p14:creationId xmlns:p14="http://schemas.microsoft.com/office/powerpoint/2010/main" val="3744828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12</a:t>
            </a:fld>
            <a:endParaRPr lang="en-US" dirty="0"/>
          </a:p>
        </p:txBody>
      </p:sp>
      <p:sp>
        <p:nvSpPr>
          <p:cNvPr id="3" name="Title 2"/>
          <p:cNvSpPr>
            <a:spLocks noGrp="1"/>
          </p:cNvSpPr>
          <p:nvPr>
            <p:ph type="title"/>
          </p:nvPr>
        </p:nvSpPr>
        <p:spPr>
          <a:xfrm>
            <a:off x="0" y="71820"/>
            <a:ext cx="9144000" cy="830262"/>
          </a:xfrm>
        </p:spPr>
        <p:txBody>
          <a:bodyPr/>
          <a:lstStyle/>
          <a:p>
            <a:pPr marL="0" marR="0">
              <a:spcBef>
                <a:spcPts val="600"/>
              </a:spcBef>
              <a:spcAft>
                <a:spcPts val="600"/>
              </a:spcAft>
            </a:pPr>
            <a:r>
              <a:rPr lang="en-US" sz="2300" b="1" spc="30" dirty="0">
                <a:latin typeface="Calibri" panose="020F0502020204030204" pitchFamily="34" charset="0"/>
                <a:ea typeface="Times New Roman" panose="02020603050405020304" pitchFamily="18" charset="0"/>
                <a:cs typeface="Times New Roman" panose="02020603050405020304" pitchFamily="18" charset="0"/>
              </a:rPr>
              <a:t>vol 2 Figure 7.4 Growth status at the time of ESRD initiation by (a) Stature and (b) Body Mass Index (BMI)</a:t>
            </a:r>
            <a:br>
              <a:rPr lang="en-US" sz="23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3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5928" y="1347350"/>
            <a:ext cx="5632144" cy="3377209"/>
          </a:xfrm>
        </p:spPr>
      </p:pic>
      <p:sp>
        <p:nvSpPr>
          <p:cNvPr id="5" name="Rectangle 4"/>
          <p:cNvSpPr/>
          <p:nvPr/>
        </p:nvSpPr>
        <p:spPr>
          <a:xfrm>
            <a:off x="4028422" y="1008796"/>
            <a:ext cx="1087157" cy="338554"/>
          </a:xfrm>
          <a:prstGeom prst="rect">
            <a:avLst/>
          </a:prstGeom>
        </p:spPr>
        <p:txBody>
          <a:bodyPr wrap="none">
            <a:spAutoFit/>
          </a:bodyPr>
          <a:lstStyle/>
          <a:p>
            <a:pPr marR="0" lvl="0" algn="ctr" fontAlgn="base">
              <a:spcBef>
                <a:spcPts val="600"/>
              </a:spcBef>
              <a:spcAft>
                <a:spcPts val="60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(a) Stature</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6" name="Rectangle 5"/>
          <p:cNvSpPr/>
          <p:nvPr/>
        </p:nvSpPr>
        <p:spPr>
          <a:xfrm>
            <a:off x="13138" y="4800600"/>
            <a:ext cx="9144000" cy="1384995"/>
          </a:xfrm>
          <a:prstGeom prst="rect">
            <a:avLst/>
          </a:prstGeom>
        </p:spPr>
        <p:txBody>
          <a:bodyPr wrap="square">
            <a:spAutoFit/>
          </a:bodyPr>
          <a:lstStyle/>
          <a:p>
            <a:r>
              <a:rPr lang="en-US" sz="1200" i="1" dirty="0">
                <a:latin typeface="Calibri" panose="020F0502020204030204" pitchFamily="34" charset="0"/>
                <a:ea typeface="Calibri" panose="020F0502020204030204" pitchFamily="34" charset="0"/>
                <a:cs typeface="Times New Roman" panose="02020603050405020304" pitchFamily="18" charset="0"/>
              </a:rPr>
              <a:t>Data Source: Special analyses, USRDS ESRD Database. (a) Stature reported for age &lt;21 per growth percentile guidelines. Percentiles for children greater or equal to 24 months of age and up to less than 20 years of age are calculated following Centers for Disease Control and Prevention (CDC) growth charts. Percentiles for children less than 24 months of age are calculated following World Health Organization (WHO) growth charts. Short stature is defined as height less than 3rd percentile for sex and age. (b) BMI categories are defined differently for patients younger than 18 (underweight: BMI &lt; 5th percentile; Normal: 5th percentile ≤ BMI &lt; 85th percentile; Overweight: 85th percentile ≤ BMI &lt; 95th percentile; and obese: BMI ≥ 95th percentile) and patients 18 and older (underweight: BMI &lt; 18.5; Normal: 18.5 ≤ BMI &lt; 25 percentile; Overweight: 25 ≤ BMI &lt; 30; and obese: BMI ≥ 30). Abbreviations: ESRD, end-stage renal disease; BMI, body mass index.</a:t>
            </a:r>
            <a:endParaRPr lang="en-US" sz="1200" i="1" dirty="0"/>
          </a:p>
        </p:txBody>
      </p:sp>
    </p:spTree>
    <p:extLst>
      <p:ext uri="{BB962C8B-B14F-4D97-AF65-F5344CB8AC3E}">
        <p14:creationId xmlns:p14="http://schemas.microsoft.com/office/powerpoint/2010/main" val="14246353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13</a:t>
            </a:fld>
            <a:endParaRPr lang="en-US" dirty="0"/>
          </a:p>
        </p:txBody>
      </p:sp>
      <p:sp>
        <p:nvSpPr>
          <p:cNvPr id="3" name="Title 2"/>
          <p:cNvSpPr>
            <a:spLocks noGrp="1"/>
          </p:cNvSpPr>
          <p:nvPr>
            <p:ph type="title"/>
          </p:nvPr>
        </p:nvSpPr>
        <p:spPr>
          <a:xfrm>
            <a:off x="0" y="0"/>
            <a:ext cx="9144000" cy="830262"/>
          </a:xfrm>
        </p:spPr>
        <p:txBody>
          <a:bodyPr/>
          <a:lstStyle/>
          <a:p>
            <a:pPr marL="0" marR="0">
              <a:spcBef>
                <a:spcPts val="600"/>
              </a:spcBef>
              <a:spcAft>
                <a:spcPts val="600"/>
              </a:spcAft>
            </a:pPr>
            <a:r>
              <a:rPr lang="en-US" sz="2300" b="1" spc="30" dirty="0">
                <a:latin typeface="Calibri" panose="020F0502020204030204" pitchFamily="34" charset="0"/>
                <a:ea typeface="Times New Roman" panose="02020603050405020304" pitchFamily="18" charset="0"/>
                <a:cs typeface="Times New Roman" panose="02020603050405020304" pitchFamily="18" charset="0"/>
              </a:rPr>
              <a:t>vol 2 Figure 7.4 Growth status at the time of ESRD initiation by (a) Stature and (b) Body Mass Index (BMI)</a:t>
            </a:r>
            <a:br>
              <a:rPr lang="en-US" sz="23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3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05833" y="1346036"/>
            <a:ext cx="7132335" cy="3294895"/>
          </a:xfrm>
        </p:spPr>
      </p:pic>
      <p:sp>
        <p:nvSpPr>
          <p:cNvPr id="5" name="Rectangle 4"/>
          <p:cNvSpPr/>
          <p:nvPr/>
        </p:nvSpPr>
        <p:spPr>
          <a:xfrm>
            <a:off x="3924300" y="986467"/>
            <a:ext cx="819456" cy="338554"/>
          </a:xfrm>
          <a:prstGeom prst="rect">
            <a:avLst/>
          </a:prstGeom>
        </p:spPr>
        <p:txBody>
          <a:bodyPr wrap="none">
            <a:spAutoFit/>
          </a:bodyPr>
          <a:lstStyle/>
          <a:p>
            <a:pPr marR="0" lvl="0" algn="ctr" fontAlgn="base">
              <a:spcBef>
                <a:spcPts val="600"/>
              </a:spcBef>
              <a:spcAft>
                <a:spcPts val="60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(b) BMI</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6" name="Rectangle 5"/>
          <p:cNvSpPr/>
          <p:nvPr/>
        </p:nvSpPr>
        <p:spPr>
          <a:xfrm>
            <a:off x="13138" y="4800600"/>
            <a:ext cx="9144000" cy="1384995"/>
          </a:xfrm>
          <a:prstGeom prst="rect">
            <a:avLst/>
          </a:prstGeom>
        </p:spPr>
        <p:txBody>
          <a:bodyPr wrap="square">
            <a:spAutoFit/>
          </a:bodyPr>
          <a:lstStyle/>
          <a:p>
            <a:r>
              <a:rPr lang="en-US" sz="1200" i="1" dirty="0">
                <a:latin typeface="Calibri" panose="020F0502020204030204" pitchFamily="34" charset="0"/>
                <a:ea typeface="Calibri" panose="020F0502020204030204" pitchFamily="34" charset="0"/>
                <a:cs typeface="Times New Roman" panose="02020603050405020304" pitchFamily="18" charset="0"/>
              </a:rPr>
              <a:t>Data Source: Special analyses, USRDS ESRD Database. (a) Stature reported for age &lt;21 per growth percentile guidelines. Percentiles for children greater or equal to 24 months of age and up to less than 20 years of age are calculated following Centers for Disease Control and Prevention (CDC) growth charts. Percentiles for children less than 24 months of age are calculated following World Health Organization (WHO) growth charts. Short stature is defined as height less than 3rd percentile for sex and age. (b) BMI categories are defined differently for patients younger than 18 (underweight: BMI &lt; 5th percentile; Normal: 5th percentile ≤ BMI &lt; 85th percentile; Overweight: 85th percentile ≤ BMI &lt; 95th percentile; and obese: BMI ≥ 95th percentile) and patients 18 and older (underweight: BMI &lt; 18.5; Normal: 18.5 ≤ BMI &lt; 25 percentile; Overweight: 25 ≤ BMI &lt; 30; and obese: BMI ≥ 30). Abbreviations: ESRD, end-stage renal disease; BMI, body mass index.</a:t>
            </a:r>
            <a:endParaRPr lang="en-US" sz="1200" i="1" dirty="0"/>
          </a:p>
        </p:txBody>
      </p:sp>
    </p:spTree>
    <p:extLst>
      <p:ext uri="{BB962C8B-B14F-4D97-AF65-F5344CB8AC3E}">
        <p14:creationId xmlns:p14="http://schemas.microsoft.com/office/powerpoint/2010/main" val="3787860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14</a:t>
            </a:fld>
            <a:endParaRPr lang="en-US" dirty="0"/>
          </a:p>
        </p:txBody>
      </p:sp>
      <p:sp>
        <p:nvSpPr>
          <p:cNvPr id="3" name="Title 2"/>
          <p:cNvSpPr>
            <a:spLocks noGrp="1"/>
          </p:cNvSpPr>
          <p:nvPr>
            <p:ph type="title"/>
          </p:nvPr>
        </p:nvSpPr>
        <p:spPr>
          <a:xfrm>
            <a:off x="1314" y="11824"/>
            <a:ext cx="9144000" cy="1143000"/>
          </a:xfrm>
        </p:spPr>
        <p:txBody>
          <a:bodyPr/>
          <a:lstStyle/>
          <a:p>
            <a:pPr marL="0" marR="0">
              <a:spcBef>
                <a:spcPts val="0"/>
              </a:spcBef>
              <a:spcAft>
                <a:spcPts val="0"/>
              </a:spcAft>
            </a:pPr>
            <a:r>
              <a:rPr lang="en-US" sz="2300" b="1" spc="30" dirty="0">
                <a:latin typeface="Calibri" panose="020F0502020204030204" pitchFamily="34" charset="0"/>
                <a:ea typeface="Times New Roman" panose="02020603050405020304" pitchFamily="18" charset="0"/>
                <a:cs typeface="Times New Roman" panose="02020603050405020304" pitchFamily="18" charset="0"/>
              </a:rPr>
              <a:t>vol 2 Figure 7.5 One-year adjusted all-cause hospitalization admissions per 1000 patient </a:t>
            </a:r>
            <a:r>
              <a:rPr lang="en-US" sz="2300" b="1" spc="30" dirty="0" smtClean="0">
                <a:latin typeface="Calibri" panose="020F0502020204030204" pitchFamily="34" charset="0"/>
                <a:ea typeface="Times New Roman" panose="02020603050405020304" pitchFamily="18" charset="0"/>
                <a:cs typeface="Times New Roman" panose="02020603050405020304" pitchFamily="18" charset="0"/>
              </a:rPr>
              <a:t>years  </a:t>
            </a:r>
            <a:r>
              <a:rPr lang="en-US" sz="2300" b="1" spc="30" dirty="0">
                <a:latin typeface="Calibri" panose="020F0502020204030204" pitchFamily="34" charset="0"/>
                <a:ea typeface="Times New Roman" panose="02020603050405020304" pitchFamily="18" charset="0"/>
                <a:cs typeface="Times New Roman" panose="02020603050405020304" pitchFamily="18" charset="0"/>
              </a:rPr>
              <a:t>in incident pediatric patients (aged 0-21 years), by (a) age and (b) modality, 2005-2009 and 2010-2014</a:t>
            </a:r>
            <a:br>
              <a:rPr lang="en-US" sz="23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300" dirty="0"/>
          </a:p>
        </p:txBody>
      </p:sp>
      <p:sp>
        <p:nvSpPr>
          <p:cNvPr id="5" name="Rectangle 4"/>
          <p:cNvSpPr/>
          <p:nvPr/>
        </p:nvSpPr>
        <p:spPr>
          <a:xfrm>
            <a:off x="0" y="5410200"/>
            <a:ext cx="9144000" cy="830997"/>
          </a:xfrm>
          <a:prstGeom prst="rect">
            <a:avLst/>
          </a:prstGeom>
        </p:spPr>
        <p:txBody>
          <a:bodyPr wrap="square">
            <a:spAutoFit/>
          </a:bodyPr>
          <a:lstStyle/>
          <a:p>
            <a:pPr>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Includes incident pediatric ESRD patients in the years 2005-2014, surviving the first 90 days after ESRD initiation and followed from day 90. Adjusted for sex, race, primary cause of ESRD, and Hispanic ethnicity. Reference population: incident ESRD patients aged 0-21, 2010-2011. Abbreviations: ESRD, end-stage renal disease; HD, hemodialysis; PD, peritoneal dialysis;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200" i="1" dirty="0">
                <a:latin typeface="Calibri" panose="020F0502020204030204" pitchFamily="34" charset="0"/>
                <a:ea typeface="Times New Roman" panose="02020603050405020304" pitchFamily="18" charset="0"/>
                <a:cs typeface="Times New Roman" panose="02020603050405020304" pitchFamily="18" charset="0"/>
              </a:rPr>
              <a:t>, transplant.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3941503" y="1265051"/>
            <a:ext cx="1260994" cy="338554"/>
          </a:xfrm>
          <a:prstGeom prst="rect">
            <a:avLst/>
          </a:prstGeom>
        </p:spPr>
        <p:txBody>
          <a:bodyPr wrap="square">
            <a:spAutoFit/>
          </a:bodyPr>
          <a:lstStyle/>
          <a:p>
            <a:pPr algn="ctr">
              <a:spcBef>
                <a:spcPts val="12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(a) Age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00664" y="1242060"/>
            <a:ext cx="7142672" cy="4206240"/>
          </a:xfrm>
        </p:spPr>
      </p:pic>
    </p:spTree>
    <p:extLst>
      <p:ext uri="{BB962C8B-B14F-4D97-AF65-F5344CB8AC3E}">
        <p14:creationId xmlns:p14="http://schemas.microsoft.com/office/powerpoint/2010/main" val="2174863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15</a:t>
            </a:fld>
            <a:endParaRPr lang="en-US" dirty="0"/>
          </a:p>
        </p:txBody>
      </p:sp>
      <p:sp>
        <p:nvSpPr>
          <p:cNvPr id="3" name="Title 2"/>
          <p:cNvSpPr>
            <a:spLocks noGrp="1"/>
          </p:cNvSpPr>
          <p:nvPr>
            <p:ph type="title"/>
          </p:nvPr>
        </p:nvSpPr>
        <p:spPr>
          <a:xfrm>
            <a:off x="0" y="20070"/>
            <a:ext cx="9144000" cy="1017628"/>
          </a:xfrm>
        </p:spPr>
        <p:txBody>
          <a:bodyPr/>
          <a:lstStyle/>
          <a:p>
            <a:pPr marL="0" marR="0">
              <a:spcBef>
                <a:spcPts val="0"/>
              </a:spcBef>
              <a:spcAft>
                <a:spcPts val="0"/>
              </a:spcAft>
            </a:pPr>
            <a:r>
              <a:rPr lang="en-US" sz="23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300" b="1" spc="30" dirty="0">
                <a:latin typeface="Calibri" panose="020F0502020204030204" pitchFamily="34" charset="0"/>
                <a:ea typeface="Times New Roman" panose="02020603050405020304" pitchFamily="18" charset="0"/>
                <a:cs typeface="Times New Roman" panose="02020603050405020304" pitchFamily="18" charset="0"/>
              </a:rPr>
              <a:t> 2 Figure 7.5 One-year adjusted all-cause hospitalization admissions per 1000 patient </a:t>
            </a:r>
            <a:r>
              <a:rPr lang="en-US" sz="2300" b="1" spc="30" dirty="0" smtClean="0">
                <a:latin typeface="Calibri" panose="020F0502020204030204" pitchFamily="34" charset="0"/>
                <a:ea typeface="Times New Roman" panose="02020603050405020304" pitchFamily="18" charset="0"/>
                <a:cs typeface="Times New Roman" panose="02020603050405020304" pitchFamily="18" charset="0"/>
              </a:rPr>
              <a:t>years  </a:t>
            </a:r>
            <a:r>
              <a:rPr lang="en-US" sz="2300" b="1" spc="30" dirty="0">
                <a:latin typeface="Calibri" panose="020F0502020204030204" pitchFamily="34" charset="0"/>
                <a:ea typeface="Times New Roman" panose="02020603050405020304" pitchFamily="18" charset="0"/>
                <a:cs typeface="Times New Roman" panose="02020603050405020304" pitchFamily="18" charset="0"/>
              </a:rPr>
              <a:t>in incident pediatric patients (aged 0-21 years), by (a) age and (b) modality, 2005-2009 and 2010-2014</a:t>
            </a:r>
            <a:r>
              <a:rPr lang="en-US" sz="2250" b="1" spc="30" dirty="0">
                <a:latin typeface="Calibri" panose="020F0502020204030204" pitchFamily="34" charset="0"/>
                <a:ea typeface="Times New Roman" panose="02020603050405020304" pitchFamily="18" charset="0"/>
                <a:cs typeface="Times New Roman" panose="02020603050405020304" pitchFamily="18" charset="0"/>
              </a:rPr>
              <a:t/>
            </a:r>
            <a:br>
              <a:rPr lang="en-US" sz="225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50" dirty="0"/>
          </a:p>
        </p:txBody>
      </p:sp>
      <p:sp>
        <p:nvSpPr>
          <p:cNvPr id="5" name="Rectangle 4"/>
          <p:cNvSpPr/>
          <p:nvPr/>
        </p:nvSpPr>
        <p:spPr>
          <a:xfrm>
            <a:off x="0" y="5448300"/>
            <a:ext cx="9144000" cy="830997"/>
          </a:xfrm>
          <a:prstGeom prst="rect">
            <a:avLst/>
          </a:prstGeom>
        </p:spPr>
        <p:txBody>
          <a:bodyPr wrap="square">
            <a:spAutoFit/>
          </a:bodyPr>
          <a:lstStyle/>
          <a:p>
            <a:pPr>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Includes incident pediatric ESRD patients in the years 2005-2014, surviving the first 90 days after ESRD initiation and followed from day 90. Adjusted for sex, race, primary cause of ESRD, and Hispanic ethnicity. Reference population: incident ESRD patients aged 0-21, 2010-2011. Abbreviations: ESRD, end-stage renal disease; HD, hemodialysis; PD, peritoneal dialysis;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200" i="1" dirty="0">
                <a:latin typeface="Calibri" panose="020F0502020204030204" pitchFamily="34" charset="0"/>
                <a:ea typeface="Times New Roman" panose="02020603050405020304" pitchFamily="18" charset="0"/>
                <a:cs typeface="Times New Roman" panose="02020603050405020304" pitchFamily="18" charset="0"/>
              </a:rPr>
              <a:t>, transplant.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3952279" y="1204415"/>
            <a:ext cx="1239442" cy="338554"/>
          </a:xfrm>
          <a:prstGeom prst="rect">
            <a:avLst/>
          </a:prstGeom>
        </p:spPr>
        <p:txBody>
          <a:bodyPr wrap="none">
            <a:spAutoFit/>
          </a:bodyPr>
          <a:lstStyle/>
          <a:p>
            <a:pPr algn="ctr">
              <a:spcBef>
                <a:spcPts val="12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Modality</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7510" y="1143000"/>
            <a:ext cx="7308980" cy="4297680"/>
          </a:xfrm>
        </p:spPr>
      </p:pic>
    </p:spTree>
    <p:extLst>
      <p:ext uri="{BB962C8B-B14F-4D97-AF65-F5344CB8AC3E}">
        <p14:creationId xmlns:p14="http://schemas.microsoft.com/office/powerpoint/2010/main" val="10680289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16</a:t>
            </a:fld>
            <a:endParaRPr lang="en-US" dirty="0"/>
          </a:p>
        </p:txBody>
      </p:sp>
      <p:sp>
        <p:nvSpPr>
          <p:cNvPr id="3" name="Title 2"/>
          <p:cNvSpPr>
            <a:spLocks noGrp="1"/>
          </p:cNvSpPr>
          <p:nvPr>
            <p:ph type="title"/>
          </p:nvPr>
        </p:nvSpPr>
        <p:spPr>
          <a:xfrm>
            <a:off x="0" y="106363"/>
            <a:ext cx="9144000" cy="1143000"/>
          </a:xfrm>
        </p:spPr>
        <p:txBody>
          <a:bodyPr/>
          <a:lstStyle/>
          <a:p>
            <a:pPr marL="0" marR="0">
              <a:spcBef>
                <a:spcPts val="1200"/>
              </a:spcBef>
              <a:spcAft>
                <a:spcPts val="600"/>
              </a:spcAft>
            </a:pPr>
            <a:r>
              <a:rPr lang="en-US" sz="23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300" b="1" spc="30" dirty="0">
                <a:latin typeface="Calibri" panose="020F0502020204030204" pitchFamily="34" charset="0"/>
                <a:ea typeface="Times New Roman" panose="02020603050405020304" pitchFamily="18" charset="0"/>
                <a:cs typeface="Times New Roman" panose="02020603050405020304" pitchFamily="18" charset="0"/>
              </a:rPr>
              <a:t> 2 Figure 7.6 One-year adjusted cardiovascular hospitalization admissions per 1000 patient years in incident pediatric patients (aged 0-21 years), by (a) age and (b) modality 2005-2009 and 2010-2014</a:t>
            </a:r>
            <a:br>
              <a:rPr lang="en-US" sz="23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1800" dirty="0"/>
          </a:p>
        </p:txBody>
      </p:sp>
      <p:sp>
        <p:nvSpPr>
          <p:cNvPr id="5" name="Rectangle 4"/>
          <p:cNvSpPr/>
          <p:nvPr/>
        </p:nvSpPr>
        <p:spPr>
          <a:xfrm>
            <a:off x="4180195" y="1333500"/>
            <a:ext cx="783611" cy="338554"/>
          </a:xfrm>
          <a:prstGeom prst="rect">
            <a:avLst/>
          </a:prstGeom>
        </p:spPr>
        <p:txBody>
          <a:bodyPr wrap="none">
            <a:spAutoFit/>
          </a:bodyPr>
          <a:lstStyle/>
          <a:p>
            <a:pPr algn="ctr">
              <a:spcBef>
                <a:spcPts val="600"/>
              </a:spcBef>
              <a:spcAft>
                <a:spcPts val="600"/>
              </a:spcAft>
            </a:pPr>
            <a:r>
              <a:rPr lang="en-US" sz="1600" b="1" dirty="0">
                <a:latin typeface="Calibri" panose="020F0502020204030204" pitchFamily="34" charset="0"/>
                <a:ea typeface="Times New Roman" panose="02020603050405020304" pitchFamily="18" charset="0"/>
                <a:cs typeface="Segoe UI" panose="020B0502040204020203" pitchFamily="34" charset="0"/>
              </a:rPr>
              <a:t>(a) </a:t>
            </a:r>
            <a:r>
              <a:rPr lang="en-US" sz="1600" b="1" dirty="0" smtClean="0">
                <a:latin typeface="Calibri" panose="020F0502020204030204" pitchFamily="34" charset="0"/>
                <a:ea typeface="Times New Roman" panose="02020603050405020304" pitchFamily="18" charset="0"/>
                <a:cs typeface="Segoe UI" panose="020B0502040204020203" pitchFamily="34" charset="0"/>
              </a:rPr>
              <a:t>Age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6" name="Rectangle 5"/>
          <p:cNvSpPr/>
          <p:nvPr/>
        </p:nvSpPr>
        <p:spPr>
          <a:xfrm>
            <a:off x="0" y="5334000"/>
            <a:ext cx="9144000" cy="830997"/>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Includes incident pediatric ESRD patients in the years 2005-2014, surviving the first 90 days after ESRD initiation and followed from day 90. Reference population: incident ESRD patients aged 0-21, 2010-2011. </a:t>
            </a:r>
            <a:r>
              <a:rPr lang="en-US" sz="1200" i="1" dirty="0" smtClean="0">
                <a:latin typeface="Calibri" panose="020F0502020204030204" pitchFamily="34" charset="0"/>
                <a:ea typeface="Times New Roman" panose="02020603050405020304" pitchFamily="18" charset="0"/>
                <a:cs typeface="Times New Roman" panose="02020603050405020304" pitchFamily="18" charset="0"/>
              </a:rPr>
              <a:t>Adjusted </a:t>
            </a:r>
            <a:r>
              <a:rPr lang="en-US" sz="1200" i="1" dirty="0">
                <a:latin typeface="Calibri" panose="020F0502020204030204" pitchFamily="34" charset="0"/>
                <a:ea typeface="Times New Roman" panose="02020603050405020304" pitchFamily="18" charset="0"/>
                <a:cs typeface="Times New Roman" panose="02020603050405020304" pitchFamily="18" charset="0"/>
              </a:rPr>
              <a:t>for sex, race, primary cause of ESRD, and Hispanic ethnicity</a:t>
            </a:r>
            <a:r>
              <a:rPr lang="en-US" sz="1200" i="1" dirty="0" smtClean="0">
                <a:latin typeface="Calibri" panose="020F0502020204030204" pitchFamily="34" charset="0"/>
                <a:ea typeface="Times New Roman" panose="02020603050405020304" pitchFamily="18" charset="0"/>
                <a:cs typeface="Times New Roman" panose="02020603050405020304" pitchFamily="18" charset="0"/>
              </a:rPr>
              <a:t>. </a:t>
            </a:r>
            <a:r>
              <a:rPr lang="en-US" sz="1200" i="1" dirty="0">
                <a:latin typeface="Calibri" panose="020F0502020204030204" pitchFamily="34" charset="0"/>
                <a:ea typeface="Times New Roman" panose="02020603050405020304" pitchFamily="18" charset="0"/>
                <a:cs typeface="Times New Roman" panose="02020603050405020304" pitchFamily="18" charset="0"/>
              </a:rPr>
              <a:t>Abbreviations: ESRD, end-stage renal disease; HD, hemodialysis; PD, peritoneal dialysis;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200" i="1" dirty="0">
                <a:latin typeface="Calibri" panose="020F0502020204030204" pitchFamily="34" charset="0"/>
                <a:ea typeface="Times New Roman" panose="02020603050405020304" pitchFamily="18" charset="0"/>
                <a:cs typeface="Times New Roman" panose="02020603050405020304" pitchFamily="18" charset="0"/>
              </a:rPr>
              <a:t>, transplant.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4040" y="1623060"/>
            <a:ext cx="6375920" cy="3749040"/>
          </a:xfrm>
        </p:spPr>
      </p:pic>
    </p:spTree>
    <p:extLst>
      <p:ext uri="{BB962C8B-B14F-4D97-AF65-F5344CB8AC3E}">
        <p14:creationId xmlns:p14="http://schemas.microsoft.com/office/powerpoint/2010/main" val="29944341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17</a:t>
            </a:fld>
            <a:endParaRPr lang="en-US" dirty="0"/>
          </a:p>
        </p:txBody>
      </p:sp>
      <p:sp>
        <p:nvSpPr>
          <p:cNvPr id="3" name="Title 2"/>
          <p:cNvSpPr>
            <a:spLocks noGrp="1"/>
          </p:cNvSpPr>
          <p:nvPr>
            <p:ph type="title"/>
          </p:nvPr>
        </p:nvSpPr>
        <p:spPr>
          <a:xfrm>
            <a:off x="0" y="106363"/>
            <a:ext cx="9144000" cy="1143000"/>
          </a:xfrm>
        </p:spPr>
        <p:txBody>
          <a:bodyPr/>
          <a:lstStyle/>
          <a:p>
            <a:pPr marL="0" marR="0">
              <a:spcBef>
                <a:spcPts val="1200"/>
              </a:spcBef>
              <a:spcAft>
                <a:spcPts val="600"/>
              </a:spcAft>
            </a:pPr>
            <a:r>
              <a:rPr lang="en-US" sz="23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300" b="1" spc="30" dirty="0">
                <a:latin typeface="Calibri" panose="020F0502020204030204" pitchFamily="34" charset="0"/>
                <a:ea typeface="Times New Roman" panose="02020603050405020304" pitchFamily="18" charset="0"/>
                <a:cs typeface="Times New Roman" panose="02020603050405020304" pitchFamily="18" charset="0"/>
              </a:rPr>
              <a:t> 2 Figure 7.6 One-year adjusted cardiovascular hospitalization admissions per 1000 patient </a:t>
            </a:r>
            <a:r>
              <a:rPr lang="en-US" sz="2300" b="1" spc="30" dirty="0" smtClean="0">
                <a:latin typeface="Calibri" panose="020F0502020204030204" pitchFamily="34" charset="0"/>
                <a:ea typeface="Times New Roman" panose="02020603050405020304" pitchFamily="18" charset="0"/>
                <a:cs typeface="Times New Roman" panose="02020603050405020304" pitchFamily="18" charset="0"/>
              </a:rPr>
              <a:t>years </a:t>
            </a:r>
            <a:r>
              <a:rPr lang="en-US" sz="2300" b="1" spc="30" dirty="0">
                <a:latin typeface="Calibri" panose="020F0502020204030204" pitchFamily="34" charset="0"/>
                <a:ea typeface="Times New Roman" panose="02020603050405020304" pitchFamily="18" charset="0"/>
                <a:cs typeface="Times New Roman" panose="02020603050405020304" pitchFamily="18" charset="0"/>
              </a:rPr>
              <a:t>in incident pediatric patients (aged 0-21 years), by (a) age and (b) modality 2005-2009 and 2010-2014</a:t>
            </a:r>
            <a:endParaRPr lang="en-US" sz="2300" dirty="0"/>
          </a:p>
        </p:txBody>
      </p:sp>
      <p:sp>
        <p:nvSpPr>
          <p:cNvPr id="5" name="Rectangle 4"/>
          <p:cNvSpPr/>
          <p:nvPr/>
        </p:nvSpPr>
        <p:spPr>
          <a:xfrm>
            <a:off x="3952280" y="1305244"/>
            <a:ext cx="1239442" cy="338554"/>
          </a:xfrm>
          <a:prstGeom prst="rect">
            <a:avLst/>
          </a:prstGeom>
        </p:spPr>
        <p:txBody>
          <a:bodyPr wrap="none">
            <a:spAutoFit/>
          </a:bodyPr>
          <a:lstStyle/>
          <a:p>
            <a:pPr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Modality</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6" name="Rectangle 5"/>
          <p:cNvSpPr/>
          <p:nvPr/>
        </p:nvSpPr>
        <p:spPr>
          <a:xfrm>
            <a:off x="0" y="5334000"/>
            <a:ext cx="9144000" cy="830997"/>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Includes incident pediatric ESRD patients in the years 2005-2014, surviving the first 90 days after ESRD initiation and followed from day 90. Reference population: incident ESRD patients aged 0-21, 2010-2011. </a:t>
            </a:r>
            <a:r>
              <a:rPr lang="en-US" sz="1200" i="1" dirty="0" smtClean="0">
                <a:latin typeface="Calibri" panose="020F0502020204030204" pitchFamily="34" charset="0"/>
                <a:ea typeface="Times New Roman" panose="02020603050405020304" pitchFamily="18" charset="0"/>
                <a:cs typeface="Times New Roman" panose="02020603050405020304" pitchFamily="18" charset="0"/>
              </a:rPr>
              <a:t>Adjusted </a:t>
            </a:r>
            <a:r>
              <a:rPr lang="en-US" sz="1200" i="1" dirty="0">
                <a:latin typeface="Calibri" panose="020F0502020204030204" pitchFamily="34" charset="0"/>
                <a:ea typeface="Times New Roman" panose="02020603050405020304" pitchFamily="18" charset="0"/>
                <a:cs typeface="Times New Roman" panose="02020603050405020304" pitchFamily="18" charset="0"/>
              </a:rPr>
              <a:t>for sex, race, primary cause of ESRD, and Hispanic ethnicity</a:t>
            </a:r>
            <a:r>
              <a:rPr lang="en-US" sz="1200" i="1">
                <a:latin typeface="Calibri" panose="020F0502020204030204" pitchFamily="34" charset="0"/>
                <a:ea typeface="Times New Roman" panose="02020603050405020304" pitchFamily="18" charset="0"/>
                <a:cs typeface="Times New Roman" panose="02020603050405020304" pitchFamily="18" charset="0"/>
              </a:rPr>
              <a:t>. </a:t>
            </a:r>
            <a:r>
              <a:rPr lang="en-US" sz="1200" i="1" smtClean="0">
                <a:latin typeface="Calibri" panose="020F0502020204030204" pitchFamily="34" charset="0"/>
                <a:ea typeface="Times New Roman" panose="02020603050405020304" pitchFamily="18" charset="0"/>
                <a:cs typeface="Times New Roman" panose="02020603050405020304" pitchFamily="18" charset="0"/>
              </a:rPr>
              <a:t>Abbreviations</a:t>
            </a:r>
            <a:r>
              <a:rPr lang="en-US" sz="1200" i="1" dirty="0">
                <a:latin typeface="Calibri" panose="020F0502020204030204" pitchFamily="34" charset="0"/>
                <a:ea typeface="Times New Roman" panose="02020603050405020304" pitchFamily="18" charset="0"/>
                <a:cs typeface="Times New Roman" panose="02020603050405020304" pitchFamily="18" charset="0"/>
              </a:rPr>
              <a:t>: ESRD, end-stage renal disease; HD, hemodialysis; PD, peritoneal dialysis;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200" i="1" dirty="0">
                <a:latin typeface="Calibri" panose="020F0502020204030204" pitchFamily="34" charset="0"/>
                <a:ea typeface="Times New Roman" panose="02020603050405020304" pitchFamily="18" charset="0"/>
                <a:cs typeface="Times New Roman" panose="02020603050405020304" pitchFamily="18" charset="0"/>
              </a:rPr>
              <a:t>, transplant.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1794" y="1638300"/>
            <a:ext cx="6220412" cy="3657600"/>
          </a:xfrm>
          <a:prstGeom prst="rect">
            <a:avLst/>
          </a:prstGeom>
        </p:spPr>
      </p:pic>
    </p:spTree>
    <p:extLst>
      <p:ext uri="{BB962C8B-B14F-4D97-AF65-F5344CB8AC3E}">
        <p14:creationId xmlns:p14="http://schemas.microsoft.com/office/powerpoint/2010/main" val="210042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18</a:t>
            </a:fld>
            <a:endParaRPr lang="en-US" dirty="0"/>
          </a:p>
        </p:txBody>
      </p:sp>
      <p:sp>
        <p:nvSpPr>
          <p:cNvPr id="3" name="Title 2"/>
          <p:cNvSpPr>
            <a:spLocks noGrp="1"/>
          </p:cNvSpPr>
          <p:nvPr>
            <p:ph type="title"/>
          </p:nvPr>
        </p:nvSpPr>
        <p:spPr>
          <a:xfrm>
            <a:off x="0" y="17551"/>
            <a:ext cx="9144000" cy="1143000"/>
          </a:xfrm>
        </p:spPr>
        <p:txBody>
          <a:bodyPr/>
          <a:lstStyle/>
          <a:p>
            <a:pPr marL="0" marR="0">
              <a:spcBef>
                <a:spcPts val="1200"/>
              </a:spcBef>
              <a:spcAft>
                <a:spcPts val="600"/>
              </a:spcAft>
            </a:pPr>
            <a:r>
              <a:rPr lang="en-US" sz="23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300" b="1" spc="30" dirty="0">
                <a:latin typeface="Calibri" panose="020F0502020204030204" pitchFamily="34" charset="0"/>
                <a:ea typeface="Times New Roman" panose="02020603050405020304" pitchFamily="18" charset="0"/>
                <a:cs typeface="Times New Roman" panose="02020603050405020304" pitchFamily="18" charset="0"/>
              </a:rPr>
              <a:t> 2 Figure 7.7 One-year adjusted hospitalization admissions per 1000 patient </a:t>
            </a:r>
            <a:r>
              <a:rPr lang="en-US" sz="2300" b="1" spc="30" dirty="0" smtClean="0">
                <a:latin typeface="Calibri" panose="020F0502020204030204" pitchFamily="34" charset="0"/>
                <a:ea typeface="Times New Roman" panose="02020603050405020304" pitchFamily="18" charset="0"/>
                <a:cs typeface="Times New Roman" panose="02020603050405020304" pitchFamily="18" charset="0"/>
              </a:rPr>
              <a:t>years </a:t>
            </a:r>
            <a:r>
              <a:rPr lang="en-US" sz="2300" b="1" spc="30" dirty="0">
                <a:latin typeface="Calibri" panose="020F0502020204030204" pitchFamily="34" charset="0"/>
                <a:ea typeface="Times New Roman" panose="02020603050405020304" pitchFamily="18" charset="0"/>
                <a:cs typeface="Times New Roman" panose="02020603050405020304" pitchFamily="18" charset="0"/>
              </a:rPr>
              <a:t>for infection in incident pediatric patients (aged 0-21 years), by (a) age and (b) modality, 2005-2009 and 2010-2014</a:t>
            </a:r>
            <a:r>
              <a:rPr lang="en-US" sz="2300" b="1" spc="30" dirty="0" smtClean="0">
                <a:latin typeface="Calibri" panose="020F0502020204030204" pitchFamily="34" charset="0"/>
                <a:ea typeface="Times New Roman" panose="02020603050405020304" pitchFamily="18" charset="0"/>
                <a:cs typeface="Times New Roman" panose="02020603050405020304" pitchFamily="18" charset="0"/>
              </a:rPr>
              <a:t/>
            </a:r>
            <a:br>
              <a:rPr lang="en-US" sz="2300" b="1" spc="30" dirty="0" smtClean="0">
                <a:latin typeface="Calibri" panose="020F0502020204030204" pitchFamily="34" charset="0"/>
                <a:ea typeface="Times New Roman" panose="02020603050405020304" pitchFamily="18" charset="0"/>
                <a:cs typeface="Times New Roman" panose="02020603050405020304" pitchFamily="18" charset="0"/>
              </a:rPr>
            </a:br>
            <a:endParaRPr lang="en-US" sz="2300" dirty="0"/>
          </a:p>
        </p:txBody>
      </p:sp>
      <p:sp>
        <p:nvSpPr>
          <p:cNvPr id="5" name="Rectangle 4"/>
          <p:cNvSpPr/>
          <p:nvPr/>
        </p:nvSpPr>
        <p:spPr>
          <a:xfrm>
            <a:off x="4179102" y="1160551"/>
            <a:ext cx="785793" cy="338554"/>
          </a:xfrm>
          <a:prstGeom prst="rect">
            <a:avLst/>
          </a:prstGeom>
        </p:spPr>
        <p:txBody>
          <a:bodyPr wrap="none">
            <a:spAutoFit/>
          </a:bodyPr>
          <a:lstStyle/>
          <a:p>
            <a:pPr marR="0" lvl="0" algn="ctr" fontAlgn="base">
              <a:spcBef>
                <a:spcPts val="600"/>
              </a:spcBef>
              <a:spcAft>
                <a:spcPts val="60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(a) Age</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6" name="Rectangle 5"/>
          <p:cNvSpPr/>
          <p:nvPr/>
        </p:nvSpPr>
        <p:spPr>
          <a:xfrm>
            <a:off x="0" y="5372100"/>
            <a:ext cx="9144000" cy="830997"/>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Includes incident pediatric ESRD patients in the years 2005-2014, surviving the first 90 days after ESRD initiation and followed from day 90. Adjusted for sex, race, primary cause of ESRD, and Hispanic ethnicity. Reference population: incident ESRD patients aged 0-21, 2010-2011. Abbreviations: ESRD, end-stage renal disease; HD, hemodialysis; PD, peritoneal dialysis;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200" i="1" dirty="0">
                <a:latin typeface="Calibri" panose="020F0502020204030204" pitchFamily="34" charset="0"/>
                <a:ea typeface="Times New Roman" panose="02020603050405020304" pitchFamily="18" charset="0"/>
                <a:cs typeface="Times New Roman" panose="02020603050405020304" pitchFamily="18" charset="0"/>
              </a:rPr>
              <a:t>, transplant.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06285" y="1562100"/>
            <a:ext cx="6531430" cy="3840480"/>
          </a:xfrm>
        </p:spPr>
      </p:pic>
    </p:spTree>
    <p:extLst>
      <p:ext uri="{BB962C8B-B14F-4D97-AF65-F5344CB8AC3E}">
        <p14:creationId xmlns:p14="http://schemas.microsoft.com/office/powerpoint/2010/main" val="2255908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19</a:t>
            </a:fld>
            <a:endParaRPr lang="en-US" dirty="0"/>
          </a:p>
        </p:txBody>
      </p:sp>
      <p:sp>
        <p:nvSpPr>
          <p:cNvPr id="3" name="Title 2"/>
          <p:cNvSpPr>
            <a:spLocks noGrp="1"/>
          </p:cNvSpPr>
          <p:nvPr>
            <p:ph type="title"/>
          </p:nvPr>
        </p:nvSpPr>
        <p:spPr>
          <a:xfrm>
            <a:off x="0" y="106363"/>
            <a:ext cx="9144000" cy="1143000"/>
          </a:xfrm>
        </p:spPr>
        <p:txBody>
          <a:bodyPr/>
          <a:lstStyle/>
          <a:p>
            <a:pPr marL="0" marR="0">
              <a:spcBef>
                <a:spcPts val="1200"/>
              </a:spcBef>
              <a:spcAft>
                <a:spcPts val="600"/>
              </a:spcAft>
            </a:pPr>
            <a:r>
              <a:rPr lang="en-US" sz="23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300" b="1" spc="30" dirty="0">
                <a:latin typeface="Calibri" panose="020F0502020204030204" pitchFamily="34" charset="0"/>
                <a:ea typeface="Times New Roman" panose="02020603050405020304" pitchFamily="18" charset="0"/>
                <a:cs typeface="Times New Roman" panose="02020603050405020304" pitchFamily="18" charset="0"/>
              </a:rPr>
              <a:t> 2 Figure 7.7 One-year adjusted hospitalization admissions per 1000 patient </a:t>
            </a:r>
            <a:r>
              <a:rPr lang="en-US" sz="2300" b="1" spc="30" dirty="0" smtClean="0">
                <a:latin typeface="Calibri" panose="020F0502020204030204" pitchFamily="34" charset="0"/>
                <a:ea typeface="Times New Roman" panose="02020603050405020304" pitchFamily="18" charset="0"/>
                <a:cs typeface="Times New Roman" panose="02020603050405020304" pitchFamily="18" charset="0"/>
              </a:rPr>
              <a:t>years </a:t>
            </a:r>
            <a:r>
              <a:rPr lang="en-US" sz="2300" b="1" spc="30" dirty="0">
                <a:latin typeface="Calibri" panose="020F0502020204030204" pitchFamily="34" charset="0"/>
                <a:ea typeface="Times New Roman" panose="02020603050405020304" pitchFamily="18" charset="0"/>
                <a:cs typeface="Times New Roman" panose="02020603050405020304" pitchFamily="18" charset="0"/>
              </a:rPr>
              <a:t>for infection in incident pediatric patients (aged 0-21 years), by (a) age and (b) modality, 2005-2009 and 2010-2014</a:t>
            </a:r>
            <a:r>
              <a:rPr lang="en-US" sz="2300" b="1" spc="30" dirty="0" smtClean="0">
                <a:latin typeface="Calibri" panose="020F0502020204030204" pitchFamily="34" charset="0"/>
                <a:ea typeface="Times New Roman" panose="02020603050405020304" pitchFamily="18" charset="0"/>
                <a:cs typeface="Times New Roman" panose="02020603050405020304" pitchFamily="18" charset="0"/>
              </a:rPr>
              <a:t/>
            </a:r>
            <a:br>
              <a:rPr lang="en-US" sz="2300" b="1" spc="30" dirty="0" smtClean="0">
                <a:latin typeface="Calibri" panose="020F0502020204030204" pitchFamily="34" charset="0"/>
                <a:ea typeface="Times New Roman" panose="02020603050405020304" pitchFamily="18" charset="0"/>
                <a:cs typeface="Times New Roman" panose="02020603050405020304" pitchFamily="18" charset="0"/>
              </a:rPr>
            </a:br>
            <a:endParaRPr lang="en-US" sz="2300" dirty="0"/>
          </a:p>
        </p:txBody>
      </p:sp>
      <p:sp>
        <p:nvSpPr>
          <p:cNvPr id="5" name="Rectangle 4"/>
          <p:cNvSpPr/>
          <p:nvPr/>
        </p:nvSpPr>
        <p:spPr>
          <a:xfrm>
            <a:off x="3952280" y="1369151"/>
            <a:ext cx="1239442" cy="338554"/>
          </a:xfrm>
          <a:prstGeom prst="rect">
            <a:avLst/>
          </a:prstGeom>
        </p:spPr>
        <p:txBody>
          <a:bodyPr wrap="none">
            <a:spAutoFit/>
          </a:bodyPr>
          <a:lstStyle/>
          <a:p>
            <a:pPr marR="0" lvl="0" algn="ctr" fontAlgn="base">
              <a:spcBef>
                <a:spcPts val="600"/>
              </a:spcBef>
              <a:spcAft>
                <a:spcPts val="60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(b) Modality</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6" name="Rectangle 5"/>
          <p:cNvSpPr/>
          <p:nvPr/>
        </p:nvSpPr>
        <p:spPr>
          <a:xfrm>
            <a:off x="381000" y="5503435"/>
            <a:ext cx="8229600" cy="830997"/>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Includes incident pediatric ESRD patients in the years 2005-2014, surviving the first 90 days after ESRD initiation and followed from day 90. Adjusted for sex, race, primary cause of ESRD, and Hispanic ethnicity. Reference population: incident ESRD patients aged 0-21, 2010-2011. Abbreviations: ESRD, end-stage renal disease; HD, hemodialysis; PD, peritoneal dialysis;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200" i="1" dirty="0">
                <a:latin typeface="Calibri" panose="020F0502020204030204" pitchFamily="34" charset="0"/>
                <a:ea typeface="Times New Roman" panose="02020603050405020304" pitchFamily="18" charset="0"/>
                <a:cs typeface="Times New Roman" panose="02020603050405020304" pitchFamily="18" charset="0"/>
              </a:rPr>
              <a:t>, transplant.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06285" y="1600200"/>
            <a:ext cx="6531430" cy="3840480"/>
          </a:xfrm>
        </p:spPr>
      </p:pic>
    </p:spTree>
    <p:extLst>
      <p:ext uri="{BB962C8B-B14F-4D97-AF65-F5344CB8AC3E}">
        <p14:creationId xmlns:p14="http://schemas.microsoft.com/office/powerpoint/2010/main" val="1634662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a:t>
            </a:fld>
            <a:endParaRPr lang="en-US" dirty="0"/>
          </a:p>
        </p:txBody>
      </p:sp>
      <p:sp>
        <p:nvSpPr>
          <p:cNvPr id="3" name="Title 2"/>
          <p:cNvSpPr>
            <a:spLocks noGrp="1"/>
          </p:cNvSpPr>
          <p:nvPr>
            <p:ph type="title"/>
          </p:nvPr>
        </p:nvSpPr>
        <p:spPr>
          <a:xfrm>
            <a:off x="46182" y="54399"/>
            <a:ext cx="9105900" cy="829214"/>
          </a:xfrm>
        </p:spPr>
        <p:txBody>
          <a:bodyPr/>
          <a:lstStyle/>
          <a:p>
            <a:pPr marL="0" marR="0">
              <a:spcBef>
                <a:spcPts val="600"/>
              </a:spcBef>
              <a:spcAft>
                <a:spcPts val="600"/>
              </a:spcAft>
              <a:tabLst>
                <a:tab pos="1600200" algn="l"/>
              </a:tabLst>
            </a:pPr>
            <a:r>
              <a:rPr lang="en-US" sz="2200" b="1" spc="30" dirty="0">
                <a:latin typeface="Calibri" panose="020F0502020204030204" pitchFamily="34" charset="0"/>
                <a:ea typeface="Times New Roman" panose="02020603050405020304" pitchFamily="18" charset="0"/>
                <a:cs typeface="Times New Roman" panose="02020603050405020304" pitchFamily="18" charset="0"/>
              </a:rPr>
              <a:t>vol 2 Figure 7.1 (a) Incidence and, (b) December 31</a:t>
            </a:r>
            <a:r>
              <a:rPr lang="en-US" sz="2200" b="1" spc="30" baseline="30000" dirty="0">
                <a:latin typeface="Calibri" panose="020F0502020204030204" pitchFamily="34" charset="0"/>
                <a:ea typeface="Times New Roman" panose="02020603050405020304" pitchFamily="18" charset="0"/>
                <a:cs typeface="Times New Roman" panose="02020603050405020304" pitchFamily="18" charset="0"/>
              </a:rPr>
              <a:t>st</a:t>
            </a:r>
            <a:r>
              <a:rPr lang="en-US" sz="2200" b="1" spc="30" dirty="0">
                <a:latin typeface="Calibri" panose="020F0502020204030204" pitchFamily="34" charset="0"/>
                <a:ea typeface="Times New Roman" panose="02020603050405020304" pitchFamily="18" charset="0"/>
                <a:cs typeface="Times New Roman" panose="02020603050405020304" pitchFamily="18" charset="0"/>
              </a:rPr>
              <a:t> point prevalence of ESRD among pediatric patients (aged 0–21 years), by modality, 1996-2015</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sp>
        <p:nvSpPr>
          <p:cNvPr id="6" name="Rectangle 5"/>
          <p:cNvSpPr/>
          <p:nvPr/>
        </p:nvSpPr>
        <p:spPr>
          <a:xfrm>
            <a:off x="0" y="5600700"/>
            <a:ext cx="9144000" cy="646331"/>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Peritoneal dialysis consists of continuous ambulatory peritoneal dialysis and continuous cycling peritoneal dialysis. All consists of hemodialysis, peritoneal dialysis, uncertain dialysis, and transplant. Abbreviations: ESRD, end-stage renal disease; HD, hemodialysis; PD, peritoneal dialysis;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200" i="1" dirty="0">
                <a:latin typeface="Calibri" panose="020F0502020204030204" pitchFamily="34" charset="0"/>
                <a:ea typeface="Times New Roman" panose="02020603050405020304" pitchFamily="18" charset="0"/>
                <a:cs typeface="Times New Roman" panose="02020603050405020304" pitchFamily="18" charset="0"/>
              </a:rPr>
              <a:t>, transplant.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934646" y="887694"/>
            <a:ext cx="1274708" cy="338554"/>
          </a:xfrm>
          <a:prstGeom prst="rect">
            <a:avLst/>
          </a:prstGeom>
        </p:spPr>
        <p:txBody>
          <a:bodyPr wrap="none">
            <a:spAutoFit/>
          </a:bodyPr>
          <a:lstStyle/>
          <a:p>
            <a:pPr marR="0" lvl="0" algn="ctr" fontAlgn="base">
              <a:spcBef>
                <a:spcPts val="600"/>
              </a:spcBef>
              <a:spcAft>
                <a:spcPts val="60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(a) Incidence</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62100" y="1218612"/>
            <a:ext cx="5831903" cy="4375870"/>
          </a:xfrm>
        </p:spPr>
      </p:pic>
    </p:spTree>
    <p:extLst>
      <p:ext uri="{BB962C8B-B14F-4D97-AF65-F5344CB8AC3E}">
        <p14:creationId xmlns:p14="http://schemas.microsoft.com/office/powerpoint/2010/main" val="3261484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20</a:t>
            </a:fld>
            <a:endParaRPr lang="en-US" dirty="0"/>
          </a:p>
        </p:txBody>
      </p:sp>
      <p:sp>
        <p:nvSpPr>
          <p:cNvPr id="3" name="Title 2"/>
          <p:cNvSpPr>
            <a:spLocks noGrp="1"/>
          </p:cNvSpPr>
          <p:nvPr>
            <p:ph type="title"/>
          </p:nvPr>
        </p:nvSpPr>
        <p:spPr>
          <a:xfrm>
            <a:off x="0" y="153431"/>
            <a:ext cx="9144000" cy="1173162"/>
          </a:xfrm>
        </p:spPr>
        <p:txBody>
          <a:bodyPr/>
          <a:lstStyle/>
          <a:p>
            <a:pPr marL="0" marR="0">
              <a:spcBef>
                <a:spcPts val="1800"/>
              </a:spcBef>
              <a:spcAft>
                <a:spcPts val="600"/>
              </a:spcAft>
            </a:pPr>
            <a:r>
              <a:rPr lang="en-US" sz="2100" b="1" spc="30" dirty="0">
                <a:latin typeface="Calibri" panose="020F0502020204030204" pitchFamily="34" charset="0"/>
                <a:ea typeface="Times New Roman" panose="02020603050405020304" pitchFamily="18" charset="0"/>
                <a:cs typeface="Times New Roman" panose="02020603050405020304" pitchFamily="18" charset="0"/>
              </a:rPr>
              <a:t>vol 2 Figure 7.8 One-year adjusted all-cause mortality rates in incident pediatric patients with ESRD by (a) age with comparison to young adults (aged 0-29 years), and (b) modality (aged 0-21 years only), 2005-2009 and </a:t>
            </a:r>
            <a:r>
              <a:rPr lang="en-US" sz="2100" b="1" spc="30" dirty="0" smtClean="0">
                <a:latin typeface="Calibri" panose="020F0502020204030204" pitchFamily="34" charset="0"/>
                <a:ea typeface="Times New Roman" panose="02020603050405020304" pitchFamily="18" charset="0"/>
                <a:cs typeface="Times New Roman" panose="02020603050405020304" pitchFamily="18" charset="0"/>
              </a:rPr>
              <a:t>2010-2014</a:t>
            </a:r>
            <a:endParaRPr lang="en-US" sz="2100" dirty="0"/>
          </a:p>
        </p:txBody>
      </p:sp>
      <p:sp>
        <p:nvSpPr>
          <p:cNvPr id="5" name="Rectangle 4"/>
          <p:cNvSpPr/>
          <p:nvPr/>
        </p:nvSpPr>
        <p:spPr>
          <a:xfrm>
            <a:off x="4180193" y="1234010"/>
            <a:ext cx="783612" cy="338554"/>
          </a:xfrm>
          <a:prstGeom prst="rect">
            <a:avLst/>
          </a:prstGeom>
        </p:spPr>
        <p:txBody>
          <a:bodyPr wrap="none">
            <a:spAutoFit/>
          </a:bodyPr>
          <a:lstStyle/>
          <a:p>
            <a:pPr algn="ctr">
              <a:spcBef>
                <a:spcPts val="600"/>
              </a:spcBef>
              <a:spcAft>
                <a:spcPts val="600"/>
              </a:spcAft>
            </a:pPr>
            <a:r>
              <a:rPr lang="en-US" sz="1600" b="1" dirty="0">
                <a:latin typeface="Calibri" panose="020F0502020204030204" pitchFamily="34" charset="0"/>
                <a:ea typeface="Times New Roman" panose="02020603050405020304" pitchFamily="18" charset="0"/>
                <a:cs typeface="Segoe UI" panose="020B0502040204020203" pitchFamily="34" charset="0"/>
              </a:rPr>
              <a:t>(a) Age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6" name="Rectangle 5"/>
          <p:cNvSpPr/>
          <p:nvPr/>
        </p:nvSpPr>
        <p:spPr>
          <a:xfrm>
            <a:off x="0" y="5410200"/>
            <a:ext cx="9144000" cy="830997"/>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Incident dialysis and transplant patients defined at the onset of dialysis or the day of transplant without the 60-day rule; followed to December 31, 2015. Adjusted for age, sex, race, Hispanic ethnicity, and primary cause of ESRD. Reference population: incident ESRD patients aged 0-21, 2010-2011. Abbreviations: ESRD, end-stage renal disease; HD, hemodialysis; PD, peritoneal dialysis;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200" i="1" dirty="0">
                <a:latin typeface="Calibri" panose="020F0502020204030204" pitchFamily="34" charset="0"/>
                <a:ea typeface="Times New Roman" panose="02020603050405020304" pitchFamily="18" charset="0"/>
                <a:cs typeface="Times New Roman" panose="02020603050405020304" pitchFamily="18" charset="0"/>
              </a:rPr>
              <a:t>, transplant.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7574" y="1403287"/>
            <a:ext cx="5488850" cy="3923394"/>
          </a:xfrm>
        </p:spPr>
      </p:pic>
    </p:spTree>
    <p:extLst>
      <p:ext uri="{BB962C8B-B14F-4D97-AF65-F5344CB8AC3E}">
        <p14:creationId xmlns:p14="http://schemas.microsoft.com/office/powerpoint/2010/main" val="2714903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21</a:t>
            </a:fld>
            <a:endParaRPr lang="en-US" dirty="0"/>
          </a:p>
        </p:txBody>
      </p:sp>
      <p:sp>
        <p:nvSpPr>
          <p:cNvPr id="3" name="Title 2"/>
          <p:cNvSpPr>
            <a:spLocks noGrp="1"/>
          </p:cNvSpPr>
          <p:nvPr>
            <p:ph type="title"/>
          </p:nvPr>
        </p:nvSpPr>
        <p:spPr>
          <a:xfrm>
            <a:off x="0" y="142773"/>
            <a:ext cx="9144000" cy="1028700"/>
          </a:xfrm>
        </p:spPr>
        <p:txBody>
          <a:bodyPr/>
          <a:lstStyle/>
          <a:p>
            <a:pPr marL="0" marR="0">
              <a:spcBef>
                <a:spcPts val="1800"/>
              </a:spcBef>
              <a:spcAft>
                <a:spcPts val="600"/>
              </a:spcAft>
            </a:pPr>
            <a:r>
              <a:rPr lang="en-US" sz="2000" b="1" spc="30" dirty="0">
                <a:latin typeface="Calibri" panose="020F0502020204030204" pitchFamily="34" charset="0"/>
                <a:ea typeface="Times New Roman" panose="02020603050405020304" pitchFamily="18" charset="0"/>
                <a:cs typeface="Times New Roman" panose="02020603050405020304" pitchFamily="18" charset="0"/>
              </a:rPr>
              <a:t>vol 2 Figure 7.8 One-year adjusted all-cause mortality rates in incident pediatric patients with ESRD by (a) age with comparison to young adults (aged 0-29 years), and (b) modality (aged 0-21 years only), 2005-2009 and </a:t>
            </a:r>
            <a:r>
              <a:rPr lang="en-US" sz="2000" b="1" spc="30" dirty="0" smtClean="0">
                <a:latin typeface="Calibri" panose="020F0502020204030204" pitchFamily="34" charset="0"/>
                <a:ea typeface="Times New Roman" panose="02020603050405020304" pitchFamily="18" charset="0"/>
                <a:cs typeface="Times New Roman" panose="02020603050405020304" pitchFamily="18" charset="0"/>
              </a:rPr>
              <a:t>2010-2014</a:t>
            </a:r>
            <a:endParaRPr lang="en-US" sz="2000" dirty="0"/>
          </a:p>
        </p:txBody>
      </p:sp>
      <p:sp>
        <p:nvSpPr>
          <p:cNvPr id="6" name="Rectangle 5"/>
          <p:cNvSpPr/>
          <p:nvPr/>
        </p:nvSpPr>
        <p:spPr>
          <a:xfrm>
            <a:off x="0" y="5410200"/>
            <a:ext cx="9144000" cy="830997"/>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Incident dialysis and transplant patients defined at the onset of dialysis or the day of transplant without the 60-day rule; followed to December 31, 2015. Adjusted for age, sex, race, Hispanic ethnicity, and primary cause of ESRD. Reference population: incident ESRD patients aged 0-21, 2010-2011. Abbreviations: ESRD, end-stage renal disease; HD, hemodialysis; PD, peritoneal dialysis;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200" i="1" dirty="0">
                <a:latin typeface="Calibri" panose="020F0502020204030204" pitchFamily="34" charset="0"/>
                <a:ea typeface="Times New Roman" panose="02020603050405020304" pitchFamily="18" charset="0"/>
                <a:cs typeface="Times New Roman" panose="02020603050405020304" pitchFamily="18" charset="0"/>
              </a:rPr>
              <a:t>, transplant.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47191" y="1510027"/>
            <a:ext cx="5449616" cy="3836397"/>
          </a:xfrm>
        </p:spPr>
      </p:pic>
      <p:sp>
        <p:nvSpPr>
          <p:cNvPr id="4" name="TextBox 3"/>
          <p:cNvSpPr txBox="1"/>
          <p:nvPr/>
        </p:nvSpPr>
        <p:spPr>
          <a:xfrm>
            <a:off x="3905249" y="1171473"/>
            <a:ext cx="1333500" cy="338554"/>
          </a:xfrm>
          <a:prstGeom prst="rect">
            <a:avLst/>
          </a:prstGeom>
          <a:noFill/>
        </p:spPr>
        <p:txBody>
          <a:bodyPr wrap="square" rtlCol="0">
            <a:spAutoFit/>
          </a:bodyPr>
          <a:lstStyle/>
          <a:p>
            <a:r>
              <a:rPr lang="en-US" sz="1600" b="1" dirty="0" smtClean="0">
                <a:latin typeface="+mj-lt"/>
              </a:rPr>
              <a:t>(b) Modality</a:t>
            </a:r>
            <a:endParaRPr lang="en-US" sz="1600" b="1" dirty="0">
              <a:latin typeface="+mj-lt"/>
            </a:endParaRPr>
          </a:p>
        </p:txBody>
      </p:sp>
    </p:spTree>
    <p:extLst>
      <p:ext uri="{BB962C8B-B14F-4D97-AF65-F5344CB8AC3E}">
        <p14:creationId xmlns:p14="http://schemas.microsoft.com/office/powerpoint/2010/main" val="3622076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22</a:t>
            </a:fld>
            <a:endParaRPr lang="en-US" dirty="0"/>
          </a:p>
        </p:txBody>
      </p:sp>
      <p:sp>
        <p:nvSpPr>
          <p:cNvPr id="3" name="Title 2"/>
          <p:cNvSpPr>
            <a:spLocks noGrp="1"/>
          </p:cNvSpPr>
          <p:nvPr>
            <p:ph type="title"/>
          </p:nvPr>
        </p:nvSpPr>
        <p:spPr/>
        <p:txBody>
          <a:bodyPr/>
          <a:lstStyle/>
          <a:p>
            <a:pPr marL="0" marR="0">
              <a:spcBef>
                <a:spcPts val="2400"/>
              </a:spcBef>
              <a:spcAft>
                <a:spcPts val="600"/>
              </a:spcAft>
            </a:pPr>
            <a: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t>Table 7.3 Expected remaining lifetime in years of prevalent patients by initial ESRD modality, 2014</a:t>
            </a:r>
            <a:br>
              <a:rPr lang="en-US" sz="2400" b="1" spc="30" dirty="0" smtClean="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09044418"/>
              </p:ext>
            </p:extLst>
          </p:nvPr>
        </p:nvGraphicFramePr>
        <p:xfrm>
          <a:off x="2200275" y="1600200"/>
          <a:ext cx="4743450" cy="2115312"/>
        </p:xfrm>
        <a:graphic>
          <a:graphicData uri="http://schemas.openxmlformats.org/drawingml/2006/table">
            <a:tbl>
              <a:tblPr firstRow="1" firstCol="1" bandRow="1"/>
              <a:tblGrid>
                <a:gridCol w="1083945">
                  <a:extLst>
                    <a:ext uri="{9D8B030D-6E8A-4147-A177-3AD203B41FA5}">
                      <a16:colId xmlns:a16="http://schemas.microsoft.com/office/drawing/2014/main" val="3122100343"/>
                    </a:ext>
                  </a:extLst>
                </a:gridCol>
                <a:gridCol w="1219835">
                  <a:extLst>
                    <a:ext uri="{9D8B030D-6E8A-4147-A177-3AD203B41FA5}">
                      <a16:colId xmlns:a16="http://schemas.microsoft.com/office/drawing/2014/main" val="271990301"/>
                    </a:ext>
                  </a:extLst>
                </a:gridCol>
                <a:gridCol w="1219835">
                  <a:extLst>
                    <a:ext uri="{9D8B030D-6E8A-4147-A177-3AD203B41FA5}">
                      <a16:colId xmlns:a16="http://schemas.microsoft.com/office/drawing/2014/main" val="108994214"/>
                    </a:ext>
                  </a:extLst>
                </a:gridCol>
                <a:gridCol w="1219835">
                  <a:extLst>
                    <a:ext uri="{9D8B030D-6E8A-4147-A177-3AD203B41FA5}">
                      <a16:colId xmlns:a16="http://schemas.microsoft.com/office/drawing/2014/main" val="3660191247"/>
                    </a:ext>
                  </a:extLst>
                </a:gridCol>
              </a:tblGrid>
              <a:tr h="0">
                <a:tc>
                  <a:txBody>
                    <a:bodyPr/>
                    <a:lstStyle/>
                    <a:p>
                      <a:pPr marL="0" marR="0" indent="0">
                        <a:lnSpc>
                          <a:spcPct val="110000"/>
                        </a:lnSpc>
                        <a:spcBef>
                          <a:spcPts val="600"/>
                        </a:spcBef>
                        <a:spcAft>
                          <a:spcPts val="60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Age group</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10000"/>
                        </a:lnSpc>
                        <a:spcBef>
                          <a:spcPts val="600"/>
                        </a:spcBef>
                        <a:spcAft>
                          <a:spcPts val="60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Dialysis patients</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10000"/>
                        </a:lnSpc>
                        <a:spcBef>
                          <a:spcPts val="600"/>
                        </a:spcBef>
                        <a:spcAft>
                          <a:spcPts val="60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Transplant patients</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10000"/>
                        </a:lnSpc>
                        <a:spcBef>
                          <a:spcPts val="600"/>
                        </a:spcBef>
                        <a:spcAft>
                          <a:spcPts val="60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General population</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138707"/>
                  </a:ext>
                </a:extLst>
              </a:tr>
              <a:tr h="274320">
                <a:tc>
                  <a:txBody>
                    <a:bodyPr/>
                    <a:lstStyle/>
                    <a:p>
                      <a:pPr marL="0" marR="0" indent="0">
                        <a:lnSpc>
                          <a:spcPct val="110000"/>
                        </a:lnSpc>
                        <a:spcBef>
                          <a:spcPts val="600"/>
                        </a:spcBef>
                        <a:spcAft>
                          <a:spcPts val="60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0-4</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110000"/>
                        </a:lnSpc>
                        <a:spcBef>
                          <a:spcPts val="600"/>
                        </a:spcBef>
                        <a:spcAft>
                          <a:spcPts val="60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23.6</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110000"/>
                        </a:lnSpc>
                        <a:spcBef>
                          <a:spcPts val="600"/>
                        </a:spcBef>
                        <a:spcAft>
                          <a:spcPts val="60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56.9</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110000"/>
                        </a:lnSpc>
                        <a:spcBef>
                          <a:spcPts val="600"/>
                        </a:spcBef>
                        <a:spcAft>
                          <a:spcPts val="60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77.1</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90209981"/>
                  </a:ext>
                </a:extLst>
              </a:tr>
              <a:tr h="274320">
                <a:tc>
                  <a:txBody>
                    <a:bodyPr/>
                    <a:lstStyle/>
                    <a:p>
                      <a:pPr marL="0" marR="0" indent="0">
                        <a:lnSpc>
                          <a:spcPct val="110000"/>
                        </a:lnSpc>
                        <a:spcBef>
                          <a:spcPts val="600"/>
                        </a:spcBef>
                        <a:spcAft>
                          <a:spcPts val="60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5-9</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indent="0" algn="ctr">
                        <a:lnSpc>
                          <a:spcPct val="110000"/>
                        </a:lnSpc>
                        <a:spcBef>
                          <a:spcPts val="600"/>
                        </a:spcBef>
                        <a:spcAft>
                          <a:spcPts val="60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24.3</a:t>
                      </a:r>
                      <a:endParaRPr lang="en-US" sz="14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indent="0" algn="ctr">
                        <a:lnSpc>
                          <a:spcPct val="110000"/>
                        </a:lnSpc>
                        <a:spcBef>
                          <a:spcPts val="600"/>
                        </a:spcBef>
                        <a:spcAft>
                          <a:spcPts val="60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56.3</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indent="0" algn="ctr">
                        <a:lnSpc>
                          <a:spcPct val="110000"/>
                        </a:lnSpc>
                        <a:spcBef>
                          <a:spcPts val="600"/>
                        </a:spcBef>
                        <a:spcAft>
                          <a:spcPts val="60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72.3</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194705586"/>
                  </a:ext>
                </a:extLst>
              </a:tr>
              <a:tr h="274320">
                <a:tc>
                  <a:txBody>
                    <a:bodyPr/>
                    <a:lstStyle/>
                    <a:p>
                      <a:pPr marL="0" marR="0" indent="0">
                        <a:lnSpc>
                          <a:spcPct val="110000"/>
                        </a:lnSpc>
                        <a:spcBef>
                          <a:spcPts val="600"/>
                        </a:spcBef>
                        <a:spcAft>
                          <a:spcPts val="60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10-13</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indent="0" algn="ctr">
                        <a:lnSpc>
                          <a:spcPct val="110000"/>
                        </a:lnSpc>
                        <a:spcBef>
                          <a:spcPts val="600"/>
                        </a:spcBef>
                        <a:spcAft>
                          <a:spcPts val="60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24.1</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indent="0" algn="ctr">
                        <a:lnSpc>
                          <a:spcPct val="110000"/>
                        </a:lnSpc>
                        <a:spcBef>
                          <a:spcPts val="600"/>
                        </a:spcBef>
                        <a:spcAft>
                          <a:spcPts val="60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52.2</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indent="0" algn="ctr">
                        <a:lnSpc>
                          <a:spcPct val="110000"/>
                        </a:lnSpc>
                        <a:spcBef>
                          <a:spcPts val="600"/>
                        </a:spcBef>
                        <a:spcAft>
                          <a:spcPts val="60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67.8</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337145641"/>
                  </a:ext>
                </a:extLst>
              </a:tr>
              <a:tr h="274320">
                <a:tc>
                  <a:txBody>
                    <a:bodyPr/>
                    <a:lstStyle/>
                    <a:p>
                      <a:pPr marL="0" marR="0" indent="0">
                        <a:lnSpc>
                          <a:spcPct val="110000"/>
                        </a:lnSpc>
                        <a:spcBef>
                          <a:spcPts val="600"/>
                        </a:spcBef>
                        <a:spcAft>
                          <a:spcPts val="60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14-17</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indent="0" algn="ctr">
                        <a:lnSpc>
                          <a:spcPct val="110000"/>
                        </a:lnSpc>
                        <a:spcBef>
                          <a:spcPts val="600"/>
                        </a:spcBef>
                        <a:spcAft>
                          <a:spcPts val="60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20.9</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indent="0" algn="ctr">
                        <a:lnSpc>
                          <a:spcPct val="110000"/>
                        </a:lnSpc>
                        <a:spcBef>
                          <a:spcPts val="600"/>
                        </a:spcBef>
                        <a:spcAft>
                          <a:spcPts val="60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48.8</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indent="0" algn="ctr">
                        <a:lnSpc>
                          <a:spcPct val="110000"/>
                        </a:lnSpc>
                        <a:spcBef>
                          <a:spcPts val="600"/>
                        </a:spcBef>
                        <a:spcAft>
                          <a:spcPts val="60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63.9</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388539597"/>
                  </a:ext>
                </a:extLst>
              </a:tr>
              <a:tr h="274320">
                <a:tc>
                  <a:txBody>
                    <a:bodyPr/>
                    <a:lstStyle/>
                    <a:p>
                      <a:pPr marL="0" marR="0" indent="0">
                        <a:lnSpc>
                          <a:spcPct val="110000"/>
                        </a:lnSpc>
                        <a:spcBef>
                          <a:spcPts val="600"/>
                        </a:spcBef>
                        <a:spcAft>
                          <a:spcPts val="60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18-21</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indent="0" algn="ctr">
                        <a:lnSpc>
                          <a:spcPct val="110000"/>
                        </a:lnSpc>
                        <a:spcBef>
                          <a:spcPts val="600"/>
                        </a:spcBef>
                        <a:spcAft>
                          <a:spcPts val="60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17.7</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indent="0" algn="ctr">
                        <a:lnSpc>
                          <a:spcPct val="110000"/>
                        </a:lnSpc>
                        <a:spcBef>
                          <a:spcPts val="600"/>
                        </a:spcBef>
                        <a:spcAft>
                          <a:spcPts val="60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45.2</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indent="0" algn="ctr">
                        <a:lnSpc>
                          <a:spcPct val="110000"/>
                        </a:lnSpc>
                        <a:spcBef>
                          <a:spcPts val="600"/>
                        </a:spcBef>
                        <a:spcAft>
                          <a:spcPts val="60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60.0</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559534674"/>
                  </a:ext>
                </a:extLst>
              </a:tr>
              <a:tr h="274320">
                <a:tc>
                  <a:txBody>
                    <a:bodyPr/>
                    <a:lstStyle/>
                    <a:p>
                      <a:pPr marL="0" marR="0" indent="0">
                        <a:lnSpc>
                          <a:spcPct val="110000"/>
                        </a:lnSpc>
                        <a:spcBef>
                          <a:spcPts val="600"/>
                        </a:spcBef>
                        <a:spcAft>
                          <a:spcPts val="60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22-29</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10000"/>
                        </a:lnSpc>
                        <a:spcBef>
                          <a:spcPts val="600"/>
                        </a:spcBef>
                        <a:spcAft>
                          <a:spcPts val="60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16.0</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10000"/>
                        </a:lnSpc>
                        <a:spcBef>
                          <a:spcPts val="600"/>
                        </a:spcBef>
                        <a:spcAft>
                          <a:spcPts val="60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42.0</a:t>
                      </a:r>
                      <a:endParaRPr lang="en-US" sz="1400">
                        <a:effectLst/>
                        <a:latin typeface="Constantia" panose="02030602050306030303"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10000"/>
                        </a:lnSpc>
                        <a:spcBef>
                          <a:spcPts val="600"/>
                        </a:spcBef>
                        <a:spcAft>
                          <a:spcPts val="60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54.2</a:t>
                      </a:r>
                      <a:endParaRPr lang="en-US" sz="1400" dirty="0">
                        <a:effectLst/>
                        <a:latin typeface="Constantia" panose="02030602050306030303"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2279727"/>
                  </a:ext>
                </a:extLst>
              </a:tr>
            </a:tbl>
          </a:graphicData>
        </a:graphic>
      </p:graphicFrame>
      <p:sp>
        <p:nvSpPr>
          <p:cNvPr id="5" name="Rectangle 4"/>
          <p:cNvSpPr/>
          <p:nvPr/>
        </p:nvSpPr>
        <p:spPr>
          <a:xfrm>
            <a:off x="1009650" y="3898074"/>
            <a:ext cx="7124700" cy="461665"/>
          </a:xfrm>
          <a:prstGeom prst="rect">
            <a:avLst/>
          </a:prstGeom>
        </p:spPr>
        <p:txBody>
          <a:bodyPr wrap="square">
            <a:spAutoFit/>
          </a:bodyPr>
          <a:lstStyle/>
          <a:p>
            <a:pPr>
              <a:spcBef>
                <a:spcPts val="1000"/>
              </a:spcBef>
              <a:spcAft>
                <a:spcPts val="1000"/>
              </a:spcAft>
            </a:pPr>
            <a:r>
              <a:rPr lang="en-US" sz="12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USA SSA (Social Security Administration) Period Life Table 2014. Includes period prevalent ESRD dialysis and transplant patients in 2014.</a:t>
            </a:r>
            <a:endPar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2696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23</a:t>
            </a:fld>
            <a:endParaRPr lang="en-US" dirty="0"/>
          </a:p>
        </p:txBody>
      </p:sp>
      <p:sp>
        <p:nvSpPr>
          <p:cNvPr id="3" name="Title 2"/>
          <p:cNvSpPr>
            <a:spLocks noGrp="1"/>
          </p:cNvSpPr>
          <p:nvPr>
            <p:ph type="title"/>
          </p:nvPr>
        </p:nvSpPr>
        <p:spPr>
          <a:xfrm>
            <a:off x="0" y="0"/>
            <a:ext cx="9144000" cy="1143000"/>
          </a:xfrm>
        </p:spPr>
        <p:txBody>
          <a:bodyPr/>
          <a:lstStyle/>
          <a:p>
            <a:pPr marL="0" marR="0">
              <a:spcBef>
                <a:spcPts val="1200"/>
              </a:spcBef>
              <a:spcAft>
                <a:spcPts val="600"/>
              </a:spcAft>
            </a:pPr>
            <a:r>
              <a:rPr lang="en-US" sz="2300" b="1" spc="30" dirty="0">
                <a:latin typeface="Calibri" panose="020F0502020204030204" pitchFamily="34" charset="0"/>
                <a:ea typeface="Times New Roman" panose="02020603050405020304" pitchFamily="18" charset="0"/>
                <a:cs typeface="Times New Roman" panose="02020603050405020304" pitchFamily="18" charset="0"/>
              </a:rPr>
              <a:t>vol 2 Figure 7.9 One-year adjusted cardiovascular mortality rates in incident pediatric patients with ESRD (aged 0-21 years), by (a) age and (b) modality, 2005-2009 and 2010-2014</a:t>
            </a:r>
            <a:br>
              <a:rPr lang="en-US" sz="23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300" dirty="0"/>
          </a:p>
        </p:txBody>
      </p:sp>
      <p:sp>
        <p:nvSpPr>
          <p:cNvPr id="5" name="Rectangle 4"/>
          <p:cNvSpPr/>
          <p:nvPr/>
        </p:nvSpPr>
        <p:spPr>
          <a:xfrm>
            <a:off x="0" y="5372100"/>
            <a:ext cx="9144000" cy="830997"/>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Incident dialysis and transplant patients defined at the onset of dialysis or the day of transplant without the 60-day rule; followed to December 31, 2015. Adjusted for age, sex, race, Hispanic ethnicity, and primary cause of ESRD. Reference population: incident ESRD patients aged 0-21, 2010-2011. Abbreviations: ESRD, end-stage renal disease; HD, hemodialysis; PD, peritoneal dialysis;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200" i="1" dirty="0">
                <a:latin typeface="Calibri" panose="020F0502020204030204" pitchFamily="34" charset="0"/>
                <a:ea typeface="Times New Roman" panose="02020603050405020304" pitchFamily="18" charset="0"/>
                <a:cs typeface="Times New Roman" panose="02020603050405020304" pitchFamily="18" charset="0"/>
              </a:rPr>
              <a:t>, transplant.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4180194" y="1224290"/>
            <a:ext cx="783612" cy="338554"/>
          </a:xfrm>
          <a:prstGeom prst="rect">
            <a:avLst/>
          </a:prstGeom>
        </p:spPr>
        <p:txBody>
          <a:bodyPr wrap="none">
            <a:spAutoFit/>
          </a:bodyPr>
          <a:lstStyle/>
          <a:p>
            <a:pPr algn="ctr">
              <a:spcBef>
                <a:spcPts val="600"/>
              </a:spcBef>
              <a:spcAft>
                <a:spcPts val="600"/>
              </a:spcAft>
            </a:pPr>
            <a:r>
              <a:rPr lang="en-US" sz="1600" b="1" dirty="0">
                <a:latin typeface="Calibri" panose="020F0502020204030204" pitchFamily="34" charset="0"/>
                <a:ea typeface="Times New Roman" panose="02020603050405020304" pitchFamily="18" charset="0"/>
                <a:cs typeface="Segoe UI" panose="020B0502040204020203" pitchFamily="34" charset="0"/>
              </a:rPr>
              <a:t>(a) Age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1497" y="1400494"/>
            <a:ext cx="5501005" cy="3847523"/>
          </a:xfrm>
        </p:spPr>
      </p:pic>
    </p:spTree>
    <p:extLst>
      <p:ext uri="{BB962C8B-B14F-4D97-AF65-F5344CB8AC3E}">
        <p14:creationId xmlns:p14="http://schemas.microsoft.com/office/powerpoint/2010/main" val="2369123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24</a:t>
            </a:fld>
            <a:endParaRPr lang="en-US" dirty="0"/>
          </a:p>
        </p:txBody>
      </p:sp>
      <p:sp>
        <p:nvSpPr>
          <p:cNvPr id="3" name="Title 2"/>
          <p:cNvSpPr>
            <a:spLocks noGrp="1"/>
          </p:cNvSpPr>
          <p:nvPr>
            <p:ph type="title"/>
          </p:nvPr>
        </p:nvSpPr>
        <p:spPr>
          <a:xfrm>
            <a:off x="0" y="0"/>
            <a:ext cx="9144000" cy="1143000"/>
          </a:xfrm>
        </p:spPr>
        <p:txBody>
          <a:bodyPr/>
          <a:lstStyle/>
          <a:p>
            <a:pPr marL="0" marR="0">
              <a:spcBef>
                <a:spcPts val="1200"/>
              </a:spcBef>
              <a:spcAft>
                <a:spcPts val="600"/>
              </a:spcAft>
            </a:pPr>
            <a:r>
              <a:rPr lang="en-US" sz="2300" b="1" spc="30" dirty="0">
                <a:latin typeface="Calibri" panose="020F0502020204030204" pitchFamily="34" charset="0"/>
                <a:ea typeface="Times New Roman" panose="02020603050405020304" pitchFamily="18" charset="0"/>
                <a:cs typeface="Times New Roman" panose="02020603050405020304" pitchFamily="18" charset="0"/>
              </a:rPr>
              <a:t>vol 2 Figure 7.9 One-year adjusted cardiovascular mortality rates in incident pediatric patients with ESRD (aged 0-21 years), by (a) age and (b) modality, 2005-2009 and 2010-2014</a:t>
            </a:r>
            <a:br>
              <a:rPr lang="en-US" sz="23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300" dirty="0"/>
          </a:p>
        </p:txBody>
      </p:sp>
      <p:sp>
        <p:nvSpPr>
          <p:cNvPr id="5" name="Rectangle 4"/>
          <p:cNvSpPr/>
          <p:nvPr/>
        </p:nvSpPr>
        <p:spPr>
          <a:xfrm>
            <a:off x="0" y="5372100"/>
            <a:ext cx="9144000" cy="830997"/>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Incident dialysis and transplant patients defined at the onset of dialysis or the day of transplant without the 60-day rule; followed to December 31, 2015. Adjusted for age, sex, race, Hispanic ethnicity, and primary cause of ESRD. Reference population: incident ESRD patients aged 0-21, 2010-2011. Abbreviations: ESRD, end-stage renal disease; HD, hemodialysis; PD, peritoneal dialysis;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200" i="1" dirty="0">
                <a:latin typeface="Calibri" panose="020F0502020204030204" pitchFamily="34" charset="0"/>
                <a:ea typeface="Times New Roman" panose="02020603050405020304" pitchFamily="18" charset="0"/>
                <a:cs typeface="Times New Roman" panose="02020603050405020304" pitchFamily="18" charset="0"/>
              </a:rPr>
              <a:t>, transplant.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3952278" y="1257300"/>
            <a:ext cx="1239442" cy="338554"/>
          </a:xfrm>
          <a:prstGeom prst="rect">
            <a:avLst/>
          </a:prstGeom>
        </p:spPr>
        <p:txBody>
          <a:bodyPr wrap="none">
            <a:spAutoFit/>
          </a:bodyPr>
          <a:lstStyle/>
          <a:p>
            <a:pPr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Modality</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46228" y="1411568"/>
            <a:ext cx="5451541" cy="3843991"/>
          </a:xfrm>
        </p:spPr>
      </p:pic>
    </p:spTree>
    <p:extLst>
      <p:ext uri="{BB962C8B-B14F-4D97-AF65-F5344CB8AC3E}">
        <p14:creationId xmlns:p14="http://schemas.microsoft.com/office/powerpoint/2010/main" val="1355283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25</a:t>
            </a:fld>
            <a:endParaRPr lang="en-US" dirty="0"/>
          </a:p>
        </p:txBody>
      </p:sp>
      <p:sp>
        <p:nvSpPr>
          <p:cNvPr id="3" name="Title 2"/>
          <p:cNvSpPr>
            <a:spLocks noGrp="1"/>
          </p:cNvSpPr>
          <p:nvPr>
            <p:ph type="title"/>
          </p:nvPr>
        </p:nvSpPr>
        <p:spPr>
          <a:xfrm>
            <a:off x="0" y="6569"/>
            <a:ext cx="9144000" cy="1143000"/>
          </a:xfrm>
        </p:spPr>
        <p:txBody>
          <a:bodyPr/>
          <a:lstStyle/>
          <a:p>
            <a:pPr>
              <a:spcBef>
                <a:spcPts val="600"/>
              </a:spcBef>
              <a:spcAft>
                <a:spcPts val="600"/>
              </a:spcAft>
            </a:pPr>
            <a:r>
              <a:rPr lang="en-US" sz="2300" b="1" spc="30" dirty="0">
                <a:latin typeface="Calibri" panose="020F0502020204030204" pitchFamily="34" charset="0"/>
                <a:ea typeface="Times New Roman" panose="02020603050405020304" pitchFamily="18" charset="0"/>
                <a:cs typeface="Times New Roman" panose="02020603050405020304" pitchFamily="18" charset="0"/>
              </a:rPr>
              <a:t>vol 2 Figure 7.10 One-year adjusted rates of mortality due to infection in incident pediatric patients with ESRD (aged 0-21 years), by (a) age and (b) modality, 2005-2009 and 2010-2014</a:t>
            </a:r>
            <a:br>
              <a:rPr lang="en-US" sz="2300" b="1" spc="30" dirty="0">
                <a:latin typeface="Calibri" panose="020F0502020204030204" pitchFamily="34" charset="0"/>
                <a:ea typeface="Times New Roman" panose="02020603050405020304" pitchFamily="18" charset="0"/>
                <a:cs typeface="Times New Roman" panose="02020603050405020304" pitchFamily="18" charset="0"/>
              </a:rPr>
            </a:br>
            <a:r>
              <a:rPr lang="en-US" sz="2400" b="1" dirty="0">
                <a:latin typeface="Calibri" panose="020F0502020204030204" pitchFamily="34" charset="0"/>
                <a:ea typeface="Times New Roman" panose="02020603050405020304" pitchFamily="18" charset="0"/>
                <a:cs typeface="Segoe UI" panose="020B0502040204020203" pitchFamily="34" charset="0"/>
              </a:rPr>
              <a:t/>
            </a:r>
            <a:br>
              <a:rPr lang="en-US" sz="2400" b="1" dirty="0">
                <a:latin typeface="Calibri" panose="020F0502020204030204" pitchFamily="34" charset="0"/>
                <a:ea typeface="Times New Roman" panose="02020603050405020304" pitchFamily="18" charset="0"/>
                <a:cs typeface="Segoe UI" panose="020B0502040204020203" pitchFamily="34" charset="0"/>
              </a:rPr>
            </a:br>
            <a:endParaRPr lang="en-US" sz="2300" dirty="0"/>
          </a:p>
        </p:txBody>
      </p:sp>
      <p:sp>
        <p:nvSpPr>
          <p:cNvPr id="5" name="Rectangle 4"/>
          <p:cNvSpPr/>
          <p:nvPr/>
        </p:nvSpPr>
        <p:spPr>
          <a:xfrm>
            <a:off x="0" y="5404605"/>
            <a:ext cx="9144000" cy="830997"/>
          </a:xfrm>
          <a:prstGeom prst="rect">
            <a:avLst/>
          </a:prstGeom>
        </p:spPr>
        <p:txBody>
          <a:bodyPr wrap="square">
            <a:spAutoFit/>
          </a:bodyPr>
          <a:lstStyle/>
          <a:p>
            <a:pPr>
              <a:spcAft>
                <a:spcPts val="1200"/>
              </a:spcAft>
              <a:tabLst>
                <a:tab pos="5943600" algn="l"/>
              </a:tabLst>
            </a:pPr>
            <a:r>
              <a:rPr lang="en-US" sz="1200" i="1" smtClean="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Incident dialysis and transplant patients defined at the onset of dialysis or the day of transplant without the 60-day rule; followed to December 31, 2015. Adjusted for age, sex, race, Hispanic ethnicity, and primary cause of ESRD. Reference population: incident ESRD patients aged 0-21, 2010-2011. Abbreviations: ESRD, end-stage renal disease; HD, hemodialysis; PD, peritoneal dialysis; Tx, transplant.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4180194" y="1244080"/>
            <a:ext cx="783612" cy="338554"/>
          </a:xfrm>
          <a:prstGeom prst="rect">
            <a:avLst/>
          </a:prstGeom>
        </p:spPr>
        <p:txBody>
          <a:bodyPr wrap="none">
            <a:spAutoFit/>
          </a:bodyPr>
          <a:lstStyle/>
          <a:p>
            <a:pPr algn="ctr">
              <a:spcBef>
                <a:spcPts val="600"/>
              </a:spcBef>
              <a:spcAft>
                <a:spcPts val="600"/>
              </a:spcAft>
            </a:pPr>
            <a:r>
              <a:rPr lang="en-US" sz="1600" b="1" dirty="0">
                <a:latin typeface="Calibri" panose="020F0502020204030204" pitchFamily="34" charset="0"/>
                <a:ea typeface="Times New Roman" panose="02020603050405020304" pitchFamily="18" charset="0"/>
                <a:cs typeface="Segoe UI" panose="020B0502040204020203" pitchFamily="34" charset="0"/>
              </a:rPr>
              <a:t>(a) Age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19731" y="1533152"/>
            <a:ext cx="5504538" cy="3843991"/>
          </a:xfrm>
        </p:spPr>
      </p:pic>
    </p:spTree>
    <p:extLst>
      <p:ext uri="{BB962C8B-B14F-4D97-AF65-F5344CB8AC3E}">
        <p14:creationId xmlns:p14="http://schemas.microsoft.com/office/powerpoint/2010/main" val="1321381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26</a:t>
            </a:fld>
            <a:endParaRPr lang="en-US" dirty="0"/>
          </a:p>
        </p:txBody>
      </p:sp>
      <p:sp>
        <p:nvSpPr>
          <p:cNvPr id="3" name="Title 2"/>
          <p:cNvSpPr>
            <a:spLocks noGrp="1"/>
          </p:cNvSpPr>
          <p:nvPr>
            <p:ph type="title"/>
          </p:nvPr>
        </p:nvSpPr>
        <p:spPr>
          <a:xfrm>
            <a:off x="0" y="6569"/>
            <a:ext cx="9144000" cy="1143000"/>
          </a:xfrm>
        </p:spPr>
        <p:txBody>
          <a:bodyPr/>
          <a:lstStyle/>
          <a:p>
            <a:pPr>
              <a:spcBef>
                <a:spcPts val="600"/>
              </a:spcBef>
              <a:spcAft>
                <a:spcPts val="600"/>
              </a:spcAft>
            </a:pPr>
            <a:r>
              <a:rPr lang="en-US" sz="2300" b="1" spc="30" dirty="0">
                <a:latin typeface="Calibri" panose="020F0502020204030204" pitchFamily="34" charset="0"/>
                <a:ea typeface="Times New Roman" panose="02020603050405020304" pitchFamily="18" charset="0"/>
                <a:cs typeface="Times New Roman" panose="02020603050405020304" pitchFamily="18" charset="0"/>
              </a:rPr>
              <a:t>vol 2 Figure 7.10 One-year adjusted rates of mortality due to infection in incident pediatric patients with ESRD (aged 0-21 years), by (a) age and (b) modality, 2005-2009 and 2010-2014</a:t>
            </a:r>
            <a:br>
              <a:rPr lang="en-US" sz="2300" b="1" spc="30" dirty="0">
                <a:latin typeface="Calibri" panose="020F0502020204030204" pitchFamily="34" charset="0"/>
                <a:ea typeface="Times New Roman" panose="02020603050405020304" pitchFamily="18" charset="0"/>
                <a:cs typeface="Times New Roman" panose="02020603050405020304" pitchFamily="18" charset="0"/>
              </a:rPr>
            </a:br>
            <a:r>
              <a:rPr lang="en-US" sz="2400" b="1" dirty="0">
                <a:latin typeface="Calibri" panose="020F0502020204030204" pitchFamily="34" charset="0"/>
                <a:ea typeface="Times New Roman" panose="02020603050405020304" pitchFamily="18" charset="0"/>
                <a:cs typeface="Segoe UI" panose="020B0502040204020203" pitchFamily="34" charset="0"/>
              </a:rPr>
              <a:t/>
            </a:r>
            <a:br>
              <a:rPr lang="en-US" sz="2400" b="1" dirty="0">
                <a:latin typeface="Calibri" panose="020F0502020204030204" pitchFamily="34" charset="0"/>
                <a:ea typeface="Times New Roman" panose="02020603050405020304" pitchFamily="18" charset="0"/>
                <a:cs typeface="Segoe UI" panose="020B0502040204020203" pitchFamily="34" charset="0"/>
              </a:rPr>
            </a:br>
            <a:endParaRPr lang="en-US" sz="2300" dirty="0"/>
          </a:p>
        </p:txBody>
      </p:sp>
      <p:sp>
        <p:nvSpPr>
          <p:cNvPr id="5" name="Rectangle 4"/>
          <p:cNvSpPr/>
          <p:nvPr/>
        </p:nvSpPr>
        <p:spPr>
          <a:xfrm>
            <a:off x="0" y="5404605"/>
            <a:ext cx="9144000" cy="830997"/>
          </a:xfrm>
          <a:prstGeom prst="rect">
            <a:avLst/>
          </a:prstGeom>
        </p:spPr>
        <p:txBody>
          <a:bodyPr wrap="square">
            <a:spAutoFit/>
          </a:bodyPr>
          <a:lstStyle/>
          <a:p>
            <a:pPr>
              <a:spcAft>
                <a:spcPts val="1200"/>
              </a:spcAft>
              <a:tabLst>
                <a:tab pos="5943600" algn="l"/>
              </a:tabLst>
            </a:pPr>
            <a:r>
              <a:rPr lang="en-US" sz="1200" i="1" smtClean="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Incident dialysis and transplant patients defined at the onset of dialysis or the day of transplant without the 60-day rule; followed to December 31, 2015. Adjusted for age, sex, race, Hispanic ethnicity, and primary cause of ESRD. Reference population: incident ESRD patients aged 0-21, 2010-2011. Abbreviations: ESRD, end-stage renal disease; HD, hemodialysis; PD, peritoneal dialysis; Tx, transplant.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3952281" y="1244080"/>
            <a:ext cx="1239442" cy="338554"/>
          </a:xfrm>
          <a:prstGeom prst="rect">
            <a:avLst/>
          </a:prstGeom>
        </p:spPr>
        <p:txBody>
          <a:bodyPr wrap="none">
            <a:spAutoFit/>
          </a:bodyPr>
          <a:lstStyle/>
          <a:p>
            <a:pPr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Modality</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46230" y="1505690"/>
            <a:ext cx="5451541" cy="3843991"/>
          </a:xfrm>
        </p:spPr>
      </p:pic>
    </p:spTree>
    <p:extLst>
      <p:ext uri="{BB962C8B-B14F-4D97-AF65-F5344CB8AC3E}">
        <p14:creationId xmlns:p14="http://schemas.microsoft.com/office/powerpoint/2010/main" val="1717349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27</a:t>
            </a:fld>
            <a:endParaRPr lang="en-US" dirty="0"/>
          </a:p>
        </p:txBody>
      </p:sp>
      <p:sp>
        <p:nvSpPr>
          <p:cNvPr id="3" name="Title 2"/>
          <p:cNvSpPr>
            <a:spLocks noGrp="1"/>
          </p:cNvSpPr>
          <p:nvPr>
            <p:ph type="title"/>
          </p:nvPr>
        </p:nvSpPr>
        <p:spPr>
          <a:xfrm>
            <a:off x="-114300" y="6569"/>
            <a:ext cx="9372600" cy="831631"/>
          </a:xfrm>
        </p:spPr>
        <p:txBody>
          <a:bodyPr/>
          <a:lstStyle/>
          <a:p>
            <a:pPr marL="0" marR="0">
              <a:spcBef>
                <a:spcPts val="0"/>
              </a:spcBef>
              <a:spcAft>
                <a:spcPts val="0"/>
              </a:spcAft>
            </a:pPr>
            <a:r>
              <a:rPr lang="en-US" sz="2300" b="1" spc="30" dirty="0">
                <a:latin typeface="Calibri" panose="020F0502020204030204" pitchFamily="34" charset="0"/>
                <a:ea typeface="Times New Roman" panose="02020603050405020304" pitchFamily="18" charset="0"/>
                <a:cs typeface="Times New Roman" panose="02020603050405020304" pitchFamily="18" charset="0"/>
              </a:rPr>
              <a:t>vol 2 Figure 7.11  Adjusted five-year survival in incident pediatric patients (aged 0-21 years) from day 1, by (a) age and (b) modality, 2006-2010</a:t>
            </a:r>
            <a:br>
              <a:rPr lang="en-US" sz="23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300" dirty="0"/>
          </a:p>
        </p:txBody>
      </p:sp>
      <p:sp>
        <p:nvSpPr>
          <p:cNvPr id="5" name="Rectangle 4"/>
          <p:cNvSpPr/>
          <p:nvPr/>
        </p:nvSpPr>
        <p:spPr>
          <a:xfrm>
            <a:off x="4180194" y="838200"/>
            <a:ext cx="783612" cy="338554"/>
          </a:xfrm>
          <a:prstGeom prst="rect">
            <a:avLst/>
          </a:prstGeom>
        </p:spPr>
        <p:txBody>
          <a:bodyPr wrap="none">
            <a:spAutoFit/>
          </a:bodyPr>
          <a:lstStyle/>
          <a:p>
            <a:pPr algn="ctr">
              <a:spcBef>
                <a:spcPts val="600"/>
              </a:spcBef>
              <a:spcAft>
                <a:spcPts val="600"/>
              </a:spcAft>
            </a:pPr>
            <a:r>
              <a:rPr lang="en-US" sz="1600" b="1" dirty="0">
                <a:latin typeface="Calibri" panose="020F0502020204030204" pitchFamily="34" charset="0"/>
                <a:ea typeface="Times New Roman" panose="02020603050405020304" pitchFamily="18" charset="0"/>
                <a:cs typeface="Segoe UI" panose="020B0502040204020203" pitchFamily="34" charset="0"/>
              </a:rPr>
              <a:t>(a) Age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6" name="Rectangle 5"/>
          <p:cNvSpPr/>
          <p:nvPr/>
        </p:nvSpPr>
        <p:spPr>
          <a:xfrm>
            <a:off x="0" y="5372100"/>
            <a:ext cx="9144000" cy="830997"/>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Incident dialysis and transplant patients defined at the onset of dialysis or the day of transplant without the 60-day rule; followed to December 31, 2015. Adjusted for age, sex, race, Hispanic ethnicity, and primary cause of ESRD. Reference population: incident ESRD patients aged 0-21, 2010-2011. Abbreviations: ESRD, end-stage renal disease; HD, hemodialysis; PD, peritoneal dialysis;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200" i="1" dirty="0">
                <a:latin typeface="Calibri" panose="020F0502020204030204" pitchFamily="34" charset="0"/>
                <a:ea typeface="Times New Roman" panose="02020603050405020304" pitchFamily="18" charset="0"/>
                <a:cs typeface="Times New Roman" panose="02020603050405020304" pitchFamily="18" charset="0"/>
              </a:rPr>
              <a:t>, transplant.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7575" y="1217536"/>
            <a:ext cx="5488850" cy="4220879"/>
          </a:xfrm>
          <a:prstGeom prst="rect">
            <a:avLst/>
          </a:prstGeom>
        </p:spPr>
      </p:pic>
    </p:spTree>
    <p:extLst>
      <p:ext uri="{BB962C8B-B14F-4D97-AF65-F5344CB8AC3E}">
        <p14:creationId xmlns:p14="http://schemas.microsoft.com/office/powerpoint/2010/main" val="615949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28</a:t>
            </a:fld>
            <a:endParaRPr lang="en-US" dirty="0"/>
          </a:p>
        </p:txBody>
      </p:sp>
      <p:sp>
        <p:nvSpPr>
          <p:cNvPr id="3" name="Title 2"/>
          <p:cNvSpPr>
            <a:spLocks noGrp="1"/>
          </p:cNvSpPr>
          <p:nvPr>
            <p:ph type="title"/>
          </p:nvPr>
        </p:nvSpPr>
        <p:spPr>
          <a:xfrm>
            <a:off x="-114300" y="6569"/>
            <a:ext cx="9372600" cy="831631"/>
          </a:xfrm>
        </p:spPr>
        <p:txBody>
          <a:bodyPr/>
          <a:lstStyle/>
          <a:p>
            <a:pPr marL="0" marR="0">
              <a:spcBef>
                <a:spcPts val="0"/>
              </a:spcBef>
              <a:spcAft>
                <a:spcPts val="0"/>
              </a:spcAft>
            </a:pPr>
            <a:r>
              <a:rPr lang="en-US" sz="2300" b="1" spc="30" dirty="0">
                <a:latin typeface="Calibri" panose="020F0502020204030204" pitchFamily="34" charset="0"/>
                <a:ea typeface="Times New Roman" panose="02020603050405020304" pitchFamily="18" charset="0"/>
                <a:cs typeface="Times New Roman" panose="02020603050405020304" pitchFamily="18" charset="0"/>
              </a:rPr>
              <a:t>vol 2 Figure 7.11  Adjusted five-year survival in incident pediatric patients (aged 0-21 years) from day 1, by (a) age and (b) modality, 2006-2010</a:t>
            </a:r>
            <a:br>
              <a:rPr lang="en-US" sz="23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300" dirty="0"/>
          </a:p>
        </p:txBody>
      </p:sp>
      <p:sp>
        <p:nvSpPr>
          <p:cNvPr id="5" name="Rectangle 4"/>
          <p:cNvSpPr/>
          <p:nvPr/>
        </p:nvSpPr>
        <p:spPr>
          <a:xfrm>
            <a:off x="3952282" y="945297"/>
            <a:ext cx="1239442" cy="338554"/>
          </a:xfrm>
          <a:prstGeom prst="rect">
            <a:avLst/>
          </a:prstGeom>
        </p:spPr>
        <p:txBody>
          <a:bodyPr wrap="none">
            <a:spAutoFit/>
          </a:bodyPr>
          <a:lstStyle/>
          <a:p>
            <a:pPr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Modality</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6" name="Rectangle 5"/>
          <p:cNvSpPr/>
          <p:nvPr/>
        </p:nvSpPr>
        <p:spPr>
          <a:xfrm>
            <a:off x="457200" y="5504730"/>
            <a:ext cx="8039100" cy="830997"/>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Incident dialysis and transplant patients defined at the onset of dialysis or the day of transplant without the 60-day rule; followed to December 31, 2015. Adjusted for age, sex, race, Hispanic ethnicity, and primary cause of ESRD. Reference population: incident ESRD patients aged 0-21, 2010-2011. Abbreviations: ESRD, end-stage renal disease; HD, hemodialysis; PD, peritoneal dialysis;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200" i="1" dirty="0">
                <a:latin typeface="Calibri" panose="020F0502020204030204" pitchFamily="34" charset="0"/>
                <a:ea typeface="Times New Roman" panose="02020603050405020304" pitchFamily="18" charset="0"/>
                <a:cs typeface="Times New Roman" panose="02020603050405020304" pitchFamily="18" charset="0"/>
              </a:rPr>
              <a:t>, transplant.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7575" y="1283851"/>
            <a:ext cx="5488850" cy="4220879"/>
          </a:xfrm>
          <a:prstGeom prst="rect">
            <a:avLst/>
          </a:prstGeom>
        </p:spPr>
      </p:pic>
    </p:spTree>
    <p:extLst>
      <p:ext uri="{BB962C8B-B14F-4D97-AF65-F5344CB8AC3E}">
        <p14:creationId xmlns:p14="http://schemas.microsoft.com/office/powerpoint/2010/main" val="4205936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29</a:t>
            </a:fld>
            <a:endParaRPr lang="en-US" dirty="0"/>
          </a:p>
        </p:txBody>
      </p:sp>
      <p:sp>
        <p:nvSpPr>
          <p:cNvPr id="3" name="Title 2"/>
          <p:cNvSpPr>
            <a:spLocks noGrp="1"/>
          </p:cNvSpPr>
          <p:nvPr>
            <p:ph type="title"/>
          </p:nvPr>
        </p:nvSpPr>
        <p:spPr>
          <a:xfrm>
            <a:off x="0" y="181316"/>
            <a:ext cx="9144000" cy="774281"/>
          </a:xfrm>
        </p:spPr>
        <p:txBody>
          <a:bodyPr/>
          <a:lstStyle/>
          <a:p>
            <a:pPr marL="0" marR="0">
              <a:spcBef>
                <a:spcPts val="600"/>
              </a:spcBef>
              <a:spcAft>
                <a:spcPts val="600"/>
              </a:spcAft>
            </a:pPr>
            <a:r>
              <a:rPr lang="en-US" sz="2100" b="1" spc="30" dirty="0">
                <a:latin typeface="Calibri" panose="020F0502020204030204" pitchFamily="34" charset="0"/>
                <a:ea typeface="Times New Roman" panose="02020603050405020304" pitchFamily="18" charset="0"/>
                <a:cs typeface="Times New Roman" panose="02020603050405020304" pitchFamily="18" charset="0"/>
              </a:rPr>
              <a:t>vol 2 Figure 7.12 Vascular access type at initiation of incident pediatric hemodialysis patients (aged 0-21 years) by (a) year and (b) age</a:t>
            </a:r>
            <a:r>
              <a:rPr lang="en-US" sz="2100" b="1" spc="30" dirty="0" smtClean="0">
                <a:latin typeface="Calibri" panose="020F0502020204030204" pitchFamily="34" charset="0"/>
                <a:ea typeface="Times New Roman" panose="02020603050405020304" pitchFamily="18" charset="0"/>
                <a:cs typeface="Times New Roman" panose="02020603050405020304" pitchFamily="18" charset="0"/>
              </a:rPr>
              <a:t>, </a:t>
            </a:r>
            <a:r>
              <a:rPr lang="en-US" sz="2100" b="1" spc="30" dirty="0">
                <a:latin typeface="Calibri" panose="020F0502020204030204" pitchFamily="34" charset="0"/>
                <a:ea typeface="Times New Roman" panose="02020603050405020304" pitchFamily="18" charset="0"/>
                <a:cs typeface="Times New Roman" panose="02020603050405020304" pitchFamily="18" charset="0"/>
              </a:rPr>
              <a:t>2006-2015</a:t>
            </a:r>
            <a:br>
              <a:rPr lang="en-US" sz="21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100" dirty="0"/>
          </a:p>
        </p:txBody>
      </p:sp>
      <p:sp>
        <p:nvSpPr>
          <p:cNvPr id="5" name="Rectangle 4"/>
          <p:cNvSpPr/>
          <p:nvPr/>
        </p:nvSpPr>
        <p:spPr>
          <a:xfrm>
            <a:off x="4284711" y="1054388"/>
            <a:ext cx="828689" cy="338554"/>
          </a:xfrm>
          <a:prstGeom prst="rect">
            <a:avLst/>
          </a:prstGeom>
        </p:spPr>
        <p:txBody>
          <a:bodyPr wrap="none">
            <a:spAutoFit/>
          </a:bodyPr>
          <a:lstStyle/>
          <a:p>
            <a:pPr algn="ctr">
              <a:spcBef>
                <a:spcPts val="600"/>
              </a:spcBef>
              <a:spcAft>
                <a:spcPts val="600"/>
              </a:spcAft>
            </a:pPr>
            <a:r>
              <a:rPr lang="en-US" sz="1600" b="1" dirty="0">
                <a:latin typeface="Calibri" panose="020F0502020204030204" pitchFamily="34" charset="0"/>
                <a:ea typeface="Times New Roman" panose="02020603050405020304" pitchFamily="18" charset="0"/>
                <a:cs typeface="Segoe UI" panose="020B0502040204020203" pitchFamily="34" charset="0"/>
              </a:rPr>
              <a:t>(a) Year</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6" name="Rectangle 5"/>
          <p:cNvSpPr/>
          <p:nvPr/>
        </p:nvSpPr>
        <p:spPr>
          <a:xfrm>
            <a:off x="0" y="5715000"/>
            <a:ext cx="9144000" cy="461665"/>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ESRD patients initiating hemodialysis in 2006-2015. Abbreviations: AV, arteriovenous;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7575" y="1286268"/>
            <a:ext cx="5488850" cy="4391567"/>
          </a:xfrm>
          <a:prstGeom prst="rect">
            <a:avLst/>
          </a:prstGeom>
        </p:spPr>
      </p:pic>
    </p:spTree>
    <p:extLst>
      <p:ext uri="{BB962C8B-B14F-4D97-AF65-F5344CB8AC3E}">
        <p14:creationId xmlns:p14="http://schemas.microsoft.com/office/powerpoint/2010/main" val="147887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a:t>
            </a:fld>
            <a:endParaRPr lang="en-US" dirty="0"/>
          </a:p>
        </p:txBody>
      </p:sp>
      <p:sp>
        <p:nvSpPr>
          <p:cNvPr id="3" name="Title 2"/>
          <p:cNvSpPr>
            <a:spLocks noGrp="1"/>
          </p:cNvSpPr>
          <p:nvPr>
            <p:ph type="title"/>
          </p:nvPr>
        </p:nvSpPr>
        <p:spPr>
          <a:xfrm>
            <a:off x="361950" y="136400"/>
            <a:ext cx="8420100" cy="1143000"/>
          </a:xfrm>
        </p:spPr>
        <p:txBody>
          <a:bodyPr/>
          <a:lstStyle/>
          <a:p>
            <a:pPr marL="0" marR="0">
              <a:spcBef>
                <a:spcPts val="600"/>
              </a:spcBef>
              <a:spcAft>
                <a:spcPts val="600"/>
              </a:spcAft>
              <a:tabLst>
                <a:tab pos="1600200" algn="l"/>
              </a:tabLst>
            </a:pPr>
            <a:r>
              <a:rPr lang="en-US" sz="2000" b="1" spc="30" dirty="0">
                <a:latin typeface="Calibri" panose="020F0502020204030204" pitchFamily="34" charset="0"/>
                <a:ea typeface="Times New Roman" panose="02020603050405020304" pitchFamily="18" charset="0"/>
                <a:cs typeface="Times New Roman" panose="02020603050405020304" pitchFamily="18" charset="0"/>
              </a:rPr>
              <a:t>vol 2 Figure 7.1 (a) Incidence and, (b) December 31</a:t>
            </a:r>
            <a:r>
              <a:rPr lang="en-US" sz="2000" b="1" spc="30" baseline="30000" dirty="0">
                <a:latin typeface="Calibri" panose="020F0502020204030204" pitchFamily="34" charset="0"/>
                <a:ea typeface="Times New Roman" panose="02020603050405020304" pitchFamily="18" charset="0"/>
                <a:cs typeface="Times New Roman" panose="02020603050405020304" pitchFamily="18" charset="0"/>
              </a:rPr>
              <a:t>st</a:t>
            </a:r>
            <a:r>
              <a:rPr lang="en-US" sz="2000" b="1" spc="30" dirty="0">
                <a:latin typeface="Calibri" panose="020F0502020204030204" pitchFamily="34" charset="0"/>
                <a:ea typeface="Times New Roman" panose="02020603050405020304" pitchFamily="18" charset="0"/>
                <a:cs typeface="Times New Roman" panose="02020603050405020304" pitchFamily="18" charset="0"/>
              </a:rPr>
              <a:t> point prevalence of ESRD among pediatric patients (aged 0–21 years), by modality, </a:t>
            </a:r>
            <a:r>
              <a:rPr lang="en-US" sz="2000" b="1" spc="30" dirty="0" smtClean="0">
                <a:latin typeface="Calibri" panose="020F0502020204030204" pitchFamily="34" charset="0"/>
                <a:ea typeface="Times New Roman" panose="02020603050405020304" pitchFamily="18" charset="0"/>
                <a:cs typeface="Times New Roman" panose="02020603050405020304" pitchFamily="18" charset="0"/>
              </a:rPr>
              <a:t>1996-2015</a:t>
            </a:r>
            <a:endParaRPr lang="en-US" sz="2000" dirty="0"/>
          </a:p>
        </p:txBody>
      </p:sp>
      <p:sp>
        <p:nvSpPr>
          <p:cNvPr id="6" name="Rectangle 5"/>
          <p:cNvSpPr/>
          <p:nvPr/>
        </p:nvSpPr>
        <p:spPr>
          <a:xfrm>
            <a:off x="0" y="5600700"/>
            <a:ext cx="9144000" cy="646331"/>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Peritoneal dialysis consists of continuous ambulatory peritoneal dialysis and continuous cycling peritoneal dialysis. All consists of hemodialysis, peritoneal dialysis, uncertain dialysis, and transplant. Abbreviations: ESRD, end-stage renal disease; HD, hemodialysis; PD, peritoneal dialysis;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200" i="1" dirty="0">
                <a:latin typeface="Calibri" panose="020F0502020204030204" pitchFamily="34" charset="0"/>
                <a:ea typeface="Times New Roman" panose="02020603050405020304" pitchFamily="18" charset="0"/>
                <a:cs typeface="Times New Roman" panose="02020603050405020304" pitchFamily="18" charset="0"/>
              </a:rPr>
              <a:t>, transplant.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619659" y="950082"/>
            <a:ext cx="1904689" cy="338554"/>
          </a:xfrm>
          <a:prstGeom prst="rect">
            <a:avLst/>
          </a:prstGeom>
        </p:spPr>
        <p:txBody>
          <a:bodyPr wrap="none">
            <a:spAutoFit/>
          </a:bodyPr>
          <a:lstStyle/>
          <a:p>
            <a:pPr marR="0" lvl="0" algn="ctr" fontAlgn="base">
              <a:spcBef>
                <a:spcPts val="600"/>
              </a:spcBef>
              <a:spcAft>
                <a:spcPts val="60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(b) Point prevalence</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6048" y="1292100"/>
            <a:ext cx="5831903" cy="4375870"/>
          </a:xfrm>
          <a:prstGeom prst="rect">
            <a:avLst/>
          </a:prstGeom>
        </p:spPr>
      </p:pic>
    </p:spTree>
    <p:extLst>
      <p:ext uri="{BB962C8B-B14F-4D97-AF65-F5344CB8AC3E}">
        <p14:creationId xmlns:p14="http://schemas.microsoft.com/office/powerpoint/2010/main" val="4248316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30</a:t>
            </a:fld>
            <a:endParaRPr lang="en-US" dirty="0"/>
          </a:p>
        </p:txBody>
      </p:sp>
      <p:sp>
        <p:nvSpPr>
          <p:cNvPr id="3" name="Title 2"/>
          <p:cNvSpPr>
            <a:spLocks noGrp="1"/>
          </p:cNvSpPr>
          <p:nvPr>
            <p:ph type="title"/>
          </p:nvPr>
        </p:nvSpPr>
        <p:spPr>
          <a:xfrm>
            <a:off x="60578" y="190234"/>
            <a:ext cx="8953500" cy="888581"/>
          </a:xfrm>
        </p:spPr>
        <p:txBody>
          <a:bodyPr/>
          <a:lstStyle/>
          <a:p>
            <a:pPr marL="0" marR="0">
              <a:spcBef>
                <a:spcPts val="600"/>
              </a:spcBef>
              <a:spcAft>
                <a:spcPts val="600"/>
              </a:spcAft>
            </a:pPr>
            <a:r>
              <a:rPr lang="en-US" sz="2100" b="1" spc="30" dirty="0">
                <a:latin typeface="Calibri" panose="020F0502020204030204" pitchFamily="34" charset="0"/>
                <a:ea typeface="Times New Roman" panose="02020603050405020304" pitchFamily="18" charset="0"/>
                <a:cs typeface="Times New Roman" panose="02020603050405020304" pitchFamily="18" charset="0"/>
              </a:rPr>
              <a:t>vol 2 Figure 7.12 Vascular access type at initiation of incident pediatric hemodialysis patients (aged 0-21 years) by (a) year and (b) </a:t>
            </a:r>
            <a:r>
              <a:rPr lang="en-US" sz="2100" b="1" spc="30" dirty="0" smtClean="0">
                <a:latin typeface="Calibri" panose="020F0502020204030204" pitchFamily="34" charset="0"/>
                <a:ea typeface="Times New Roman" panose="02020603050405020304" pitchFamily="18" charset="0"/>
                <a:cs typeface="Times New Roman" panose="02020603050405020304" pitchFamily="18" charset="0"/>
              </a:rPr>
              <a:t>age,</a:t>
            </a:r>
            <a:r>
              <a:rPr lang="en-US" sz="2100" b="1" spc="30" dirty="0">
                <a:latin typeface="Calibri" panose="020F0502020204030204" pitchFamily="34" charset="0"/>
                <a:ea typeface="Times New Roman" panose="02020603050405020304" pitchFamily="18" charset="0"/>
                <a:cs typeface="Times New Roman" panose="02020603050405020304" pitchFamily="18" charset="0"/>
              </a:rPr>
              <a:t> </a:t>
            </a:r>
            <a:r>
              <a:rPr lang="en-US" sz="2100" b="1" spc="30" dirty="0" smtClean="0">
                <a:latin typeface="Calibri" panose="020F0502020204030204" pitchFamily="34" charset="0"/>
                <a:ea typeface="Times New Roman" panose="02020603050405020304" pitchFamily="18" charset="0"/>
                <a:cs typeface="Times New Roman" panose="02020603050405020304" pitchFamily="18" charset="0"/>
              </a:rPr>
              <a:t>2006-2015</a:t>
            </a:r>
            <a:endParaRPr lang="en-US" sz="2100" dirty="0"/>
          </a:p>
        </p:txBody>
      </p:sp>
      <p:sp>
        <p:nvSpPr>
          <p:cNvPr id="5" name="Rectangle 4"/>
          <p:cNvSpPr/>
          <p:nvPr/>
        </p:nvSpPr>
        <p:spPr>
          <a:xfrm>
            <a:off x="4175385" y="1059706"/>
            <a:ext cx="793230" cy="338554"/>
          </a:xfrm>
          <a:prstGeom prst="rect">
            <a:avLst/>
          </a:prstGeom>
        </p:spPr>
        <p:txBody>
          <a:bodyPr wrap="none">
            <a:spAutoFit/>
          </a:bodyPr>
          <a:lstStyle/>
          <a:p>
            <a:pPr algn="ctr">
              <a:spcBef>
                <a:spcPts val="600"/>
              </a:spcBef>
              <a:spcAft>
                <a:spcPts val="600"/>
              </a:spcAft>
            </a:pPr>
            <a:r>
              <a:rPr lang="en-US" sz="1600" b="1" dirty="0" smtClean="0">
                <a:latin typeface="Calibri" panose="020F0502020204030204" pitchFamily="34" charset="0"/>
                <a:ea typeface="Times New Roman" panose="02020603050405020304" pitchFamily="18" charset="0"/>
                <a:cs typeface="Segoe UI" panose="020B0502040204020203" pitchFamily="34" charset="0"/>
              </a:rPr>
              <a:t>(b) Age</a:t>
            </a:r>
            <a:endParaRPr lang="en-US" sz="1600" b="1"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6" name="Rectangle 5"/>
          <p:cNvSpPr/>
          <p:nvPr/>
        </p:nvSpPr>
        <p:spPr>
          <a:xfrm>
            <a:off x="0" y="5715000"/>
            <a:ext cx="9144000" cy="461665"/>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ESRD patients initiating hemodialysis in 2006-2015. Abbreviations: AV, arteriovenous;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7575" y="1305948"/>
            <a:ext cx="5488850" cy="4198082"/>
          </a:xfrm>
          <a:prstGeom prst="rect">
            <a:avLst/>
          </a:prstGeom>
        </p:spPr>
      </p:pic>
    </p:spTree>
    <p:extLst>
      <p:ext uri="{BB962C8B-B14F-4D97-AF65-F5344CB8AC3E}">
        <p14:creationId xmlns:p14="http://schemas.microsoft.com/office/powerpoint/2010/main" val="3109189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31</a:t>
            </a:fld>
            <a:endParaRPr lang="en-US" dirty="0"/>
          </a:p>
        </p:txBody>
      </p:sp>
      <p:sp>
        <p:nvSpPr>
          <p:cNvPr id="3" name="Title 2"/>
          <p:cNvSpPr>
            <a:spLocks noGrp="1"/>
          </p:cNvSpPr>
          <p:nvPr>
            <p:ph type="title"/>
          </p:nvPr>
        </p:nvSpPr>
        <p:spPr>
          <a:xfrm>
            <a:off x="-57150" y="139763"/>
            <a:ext cx="9258300" cy="868362"/>
          </a:xfrm>
        </p:spPr>
        <p:txBody>
          <a:bodyPr/>
          <a:lstStyle/>
          <a:p>
            <a:pPr marL="0" marR="0">
              <a:spcBef>
                <a:spcPts val="24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7.13 Distribution of vascular access type in prevalent pediatric hemodialysis patients (aged 0-21 years* as of May 31, 2016)</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6" name="Rectangle 5"/>
          <p:cNvSpPr/>
          <p:nvPr/>
        </p:nvSpPr>
        <p:spPr>
          <a:xfrm>
            <a:off x="0" y="5295900"/>
            <a:ext cx="9144000" cy="914400"/>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CROWNWeb clinical extracts for May 2016. Hemodialysis patients initiating treatment for ESRD at least 90 days prior to May 1, 2016, *who were &lt;22 years old as May 1, 2016, and who were alive through May 31, 2016; Catheter=any catheter use; fistula and graft use shown are without the use of a catheter. Abbreviations: AVF, arteriovenous fistula; AVG, arteriovenous graft; ESRD, end-stage renal disease</a:t>
            </a:r>
          </a:p>
          <a:p>
            <a:r>
              <a:rPr lang="en-US" sz="1200" i="1" dirty="0">
                <a:latin typeface="Calibri" panose="020F0502020204030204" pitchFamily="34" charset="0"/>
                <a:ea typeface="Times New Roman" panose="02020603050405020304" pitchFamily="18" charset="0"/>
                <a:cs typeface="Times New Roman" panose="02020603050405020304" pitchFamily="18" charset="0"/>
              </a:rPr>
              <a:t/>
            </a:r>
            <a:br>
              <a:rPr lang="en-US" sz="1200" i="1" dirty="0">
                <a:latin typeface="Calibri" panose="020F0502020204030204" pitchFamily="34" charset="0"/>
                <a:ea typeface="Times New Roman" panose="02020603050405020304" pitchFamily="18" charset="0"/>
                <a:cs typeface="Times New Roman" panose="02020603050405020304" pitchFamily="18" charset="0"/>
              </a:rPr>
            </a:br>
            <a:endParaRPr lang="en-US" sz="1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1485" y="1207613"/>
            <a:ext cx="6021031" cy="3888798"/>
          </a:xfrm>
          <a:prstGeom prst="rect">
            <a:avLst/>
          </a:prstGeom>
        </p:spPr>
      </p:pic>
    </p:spTree>
    <p:extLst>
      <p:ext uri="{BB962C8B-B14F-4D97-AF65-F5344CB8AC3E}">
        <p14:creationId xmlns:p14="http://schemas.microsoft.com/office/powerpoint/2010/main" val="55530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32</a:t>
            </a:fld>
            <a:endParaRPr lang="en-US" dirty="0"/>
          </a:p>
        </p:txBody>
      </p:sp>
      <p:sp>
        <p:nvSpPr>
          <p:cNvPr id="3" name="Title 2"/>
          <p:cNvSpPr>
            <a:spLocks noGrp="1"/>
          </p:cNvSpPr>
          <p:nvPr>
            <p:ph type="title"/>
          </p:nvPr>
        </p:nvSpPr>
        <p:spPr>
          <a:xfrm>
            <a:off x="-9197" y="228600"/>
            <a:ext cx="9144000" cy="1324944"/>
          </a:xfrm>
        </p:spPr>
        <p:txBody>
          <a:bodyPr/>
          <a:lstStyle/>
          <a:p>
            <a:pPr marL="0" marR="0">
              <a:spcBef>
                <a:spcPts val="1800"/>
              </a:spcBef>
              <a:spcAft>
                <a:spcPts val="600"/>
              </a:spcAft>
            </a:pPr>
            <a:r>
              <a:rPr lang="en-US" sz="2000" b="1" spc="30" dirty="0">
                <a:latin typeface="Calibri" panose="020F0502020204030204" pitchFamily="34" charset="0"/>
                <a:ea typeface="Times New Roman" panose="02020603050405020304" pitchFamily="18" charset="0"/>
                <a:cs typeface="Times New Roman" panose="02020603050405020304" pitchFamily="18" charset="0"/>
              </a:rPr>
              <a:t>vol 2 Figure 7.14 Trends in pediatric transplantation (aged 0-21 years), by (a) ESRD incident and kidney transplant rates, (b) kidney transplant counts and waiting list times, (c) kidney transplant counts by donor type, (d) kidney transplant counts, patients 0-17 years, (e) and kidney transplant counts, patients 18-21 </a:t>
            </a:r>
            <a:r>
              <a:rPr lang="en-US" sz="2000" b="1" spc="30" dirty="0" smtClean="0">
                <a:latin typeface="Calibri" panose="020F0502020204030204" pitchFamily="34" charset="0"/>
                <a:ea typeface="Times New Roman" panose="02020603050405020304" pitchFamily="18" charset="0"/>
                <a:cs typeface="Times New Roman" panose="02020603050405020304" pitchFamily="18" charset="0"/>
              </a:rPr>
              <a:t>years</a:t>
            </a:r>
            <a:endParaRPr lang="en-US" sz="2000" dirty="0"/>
          </a:p>
        </p:txBody>
      </p:sp>
      <p:sp>
        <p:nvSpPr>
          <p:cNvPr id="5" name="Rectangle 4"/>
          <p:cNvSpPr/>
          <p:nvPr/>
        </p:nvSpPr>
        <p:spPr>
          <a:xfrm>
            <a:off x="-219523" y="5219700"/>
            <a:ext cx="9412014" cy="1061829"/>
          </a:xfrm>
          <a:prstGeom prst="rect">
            <a:avLst/>
          </a:prstGeom>
        </p:spPr>
        <p:txBody>
          <a:bodyPr wrap="square">
            <a:spAutoFit/>
          </a:bodyPr>
          <a:lstStyle/>
          <a:p>
            <a:pPr marL="228600" marR="0">
              <a:spcBef>
                <a:spcPts val="0"/>
              </a:spcBef>
              <a:spcAft>
                <a:spcPts val="1200"/>
              </a:spcAft>
              <a:tabLst>
                <a:tab pos="5943600" algn="l"/>
              </a:tabLst>
            </a:pPr>
            <a:r>
              <a:rPr lang="en-US" sz="1050" i="1" dirty="0">
                <a:latin typeface="Calibri" panose="020F0502020204030204" pitchFamily="34" charset="0"/>
                <a:ea typeface="Times New Roman" panose="02020603050405020304" pitchFamily="18" charset="0"/>
                <a:cs typeface="Times New Roman" panose="02020603050405020304" pitchFamily="18" charset="0"/>
              </a:rPr>
              <a:t>Data Source: (a) Reference Tables A1, E9, and M1. The rate of ESRD per million among the U.S. population aged 0-21 years and the rate of transplantation in dialysis patients aged 0-21 years at the time of transplant, 1996–2015. (b) Special analyses, USRDS ESRD Database. The waiting list count provides the number of pediatric candidates aged 0-21 years on the Organ Procurement and Transplantation Network kidney transplant waiting list on December 31 of each year for first and subsequent kidney alone or kidney plus pancreas transplantation. Candidates listed at more than one center on December 31 are counted only once. There are no data available for median waiting list time for patients with prior transplants listed after 2012. (c-e) Reference Tables E8, E8(2), E8(3). This figure represents kidney alone and kidney plus pancreas transplant counts for all pediatric candidates. Abbreviations: ESRD, end-stage renal disease; </a:t>
            </a:r>
            <a:r>
              <a:rPr lang="en-US" sz="1050" i="1" dirty="0" err="1">
                <a:latin typeface="Calibri" panose="020F0502020204030204" pitchFamily="34" charset="0"/>
                <a:ea typeface="Times New Roman" panose="02020603050405020304" pitchFamily="18" charset="0"/>
                <a:cs typeface="Times New Roman" panose="02020603050405020304" pitchFamily="18" charset="0"/>
              </a:rPr>
              <a:t>pt</a:t>
            </a:r>
            <a:r>
              <a:rPr lang="en-US" sz="1050" i="1" dirty="0">
                <a:latin typeface="Calibri" panose="020F0502020204030204" pitchFamily="34" charset="0"/>
                <a:ea typeface="Times New Roman" panose="02020603050405020304" pitchFamily="18" charset="0"/>
                <a:cs typeface="Times New Roman" panose="02020603050405020304" pitchFamily="18" charset="0"/>
              </a:rPr>
              <a:t>, patient; </a:t>
            </a:r>
            <a:r>
              <a:rPr lang="en-US" sz="105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050" i="1" dirty="0">
                <a:latin typeface="Calibri" panose="020F0502020204030204" pitchFamily="34" charset="0"/>
                <a:ea typeface="Times New Roman" panose="02020603050405020304" pitchFamily="18" charset="0"/>
                <a:cs typeface="Times New Roman" panose="02020603050405020304" pitchFamily="18" charset="0"/>
              </a:rPr>
              <a:t>, transplant; </a:t>
            </a:r>
            <a:r>
              <a:rPr lang="en-US" sz="1050" i="1" dirty="0" err="1">
                <a:latin typeface="Calibri" panose="020F0502020204030204" pitchFamily="34" charset="0"/>
                <a:ea typeface="Times New Roman" panose="02020603050405020304" pitchFamily="18" charset="0"/>
                <a:cs typeface="Times New Roman" panose="02020603050405020304" pitchFamily="18" charset="0"/>
              </a:rPr>
              <a:t>yrs</a:t>
            </a:r>
            <a:r>
              <a:rPr lang="en-US" sz="1050" i="1" dirty="0">
                <a:latin typeface="Calibri" panose="020F0502020204030204" pitchFamily="34" charset="0"/>
                <a:ea typeface="Times New Roman" panose="02020603050405020304" pitchFamily="18" charset="0"/>
                <a:cs typeface="Times New Roman" panose="02020603050405020304" pitchFamily="18" charset="0"/>
              </a:rPr>
              <a:t>, years.</a:t>
            </a:r>
            <a:endParaRPr lang="en-US" sz="105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2549271" y="1621781"/>
            <a:ext cx="4027064" cy="338554"/>
          </a:xfrm>
          <a:prstGeom prst="rect">
            <a:avLst/>
          </a:prstGeom>
        </p:spPr>
        <p:txBody>
          <a:bodyPr wrap="none">
            <a:spAutoFit/>
          </a:bodyPr>
          <a:lstStyle/>
          <a:p>
            <a:pPr marR="0" lvl="0" algn="ctr" fontAlgn="base">
              <a:spcBef>
                <a:spcPts val="600"/>
              </a:spcBef>
              <a:spcAft>
                <a:spcPts val="60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(a) ESRD </a:t>
            </a:r>
            <a:r>
              <a:rPr lang="en-US" sz="1600" b="1" kern="0" dirty="0">
                <a:latin typeface="Calibri" panose="020F0502020204030204" pitchFamily="34" charset="0"/>
                <a:ea typeface="Times New Roman" panose="02020603050405020304" pitchFamily="18" charset="0"/>
                <a:cs typeface="Segoe UI" panose="020B0502040204020203" pitchFamily="34" charset="0"/>
              </a:rPr>
              <a:t>incident and kidney transplant rates</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9280" y="2075069"/>
            <a:ext cx="5214407" cy="3009114"/>
          </a:xfrm>
          <a:prstGeom prst="rect">
            <a:avLst/>
          </a:prstGeom>
        </p:spPr>
      </p:pic>
    </p:spTree>
    <p:extLst>
      <p:ext uri="{BB962C8B-B14F-4D97-AF65-F5344CB8AC3E}">
        <p14:creationId xmlns:p14="http://schemas.microsoft.com/office/powerpoint/2010/main" val="3718685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33</a:t>
            </a:fld>
            <a:endParaRPr lang="en-US" dirty="0"/>
          </a:p>
        </p:txBody>
      </p:sp>
      <p:sp>
        <p:nvSpPr>
          <p:cNvPr id="3" name="Title 2"/>
          <p:cNvSpPr>
            <a:spLocks noGrp="1"/>
          </p:cNvSpPr>
          <p:nvPr>
            <p:ph type="title"/>
          </p:nvPr>
        </p:nvSpPr>
        <p:spPr>
          <a:xfrm>
            <a:off x="-7197" y="228600"/>
            <a:ext cx="9144000" cy="1363044"/>
          </a:xfrm>
        </p:spPr>
        <p:txBody>
          <a:bodyPr/>
          <a:lstStyle/>
          <a:p>
            <a:pPr marL="0" marR="0">
              <a:spcBef>
                <a:spcPts val="1800"/>
              </a:spcBef>
              <a:spcAft>
                <a:spcPts val="600"/>
              </a:spcAft>
            </a:pPr>
            <a:r>
              <a:rPr lang="en-US" sz="2000" b="1" spc="30" dirty="0">
                <a:latin typeface="Calibri" panose="020F0502020204030204" pitchFamily="34" charset="0"/>
                <a:ea typeface="Times New Roman" panose="02020603050405020304" pitchFamily="18" charset="0"/>
                <a:cs typeface="Times New Roman" panose="02020603050405020304" pitchFamily="18" charset="0"/>
              </a:rPr>
              <a:t>vol 2 Figure 7.14 Trends in pediatric transplantation (aged 0-21 years), by (a) ESRD incident and kidney transplant rates, (b) kidney transplant counts and waiting list times, (c) kidney transplant counts by donor type, (d) kidney transplant counts, patients 0-17 years, (e) and kidney transplant counts, patients 18-21 </a:t>
            </a:r>
            <a:r>
              <a:rPr lang="en-US" sz="2000" b="1" spc="30" dirty="0" smtClean="0">
                <a:latin typeface="Calibri" panose="020F0502020204030204" pitchFamily="34" charset="0"/>
                <a:ea typeface="Times New Roman" panose="02020603050405020304" pitchFamily="18" charset="0"/>
                <a:cs typeface="Times New Roman" panose="02020603050405020304" pitchFamily="18" charset="0"/>
              </a:rPr>
              <a:t>years</a:t>
            </a:r>
            <a:endParaRPr lang="en-US" sz="2000" dirty="0"/>
          </a:p>
        </p:txBody>
      </p:sp>
      <p:sp>
        <p:nvSpPr>
          <p:cNvPr id="5" name="Rectangle 4"/>
          <p:cNvSpPr/>
          <p:nvPr/>
        </p:nvSpPr>
        <p:spPr>
          <a:xfrm>
            <a:off x="-259932" y="5105400"/>
            <a:ext cx="9412014" cy="1061829"/>
          </a:xfrm>
          <a:prstGeom prst="rect">
            <a:avLst/>
          </a:prstGeom>
        </p:spPr>
        <p:txBody>
          <a:bodyPr wrap="square">
            <a:spAutoFit/>
          </a:bodyPr>
          <a:lstStyle/>
          <a:p>
            <a:pPr marL="228600" marR="0">
              <a:spcBef>
                <a:spcPts val="0"/>
              </a:spcBef>
              <a:spcAft>
                <a:spcPts val="1200"/>
              </a:spcAft>
              <a:tabLst>
                <a:tab pos="5943600" algn="l"/>
              </a:tabLst>
            </a:pPr>
            <a:r>
              <a:rPr lang="en-US" sz="1050" i="1" dirty="0">
                <a:latin typeface="Calibri" panose="020F0502020204030204" pitchFamily="34" charset="0"/>
                <a:ea typeface="Times New Roman" panose="02020603050405020304" pitchFamily="18" charset="0"/>
                <a:cs typeface="Times New Roman" panose="02020603050405020304" pitchFamily="18" charset="0"/>
              </a:rPr>
              <a:t>Data Source: (a) Reference Tables A1, E9, and M1. The rate of ESRD per million among the U.S. population aged 0-21 years and the rate of transplantation in dialysis patients aged 0-21 years at the time of transplant, 1996–2015. (b) Special analyses, USRDS ESRD Database. The waiting list count provides the number of pediatric candidates aged 0-21 years on the Organ Procurement and Transplantation Network kidney transplant waiting list on December 31 of each year for first and subsequent kidney alone or kidney plus pancreas transplantation. Candidates listed at more than one center on December 31 are counted only once. There are no data available for median waiting list time for patients with prior transplants listed after 2012. (c-e) Reference Tables E8, E8(2), E8(3). This figure represents kidney alone and kidney plus pancreas transplant counts for all pediatric candidates. Abbreviations: ESRD, end-stage renal disease; </a:t>
            </a:r>
            <a:r>
              <a:rPr lang="en-US" sz="1050" i="1" dirty="0" err="1">
                <a:latin typeface="Calibri" panose="020F0502020204030204" pitchFamily="34" charset="0"/>
                <a:ea typeface="Times New Roman" panose="02020603050405020304" pitchFamily="18" charset="0"/>
                <a:cs typeface="Times New Roman" panose="02020603050405020304" pitchFamily="18" charset="0"/>
              </a:rPr>
              <a:t>pt</a:t>
            </a:r>
            <a:r>
              <a:rPr lang="en-US" sz="1050" i="1" dirty="0">
                <a:latin typeface="Calibri" panose="020F0502020204030204" pitchFamily="34" charset="0"/>
                <a:ea typeface="Times New Roman" panose="02020603050405020304" pitchFamily="18" charset="0"/>
                <a:cs typeface="Times New Roman" panose="02020603050405020304" pitchFamily="18" charset="0"/>
              </a:rPr>
              <a:t>, patient; </a:t>
            </a:r>
            <a:r>
              <a:rPr lang="en-US" sz="105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050" i="1" dirty="0">
                <a:latin typeface="Calibri" panose="020F0502020204030204" pitchFamily="34" charset="0"/>
                <a:ea typeface="Times New Roman" panose="02020603050405020304" pitchFamily="18" charset="0"/>
                <a:cs typeface="Times New Roman" panose="02020603050405020304" pitchFamily="18" charset="0"/>
              </a:rPr>
              <a:t>, transplant; </a:t>
            </a:r>
            <a:r>
              <a:rPr lang="en-US" sz="1050" i="1" dirty="0" err="1">
                <a:latin typeface="Calibri" panose="020F0502020204030204" pitchFamily="34" charset="0"/>
                <a:ea typeface="Times New Roman" panose="02020603050405020304" pitchFamily="18" charset="0"/>
                <a:cs typeface="Times New Roman" panose="02020603050405020304" pitchFamily="18" charset="0"/>
              </a:rPr>
              <a:t>yrs</a:t>
            </a:r>
            <a:r>
              <a:rPr lang="en-US" sz="1050" i="1" dirty="0">
                <a:latin typeface="Calibri" panose="020F0502020204030204" pitchFamily="34" charset="0"/>
                <a:ea typeface="Times New Roman" panose="02020603050405020304" pitchFamily="18" charset="0"/>
                <a:cs typeface="Times New Roman" panose="02020603050405020304" pitchFamily="18" charset="0"/>
              </a:rPr>
              <a:t>, years.</a:t>
            </a:r>
            <a:endParaRPr lang="en-US" sz="105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2342062" y="1804909"/>
            <a:ext cx="4459875" cy="338554"/>
          </a:xfrm>
          <a:prstGeom prst="rect">
            <a:avLst/>
          </a:prstGeom>
        </p:spPr>
        <p:txBody>
          <a:bodyPr wrap="none">
            <a:spAutoFit/>
          </a:bodyPr>
          <a:lstStyle/>
          <a:p>
            <a:pPr marR="0" lvl="0" algn="ctr" fontAlgn="base">
              <a:spcBef>
                <a:spcPts val="600"/>
              </a:spcBef>
              <a:spcAft>
                <a:spcPts val="60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(b) Kidney transplant counts and waiting list items</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4522" y="2285950"/>
            <a:ext cx="6174956" cy="2510033"/>
          </a:xfrm>
          <a:prstGeom prst="rect">
            <a:avLst/>
          </a:prstGeom>
        </p:spPr>
      </p:pic>
    </p:spTree>
    <p:extLst>
      <p:ext uri="{BB962C8B-B14F-4D97-AF65-F5344CB8AC3E}">
        <p14:creationId xmlns:p14="http://schemas.microsoft.com/office/powerpoint/2010/main" val="1558594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34</a:t>
            </a:fld>
            <a:endParaRPr lang="en-US" dirty="0"/>
          </a:p>
        </p:txBody>
      </p:sp>
      <p:sp>
        <p:nvSpPr>
          <p:cNvPr id="3" name="Title 2"/>
          <p:cNvSpPr>
            <a:spLocks noGrp="1"/>
          </p:cNvSpPr>
          <p:nvPr>
            <p:ph type="title"/>
          </p:nvPr>
        </p:nvSpPr>
        <p:spPr>
          <a:xfrm>
            <a:off x="0" y="152400"/>
            <a:ext cx="9144000" cy="1447800"/>
          </a:xfrm>
        </p:spPr>
        <p:txBody>
          <a:bodyPr/>
          <a:lstStyle/>
          <a:p>
            <a:pPr marL="0" marR="0">
              <a:spcBef>
                <a:spcPts val="1800"/>
              </a:spcBef>
              <a:spcAft>
                <a:spcPts val="600"/>
              </a:spcAft>
            </a:pPr>
            <a:r>
              <a:rPr lang="en-US" sz="2000" b="1" spc="30" dirty="0">
                <a:latin typeface="Calibri" panose="020F0502020204030204" pitchFamily="34" charset="0"/>
                <a:ea typeface="Times New Roman" panose="02020603050405020304" pitchFamily="18" charset="0"/>
                <a:cs typeface="Times New Roman" panose="02020603050405020304" pitchFamily="18" charset="0"/>
              </a:rPr>
              <a:t>vol 2 Figure 7.14 Trends in pediatric transplantation (aged 0-21 years), by (a) ESRD incident and kidney transplant rates, (b) kidney transplant counts and waiting list times, (c) kidney transplant counts by donor type, (d) kidney transplant counts, patients 0-17 years, (e) and kidney transplant counts, patients 18-21 </a:t>
            </a:r>
            <a:r>
              <a:rPr lang="en-US" sz="2000" b="1" spc="30" dirty="0" smtClean="0">
                <a:latin typeface="Calibri" panose="020F0502020204030204" pitchFamily="34" charset="0"/>
                <a:ea typeface="Times New Roman" panose="02020603050405020304" pitchFamily="18" charset="0"/>
                <a:cs typeface="Times New Roman" panose="02020603050405020304" pitchFamily="18" charset="0"/>
              </a:rPr>
              <a:t>years</a:t>
            </a:r>
            <a:endParaRPr lang="en-US" sz="20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19300" y="2059768"/>
            <a:ext cx="5105399" cy="2900975"/>
          </a:xfrm>
        </p:spPr>
      </p:pic>
      <p:sp>
        <p:nvSpPr>
          <p:cNvPr id="5" name="Rectangle 4"/>
          <p:cNvSpPr/>
          <p:nvPr/>
        </p:nvSpPr>
        <p:spPr>
          <a:xfrm>
            <a:off x="0" y="4960743"/>
            <a:ext cx="8953500" cy="1223412"/>
          </a:xfrm>
          <a:prstGeom prst="rect">
            <a:avLst/>
          </a:prstGeom>
        </p:spPr>
        <p:txBody>
          <a:bodyPr wrap="square">
            <a:spAutoFit/>
          </a:bodyPr>
          <a:lstStyle/>
          <a:p>
            <a:pPr marL="228600" marR="0">
              <a:spcBef>
                <a:spcPts val="0"/>
              </a:spcBef>
              <a:spcAft>
                <a:spcPts val="1200"/>
              </a:spcAft>
              <a:tabLst>
                <a:tab pos="5943600" algn="l"/>
              </a:tabLst>
            </a:pPr>
            <a:r>
              <a:rPr lang="en-US" sz="1050" i="1" dirty="0">
                <a:latin typeface="Calibri" panose="020F0502020204030204" pitchFamily="34" charset="0"/>
                <a:ea typeface="Times New Roman" panose="02020603050405020304" pitchFamily="18" charset="0"/>
                <a:cs typeface="Times New Roman" panose="02020603050405020304" pitchFamily="18" charset="0"/>
              </a:rPr>
              <a:t>Data Source: (a) Reference Tables A1, E9, and M1. The rate of ESRD per million among the U.S. population aged 0-21 years and the rate of transplantation in dialysis patients aged 0-21 years at the time of transplant, 1996–2015. (b) Special analyses, USRDS ESRD Database. The waiting list count provides the number of pediatric candidates aged 0-21 years on the Organ Procurement and Transplantation Network kidney transplant waiting list on December 31 of each year for first and subsequent kidney alone or kidney plus pancreas transplantation. Candidates listed at more than one center on December 31 are counted only once. There are no data available for median waiting list time for patients with prior transplants listed after 2012. (c-e) Reference Tables E8, E8(2), E8(3). This figure represents kidney alone and kidney plus pancreas transplant counts for all pediatric candidates. Abbreviations: ESRD, end-stage renal disease; </a:t>
            </a:r>
            <a:r>
              <a:rPr lang="en-US" sz="1050" i="1" dirty="0" err="1">
                <a:latin typeface="Calibri" panose="020F0502020204030204" pitchFamily="34" charset="0"/>
                <a:ea typeface="Times New Roman" panose="02020603050405020304" pitchFamily="18" charset="0"/>
                <a:cs typeface="Times New Roman" panose="02020603050405020304" pitchFamily="18" charset="0"/>
              </a:rPr>
              <a:t>pt</a:t>
            </a:r>
            <a:r>
              <a:rPr lang="en-US" sz="1050" i="1" dirty="0">
                <a:latin typeface="Calibri" panose="020F0502020204030204" pitchFamily="34" charset="0"/>
                <a:ea typeface="Times New Roman" panose="02020603050405020304" pitchFamily="18" charset="0"/>
                <a:cs typeface="Times New Roman" panose="02020603050405020304" pitchFamily="18" charset="0"/>
              </a:rPr>
              <a:t>, patient; </a:t>
            </a:r>
            <a:r>
              <a:rPr lang="en-US" sz="105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050" i="1" dirty="0">
                <a:latin typeface="Calibri" panose="020F0502020204030204" pitchFamily="34" charset="0"/>
                <a:ea typeface="Times New Roman" panose="02020603050405020304" pitchFamily="18" charset="0"/>
                <a:cs typeface="Times New Roman" panose="02020603050405020304" pitchFamily="18" charset="0"/>
              </a:rPr>
              <a:t>, transplant; </a:t>
            </a:r>
            <a:r>
              <a:rPr lang="en-US" sz="1050" i="1" dirty="0" err="1">
                <a:latin typeface="Calibri" panose="020F0502020204030204" pitchFamily="34" charset="0"/>
                <a:ea typeface="Times New Roman" panose="02020603050405020304" pitchFamily="18" charset="0"/>
                <a:cs typeface="Times New Roman" panose="02020603050405020304" pitchFamily="18" charset="0"/>
              </a:rPr>
              <a:t>yrs</a:t>
            </a:r>
            <a:r>
              <a:rPr lang="en-US" sz="1050" i="1" dirty="0">
                <a:latin typeface="Calibri" panose="020F0502020204030204" pitchFamily="34" charset="0"/>
                <a:ea typeface="Times New Roman" panose="02020603050405020304" pitchFamily="18" charset="0"/>
                <a:cs typeface="Times New Roman" panose="02020603050405020304" pitchFamily="18" charset="0"/>
              </a:rPr>
              <a:t>, years.</a:t>
            </a:r>
            <a:endParaRPr lang="en-US" sz="105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2621786" y="1600200"/>
            <a:ext cx="3900428" cy="338554"/>
          </a:xfrm>
          <a:prstGeom prst="rect">
            <a:avLst/>
          </a:prstGeom>
        </p:spPr>
        <p:txBody>
          <a:bodyPr wrap="none">
            <a:spAutoFit/>
          </a:bodyPr>
          <a:lstStyle/>
          <a:p>
            <a:pPr marR="0" lvl="0" algn="ctr" fontAlgn="base">
              <a:spcBef>
                <a:spcPts val="600"/>
              </a:spcBef>
              <a:spcAft>
                <a:spcPts val="60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(c) Kidney transplant counts by donor types</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40152462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35</a:t>
            </a:fld>
            <a:endParaRPr lang="en-US" dirty="0"/>
          </a:p>
        </p:txBody>
      </p:sp>
      <p:sp>
        <p:nvSpPr>
          <p:cNvPr id="3" name="Title 2"/>
          <p:cNvSpPr>
            <a:spLocks noGrp="1"/>
          </p:cNvSpPr>
          <p:nvPr>
            <p:ph type="title"/>
          </p:nvPr>
        </p:nvSpPr>
        <p:spPr>
          <a:xfrm>
            <a:off x="0" y="252129"/>
            <a:ext cx="9144000" cy="1163717"/>
          </a:xfrm>
        </p:spPr>
        <p:txBody>
          <a:bodyPr/>
          <a:lstStyle/>
          <a:p>
            <a:pPr marL="0" marR="0">
              <a:spcBef>
                <a:spcPts val="1800"/>
              </a:spcBef>
              <a:spcAft>
                <a:spcPts val="600"/>
              </a:spcAft>
            </a:pPr>
            <a:r>
              <a:rPr lang="en-US" sz="1800" b="1" spc="30" dirty="0">
                <a:latin typeface="Calibri" panose="020F0502020204030204" pitchFamily="34" charset="0"/>
                <a:ea typeface="Times New Roman" panose="02020603050405020304" pitchFamily="18" charset="0"/>
                <a:cs typeface="Times New Roman" panose="02020603050405020304" pitchFamily="18" charset="0"/>
              </a:rPr>
              <a:t>vol 2 Figure 7.14 Trends in pediatric transplantation (aged 0-21 years), by (a) ESRD incident and kidney transplant rates, (b) kidney transplant counts and waiting list times, (c) kidney transplant counts by donor type, (d) kidney transplant counts, patients 0-17 years, (e) and kidney transplant counts, patients 18-21 </a:t>
            </a:r>
            <a:r>
              <a:rPr lang="en-US" sz="1800" b="1" spc="30" dirty="0" smtClean="0">
                <a:latin typeface="Calibri" panose="020F0502020204030204" pitchFamily="34" charset="0"/>
                <a:ea typeface="Times New Roman" panose="02020603050405020304" pitchFamily="18" charset="0"/>
                <a:cs typeface="Times New Roman" panose="02020603050405020304" pitchFamily="18" charset="0"/>
              </a:rPr>
              <a:t>years</a:t>
            </a:r>
            <a:endParaRPr lang="en-US" sz="1800" dirty="0"/>
          </a:p>
        </p:txBody>
      </p:sp>
      <p:sp>
        <p:nvSpPr>
          <p:cNvPr id="5" name="Rectangle 4"/>
          <p:cNvSpPr/>
          <p:nvPr/>
        </p:nvSpPr>
        <p:spPr>
          <a:xfrm>
            <a:off x="361949" y="5014845"/>
            <a:ext cx="8420100" cy="1223412"/>
          </a:xfrm>
          <a:prstGeom prst="rect">
            <a:avLst/>
          </a:prstGeom>
        </p:spPr>
        <p:txBody>
          <a:bodyPr wrap="square">
            <a:spAutoFit/>
          </a:bodyPr>
          <a:lstStyle/>
          <a:p>
            <a:pPr marL="228600" marR="0">
              <a:spcBef>
                <a:spcPts val="0"/>
              </a:spcBef>
              <a:spcAft>
                <a:spcPts val="1200"/>
              </a:spcAft>
              <a:tabLst>
                <a:tab pos="5943600" algn="l"/>
              </a:tabLst>
            </a:pPr>
            <a:r>
              <a:rPr lang="en-US" sz="1050" i="1" dirty="0">
                <a:latin typeface="Calibri" panose="020F0502020204030204" pitchFamily="34" charset="0"/>
                <a:ea typeface="Times New Roman" panose="02020603050405020304" pitchFamily="18" charset="0"/>
                <a:cs typeface="Times New Roman" panose="02020603050405020304" pitchFamily="18" charset="0"/>
              </a:rPr>
              <a:t>Data Source: (a) Reference Tables A1, E9, and M1. The rate of ESRD per million among the U.S. population aged 0-21 years and the rate of transplantation in dialysis patients aged 0-21 years at the time of transplant, 1996–2015. (b) Special analyses, USRDS ESRD Database. The waiting list count provides the number of pediatric candidates aged 0-21 years on the Organ Procurement and Transplantation Network kidney transplant waiting list on December 31 of each year for first and subsequent kidney alone or kidney plus pancreas transplantation. Candidates listed at more than one center on December 31 are counted only once. There are no data available for median waiting list time for patients with prior transplants listed after 2012. (c-e) Reference Tables E8, E8(2), E8(3). This figure represents kidney alone and kidney plus pancreas transplant counts for all pediatric candidates. Abbreviations: ESRD, end-stage renal disease; </a:t>
            </a:r>
            <a:r>
              <a:rPr lang="en-US" sz="1050" i="1" dirty="0" err="1">
                <a:latin typeface="Calibri" panose="020F0502020204030204" pitchFamily="34" charset="0"/>
                <a:ea typeface="Times New Roman" panose="02020603050405020304" pitchFamily="18" charset="0"/>
                <a:cs typeface="Times New Roman" panose="02020603050405020304" pitchFamily="18" charset="0"/>
              </a:rPr>
              <a:t>pt</a:t>
            </a:r>
            <a:r>
              <a:rPr lang="en-US" sz="1050" i="1" dirty="0">
                <a:latin typeface="Calibri" panose="020F0502020204030204" pitchFamily="34" charset="0"/>
                <a:ea typeface="Times New Roman" panose="02020603050405020304" pitchFamily="18" charset="0"/>
                <a:cs typeface="Times New Roman" panose="02020603050405020304" pitchFamily="18" charset="0"/>
              </a:rPr>
              <a:t>, patient; </a:t>
            </a:r>
            <a:r>
              <a:rPr lang="en-US" sz="105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050" i="1" dirty="0">
                <a:latin typeface="Calibri" panose="020F0502020204030204" pitchFamily="34" charset="0"/>
                <a:ea typeface="Times New Roman" panose="02020603050405020304" pitchFamily="18" charset="0"/>
                <a:cs typeface="Times New Roman" panose="02020603050405020304" pitchFamily="18" charset="0"/>
              </a:rPr>
              <a:t>, transplant; </a:t>
            </a:r>
            <a:r>
              <a:rPr lang="en-US" sz="1050" i="1" dirty="0" err="1">
                <a:latin typeface="Calibri" panose="020F0502020204030204" pitchFamily="34" charset="0"/>
                <a:ea typeface="Times New Roman" panose="02020603050405020304" pitchFamily="18" charset="0"/>
                <a:cs typeface="Times New Roman" panose="02020603050405020304" pitchFamily="18" charset="0"/>
              </a:rPr>
              <a:t>yrs</a:t>
            </a:r>
            <a:r>
              <a:rPr lang="en-US" sz="1050" i="1" dirty="0">
                <a:latin typeface="Calibri" panose="020F0502020204030204" pitchFamily="34" charset="0"/>
                <a:ea typeface="Times New Roman" panose="02020603050405020304" pitchFamily="18" charset="0"/>
                <a:cs typeface="Times New Roman" panose="02020603050405020304" pitchFamily="18" charset="0"/>
              </a:rPr>
              <a:t>, years.</a:t>
            </a:r>
            <a:endParaRPr lang="en-US" sz="105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2412593" y="1567346"/>
            <a:ext cx="4318811" cy="338554"/>
          </a:xfrm>
          <a:prstGeom prst="rect">
            <a:avLst/>
          </a:prstGeom>
        </p:spPr>
        <p:txBody>
          <a:bodyPr wrap="none">
            <a:spAutoFit/>
          </a:bodyPr>
          <a:lstStyle/>
          <a:p>
            <a:pPr marR="0" lvl="0" algn="ctr" fontAlgn="base">
              <a:spcBef>
                <a:spcPts val="600"/>
              </a:spcBef>
              <a:spcAft>
                <a:spcPts val="60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(d) Kidney transplant counts, patients 0-17 years</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272" r="1145"/>
          <a:stretch/>
        </p:blipFill>
        <p:spPr>
          <a:xfrm>
            <a:off x="2105026" y="2057400"/>
            <a:ext cx="4933949" cy="2957445"/>
          </a:xfrm>
          <a:prstGeom prst="rect">
            <a:avLst/>
          </a:prstGeom>
        </p:spPr>
      </p:pic>
    </p:spTree>
    <p:extLst>
      <p:ext uri="{BB962C8B-B14F-4D97-AF65-F5344CB8AC3E}">
        <p14:creationId xmlns:p14="http://schemas.microsoft.com/office/powerpoint/2010/main" val="2722835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36</a:t>
            </a:fld>
            <a:endParaRPr lang="en-US" dirty="0"/>
          </a:p>
        </p:txBody>
      </p:sp>
      <p:sp>
        <p:nvSpPr>
          <p:cNvPr id="3" name="Title 2"/>
          <p:cNvSpPr>
            <a:spLocks noGrp="1"/>
          </p:cNvSpPr>
          <p:nvPr>
            <p:ph type="title"/>
          </p:nvPr>
        </p:nvSpPr>
        <p:spPr>
          <a:xfrm>
            <a:off x="0" y="190500"/>
            <a:ext cx="9144000" cy="1295400"/>
          </a:xfrm>
        </p:spPr>
        <p:txBody>
          <a:bodyPr/>
          <a:lstStyle/>
          <a:p>
            <a:pPr marL="0" marR="0">
              <a:spcBef>
                <a:spcPts val="1800"/>
              </a:spcBef>
              <a:spcAft>
                <a:spcPts val="600"/>
              </a:spcAft>
            </a:pPr>
            <a:r>
              <a:rPr lang="en-US" sz="2000" b="1" spc="30" dirty="0">
                <a:latin typeface="Calibri" panose="020F0502020204030204" pitchFamily="34" charset="0"/>
                <a:ea typeface="Times New Roman" panose="02020603050405020304" pitchFamily="18" charset="0"/>
                <a:cs typeface="Times New Roman" panose="02020603050405020304" pitchFamily="18" charset="0"/>
              </a:rPr>
              <a:t>vol 2 Figure 7.14 Trends in pediatric transplantation (aged 0-21 years), by (a) ESRD incident and kidney transplant rates, (b) kidney transplant counts and waiting list times, (c) kidney transplant counts by donor type, (d) kidney transplant counts, patients 0-17 years, (e) and kidney transplant counts, patients 18-21 </a:t>
            </a:r>
            <a:r>
              <a:rPr lang="en-US" sz="2000" b="1" spc="30" dirty="0" smtClean="0">
                <a:latin typeface="Calibri" panose="020F0502020204030204" pitchFamily="34" charset="0"/>
                <a:ea typeface="Times New Roman" panose="02020603050405020304" pitchFamily="18" charset="0"/>
                <a:cs typeface="Times New Roman" panose="02020603050405020304" pitchFamily="18" charset="0"/>
              </a:rPr>
              <a:t>years</a:t>
            </a:r>
            <a:endParaRPr lang="en-US" sz="2000" dirty="0"/>
          </a:p>
        </p:txBody>
      </p:sp>
      <p:sp>
        <p:nvSpPr>
          <p:cNvPr id="5" name="Rectangle 4"/>
          <p:cNvSpPr/>
          <p:nvPr/>
        </p:nvSpPr>
        <p:spPr>
          <a:xfrm>
            <a:off x="495299" y="4972532"/>
            <a:ext cx="8153400" cy="1223412"/>
          </a:xfrm>
          <a:prstGeom prst="rect">
            <a:avLst/>
          </a:prstGeom>
        </p:spPr>
        <p:txBody>
          <a:bodyPr wrap="square">
            <a:spAutoFit/>
          </a:bodyPr>
          <a:lstStyle/>
          <a:p>
            <a:pPr marL="228600" marR="0">
              <a:spcBef>
                <a:spcPts val="0"/>
              </a:spcBef>
              <a:spcAft>
                <a:spcPts val="1200"/>
              </a:spcAft>
              <a:tabLst>
                <a:tab pos="5943600" algn="l"/>
              </a:tabLst>
            </a:pPr>
            <a:r>
              <a:rPr lang="en-US" sz="1050" i="1" dirty="0">
                <a:latin typeface="Calibri" panose="020F0502020204030204" pitchFamily="34" charset="0"/>
                <a:ea typeface="Times New Roman" panose="02020603050405020304" pitchFamily="18" charset="0"/>
                <a:cs typeface="Times New Roman" panose="02020603050405020304" pitchFamily="18" charset="0"/>
              </a:rPr>
              <a:t>Data Source: (a) Reference Tables A1, E9, and M1. The rate of ESRD per million among the U.S. population aged 0-21 years and the rate of transplantation in dialysis patients aged 0-21 years at the time of transplant, 1996–2015. (b) Special analyses, USRDS ESRD Database. The waiting list count provides the number of pediatric candidates aged 0-21 years on the Organ Procurement and Transplantation Network kidney transplant waiting list on December 31 of each year for first and subsequent kidney alone or kidney plus pancreas transplantation. Candidates listed at more than one center on December 31 are counted only once. There are no data available for median waiting list time for patients with prior transplants listed after 2012. (c-e) Reference Tables E8, E8(2), E8(3). This figure represents kidney alone and kidney plus pancreas transplant counts for all pediatric candidates. Abbreviations: ESRD, end-stage renal disease; </a:t>
            </a:r>
            <a:r>
              <a:rPr lang="en-US" sz="1050" i="1" dirty="0" err="1">
                <a:latin typeface="Calibri" panose="020F0502020204030204" pitchFamily="34" charset="0"/>
                <a:ea typeface="Times New Roman" panose="02020603050405020304" pitchFamily="18" charset="0"/>
                <a:cs typeface="Times New Roman" panose="02020603050405020304" pitchFamily="18" charset="0"/>
              </a:rPr>
              <a:t>pt</a:t>
            </a:r>
            <a:r>
              <a:rPr lang="en-US" sz="1050" i="1" dirty="0">
                <a:latin typeface="Calibri" panose="020F0502020204030204" pitchFamily="34" charset="0"/>
                <a:ea typeface="Times New Roman" panose="02020603050405020304" pitchFamily="18" charset="0"/>
                <a:cs typeface="Times New Roman" panose="02020603050405020304" pitchFamily="18" charset="0"/>
              </a:rPr>
              <a:t>, patient; </a:t>
            </a:r>
            <a:r>
              <a:rPr lang="en-US" sz="105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050" i="1" dirty="0">
                <a:latin typeface="Calibri" panose="020F0502020204030204" pitchFamily="34" charset="0"/>
                <a:ea typeface="Times New Roman" panose="02020603050405020304" pitchFamily="18" charset="0"/>
                <a:cs typeface="Times New Roman" panose="02020603050405020304" pitchFamily="18" charset="0"/>
              </a:rPr>
              <a:t>, transplant; </a:t>
            </a:r>
            <a:r>
              <a:rPr lang="en-US" sz="1050" i="1" dirty="0" err="1">
                <a:latin typeface="Calibri" panose="020F0502020204030204" pitchFamily="34" charset="0"/>
                <a:ea typeface="Times New Roman" panose="02020603050405020304" pitchFamily="18" charset="0"/>
                <a:cs typeface="Times New Roman" panose="02020603050405020304" pitchFamily="18" charset="0"/>
              </a:rPr>
              <a:t>yrs</a:t>
            </a:r>
            <a:r>
              <a:rPr lang="en-US" sz="1050" i="1" dirty="0">
                <a:latin typeface="Calibri" panose="020F0502020204030204" pitchFamily="34" charset="0"/>
                <a:ea typeface="Times New Roman" panose="02020603050405020304" pitchFamily="18" charset="0"/>
                <a:cs typeface="Times New Roman" panose="02020603050405020304" pitchFamily="18" charset="0"/>
              </a:rPr>
              <a:t>, years.</a:t>
            </a:r>
            <a:endParaRPr lang="en-US" sz="105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2364504" y="1639313"/>
            <a:ext cx="4414991" cy="338554"/>
          </a:xfrm>
          <a:prstGeom prst="rect">
            <a:avLst/>
          </a:prstGeom>
        </p:spPr>
        <p:txBody>
          <a:bodyPr wrap="none">
            <a:spAutoFit/>
          </a:bodyPr>
          <a:lstStyle/>
          <a:p>
            <a:pPr marR="0" lvl="0" algn="ctr" fontAlgn="base">
              <a:spcBef>
                <a:spcPts val="600"/>
              </a:spcBef>
              <a:spcAft>
                <a:spcPts val="60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(e) Kidney transplant counts, patients 18-21 years</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8350" y="2073794"/>
            <a:ext cx="5067300" cy="2922550"/>
          </a:xfrm>
          <a:prstGeom prst="rect">
            <a:avLst/>
          </a:prstGeom>
        </p:spPr>
      </p:pic>
    </p:spTree>
    <p:extLst>
      <p:ext uri="{BB962C8B-B14F-4D97-AF65-F5344CB8AC3E}">
        <p14:creationId xmlns:p14="http://schemas.microsoft.com/office/powerpoint/2010/main" val="29852925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37</a:t>
            </a:fld>
            <a:endParaRPr lang="en-US" dirty="0"/>
          </a:p>
        </p:txBody>
      </p:sp>
      <p:sp>
        <p:nvSpPr>
          <p:cNvPr id="3" name="Title 2"/>
          <p:cNvSpPr>
            <a:spLocks noGrp="1"/>
          </p:cNvSpPr>
          <p:nvPr>
            <p:ph type="title"/>
          </p:nvPr>
        </p:nvSpPr>
        <p:spPr>
          <a:xfrm>
            <a:off x="0" y="18290"/>
            <a:ext cx="9144000" cy="1143000"/>
          </a:xfrm>
        </p:spPr>
        <p:txBody>
          <a:bodyPr/>
          <a:lstStyle/>
          <a:p>
            <a:pPr marL="0" marR="0">
              <a:spcBef>
                <a:spcPts val="600"/>
              </a:spcBef>
              <a:spcAft>
                <a:spcPts val="0"/>
              </a:spcAft>
            </a:pPr>
            <a:r>
              <a:rPr lang="en-US" sz="2300" b="1" spc="30" dirty="0">
                <a:latin typeface="Calibri" panose="020F0502020204030204" pitchFamily="34" charset="0"/>
                <a:ea typeface="Times New Roman" panose="02020603050405020304" pitchFamily="18" charset="0"/>
                <a:cs typeface="Times New Roman" panose="02020603050405020304" pitchFamily="18" charset="0"/>
              </a:rPr>
              <a:t>vol 2 Figure 7.15 Annual rates of living and deceased donor transplants in pediatric dialysis patients (aged 0-21 years), by (</a:t>
            </a:r>
            <a:r>
              <a:rPr lang="en-US" sz="2300" b="1" spc="30" dirty="0" smtClean="0">
                <a:latin typeface="Calibri" panose="020F0502020204030204" pitchFamily="34" charset="0"/>
                <a:ea typeface="Times New Roman" panose="02020603050405020304" pitchFamily="18" charset="0"/>
                <a:cs typeface="Times New Roman" panose="02020603050405020304" pitchFamily="18" charset="0"/>
              </a:rPr>
              <a:t>a-b) age </a:t>
            </a:r>
            <a:br>
              <a:rPr lang="en-US" sz="2300" b="1" spc="30" dirty="0" smtClean="0">
                <a:latin typeface="Calibri" panose="020F0502020204030204" pitchFamily="34" charset="0"/>
                <a:ea typeface="Times New Roman" panose="02020603050405020304" pitchFamily="18" charset="0"/>
                <a:cs typeface="Times New Roman" panose="02020603050405020304" pitchFamily="18" charset="0"/>
              </a:rPr>
            </a:br>
            <a:r>
              <a:rPr lang="en-US" sz="2300" b="1" spc="30" dirty="0" smtClean="0">
                <a:latin typeface="Calibri" panose="020F0502020204030204" pitchFamily="34" charset="0"/>
                <a:ea typeface="Times New Roman" panose="02020603050405020304" pitchFamily="18" charset="0"/>
                <a:cs typeface="Times New Roman" panose="02020603050405020304" pitchFamily="18" charset="0"/>
              </a:rPr>
              <a:t>(c) </a:t>
            </a:r>
            <a:r>
              <a:rPr lang="en-US" sz="2300" b="1" spc="30" dirty="0">
                <a:latin typeface="Calibri" panose="020F0502020204030204" pitchFamily="34" charset="0"/>
                <a:ea typeface="Times New Roman" panose="02020603050405020304" pitchFamily="18" charset="0"/>
                <a:cs typeface="Times New Roman" panose="02020603050405020304" pitchFamily="18" charset="0"/>
              </a:rPr>
              <a:t>race, 1996-2015</a:t>
            </a:r>
            <a:br>
              <a:rPr lang="en-US" sz="23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3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1469" y="1389827"/>
            <a:ext cx="6861062" cy="4117856"/>
          </a:xfrm>
        </p:spPr>
      </p:pic>
      <p:sp>
        <p:nvSpPr>
          <p:cNvPr id="5" name="Rectangle 4"/>
          <p:cNvSpPr/>
          <p:nvPr/>
        </p:nvSpPr>
        <p:spPr>
          <a:xfrm>
            <a:off x="0" y="5676900"/>
            <a:ext cx="9144000" cy="461665"/>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Includes transplant year between 1996–2015. Abbreviations: ESRD, end-stage renal disease;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pt</a:t>
            </a:r>
            <a:r>
              <a:rPr lang="en-US" sz="1200" i="1" dirty="0">
                <a:latin typeface="Calibri" panose="020F0502020204030204" pitchFamily="34" charset="0"/>
                <a:ea typeface="Times New Roman" panose="02020603050405020304" pitchFamily="18" charset="0"/>
                <a:cs typeface="Times New Roman" panose="02020603050405020304" pitchFamily="18" charset="0"/>
              </a:rPr>
              <a:t>, patient;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yrs</a:t>
            </a:r>
            <a:r>
              <a:rPr lang="en-US" sz="1200" i="1" dirty="0">
                <a:latin typeface="Calibri" panose="020F0502020204030204" pitchFamily="34" charset="0"/>
                <a:ea typeface="Times New Roman" panose="02020603050405020304" pitchFamily="18" charset="0"/>
                <a:cs typeface="Times New Roman" panose="02020603050405020304" pitchFamily="18" charset="0"/>
              </a:rPr>
              <a:t>, years.</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3432105" y="1354348"/>
            <a:ext cx="2279791" cy="338554"/>
          </a:xfrm>
          <a:prstGeom prst="rect">
            <a:avLst/>
          </a:prstGeom>
        </p:spPr>
        <p:txBody>
          <a:bodyPr wrap="none">
            <a:spAutoFit/>
          </a:bodyPr>
          <a:lstStyle/>
          <a:p>
            <a:pPr marR="0" lvl="0" algn="ctr" fontAlgn="base">
              <a:spcBef>
                <a:spcPts val="600"/>
              </a:spcBef>
              <a:spcAft>
                <a:spcPts val="60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(a) Age with living donor</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12149434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38</a:t>
            </a:fld>
            <a:endParaRPr lang="en-US" dirty="0"/>
          </a:p>
        </p:txBody>
      </p:sp>
      <p:sp>
        <p:nvSpPr>
          <p:cNvPr id="3" name="Title 2"/>
          <p:cNvSpPr>
            <a:spLocks noGrp="1"/>
          </p:cNvSpPr>
          <p:nvPr>
            <p:ph type="title"/>
          </p:nvPr>
        </p:nvSpPr>
        <p:spPr>
          <a:xfrm>
            <a:off x="590550" y="157174"/>
            <a:ext cx="8042162" cy="1143000"/>
          </a:xfrm>
        </p:spPr>
        <p:txBody>
          <a:bodyPr/>
          <a:lstStyle/>
          <a:p>
            <a:pPr marL="0" marR="0">
              <a:spcBef>
                <a:spcPts val="600"/>
              </a:spcBef>
              <a:spcAft>
                <a:spcPts val="0"/>
              </a:spcAft>
            </a:pPr>
            <a:r>
              <a:rPr lang="en-US" sz="2100" b="1" spc="30" dirty="0">
                <a:latin typeface="Calibri" panose="020F0502020204030204" pitchFamily="34" charset="0"/>
                <a:ea typeface="Times New Roman" panose="02020603050405020304" pitchFamily="18" charset="0"/>
                <a:cs typeface="Times New Roman" panose="02020603050405020304" pitchFamily="18" charset="0"/>
              </a:rPr>
              <a:t>vol 2 Figure 7.15 Annual rates of living and deceased donor transplants in pediatric dialysis patients (aged 0-21 years), by (</a:t>
            </a:r>
            <a:r>
              <a:rPr lang="en-US" sz="2100" b="1" spc="30" dirty="0" smtClean="0">
                <a:latin typeface="Calibri" panose="020F0502020204030204" pitchFamily="34" charset="0"/>
                <a:ea typeface="Times New Roman" panose="02020603050405020304" pitchFamily="18" charset="0"/>
                <a:cs typeface="Times New Roman" panose="02020603050405020304" pitchFamily="18" charset="0"/>
              </a:rPr>
              <a:t>a-b) </a:t>
            </a:r>
            <a:r>
              <a:rPr lang="en-US" sz="2100" b="1" spc="30" dirty="0">
                <a:latin typeface="Calibri" panose="020F0502020204030204" pitchFamily="34" charset="0"/>
                <a:ea typeface="Times New Roman" panose="02020603050405020304" pitchFamily="18" charset="0"/>
                <a:cs typeface="Times New Roman" panose="02020603050405020304" pitchFamily="18" charset="0"/>
              </a:rPr>
              <a:t>age and </a:t>
            </a:r>
            <a:r>
              <a:rPr lang="en-US" sz="2100" b="1" spc="30" dirty="0" smtClean="0">
                <a:latin typeface="Calibri" panose="020F0502020204030204" pitchFamily="34" charset="0"/>
                <a:ea typeface="Times New Roman" panose="02020603050405020304" pitchFamily="18" charset="0"/>
                <a:cs typeface="Times New Roman" panose="02020603050405020304" pitchFamily="18" charset="0"/>
              </a:rPr>
              <a:t>(c) </a:t>
            </a:r>
            <a:r>
              <a:rPr lang="en-US" sz="2100" b="1" spc="30" dirty="0">
                <a:latin typeface="Calibri" panose="020F0502020204030204" pitchFamily="34" charset="0"/>
                <a:ea typeface="Times New Roman" panose="02020603050405020304" pitchFamily="18" charset="0"/>
                <a:cs typeface="Times New Roman" panose="02020603050405020304" pitchFamily="18" charset="0"/>
              </a:rPr>
              <a:t>race, 1996-2015</a:t>
            </a:r>
            <a:br>
              <a:rPr lang="en-US" sz="21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1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1100" y="1389827"/>
            <a:ext cx="6861062" cy="4117856"/>
          </a:xfrm>
        </p:spPr>
      </p:pic>
      <p:sp>
        <p:nvSpPr>
          <p:cNvPr id="5" name="Rectangle 4"/>
          <p:cNvSpPr/>
          <p:nvPr/>
        </p:nvSpPr>
        <p:spPr>
          <a:xfrm>
            <a:off x="0" y="5676900"/>
            <a:ext cx="9144000" cy="461665"/>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Includes transplant year between 1996–2015. Abbreviations: ESRD, end-stage renal disease;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pt</a:t>
            </a:r>
            <a:r>
              <a:rPr lang="en-US" sz="1200" i="1" dirty="0">
                <a:latin typeface="Calibri" panose="020F0502020204030204" pitchFamily="34" charset="0"/>
                <a:ea typeface="Times New Roman" panose="02020603050405020304" pitchFamily="18" charset="0"/>
                <a:cs typeface="Times New Roman" panose="02020603050405020304" pitchFamily="18" charset="0"/>
              </a:rPr>
              <a:t>, patient;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yrs</a:t>
            </a:r>
            <a:r>
              <a:rPr lang="en-US" sz="1200" i="1" dirty="0">
                <a:latin typeface="Calibri" panose="020F0502020204030204" pitchFamily="34" charset="0"/>
                <a:ea typeface="Times New Roman" panose="02020603050405020304" pitchFamily="18" charset="0"/>
                <a:cs typeface="Times New Roman" panose="02020603050405020304" pitchFamily="18" charset="0"/>
              </a:rPr>
              <a:t>, years.</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3255774" y="1469391"/>
            <a:ext cx="2632452" cy="338554"/>
          </a:xfrm>
          <a:prstGeom prst="rect">
            <a:avLst/>
          </a:prstGeom>
        </p:spPr>
        <p:txBody>
          <a:bodyPr wrap="none">
            <a:spAutoFit/>
          </a:bodyPr>
          <a:lstStyle/>
          <a:p>
            <a:pPr marR="0" lvl="0" algn="ctr" fontAlgn="base">
              <a:spcBef>
                <a:spcPts val="600"/>
              </a:spcBef>
              <a:spcAft>
                <a:spcPts val="60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(b) Age with deceased donor</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2327634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39</a:t>
            </a:fld>
            <a:endParaRPr lang="en-US" dirty="0"/>
          </a:p>
        </p:txBody>
      </p:sp>
      <p:sp>
        <p:nvSpPr>
          <p:cNvPr id="3" name="Title 2"/>
          <p:cNvSpPr>
            <a:spLocks noGrp="1"/>
          </p:cNvSpPr>
          <p:nvPr>
            <p:ph type="title"/>
          </p:nvPr>
        </p:nvSpPr>
        <p:spPr>
          <a:xfrm>
            <a:off x="0" y="304800"/>
            <a:ext cx="9144000" cy="838200"/>
          </a:xfrm>
        </p:spPr>
        <p:txBody>
          <a:bodyPr/>
          <a:lstStyle/>
          <a:p>
            <a:pPr marL="0" marR="0">
              <a:spcBef>
                <a:spcPts val="600"/>
              </a:spcBef>
              <a:spcAft>
                <a:spcPts val="0"/>
              </a:spcAft>
            </a:pPr>
            <a:r>
              <a:rPr lang="en-US" sz="2000" b="1" spc="30" dirty="0">
                <a:latin typeface="Calibri" panose="020F0502020204030204" pitchFamily="34" charset="0"/>
                <a:ea typeface="Times New Roman" panose="02020603050405020304" pitchFamily="18" charset="0"/>
                <a:cs typeface="Times New Roman" panose="02020603050405020304" pitchFamily="18" charset="0"/>
              </a:rPr>
              <a:t>vol 2 Figure 7.15 Annual rates of living and deceased donor transplants in pediatric dialysis patients (aged 0-21 years), by (</a:t>
            </a:r>
            <a:r>
              <a:rPr lang="en-US" sz="2000" b="1" spc="30" dirty="0" smtClean="0">
                <a:latin typeface="Calibri" panose="020F0502020204030204" pitchFamily="34" charset="0"/>
                <a:ea typeface="Times New Roman" panose="02020603050405020304" pitchFamily="18" charset="0"/>
                <a:cs typeface="Times New Roman" panose="02020603050405020304" pitchFamily="18" charset="0"/>
              </a:rPr>
              <a:t>a-b) </a:t>
            </a:r>
            <a:r>
              <a:rPr lang="en-US" sz="2000" b="1" spc="30" dirty="0">
                <a:latin typeface="Calibri" panose="020F0502020204030204" pitchFamily="34" charset="0"/>
                <a:ea typeface="Times New Roman" panose="02020603050405020304" pitchFamily="18" charset="0"/>
                <a:cs typeface="Times New Roman" panose="02020603050405020304" pitchFamily="18" charset="0"/>
              </a:rPr>
              <a:t>age and </a:t>
            </a:r>
            <a:r>
              <a:rPr lang="en-US" sz="2000" b="1" spc="30" dirty="0" smtClean="0">
                <a:latin typeface="Calibri" panose="020F0502020204030204" pitchFamily="34" charset="0"/>
                <a:ea typeface="Times New Roman" panose="02020603050405020304" pitchFamily="18" charset="0"/>
                <a:cs typeface="Times New Roman" panose="02020603050405020304" pitchFamily="18" charset="0"/>
              </a:rPr>
              <a:t>(c) </a:t>
            </a:r>
            <a:r>
              <a:rPr lang="en-US" sz="2000" b="1" spc="30" dirty="0">
                <a:latin typeface="Calibri" panose="020F0502020204030204" pitchFamily="34" charset="0"/>
                <a:ea typeface="Times New Roman" panose="02020603050405020304" pitchFamily="18" charset="0"/>
                <a:cs typeface="Times New Roman" panose="02020603050405020304" pitchFamily="18" charset="0"/>
              </a:rPr>
              <a:t>race, </a:t>
            </a:r>
            <a:r>
              <a:rPr lang="en-US" sz="2000" b="1" spc="30" dirty="0" smtClean="0">
                <a:latin typeface="Calibri" panose="020F0502020204030204" pitchFamily="34" charset="0"/>
                <a:ea typeface="Times New Roman" panose="02020603050405020304" pitchFamily="18" charset="0"/>
                <a:cs typeface="Times New Roman" panose="02020603050405020304" pitchFamily="18" charset="0"/>
              </a:rPr>
              <a:t>1996-2015</a:t>
            </a:r>
            <a:endParaRPr lang="en-US" sz="2000" dirty="0"/>
          </a:p>
        </p:txBody>
      </p:sp>
      <p:sp>
        <p:nvSpPr>
          <p:cNvPr id="5" name="Rectangle 4"/>
          <p:cNvSpPr/>
          <p:nvPr/>
        </p:nvSpPr>
        <p:spPr>
          <a:xfrm>
            <a:off x="0" y="5676900"/>
            <a:ext cx="9144000" cy="461665"/>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Includes transplant year between 1996–2015. Abbreviations: ESRD, end-stage renal disease;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pt</a:t>
            </a:r>
            <a:r>
              <a:rPr lang="en-US" sz="1200" i="1" dirty="0">
                <a:latin typeface="Calibri" panose="020F0502020204030204" pitchFamily="34" charset="0"/>
                <a:ea typeface="Times New Roman" panose="02020603050405020304" pitchFamily="18" charset="0"/>
                <a:cs typeface="Times New Roman" panose="02020603050405020304" pitchFamily="18" charset="0"/>
              </a:rPr>
              <a:t>, patient;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yrs</a:t>
            </a:r>
            <a:r>
              <a:rPr lang="en-US" sz="1200" i="1" dirty="0">
                <a:latin typeface="Calibri" panose="020F0502020204030204" pitchFamily="34" charset="0"/>
                <a:ea typeface="Times New Roman" panose="02020603050405020304" pitchFamily="18" charset="0"/>
                <a:cs typeface="Times New Roman" panose="02020603050405020304" pitchFamily="18" charset="0"/>
              </a:rPr>
              <a:t>, years.</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4146242" y="1227187"/>
            <a:ext cx="851515" cy="338554"/>
          </a:xfrm>
          <a:prstGeom prst="rect">
            <a:avLst/>
          </a:prstGeom>
        </p:spPr>
        <p:txBody>
          <a:bodyPr wrap="none">
            <a:spAutoFit/>
          </a:bodyPr>
          <a:lstStyle/>
          <a:p>
            <a:pPr marR="0" lvl="0" algn="ctr" fontAlgn="base">
              <a:spcBef>
                <a:spcPts val="600"/>
              </a:spcBef>
              <a:spcAft>
                <a:spcPts val="60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(c) Race</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51972" y="1604093"/>
            <a:ext cx="6440057" cy="3865178"/>
          </a:xfrm>
        </p:spPr>
      </p:pic>
    </p:spTree>
    <p:extLst>
      <p:ext uri="{BB962C8B-B14F-4D97-AF65-F5344CB8AC3E}">
        <p14:creationId xmlns:p14="http://schemas.microsoft.com/office/powerpoint/2010/main" val="3671541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a:t>
            </a:fld>
            <a:endParaRPr lang="en-US" dirty="0"/>
          </a:p>
        </p:txBody>
      </p:sp>
      <p:sp>
        <p:nvSpPr>
          <p:cNvPr id="3" name="Title 2"/>
          <p:cNvSpPr>
            <a:spLocks noGrp="1"/>
          </p:cNvSpPr>
          <p:nvPr>
            <p:ph type="title"/>
          </p:nvPr>
        </p:nvSpPr>
        <p:spPr>
          <a:xfrm>
            <a:off x="0" y="0"/>
            <a:ext cx="9144000" cy="792162"/>
          </a:xfrm>
        </p:spPr>
        <p:txBody>
          <a:bodyPr/>
          <a:lstStyle/>
          <a:p>
            <a:pPr marL="0" marR="0">
              <a:spcBef>
                <a:spcPts val="600"/>
              </a:spcBef>
              <a:spcAft>
                <a:spcPts val="600"/>
              </a:spcAft>
            </a:pPr>
            <a:r>
              <a:rPr lang="en-US" sz="2300" b="1" spc="30" dirty="0">
                <a:latin typeface="Calibri" panose="020F0502020204030204" pitchFamily="34" charset="0"/>
                <a:ea typeface="Times New Roman" panose="02020603050405020304" pitchFamily="18" charset="0"/>
                <a:cs typeface="Times New Roman" panose="02020603050405020304" pitchFamily="18" charset="0"/>
              </a:rPr>
              <a:t>vol 2 Figure 7.2 Cross-sectional trends in pediatric </a:t>
            </a:r>
            <a:r>
              <a:rPr lang="en-US" sz="2300" b="1" spc="30" dirty="0">
                <a:latin typeface="Calibri" panose="020F0502020204030204" pitchFamily="34" charset="0"/>
                <a:ea typeface="Calibri" panose="020F0502020204030204" pitchFamily="34" charset="0"/>
                <a:cs typeface="Times New Roman" panose="02020603050405020304" pitchFamily="18" charset="0"/>
              </a:rPr>
              <a:t>ESRD modality at initiation, by patient (a) age, (b) weight, and (c) race, 1996-2015</a:t>
            </a:r>
            <a:r>
              <a:rPr lang="en-US" sz="23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3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300" dirty="0"/>
          </a:p>
        </p:txBody>
      </p:sp>
      <p:sp>
        <p:nvSpPr>
          <p:cNvPr id="6" name="Rectangle 5"/>
          <p:cNvSpPr/>
          <p:nvPr/>
        </p:nvSpPr>
        <p:spPr>
          <a:xfrm>
            <a:off x="0" y="5753100"/>
            <a:ext cx="9144000" cy="461665"/>
          </a:xfrm>
          <a:prstGeom prst="rect">
            <a:avLst/>
          </a:prstGeom>
        </p:spPr>
        <p:txBody>
          <a:bodyPr wrap="square">
            <a:spAutoFit/>
          </a:bodyPr>
          <a:lstStyle/>
          <a:p>
            <a:r>
              <a:rPr lang="en-US" sz="1200" i="1" dirty="0">
                <a:latin typeface="Calibri" panose="020F0502020204030204" pitchFamily="34" charset="0"/>
                <a:ea typeface="Calibri" panose="020F0502020204030204" pitchFamily="34" charset="0"/>
                <a:cs typeface="Times New Roman" panose="02020603050405020304" pitchFamily="18" charset="0"/>
              </a:rPr>
              <a:t>Data Source: Special analyses, USRDS ESRD Database. Includes incident ESRD patients in 1996-2015. Abbreviations: ESRD, end-stage renal disease; HD, hemodialysis; PD, peritoneal dialysis; </a:t>
            </a:r>
            <a:r>
              <a:rPr lang="en-US" sz="1200" i="1" dirty="0" err="1">
                <a:latin typeface="Calibri" panose="020F0502020204030204" pitchFamily="34" charset="0"/>
                <a:ea typeface="Calibri" panose="020F0502020204030204" pitchFamily="34" charset="0"/>
                <a:cs typeface="Times New Roman" panose="02020603050405020304" pitchFamily="18" charset="0"/>
              </a:rPr>
              <a:t>Tx</a:t>
            </a:r>
            <a:r>
              <a:rPr lang="en-US" sz="1200" i="1" dirty="0">
                <a:latin typeface="Calibri" panose="020F0502020204030204" pitchFamily="34" charset="0"/>
                <a:ea typeface="Calibri" panose="020F0502020204030204" pitchFamily="34" charset="0"/>
                <a:cs typeface="Times New Roman" panose="02020603050405020304" pitchFamily="18" charset="0"/>
              </a:rPr>
              <a:t>, transplant.</a:t>
            </a:r>
            <a:endParaRPr lang="en-US" sz="1200" i="1" dirty="0"/>
          </a:p>
        </p:txBody>
      </p:sp>
      <p:sp>
        <p:nvSpPr>
          <p:cNvPr id="7" name="Rectangle 6"/>
          <p:cNvSpPr/>
          <p:nvPr/>
        </p:nvSpPr>
        <p:spPr>
          <a:xfrm>
            <a:off x="4179105" y="951075"/>
            <a:ext cx="785792" cy="338554"/>
          </a:xfrm>
          <a:prstGeom prst="rect">
            <a:avLst/>
          </a:prstGeom>
        </p:spPr>
        <p:txBody>
          <a:bodyPr wrap="none">
            <a:spAutoFit/>
          </a:bodyPr>
          <a:lstStyle/>
          <a:p>
            <a:pPr marR="0" lvl="0" algn="ctr" fontAlgn="base">
              <a:spcBef>
                <a:spcPts val="600"/>
              </a:spcBef>
              <a:spcAft>
                <a:spcPts val="60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(a) Age</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4027" y="1224454"/>
            <a:ext cx="5875946" cy="4484684"/>
          </a:xfrm>
          <a:prstGeom prst="rect">
            <a:avLst/>
          </a:prstGeom>
        </p:spPr>
      </p:pic>
    </p:spTree>
    <p:extLst>
      <p:ext uri="{BB962C8B-B14F-4D97-AF65-F5344CB8AC3E}">
        <p14:creationId xmlns:p14="http://schemas.microsoft.com/office/powerpoint/2010/main" val="14982421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40</a:t>
            </a:fld>
            <a:endParaRPr lang="en-US" dirty="0"/>
          </a:p>
        </p:txBody>
      </p:sp>
      <p:sp>
        <p:nvSpPr>
          <p:cNvPr id="3" name="Title 2"/>
          <p:cNvSpPr>
            <a:spLocks noGrp="1"/>
          </p:cNvSpPr>
          <p:nvPr>
            <p:ph type="title"/>
          </p:nvPr>
        </p:nvSpPr>
        <p:spPr>
          <a:xfrm>
            <a:off x="3941" y="0"/>
            <a:ext cx="9144000" cy="1143000"/>
          </a:xfrm>
        </p:spPr>
        <p:txBody>
          <a:bodyPr/>
          <a:lstStyle/>
          <a:p>
            <a:pPr marL="0" marR="0">
              <a:spcBef>
                <a:spcPts val="2400"/>
              </a:spcBef>
              <a:spcAft>
                <a:spcPts val="600"/>
              </a:spcAft>
            </a:pPr>
            <a:r>
              <a:rPr lang="en-US" sz="2300" b="1" spc="30" dirty="0">
                <a:latin typeface="Calibri" panose="020F0502020204030204" pitchFamily="34" charset="0"/>
                <a:ea typeface="Times New Roman" panose="02020603050405020304" pitchFamily="18" charset="0"/>
                <a:cs typeface="Times New Roman" panose="02020603050405020304" pitchFamily="18" charset="0"/>
              </a:rPr>
              <a:t>vol 2 Figure 7.16 Median waiting time from incident hemodialysis or peritoneal dialysis to first transplant, by (a) modality, (b) age, (c) primary cause of ESRD, (d) race, and (e) donor type, 1996-2014</a:t>
            </a:r>
            <a:br>
              <a:rPr lang="en-US" sz="23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3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1259" y="1602884"/>
            <a:ext cx="5561483" cy="3336889"/>
          </a:xfrm>
        </p:spPr>
      </p:pic>
      <p:sp>
        <p:nvSpPr>
          <p:cNvPr id="5" name="Rectangle 4"/>
          <p:cNvSpPr/>
          <p:nvPr/>
        </p:nvSpPr>
        <p:spPr>
          <a:xfrm>
            <a:off x="3802043" y="1249363"/>
            <a:ext cx="1229825" cy="338554"/>
          </a:xfrm>
          <a:prstGeom prst="rect">
            <a:avLst/>
          </a:prstGeom>
        </p:spPr>
        <p:txBody>
          <a:bodyPr wrap="none">
            <a:spAutoFit/>
          </a:bodyPr>
          <a:lstStyle/>
          <a:p>
            <a:pPr marR="0" lvl="0" algn="ctr" fontAlgn="base">
              <a:spcBef>
                <a:spcPts val="600"/>
              </a:spcBef>
              <a:spcAft>
                <a:spcPts val="60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(a) Modality</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7" name="Rectangle 6"/>
          <p:cNvSpPr/>
          <p:nvPr/>
        </p:nvSpPr>
        <p:spPr>
          <a:xfrm>
            <a:off x="1971" y="4991100"/>
            <a:ext cx="9140059" cy="1200329"/>
          </a:xfrm>
          <a:prstGeom prst="rect">
            <a:avLst/>
          </a:prstGeom>
        </p:spPr>
        <p:txBody>
          <a:bodyPr wrap="square">
            <a:spAutoFit/>
          </a:bodyPr>
          <a:lstStyle/>
          <a:p>
            <a:pPr>
              <a:spcAft>
                <a:spcPts val="18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Incident dialysis and transplant patients defined at the onset of dialysis or the day of transplant with the 60-day rule. Includes pediatric patients (aged 0-21 years) starting initiation of HD or PD in 1996-2014 and having the first transplant before </a:t>
            </a:r>
            <a:r>
              <a:rPr lang="en-US" sz="1200" i="1" dirty="0" smtClean="0">
                <a:latin typeface="Calibri" panose="020F0502020204030204" pitchFamily="34" charset="0"/>
                <a:ea typeface="Times New Roman" panose="02020603050405020304" pitchFamily="18" charset="0"/>
                <a:cs typeface="Times New Roman" panose="02020603050405020304" pitchFamily="18" charset="0"/>
              </a:rPr>
              <a:t>12/31/2016. </a:t>
            </a:r>
            <a:r>
              <a:rPr lang="en-US" sz="1200" i="1" dirty="0">
                <a:latin typeface="Calibri" panose="020F0502020204030204" pitchFamily="34" charset="0"/>
                <a:ea typeface="Times New Roman" panose="02020603050405020304" pitchFamily="18" charset="0"/>
                <a:cs typeface="Times New Roman" panose="02020603050405020304" pitchFamily="18" charset="0"/>
              </a:rPr>
              <a:t>Abbreviations: CAKUT, congenital anomalies of the kidney and urinary tract; C/H/C, Cystic/Hereditary/Congenital disease. ESRD, end-stage renal disease; HD, hemodialysis; PD, peritoneal dialysis. Note that the percentage of unknown donor type is 1.32% in 1996, 1.11% in 1997, 0.44% in 1998, 0.54% in 1999, 0.22% in 2000, 0.10% in 2001, 0.30% in 2002, 0.10% in 2003, 0.10% in 2004, 0.23% in 2006, 0.14% in 2011, and 0% in 2005, 2007-2010, 2012-2014.</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63332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41</a:t>
            </a:fld>
            <a:endParaRPr lang="en-US" dirty="0"/>
          </a:p>
        </p:txBody>
      </p:sp>
      <p:sp>
        <p:nvSpPr>
          <p:cNvPr id="3" name="Title 2"/>
          <p:cNvSpPr>
            <a:spLocks noGrp="1"/>
          </p:cNvSpPr>
          <p:nvPr>
            <p:ph type="title"/>
          </p:nvPr>
        </p:nvSpPr>
        <p:spPr>
          <a:xfrm>
            <a:off x="3941" y="0"/>
            <a:ext cx="9144000" cy="1143000"/>
          </a:xfrm>
        </p:spPr>
        <p:txBody>
          <a:bodyPr/>
          <a:lstStyle/>
          <a:p>
            <a:pPr marL="0" marR="0">
              <a:spcBef>
                <a:spcPts val="2400"/>
              </a:spcBef>
              <a:spcAft>
                <a:spcPts val="600"/>
              </a:spcAft>
            </a:pPr>
            <a:r>
              <a:rPr lang="en-US" sz="2300" b="1" spc="30" dirty="0">
                <a:latin typeface="Calibri" panose="020F0502020204030204" pitchFamily="34" charset="0"/>
                <a:ea typeface="Times New Roman" panose="02020603050405020304" pitchFamily="18" charset="0"/>
                <a:cs typeface="Times New Roman" panose="02020603050405020304" pitchFamily="18" charset="0"/>
              </a:rPr>
              <a:t>vol 2 Figure 7.16 Median waiting time from incident hemodialysis or peritoneal dialysis to first transplant, by (a) modality, (b) age, (c) primary cause of ESRD, (d) race, and (e) donor type, 1996-2014</a:t>
            </a:r>
            <a:br>
              <a:rPr lang="en-US" sz="23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3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1259" y="1582592"/>
            <a:ext cx="5561483" cy="3336889"/>
          </a:xfrm>
        </p:spPr>
      </p:pic>
      <p:sp>
        <p:nvSpPr>
          <p:cNvPr id="5" name="Rectangle 4"/>
          <p:cNvSpPr/>
          <p:nvPr/>
        </p:nvSpPr>
        <p:spPr>
          <a:xfrm>
            <a:off x="4174294" y="1208229"/>
            <a:ext cx="795411" cy="338554"/>
          </a:xfrm>
          <a:prstGeom prst="rect">
            <a:avLst/>
          </a:prstGeom>
        </p:spPr>
        <p:txBody>
          <a:bodyPr wrap="none">
            <a:spAutoFit/>
          </a:bodyPr>
          <a:lstStyle/>
          <a:p>
            <a:pPr marR="0" lvl="0" algn="ctr" fontAlgn="base">
              <a:spcBef>
                <a:spcPts val="600"/>
              </a:spcBef>
              <a:spcAft>
                <a:spcPts val="60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(b) Age</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7" name="Rectangle 6"/>
          <p:cNvSpPr/>
          <p:nvPr/>
        </p:nvSpPr>
        <p:spPr>
          <a:xfrm>
            <a:off x="1971" y="4991100"/>
            <a:ext cx="9140059" cy="1200329"/>
          </a:xfrm>
          <a:prstGeom prst="rect">
            <a:avLst/>
          </a:prstGeom>
        </p:spPr>
        <p:txBody>
          <a:bodyPr wrap="square">
            <a:spAutoFit/>
          </a:bodyPr>
          <a:lstStyle/>
          <a:p>
            <a:pPr>
              <a:spcAft>
                <a:spcPts val="18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Incident dialysis and transplant patients defined at the onset of dialysis or the day of transplant with the 60-day rule. Includes pediatric patients (aged 0-21 years) starting initiation of HD or PD in 1996-2014 and having the first transplant before 12/31/2016. Abbreviations: CAKUT, congenital anomalies of the kidney and urinary tract; C/H/C, Cystic/Hereditary/Congenital disease. ESRD, end-stage renal disease; HD, hemodialysis; PD, peritoneal dialysis. Note that the percentage of unknown donor type is 1.32% in 1996, 1.11% in 1997, 0.44% in 1998, 0.54% in 1999, 0.22% in 2000, 0.10% in 2001, 0.30% in 2002, 0.10% in 2003, 0.10% in 2004, 0.23% in 2006, 0.14% in 2011, and 0% in 2005, 2007-2010, 2012-2014.</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4278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42</a:t>
            </a:fld>
            <a:endParaRPr lang="en-US" dirty="0"/>
          </a:p>
        </p:txBody>
      </p:sp>
      <p:sp>
        <p:nvSpPr>
          <p:cNvPr id="3" name="Title 2"/>
          <p:cNvSpPr>
            <a:spLocks noGrp="1"/>
          </p:cNvSpPr>
          <p:nvPr>
            <p:ph type="title"/>
          </p:nvPr>
        </p:nvSpPr>
        <p:spPr>
          <a:xfrm>
            <a:off x="3941" y="0"/>
            <a:ext cx="9144000" cy="1143000"/>
          </a:xfrm>
        </p:spPr>
        <p:txBody>
          <a:bodyPr/>
          <a:lstStyle/>
          <a:p>
            <a:pPr marL="0" marR="0">
              <a:spcBef>
                <a:spcPts val="2400"/>
              </a:spcBef>
              <a:spcAft>
                <a:spcPts val="600"/>
              </a:spcAft>
            </a:pPr>
            <a:r>
              <a:rPr lang="en-US" sz="2300" b="1" spc="30" dirty="0">
                <a:latin typeface="Calibri" panose="020F0502020204030204" pitchFamily="34" charset="0"/>
                <a:ea typeface="Times New Roman" panose="02020603050405020304" pitchFamily="18" charset="0"/>
                <a:cs typeface="Times New Roman" panose="02020603050405020304" pitchFamily="18" charset="0"/>
              </a:rPr>
              <a:t>vol 2 Figure 7.16 Median waiting time from incident hemodialysis or peritoneal dialysis to first transplant, by (a) modality, (b) age, (c) primary cause of ESRD, (d) race, and (e) donor type, 1996-2014</a:t>
            </a:r>
            <a:br>
              <a:rPr lang="en-US" sz="23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3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1258" y="1677058"/>
            <a:ext cx="5561483" cy="3336889"/>
          </a:xfrm>
        </p:spPr>
      </p:pic>
      <p:sp>
        <p:nvSpPr>
          <p:cNvPr id="5" name="Rectangle 4"/>
          <p:cNvSpPr/>
          <p:nvPr/>
        </p:nvSpPr>
        <p:spPr>
          <a:xfrm>
            <a:off x="3392831" y="1338504"/>
            <a:ext cx="2358338" cy="338554"/>
          </a:xfrm>
          <a:prstGeom prst="rect">
            <a:avLst/>
          </a:prstGeom>
        </p:spPr>
        <p:txBody>
          <a:bodyPr wrap="none">
            <a:spAutoFit/>
          </a:bodyPr>
          <a:lstStyle/>
          <a:p>
            <a:pPr marR="0" lvl="0" algn="ctr" fontAlgn="base">
              <a:spcBef>
                <a:spcPts val="600"/>
              </a:spcBef>
              <a:spcAft>
                <a:spcPts val="60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(c) Primary cause of ESRD</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7" name="Rectangle 6"/>
          <p:cNvSpPr/>
          <p:nvPr/>
        </p:nvSpPr>
        <p:spPr>
          <a:xfrm>
            <a:off x="1971" y="4991100"/>
            <a:ext cx="9140059" cy="1200329"/>
          </a:xfrm>
          <a:prstGeom prst="rect">
            <a:avLst/>
          </a:prstGeom>
        </p:spPr>
        <p:txBody>
          <a:bodyPr wrap="square">
            <a:spAutoFit/>
          </a:bodyPr>
          <a:lstStyle/>
          <a:p>
            <a:pPr>
              <a:spcAft>
                <a:spcPts val="18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Incident dialysis and transplant patients defined at the onset of dialysis or the day of transplant with the 60-day rule. Includes pediatric patients (aged 0-21 years) starting initiation of HD or PD in 1996-2014 and having the first transplant before 12/31/2016. Abbreviations: CAKUT, congenital anomalies of the kidney and urinary tract; C/H/C, Cystic/Hereditary/Congenital disease. ESRD, end-stage renal disease; HD, hemodialysis; PD, peritoneal dialysis. Note that the percentage of unknown donor type is 1.32% in 1996, 1.11% in 1997, 0.44% in 1998, 0.54% in 1999, 0.22% in 2000, 0.10% in 2001, 0.30% in 2002, 0.10% in 2003, 0.10% in 2004, 0.23% in 2006, 0.14% in 2011, and 0% in 2005, 2007-2010, 2012-2014.</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9211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43</a:t>
            </a:fld>
            <a:endParaRPr lang="en-US" dirty="0"/>
          </a:p>
        </p:txBody>
      </p:sp>
      <p:sp>
        <p:nvSpPr>
          <p:cNvPr id="3" name="Title 2"/>
          <p:cNvSpPr>
            <a:spLocks noGrp="1"/>
          </p:cNvSpPr>
          <p:nvPr>
            <p:ph type="title"/>
          </p:nvPr>
        </p:nvSpPr>
        <p:spPr>
          <a:xfrm>
            <a:off x="3941" y="0"/>
            <a:ext cx="9144000" cy="1143000"/>
          </a:xfrm>
        </p:spPr>
        <p:txBody>
          <a:bodyPr/>
          <a:lstStyle/>
          <a:p>
            <a:pPr marL="0" marR="0">
              <a:spcBef>
                <a:spcPts val="2400"/>
              </a:spcBef>
              <a:spcAft>
                <a:spcPts val="600"/>
              </a:spcAft>
            </a:pPr>
            <a:r>
              <a:rPr lang="en-US" sz="2300" b="1" spc="30" dirty="0">
                <a:latin typeface="Calibri" panose="020F0502020204030204" pitchFamily="34" charset="0"/>
                <a:ea typeface="Times New Roman" panose="02020603050405020304" pitchFamily="18" charset="0"/>
                <a:cs typeface="Times New Roman" panose="02020603050405020304" pitchFamily="18" charset="0"/>
              </a:rPr>
              <a:t>vol 2 Figure 7.16 Median waiting time from incident hemodialysis or peritoneal dialysis to first transplant, by (a) modality, (b) age, (c) primary cause of ESRD, (d) race, and (e) donor type, 1996-2014</a:t>
            </a:r>
            <a:br>
              <a:rPr lang="en-US" sz="23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3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1258" y="1654211"/>
            <a:ext cx="5561483" cy="3336889"/>
          </a:xfrm>
        </p:spPr>
      </p:pic>
      <p:sp>
        <p:nvSpPr>
          <p:cNvPr id="5" name="Rectangle 4"/>
          <p:cNvSpPr/>
          <p:nvPr/>
        </p:nvSpPr>
        <p:spPr>
          <a:xfrm>
            <a:off x="4091739" y="1190840"/>
            <a:ext cx="960519" cy="369332"/>
          </a:xfrm>
          <a:prstGeom prst="rect">
            <a:avLst/>
          </a:prstGeom>
        </p:spPr>
        <p:txBody>
          <a:bodyPr wrap="none">
            <a:spAutoFit/>
          </a:bodyPr>
          <a:lstStyle/>
          <a:p>
            <a:pPr marR="0" lvl="0" algn="ctr" fontAlgn="base">
              <a:spcBef>
                <a:spcPts val="600"/>
              </a:spcBef>
              <a:spcAft>
                <a:spcPts val="600"/>
              </a:spcAft>
            </a:pPr>
            <a:r>
              <a:rPr lang="en-US" b="1" kern="0" dirty="0" smtClean="0">
                <a:latin typeface="Calibri" panose="020F0502020204030204" pitchFamily="34" charset="0"/>
                <a:ea typeface="Times New Roman" panose="02020603050405020304" pitchFamily="18" charset="0"/>
                <a:cs typeface="Segoe UI" panose="020B0502040204020203" pitchFamily="34" charset="0"/>
              </a:rPr>
              <a:t>(d) Race</a:t>
            </a:r>
            <a:endParaRPr lang="en-US"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7" name="Rectangle 6"/>
          <p:cNvSpPr/>
          <p:nvPr/>
        </p:nvSpPr>
        <p:spPr>
          <a:xfrm>
            <a:off x="1971" y="4991100"/>
            <a:ext cx="9140059" cy="1200329"/>
          </a:xfrm>
          <a:prstGeom prst="rect">
            <a:avLst/>
          </a:prstGeom>
        </p:spPr>
        <p:txBody>
          <a:bodyPr wrap="square">
            <a:spAutoFit/>
          </a:bodyPr>
          <a:lstStyle/>
          <a:p>
            <a:pPr>
              <a:spcAft>
                <a:spcPts val="18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Incident dialysis and transplant patients defined at the onset of dialysis or the day of transplant with the 60-day rule. Includes pediatric patients (aged 0-21 years) starting initiation of HD or PD in 1996-2014 and having the first transplant before 12/31/2016. Abbreviations: CAKUT, congenital anomalies of the kidney and urinary tract; C/H/C, Cystic/Hereditary/Congenital disease. ESRD, end-stage renal disease; HD, hemodialysis; PD, peritoneal dialysis. Note that the percentage of unknown donor type is 1.32% in 1996, 1.11% in 1997, 0.44% in 1998, 0.54% in 1999, 0.22% in 2000, 0.10% in 2001, 0.30% in 2002, 0.10% in 2003, 0.10% in 2004, 0.23% in 2006, 0.14% in 2011, and 0% in 2005, 2007-2010, 2012-2014.</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9105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44</a:t>
            </a:fld>
            <a:endParaRPr lang="en-US" dirty="0"/>
          </a:p>
        </p:txBody>
      </p:sp>
      <p:sp>
        <p:nvSpPr>
          <p:cNvPr id="3" name="Title 2"/>
          <p:cNvSpPr>
            <a:spLocks noGrp="1"/>
          </p:cNvSpPr>
          <p:nvPr>
            <p:ph type="title"/>
          </p:nvPr>
        </p:nvSpPr>
        <p:spPr>
          <a:xfrm>
            <a:off x="3941" y="0"/>
            <a:ext cx="9144000" cy="1143000"/>
          </a:xfrm>
        </p:spPr>
        <p:txBody>
          <a:bodyPr/>
          <a:lstStyle/>
          <a:p>
            <a:pPr marL="0" marR="0">
              <a:spcBef>
                <a:spcPts val="2400"/>
              </a:spcBef>
              <a:spcAft>
                <a:spcPts val="600"/>
              </a:spcAft>
            </a:pPr>
            <a:r>
              <a:rPr lang="en-US" sz="2300" b="1" spc="30" dirty="0">
                <a:latin typeface="Calibri" panose="020F0502020204030204" pitchFamily="34" charset="0"/>
                <a:ea typeface="Times New Roman" panose="02020603050405020304" pitchFamily="18" charset="0"/>
                <a:cs typeface="Times New Roman" panose="02020603050405020304" pitchFamily="18" charset="0"/>
              </a:rPr>
              <a:t>vol 2 Figure 7.16 Median waiting time from incident hemodialysis or peritoneal dialysis to first transplant, by (a) modality, (b) age, (c) primary cause of ESRD, (d) race, and (e) donor type, 1996-2014</a:t>
            </a:r>
            <a:br>
              <a:rPr lang="en-US" sz="23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3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1258" y="1654211"/>
            <a:ext cx="5561483" cy="3336889"/>
          </a:xfrm>
        </p:spPr>
      </p:pic>
      <p:sp>
        <p:nvSpPr>
          <p:cNvPr id="5" name="Rectangle 4"/>
          <p:cNvSpPr/>
          <p:nvPr/>
        </p:nvSpPr>
        <p:spPr>
          <a:xfrm>
            <a:off x="3859306" y="1328865"/>
            <a:ext cx="1425390" cy="338554"/>
          </a:xfrm>
          <a:prstGeom prst="rect">
            <a:avLst/>
          </a:prstGeom>
        </p:spPr>
        <p:txBody>
          <a:bodyPr wrap="none">
            <a:spAutoFit/>
          </a:bodyPr>
          <a:lstStyle/>
          <a:p>
            <a:pPr marR="0" lvl="0" algn="ctr" fontAlgn="base">
              <a:spcBef>
                <a:spcPts val="600"/>
              </a:spcBef>
              <a:spcAft>
                <a:spcPts val="60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(e) Donor type</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7" name="Rectangle 6"/>
          <p:cNvSpPr/>
          <p:nvPr/>
        </p:nvSpPr>
        <p:spPr>
          <a:xfrm>
            <a:off x="1971" y="4991100"/>
            <a:ext cx="9140059" cy="1200329"/>
          </a:xfrm>
          <a:prstGeom prst="rect">
            <a:avLst/>
          </a:prstGeom>
        </p:spPr>
        <p:txBody>
          <a:bodyPr wrap="square">
            <a:spAutoFit/>
          </a:bodyPr>
          <a:lstStyle/>
          <a:p>
            <a:pPr>
              <a:spcAft>
                <a:spcPts val="18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Incident dialysis and transplant patients defined at the onset of dialysis or the day of transplant with the 60-day rule. Includes pediatric patients (aged 0-21 years) starting initiation of HD or PD in 1996-2014 and having the first transplant before 12/31/2016. Abbreviations: CAKUT, congenital anomalies of the kidney and urinary tract; C/H/C, Cystic/Hereditary/Congenital disease. ESRD, end-stage renal disease; HD, hemodialysis; PD, peritoneal dialysis. Note that the percentage of unknown donor type is 1.32% in 1996, 1.11% in 1997, 0.44% in 1998, 0.54% in 1999, 0.22% in 2000, 0.10% in 2001, 0.30% in 2002, 0.10% in 2003, 0.10% in 2004, 0.23% in 2006, 0.14% in 2011, and 0% in 2005, 2007-2010, 2012-2014.</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54324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45</a:t>
            </a:fld>
            <a:endParaRPr lang="en-US" dirty="0"/>
          </a:p>
        </p:txBody>
      </p:sp>
      <p:sp>
        <p:nvSpPr>
          <p:cNvPr id="3" name="Title 2"/>
          <p:cNvSpPr>
            <a:spLocks noGrp="1"/>
          </p:cNvSpPr>
          <p:nvPr>
            <p:ph type="title"/>
          </p:nvPr>
        </p:nvSpPr>
        <p:spPr>
          <a:xfrm>
            <a:off x="0" y="140707"/>
            <a:ext cx="9144000" cy="807983"/>
          </a:xfrm>
        </p:spPr>
        <p:txBody>
          <a:bodyPr/>
          <a:lstStyle/>
          <a:p>
            <a:pPr marL="0" marR="0">
              <a:spcBef>
                <a:spcPts val="2400"/>
              </a:spcBef>
              <a:spcAft>
                <a:spcPts val="600"/>
              </a:spcAft>
            </a:pPr>
            <a:r>
              <a:rPr lang="en-US" sz="2200" b="1" spc="30" dirty="0">
                <a:latin typeface="Calibri" panose="020F0502020204030204" pitchFamily="34" charset="0"/>
                <a:ea typeface="Times New Roman" panose="02020603050405020304" pitchFamily="18" charset="0"/>
                <a:cs typeface="Times New Roman" panose="02020603050405020304" pitchFamily="18" charset="0"/>
              </a:rPr>
              <a:t>vol 2 Table 7.4 Adjusted ten-year outcomes for kidney transplants in pediatric patients (aged 0-21 years), by donor type and year, 1996-2005</a:t>
            </a:r>
            <a:br>
              <a:rPr lang="en-US" sz="22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03961035"/>
              </p:ext>
            </p:extLst>
          </p:nvPr>
        </p:nvGraphicFramePr>
        <p:xfrm>
          <a:off x="971550" y="1257300"/>
          <a:ext cx="7200901" cy="3154680"/>
        </p:xfrm>
        <a:graphic>
          <a:graphicData uri="http://schemas.openxmlformats.org/drawingml/2006/table">
            <a:tbl>
              <a:tblPr firstRow="1" firstCol="1" bandRow="1"/>
              <a:tblGrid>
                <a:gridCol w="733173">
                  <a:extLst>
                    <a:ext uri="{9D8B030D-6E8A-4147-A177-3AD203B41FA5}">
                      <a16:colId xmlns:a16="http://schemas.microsoft.com/office/drawing/2014/main" val="1698768549"/>
                    </a:ext>
                  </a:extLst>
                </a:gridCol>
                <a:gridCol w="990588">
                  <a:extLst>
                    <a:ext uri="{9D8B030D-6E8A-4147-A177-3AD203B41FA5}">
                      <a16:colId xmlns:a16="http://schemas.microsoft.com/office/drawing/2014/main" val="2482318874"/>
                    </a:ext>
                  </a:extLst>
                </a:gridCol>
                <a:gridCol w="1433403">
                  <a:extLst>
                    <a:ext uri="{9D8B030D-6E8A-4147-A177-3AD203B41FA5}">
                      <a16:colId xmlns:a16="http://schemas.microsoft.com/office/drawing/2014/main" val="74133008"/>
                    </a:ext>
                  </a:extLst>
                </a:gridCol>
                <a:gridCol w="663458">
                  <a:extLst>
                    <a:ext uri="{9D8B030D-6E8A-4147-A177-3AD203B41FA5}">
                      <a16:colId xmlns:a16="http://schemas.microsoft.com/office/drawing/2014/main" val="821767420"/>
                    </a:ext>
                  </a:extLst>
                </a:gridCol>
                <a:gridCol w="275978">
                  <a:extLst>
                    <a:ext uri="{9D8B030D-6E8A-4147-A177-3AD203B41FA5}">
                      <a16:colId xmlns:a16="http://schemas.microsoft.com/office/drawing/2014/main" val="3264273782"/>
                    </a:ext>
                  </a:extLst>
                </a:gridCol>
                <a:gridCol w="991353">
                  <a:extLst>
                    <a:ext uri="{9D8B030D-6E8A-4147-A177-3AD203B41FA5}">
                      <a16:colId xmlns:a16="http://schemas.microsoft.com/office/drawing/2014/main" val="3547545548"/>
                    </a:ext>
                  </a:extLst>
                </a:gridCol>
                <a:gridCol w="1434169">
                  <a:extLst>
                    <a:ext uri="{9D8B030D-6E8A-4147-A177-3AD203B41FA5}">
                      <a16:colId xmlns:a16="http://schemas.microsoft.com/office/drawing/2014/main" val="2084283844"/>
                    </a:ext>
                  </a:extLst>
                </a:gridCol>
                <a:gridCol w="678779">
                  <a:extLst>
                    <a:ext uri="{9D8B030D-6E8A-4147-A177-3AD203B41FA5}">
                      <a16:colId xmlns:a16="http://schemas.microsoft.com/office/drawing/2014/main" val="876316047"/>
                    </a:ext>
                  </a:extLst>
                </a:gridCol>
              </a:tblGrid>
              <a:tr h="171124">
                <a:tc>
                  <a:txBody>
                    <a:bodyPr/>
                    <a:lstStyle/>
                    <a:p>
                      <a:pPr>
                        <a:lnSpc>
                          <a:spcPct val="115000"/>
                        </a:lnSpc>
                      </a:pPr>
                      <a:endParaRPr lang="en-US" sz="1200">
                        <a:effectLst/>
                        <a:latin typeface="Calibri" panose="020F0502020204030204" pitchFamily="34" charset="0"/>
                      </a:endParaRPr>
                    </a:p>
                  </a:txBody>
                  <a:tcPr marL="45660" marR="45660" marT="0" marB="0" anchor="b">
                    <a:lnL>
                      <a:noFill/>
                    </a:lnL>
                    <a:lnR>
                      <a:noFill/>
                    </a:lnR>
                    <a:lnT>
                      <a:noFill/>
                    </a:lnT>
                    <a:lnB>
                      <a:noFill/>
                    </a:lnB>
                  </a:tcPr>
                </a:tc>
                <a:tc gridSpan="7">
                  <a:txBody>
                    <a:bodyPr/>
                    <a:lstStyle/>
                    <a:p>
                      <a:pPr marL="0" marR="0" algn="ctr">
                        <a:lnSpc>
                          <a:spcPct val="115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Adjusted ten-year outcomes (Probabilities)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97862054"/>
                  </a:ext>
                </a:extLst>
              </a:tr>
              <a:tr h="188991">
                <a:tc>
                  <a:txBody>
                    <a:bodyPr/>
                    <a:lstStyle/>
                    <a:p>
                      <a:pPr>
                        <a:lnSpc>
                          <a:spcPct val="115000"/>
                        </a:lnSpc>
                      </a:pPr>
                      <a:endParaRPr lang="en-US" sz="1200">
                        <a:effectLst/>
                        <a:latin typeface="Calibri" panose="020F0502020204030204" pitchFamily="34" charset="0"/>
                      </a:endParaRPr>
                    </a:p>
                  </a:txBody>
                  <a:tcPr marL="45660" marR="45660" marT="0" marB="0" anchor="b">
                    <a:lnL>
                      <a:noFill/>
                    </a:lnL>
                    <a:lnR>
                      <a:noFill/>
                    </a:lnR>
                    <a:lnT>
                      <a:noFill/>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Deceased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lnL>
                      <a:noFill/>
                    </a:lnL>
                    <a:lnR>
                      <a:noFill/>
                    </a:lnR>
                    <a:lnT w="12700" cap="flat" cmpd="sng" algn="ctr">
                      <a:solidFill>
                        <a:srgbClr val="000000"/>
                      </a:solidFill>
                      <a:prstDash val="solid"/>
                      <a:round/>
                      <a:headEnd type="none" w="med" len="med"/>
                      <a:tailEnd type="none" w="med" len="med"/>
                    </a:lnT>
                    <a:lnB>
                      <a:noFill/>
                    </a:lnB>
                  </a:tcPr>
                </a:tc>
                <a:tc gridSpan="3">
                  <a:txBody>
                    <a:bodyPr/>
                    <a:lstStyle/>
                    <a:p>
                      <a:pPr marL="0" marR="0" algn="ctr">
                        <a:lnSpc>
                          <a:spcPct val="115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Living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205855"/>
                  </a:ext>
                </a:extLst>
              </a:tr>
              <a:tr h="361624">
                <a:tc>
                  <a:txBody>
                    <a:bodyPr/>
                    <a:lstStyle/>
                    <a:p>
                      <a:pPr marL="0" marR="0">
                        <a:lnSpc>
                          <a:spcPct val="115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Year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All-cause</a:t>
                      </a:r>
                      <a:br>
                        <a:rPr lang="en-US" sz="1200" b="1">
                          <a:effectLst/>
                          <a:latin typeface="Calibri" panose="020F0502020204030204" pitchFamily="34" charset="0"/>
                          <a:ea typeface="Times New Roman" panose="02020603050405020304" pitchFamily="18" charset="0"/>
                          <a:cs typeface="Times New Roman" panose="02020603050405020304" pitchFamily="18" charset="0"/>
                        </a:rPr>
                      </a:br>
                      <a:r>
                        <a:rPr lang="en-US" sz="1200" b="1">
                          <a:effectLst/>
                          <a:latin typeface="Calibri" panose="020F0502020204030204" pitchFamily="34" charset="0"/>
                          <a:ea typeface="Times New Roman" panose="02020603050405020304" pitchFamily="18" charset="0"/>
                          <a:cs typeface="Times New Roman" panose="02020603050405020304" pitchFamily="18" charset="0"/>
                        </a:rPr>
                        <a:t>graft failure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Return to</a:t>
                      </a:r>
                      <a:br>
                        <a:rPr lang="en-US" sz="1200" b="1">
                          <a:effectLst/>
                          <a:latin typeface="Calibri" panose="020F0502020204030204" pitchFamily="34" charset="0"/>
                          <a:ea typeface="Times New Roman" panose="02020603050405020304" pitchFamily="18" charset="0"/>
                          <a:cs typeface="Times New Roman" panose="02020603050405020304" pitchFamily="18" charset="0"/>
                        </a:rPr>
                      </a:br>
                      <a:r>
                        <a:rPr lang="en-US" sz="1200" b="1">
                          <a:effectLst/>
                          <a:latin typeface="Calibri" panose="020F0502020204030204" pitchFamily="34" charset="0"/>
                          <a:ea typeface="Times New Roman" panose="02020603050405020304" pitchFamily="18" charset="0"/>
                          <a:cs typeface="Times New Roman" panose="02020603050405020304" pitchFamily="18" charset="0"/>
                        </a:rPr>
                        <a:t>dialysis or</a:t>
                      </a:r>
                      <a:br>
                        <a:rPr lang="en-US" sz="1200" b="1">
                          <a:effectLst/>
                          <a:latin typeface="Calibri" panose="020F0502020204030204" pitchFamily="34" charset="0"/>
                          <a:ea typeface="Times New Roman" panose="02020603050405020304" pitchFamily="18" charset="0"/>
                          <a:cs typeface="Times New Roman" panose="02020603050405020304" pitchFamily="18" charset="0"/>
                        </a:rPr>
                      </a:br>
                      <a:r>
                        <a:rPr lang="en-US" sz="1200" b="1">
                          <a:effectLst/>
                          <a:latin typeface="Calibri" panose="020F0502020204030204" pitchFamily="34" charset="0"/>
                          <a:ea typeface="Times New Roman" panose="02020603050405020304" pitchFamily="18" charset="0"/>
                          <a:cs typeface="Times New Roman" panose="02020603050405020304" pitchFamily="18" charset="0"/>
                        </a:rPr>
                        <a:t>retransplant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Death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lnL>
                      <a:noFill/>
                    </a:lnL>
                    <a:lnR>
                      <a:noFill/>
                    </a:lnR>
                    <a:lnT>
                      <a:noFill/>
                    </a:lnT>
                    <a:lnB>
                      <a:noFill/>
                    </a:lnB>
                  </a:tcPr>
                </a:tc>
                <a:tc>
                  <a:txBody>
                    <a:bodyPr/>
                    <a:lstStyle/>
                    <a:p>
                      <a:pPr marL="0" marR="0" algn="ctr">
                        <a:lnSpc>
                          <a:spcPct val="115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All-cause</a:t>
                      </a:r>
                      <a:br>
                        <a:rPr lang="en-US" sz="1200" b="1">
                          <a:effectLst/>
                          <a:latin typeface="Calibri" panose="020F0502020204030204" pitchFamily="34" charset="0"/>
                          <a:ea typeface="Times New Roman" panose="02020603050405020304" pitchFamily="18" charset="0"/>
                          <a:cs typeface="Times New Roman" panose="02020603050405020304" pitchFamily="18" charset="0"/>
                        </a:rPr>
                      </a:br>
                      <a:r>
                        <a:rPr lang="en-US" sz="1200" b="1">
                          <a:effectLst/>
                          <a:latin typeface="Calibri" panose="020F0502020204030204" pitchFamily="34" charset="0"/>
                          <a:ea typeface="Times New Roman" panose="02020603050405020304" pitchFamily="18" charset="0"/>
                          <a:cs typeface="Times New Roman" panose="02020603050405020304" pitchFamily="18" charset="0"/>
                        </a:rPr>
                        <a:t>graft failure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Return to</a:t>
                      </a:r>
                      <a:br>
                        <a:rPr lang="en-US" sz="1200" b="1">
                          <a:effectLst/>
                          <a:latin typeface="Calibri" panose="020F0502020204030204" pitchFamily="34" charset="0"/>
                          <a:ea typeface="Times New Roman" panose="02020603050405020304" pitchFamily="18" charset="0"/>
                          <a:cs typeface="Times New Roman" panose="02020603050405020304" pitchFamily="18" charset="0"/>
                        </a:rPr>
                      </a:br>
                      <a:r>
                        <a:rPr lang="en-US" sz="1200" b="1">
                          <a:effectLst/>
                          <a:latin typeface="Calibri" panose="020F0502020204030204" pitchFamily="34" charset="0"/>
                          <a:ea typeface="Times New Roman" panose="02020603050405020304" pitchFamily="18" charset="0"/>
                          <a:cs typeface="Times New Roman" panose="02020603050405020304" pitchFamily="18" charset="0"/>
                        </a:rPr>
                        <a:t>dialysis or</a:t>
                      </a:r>
                      <a:br>
                        <a:rPr lang="en-US" sz="1200" b="1">
                          <a:effectLst/>
                          <a:latin typeface="Calibri" panose="020F0502020204030204" pitchFamily="34" charset="0"/>
                          <a:ea typeface="Times New Roman" panose="02020603050405020304" pitchFamily="18" charset="0"/>
                          <a:cs typeface="Times New Roman" panose="02020603050405020304" pitchFamily="18" charset="0"/>
                        </a:rPr>
                      </a:br>
                      <a:r>
                        <a:rPr lang="en-US" sz="1200" b="1">
                          <a:effectLst/>
                          <a:latin typeface="Calibri" panose="020F0502020204030204" pitchFamily="34" charset="0"/>
                          <a:ea typeface="Times New Roman" panose="02020603050405020304" pitchFamily="18" charset="0"/>
                          <a:cs typeface="Times New Roman" panose="02020603050405020304" pitchFamily="18" charset="0"/>
                        </a:rPr>
                        <a:t>retransplant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Death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8525906"/>
                  </a:ext>
                </a:extLst>
              </a:tr>
              <a:tr h="137376">
                <a:tc>
                  <a:txBody>
                    <a:bodyPr/>
                    <a:lstStyle/>
                    <a:p>
                      <a:pPr marL="0" marR="0">
                        <a:lnSpc>
                          <a:spcPct val="115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1996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0.64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0.61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0.52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0.50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61611676"/>
                  </a:ext>
                </a:extLst>
              </a:tr>
              <a:tr h="137376">
                <a:tc>
                  <a:txBody>
                    <a:bodyPr/>
                    <a:lstStyle/>
                    <a:p>
                      <a:pPr marL="0" marR="0">
                        <a:lnSpc>
                          <a:spcPct val="115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1997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0.62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0.58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0.13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0.50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0.47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extLst>
                  <a:ext uri="{0D108BD9-81ED-4DB2-BD59-A6C34878D82A}">
                    <a16:rowId xmlns:a16="http://schemas.microsoft.com/office/drawing/2014/main" val="3405098768"/>
                  </a:ext>
                </a:extLst>
              </a:tr>
              <a:tr h="137376">
                <a:tc>
                  <a:txBody>
                    <a:bodyPr/>
                    <a:lstStyle/>
                    <a:p>
                      <a:pPr marL="0" marR="0">
                        <a:lnSpc>
                          <a:spcPct val="115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1998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0.56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0.54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0.49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0.47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extLst>
                  <a:ext uri="{0D108BD9-81ED-4DB2-BD59-A6C34878D82A}">
                    <a16:rowId xmlns:a16="http://schemas.microsoft.com/office/drawing/2014/main" val="1436196228"/>
                  </a:ext>
                </a:extLst>
              </a:tr>
              <a:tr h="137376">
                <a:tc>
                  <a:txBody>
                    <a:bodyPr/>
                    <a:lstStyle/>
                    <a:p>
                      <a:pPr marL="0" marR="0">
                        <a:lnSpc>
                          <a:spcPct val="115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1999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0.58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0.55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0.50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0.48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extLst>
                  <a:ext uri="{0D108BD9-81ED-4DB2-BD59-A6C34878D82A}">
                    <a16:rowId xmlns:a16="http://schemas.microsoft.com/office/drawing/2014/main" val="3371055969"/>
                  </a:ext>
                </a:extLst>
              </a:tr>
              <a:tr h="137376">
                <a:tc>
                  <a:txBody>
                    <a:bodyPr/>
                    <a:lstStyle/>
                    <a:p>
                      <a:pPr marL="0" marR="0">
                        <a:lnSpc>
                          <a:spcPct val="115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2000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0.58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0.54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0.52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0.49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extLst>
                  <a:ext uri="{0D108BD9-81ED-4DB2-BD59-A6C34878D82A}">
                    <a16:rowId xmlns:a16="http://schemas.microsoft.com/office/drawing/2014/main" val="3024473484"/>
                  </a:ext>
                </a:extLst>
              </a:tr>
              <a:tr h="137376">
                <a:tc>
                  <a:txBody>
                    <a:bodyPr/>
                    <a:lstStyle/>
                    <a:p>
                      <a:pPr marL="0" marR="0">
                        <a:lnSpc>
                          <a:spcPct val="115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2001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0.56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0.53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0.11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0.49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0.47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extLst>
                  <a:ext uri="{0D108BD9-81ED-4DB2-BD59-A6C34878D82A}">
                    <a16:rowId xmlns:a16="http://schemas.microsoft.com/office/drawing/2014/main" val="1414524997"/>
                  </a:ext>
                </a:extLst>
              </a:tr>
              <a:tr h="137376">
                <a:tc>
                  <a:txBody>
                    <a:bodyPr/>
                    <a:lstStyle/>
                    <a:p>
                      <a:pPr marL="0" marR="0">
                        <a:lnSpc>
                          <a:spcPct val="115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2002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0.51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0.47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0.43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0.40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extLst>
                  <a:ext uri="{0D108BD9-81ED-4DB2-BD59-A6C34878D82A}">
                    <a16:rowId xmlns:a16="http://schemas.microsoft.com/office/drawing/2014/main" val="116176692"/>
                  </a:ext>
                </a:extLst>
              </a:tr>
              <a:tr h="137376">
                <a:tc>
                  <a:txBody>
                    <a:bodyPr/>
                    <a:lstStyle/>
                    <a:p>
                      <a:pPr marL="0" marR="0">
                        <a:lnSpc>
                          <a:spcPct val="115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2003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0.53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0.50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0.11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0.43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0.40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extLst>
                  <a:ext uri="{0D108BD9-81ED-4DB2-BD59-A6C34878D82A}">
                    <a16:rowId xmlns:a16="http://schemas.microsoft.com/office/drawing/2014/main" val="4220816449"/>
                  </a:ext>
                </a:extLst>
              </a:tr>
              <a:tr h="137376">
                <a:tc>
                  <a:txBody>
                    <a:bodyPr/>
                    <a:lstStyle/>
                    <a:p>
                      <a:pPr marL="0" marR="0">
                        <a:lnSpc>
                          <a:spcPct val="115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2004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0.58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0.55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0.08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0.44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0.42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a:noFill/>
                    </a:lnB>
                  </a:tcPr>
                </a:tc>
                <a:extLst>
                  <a:ext uri="{0D108BD9-81ED-4DB2-BD59-A6C34878D82A}">
                    <a16:rowId xmlns:a16="http://schemas.microsoft.com/office/drawing/2014/main" val="273349048"/>
                  </a:ext>
                </a:extLst>
              </a:tr>
              <a:tr h="137376">
                <a:tc>
                  <a:txBody>
                    <a:bodyPr/>
                    <a:lstStyle/>
                    <a:p>
                      <a:pPr marL="0" marR="0">
                        <a:lnSpc>
                          <a:spcPct val="115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2005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0.54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0.51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0.09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0.49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0.46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0.12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660" marR="4566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6620076"/>
                  </a:ext>
                </a:extLst>
              </a:tr>
            </a:tbl>
          </a:graphicData>
        </a:graphic>
      </p:graphicFrame>
      <p:sp>
        <p:nvSpPr>
          <p:cNvPr id="5" name="Rectangle 4"/>
          <p:cNvSpPr/>
          <p:nvPr/>
        </p:nvSpPr>
        <p:spPr>
          <a:xfrm>
            <a:off x="0" y="4720590"/>
            <a:ext cx="9144000" cy="1200329"/>
          </a:xfrm>
          <a:prstGeom prst="rect">
            <a:avLst/>
          </a:prstGeom>
        </p:spPr>
        <p:txBody>
          <a:bodyPr wrap="square">
            <a:spAutoFit/>
          </a:bodyPr>
          <a:lstStyle/>
          <a:p>
            <a:pPr>
              <a:spcBef>
                <a:spcPts val="1000"/>
              </a:spcBef>
              <a:spcAft>
                <a:spcPts val="1000"/>
              </a:spcAft>
            </a:pPr>
            <a:r>
              <a:rPr lang="en-US" sz="12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Deceased: Reference Tables F6, F18, I30. Live: Reference Tables F12, F24, I36. Probabilities for all-cause graft failure and return to dialysis or repeat transplant are adjusted for age, sex, race, primary cause of ESRD, and first versus subsequent transplant. All-cause graft failure includes repeat transplant, return to dialysis, and death. The death outcome is not censored at graft failure, and includes deaths that occur after repeat transplant or return to dialysis. Probabilities of death are adjusted for age, sex, race, Hispanic ethnicity, and primary cause of ESRD. The reference population for all-cause graft failure and return to dialysis or repeat transplantation is all pediatric patients receiving a kidney alone transplant in 2011. The reference population for death is incident pediatric ESRD patients in 2011. Abbreviation: ESRD, end-stage renal disease.</a:t>
            </a:r>
            <a:endPar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30252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46</a:t>
            </a:fld>
            <a:endParaRPr lang="en-US" dirty="0"/>
          </a:p>
        </p:txBody>
      </p:sp>
      <p:sp>
        <p:nvSpPr>
          <p:cNvPr id="3" name="Title 2"/>
          <p:cNvSpPr>
            <a:spLocks noGrp="1"/>
          </p:cNvSpPr>
          <p:nvPr>
            <p:ph type="title"/>
          </p:nvPr>
        </p:nvSpPr>
        <p:spPr>
          <a:xfrm>
            <a:off x="5255" y="3941"/>
            <a:ext cx="9144000" cy="838200"/>
          </a:xfrm>
        </p:spPr>
        <p:txBody>
          <a:bodyPr/>
          <a:lstStyle/>
          <a:p>
            <a:pPr marL="0" marR="0">
              <a:spcBef>
                <a:spcPts val="6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7.17  Trends in incident rates of ESRD in young adults (aged 22-29 years), by modality, 1996-2015</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Rectangle 4"/>
          <p:cNvSpPr/>
          <p:nvPr/>
        </p:nvSpPr>
        <p:spPr>
          <a:xfrm>
            <a:off x="0" y="5638800"/>
            <a:ext cx="9144000" cy="461665"/>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Peritoneal dialysis consists of continuous ambulatory peritoneal dialysis and continuous cycling peritoneal dialysis. Abbreviations: ESRD, end-stage renal disease; HD, hemodialysis; PD, peritoneal dialysis;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200" i="1" dirty="0">
                <a:latin typeface="Calibri" panose="020F0502020204030204" pitchFamily="34" charset="0"/>
                <a:ea typeface="Times New Roman" panose="02020603050405020304" pitchFamily="18" charset="0"/>
                <a:cs typeface="Times New Roman" panose="02020603050405020304" pitchFamily="18" charset="0"/>
              </a:rPr>
              <a:t>, transplant.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56049" y="981957"/>
            <a:ext cx="5831903" cy="4666040"/>
          </a:xfrm>
        </p:spPr>
      </p:pic>
    </p:spTree>
    <p:extLst>
      <p:ext uri="{BB962C8B-B14F-4D97-AF65-F5344CB8AC3E}">
        <p14:creationId xmlns:p14="http://schemas.microsoft.com/office/powerpoint/2010/main" val="3138508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47</a:t>
            </a:fld>
            <a:endParaRPr lang="en-US" dirty="0"/>
          </a:p>
        </p:txBody>
      </p:sp>
      <p:sp>
        <p:nvSpPr>
          <p:cNvPr id="3" name="Title 2"/>
          <p:cNvSpPr>
            <a:spLocks noGrp="1"/>
          </p:cNvSpPr>
          <p:nvPr>
            <p:ph type="title"/>
          </p:nvPr>
        </p:nvSpPr>
        <p:spPr>
          <a:xfrm>
            <a:off x="0" y="190500"/>
            <a:ext cx="9144000" cy="1143000"/>
          </a:xfrm>
        </p:spPr>
        <p:txBody>
          <a:bodyPr/>
          <a:lstStyle/>
          <a:p>
            <a:pPr marL="0" marR="0">
              <a:spcBef>
                <a:spcPts val="1200"/>
              </a:spcBef>
              <a:spcAft>
                <a:spcPts val="600"/>
              </a:spcAft>
            </a:pPr>
            <a:r>
              <a:rPr lang="en-US" sz="2400" b="1" spc="30" dirty="0" err="1">
                <a:latin typeface="Calibri" panose="020F0502020204030204" pitchFamily="34" charset="0"/>
                <a:ea typeface="Times New Roman" panose="02020603050405020304" pitchFamily="18" charset="0"/>
                <a:cs typeface="Times New Roman" panose="02020603050405020304" pitchFamily="18" charset="0"/>
              </a:rPr>
              <a:t>vol</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 2 Figure 7.18 One-year unadjusted cardiovascular hospitalization admissions per 1000 </a:t>
            </a:r>
            <a:r>
              <a:rPr lang="en-US" sz="2400" b="1" spc="30">
                <a:latin typeface="Calibri" panose="020F0502020204030204" pitchFamily="34" charset="0"/>
                <a:ea typeface="Times New Roman" panose="02020603050405020304" pitchFamily="18" charset="0"/>
                <a:cs typeface="Times New Roman" panose="02020603050405020304" pitchFamily="18" charset="0"/>
              </a:rPr>
              <a:t>patient </a:t>
            </a:r>
            <a:r>
              <a:rPr lang="en-US" sz="2400" b="1" spc="30" smtClean="0">
                <a:latin typeface="Calibri" panose="020F0502020204030204" pitchFamily="34" charset="0"/>
                <a:ea typeface="Times New Roman" panose="02020603050405020304" pitchFamily="18" charset="0"/>
                <a:cs typeface="Times New Roman" panose="02020603050405020304" pitchFamily="18" charset="0"/>
              </a:rPr>
              <a:t>years </a:t>
            </a:r>
            <a:r>
              <a:rPr lang="en-US" sz="2400" b="1" spc="30" dirty="0">
                <a:latin typeface="Calibri" panose="020F0502020204030204" pitchFamily="34" charset="0"/>
                <a:ea typeface="Times New Roman" panose="02020603050405020304" pitchFamily="18" charset="0"/>
                <a:cs typeface="Times New Roman" panose="02020603050405020304" pitchFamily="18" charset="0"/>
              </a:rPr>
              <a:t>in young adults with incident ESRD (aged 22-29 years), by modality, 2005-2009 and 2010-2014</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Rectangle 4"/>
          <p:cNvSpPr/>
          <p:nvPr/>
        </p:nvSpPr>
        <p:spPr>
          <a:xfrm>
            <a:off x="0" y="5448985"/>
            <a:ext cx="9144000" cy="646331"/>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Includes incident pediatric ESRD patients in the years 2005-2014, surviving the first 90 days after ESRD initiation and followed from day 90. Abbreviations: ESRD, end-stage renal disease; HD, hemodialysis; PD, peritoneal dialysis;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200" i="1" dirty="0">
                <a:latin typeface="Calibri" panose="020F0502020204030204" pitchFamily="34" charset="0"/>
                <a:ea typeface="Times New Roman" panose="02020603050405020304" pitchFamily="18" charset="0"/>
                <a:cs typeface="Times New Roman" panose="02020603050405020304" pitchFamily="18" charset="0"/>
              </a:rPr>
              <a:t>, transplant.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33577" y="1485900"/>
            <a:ext cx="6676846" cy="3931920"/>
          </a:xfrm>
        </p:spPr>
      </p:pic>
    </p:spTree>
    <p:extLst>
      <p:ext uri="{BB962C8B-B14F-4D97-AF65-F5344CB8AC3E}">
        <p14:creationId xmlns:p14="http://schemas.microsoft.com/office/powerpoint/2010/main" val="20611471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48</a:t>
            </a:fld>
            <a:endParaRPr lang="en-US" dirty="0"/>
          </a:p>
        </p:txBody>
      </p:sp>
      <p:sp>
        <p:nvSpPr>
          <p:cNvPr id="3" name="Title 2"/>
          <p:cNvSpPr>
            <a:spLocks noGrp="1"/>
          </p:cNvSpPr>
          <p:nvPr>
            <p:ph type="title"/>
          </p:nvPr>
        </p:nvSpPr>
        <p:spPr>
          <a:xfrm>
            <a:off x="5255" y="18430"/>
            <a:ext cx="9144000" cy="1143000"/>
          </a:xfrm>
        </p:spPr>
        <p:txBody>
          <a:bodyPr/>
          <a:lstStyle/>
          <a:p>
            <a:pPr marL="0" marR="0">
              <a:spcBef>
                <a:spcPts val="6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7.19 One-year adjusted cardiovascular mortality rates in young adults with incident ESRD (aged 22-29 years), by modality, 2005-2009 and 2010-2014</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Rectangle 4"/>
          <p:cNvSpPr/>
          <p:nvPr/>
        </p:nvSpPr>
        <p:spPr>
          <a:xfrm>
            <a:off x="5255" y="5372100"/>
            <a:ext cx="9133490" cy="830997"/>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Incident dialysis and transplant patients defined at the onset of dialysis or the day of transplant without the 60-day rule; followed to December 31, 2015. Adjusted for age, sex, race, Hispanic ethnicity, and primary cause of ESRD. Reference population: incident ESRD patients aged 22-29, 2010-2011. Abbreviations: ESRD, end-stage renal disease; HD, hemodialysis; PD, peritoneal dialysis;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200" i="1" dirty="0">
                <a:latin typeface="Calibri" panose="020F0502020204030204" pitchFamily="34" charset="0"/>
                <a:ea typeface="Times New Roman" panose="02020603050405020304" pitchFamily="18" charset="0"/>
                <a:cs typeface="Times New Roman" panose="02020603050405020304" pitchFamily="18" charset="0"/>
              </a:rPr>
              <a:t>, transplant.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1602" y="999675"/>
            <a:ext cx="6100796" cy="4296225"/>
          </a:xfrm>
        </p:spPr>
      </p:pic>
    </p:spTree>
    <p:extLst>
      <p:ext uri="{BB962C8B-B14F-4D97-AF65-F5344CB8AC3E}">
        <p14:creationId xmlns:p14="http://schemas.microsoft.com/office/powerpoint/2010/main" val="5661364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49</a:t>
            </a:fld>
            <a:endParaRPr lang="en-US" dirty="0"/>
          </a:p>
        </p:txBody>
      </p:sp>
      <p:sp>
        <p:nvSpPr>
          <p:cNvPr id="3" name="Title 2"/>
          <p:cNvSpPr>
            <a:spLocks noGrp="1"/>
          </p:cNvSpPr>
          <p:nvPr>
            <p:ph type="title"/>
          </p:nvPr>
        </p:nvSpPr>
        <p:spPr>
          <a:xfrm>
            <a:off x="0" y="0"/>
            <a:ext cx="9144000" cy="1143000"/>
          </a:xfrm>
        </p:spPr>
        <p:txBody>
          <a:bodyPr/>
          <a:lstStyle/>
          <a:p>
            <a:pPr marL="0" marR="0">
              <a:spcBef>
                <a:spcPts val="1200"/>
              </a:spcBef>
              <a:spcAft>
                <a:spcPts val="600"/>
              </a:spcAft>
            </a:pPr>
            <a:r>
              <a:rPr lang="en-US" sz="2400" b="1" spc="30" dirty="0">
                <a:latin typeface="Calibri" panose="020F0502020204030204" pitchFamily="34" charset="0"/>
                <a:ea typeface="Times New Roman" panose="02020603050405020304" pitchFamily="18" charset="0"/>
                <a:cs typeface="Times New Roman" panose="02020603050405020304" pitchFamily="18" charset="0"/>
              </a:rPr>
              <a:t>vol 2 Figure 7.20 Adjusted five-year survival probability of young adults with incident ESRD (aged 22-29 years), by modality and months after initiation, 2006–2010</a:t>
            </a:r>
            <a:br>
              <a:rPr lang="en-US" sz="24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400" dirty="0"/>
          </a:p>
        </p:txBody>
      </p:sp>
      <p:sp>
        <p:nvSpPr>
          <p:cNvPr id="5" name="Rectangle 4"/>
          <p:cNvSpPr/>
          <p:nvPr/>
        </p:nvSpPr>
        <p:spPr>
          <a:xfrm>
            <a:off x="0" y="5410200"/>
            <a:ext cx="9144000" cy="830997"/>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Incident dialysis and transplant patients defined at the onset of dialysis or the day of transplant without the 60-day rule; followed to December 31, 2015. Adjusted for age, sex, race, Hispanic ethnicity, and primary cause of ESRD. Reference population: incident ESRD patients aged 22-29, 2010-2011. Abbreviations: ESRD, end-stage renal disease; HD, hemodialysis; PD, peritoneal dialysis;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Tx</a:t>
            </a:r>
            <a:r>
              <a:rPr lang="en-US" sz="1200" i="1" dirty="0">
                <a:latin typeface="Calibri" panose="020F0502020204030204" pitchFamily="34" charset="0"/>
                <a:ea typeface="Times New Roman" panose="02020603050405020304" pitchFamily="18" charset="0"/>
                <a:cs typeface="Times New Roman" panose="02020603050405020304" pitchFamily="18" charset="0"/>
              </a:rPr>
              <a:t>, transplant.</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7575" y="1166160"/>
            <a:ext cx="5488850" cy="4220879"/>
          </a:xfrm>
          <a:prstGeom prst="rect">
            <a:avLst/>
          </a:prstGeom>
        </p:spPr>
      </p:pic>
    </p:spTree>
    <p:extLst>
      <p:ext uri="{BB962C8B-B14F-4D97-AF65-F5344CB8AC3E}">
        <p14:creationId xmlns:p14="http://schemas.microsoft.com/office/powerpoint/2010/main" val="432775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a:t>
            </a:fld>
            <a:endParaRPr lang="en-US" dirty="0"/>
          </a:p>
        </p:txBody>
      </p:sp>
      <p:sp>
        <p:nvSpPr>
          <p:cNvPr id="3" name="Title 2"/>
          <p:cNvSpPr>
            <a:spLocks noGrp="1"/>
          </p:cNvSpPr>
          <p:nvPr>
            <p:ph type="title"/>
          </p:nvPr>
        </p:nvSpPr>
        <p:spPr>
          <a:xfrm>
            <a:off x="0" y="0"/>
            <a:ext cx="9144000" cy="792162"/>
          </a:xfrm>
        </p:spPr>
        <p:txBody>
          <a:bodyPr/>
          <a:lstStyle/>
          <a:p>
            <a:pPr marL="0" marR="0">
              <a:spcBef>
                <a:spcPts val="600"/>
              </a:spcBef>
              <a:spcAft>
                <a:spcPts val="600"/>
              </a:spcAft>
            </a:pPr>
            <a:r>
              <a:rPr lang="en-US" sz="2300" b="1" spc="30" dirty="0">
                <a:latin typeface="Calibri" panose="020F0502020204030204" pitchFamily="34" charset="0"/>
                <a:ea typeface="Times New Roman" panose="02020603050405020304" pitchFamily="18" charset="0"/>
                <a:cs typeface="Times New Roman" panose="02020603050405020304" pitchFamily="18" charset="0"/>
              </a:rPr>
              <a:t>vol 2 Figure 7.2 Cross-sectional trends in pediatric </a:t>
            </a:r>
            <a:r>
              <a:rPr lang="en-US" sz="2300" b="1" spc="30" dirty="0">
                <a:latin typeface="Calibri" panose="020F0502020204030204" pitchFamily="34" charset="0"/>
                <a:ea typeface="Calibri" panose="020F0502020204030204" pitchFamily="34" charset="0"/>
                <a:cs typeface="Times New Roman" panose="02020603050405020304" pitchFamily="18" charset="0"/>
              </a:rPr>
              <a:t>ESRD modality at initiation, by patient (a) age, (b) weight, and (c) race, 1996-2015</a:t>
            </a:r>
            <a:r>
              <a:rPr lang="en-US" sz="23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3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300" dirty="0"/>
          </a:p>
        </p:txBody>
      </p:sp>
      <p:sp>
        <p:nvSpPr>
          <p:cNvPr id="6" name="Rectangle 5"/>
          <p:cNvSpPr/>
          <p:nvPr/>
        </p:nvSpPr>
        <p:spPr>
          <a:xfrm>
            <a:off x="0" y="5753100"/>
            <a:ext cx="9144000" cy="461665"/>
          </a:xfrm>
          <a:prstGeom prst="rect">
            <a:avLst/>
          </a:prstGeom>
        </p:spPr>
        <p:txBody>
          <a:bodyPr wrap="square">
            <a:spAutoFit/>
          </a:bodyPr>
          <a:lstStyle/>
          <a:p>
            <a:r>
              <a:rPr lang="en-US" sz="1200" i="1" dirty="0">
                <a:latin typeface="Calibri" panose="020F0502020204030204" pitchFamily="34" charset="0"/>
                <a:ea typeface="Calibri" panose="020F0502020204030204" pitchFamily="34" charset="0"/>
                <a:cs typeface="Times New Roman" panose="02020603050405020304" pitchFamily="18" charset="0"/>
              </a:rPr>
              <a:t>Data Source: Special analyses, USRDS ESRD Database. Includes incident ESRD patients in 1996-2015. Abbreviations: ESRD, end-stage renal disease; HD, hemodialysis; PD, peritoneal dialysis; </a:t>
            </a:r>
            <a:r>
              <a:rPr lang="en-US" sz="1200" i="1" dirty="0" err="1">
                <a:latin typeface="Calibri" panose="020F0502020204030204" pitchFamily="34" charset="0"/>
                <a:ea typeface="Calibri" panose="020F0502020204030204" pitchFamily="34" charset="0"/>
                <a:cs typeface="Times New Roman" panose="02020603050405020304" pitchFamily="18" charset="0"/>
              </a:rPr>
              <a:t>Tx</a:t>
            </a:r>
            <a:r>
              <a:rPr lang="en-US" sz="1200" i="1" dirty="0">
                <a:latin typeface="Calibri" panose="020F0502020204030204" pitchFamily="34" charset="0"/>
                <a:ea typeface="Calibri" panose="020F0502020204030204" pitchFamily="34" charset="0"/>
                <a:cs typeface="Times New Roman" panose="02020603050405020304" pitchFamily="18" charset="0"/>
              </a:rPr>
              <a:t>, transplant.</a:t>
            </a:r>
            <a:endParaRPr lang="en-US" sz="1200" i="1" dirty="0"/>
          </a:p>
        </p:txBody>
      </p:sp>
      <p:sp>
        <p:nvSpPr>
          <p:cNvPr id="7" name="Rectangle 6"/>
          <p:cNvSpPr/>
          <p:nvPr/>
        </p:nvSpPr>
        <p:spPr>
          <a:xfrm>
            <a:off x="4028422" y="951075"/>
            <a:ext cx="1087157" cy="338554"/>
          </a:xfrm>
          <a:prstGeom prst="rect">
            <a:avLst/>
          </a:prstGeom>
        </p:spPr>
        <p:txBody>
          <a:bodyPr wrap="none">
            <a:spAutoFit/>
          </a:bodyPr>
          <a:lstStyle/>
          <a:p>
            <a:pPr marR="0" lvl="0" algn="ctr" fontAlgn="base">
              <a:spcBef>
                <a:spcPts val="600"/>
              </a:spcBef>
              <a:spcAft>
                <a:spcPts val="60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(b) Weight</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4027" y="1212685"/>
            <a:ext cx="5875946" cy="4484684"/>
          </a:xfrm>
        </p:spPr>
      </p:pic>
    </p:spTree>
    <p:extLst>
      <p:ext uri="{BB962C8B-B14F-4D97-AF65-F5344CB8AC3E}">
        <p14:creationId xmlns:p14="http://schemas.microsoft.com/office/powerpoint/2010/main" val="3569895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6</a:t>
            </a:fld>
            <a:endParaRPr lang="en-US" dirty="0"/>
          </a:p>
        </p:txBody>
      </p:sp>
      <p:sp>
        <p:nvSpPr>
          <p:cNvPr id="3" name="Title 2"/>
          <p:cNvSpPr>
            <a:spLocks noGrp="1"/>
          </p:cNvSpPr>
          <p:nvPr>
            <p:ph type="title"/>
          </p:nvPr>
        </p:nvSpPr>
        <p:spPr>
          <a:xfrm>
            <a:off x="0" y="0"/>
            <a:ext cx="9144000" cy="792162"/>
          </a:xfrm>
        </p:spPr>
        <p:txBody>
          <a:bodyPr/>
          <a:lstStyle/>
          <a:p>
            <a:pPr marL="0" marR="0">
              <a:spcBef>
                <a:spcPts val="600"/>
              </a:spcBef>
              <a:spcAft>
                <a:spcPts val="600"/>
              </a:spcAft>
            </a:pPr>
            <a:r>
              <a:rPr lang="en-US" sz="2300" b="1" spc="30" dirty="0">
                <a:latin typeface="Calibri" panose="020F0502020204030204" pitchFamily="34" charset="0"/>
                <a:ea typeface="Times New Roman" panose="02020603050405020304" pitchFamily="18" charset="0"/>
                <a:cs typeface="Times New Roman" panose="02020603050405020304" pitchFamily="18" charset="0"/>
              </a:rPr>
              <a:t>vol 2 Figure 7.2 Cross-sectional trends in pediatric </a:t>
            </a:r>
            <a:r>
              <a:rPr lang="en-US" sz="2300" b="1" spc="30" dirty="0">
                <a:latin typeface="Calibri" panose="020F0502020204030204" pitchFamily="34" charset="0"/>
                <a:ea typeface="Calibri" panose="020F0502020204030204" pitchFamily="34" charset="0"/>
                <a:cs typeface="Times New Roman" panose="02020603050405020304" pitchFamily="18" charset="0"/>
              </a:rPr>
              <a:t>ESRD modality at initiation, by patient (a) age, (b) weight, and (c) race, 1996-2015</a:t>
            </a:r>
            <a:r>
              <a:rPr lang="en-US" sz="2300" b="1" spc="30" dirty="0">
                <a:latin typeface="Calibri" panose="020F0502020204030204" pitchFamily="34" charset="0"/>
                <a:ea typeface="Times New Roman" panose="02020603050405020304" pitchFamily="18" charset="0"/>
                <a:cs typeface="Times New Roman" panose="02020603050405020304" pitchFamily="18" charset="0"/>
              </a:rPr>
              <a:t/>
            </a:r>
            <a:br>
              <a:rPr lang="en-US" sz="23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300" dirty="0"/>
          </a:p>
        </p:txBody>
      </p:sp>
      <p:sp>
        <p:nvSpPr>
          <p:cNvPr id="6" name="Rectangle 5"/>
          <p:cNvSpPr/>
          <p:nvPr/>
        </p:nvSpPr>
        <p:spPr>
          <a:xfrm>
            <a:off x="0" y="5753100"/>
            <a:ext cx="9144000" cy="461665"/>
          </a:xfrm>
          <a:prstGeom prst="rect">
            <a:avLst/>
          </a:prstGeom>
        </p:spPr>
        <p:txBody>
          <a:bodyPr wrap="square">
            <a:spAutoFit/>
          </a:bodyPr>
          <a:lstStyle/>
          <a:p>
            <a:r>
              <a:rPr lang="en-US" sz="1200" i="1" dirty="0">
                <a:latin typeface="Calibri" panose="020F0502020204030204" pitchFamily="34" charset="0"/>
                <a:ea typeface="Calibri" panose="020F0502020204030204" pitchFamily="34" charset="0"/>
                <a:cs typeface="Times New Roman" panose="02020603050405020304" pitchFamily="18" charset="0"/>
              </a:rPr>
              <a:t>Data Source: Special analyses, USRDS ESRD Database. Includes incident ESRD patients in 1996-2015. Abbreviations: ESRD, end-stage renal disease; HD, hemodialysis; PD, peritoneal dialysis; </a:t>
            </a:r>
            <a:r>
              <a:rPr lang="en-US" sz="1200" i="1" dirty="0" err="1">
                <a:latin typeface="Calibri" panose="020F0502020204030204" pitchFamily="34" charset="0"/>
                <a:ea typeface="Calibri" panose="020F0502020204030204" pitchFamily="34" charset="0"/>
                <a:cs typeface="Times New Roman" panose="02020603050405020304" pitchFamily="18" charset="0"/>
              </a:rPr>
              <a:t>Tx</a:t>
            </a:r>
            <a:r>
              <a:rPr lang="en-US" sz="1200" i="1" dirty="0">
                <a:latin typeface="Calibri" panose="020F0502020204030204" pitchFamily="34" charset="0"/>
                <a:ea typeface="Calibri" panose="020F0502020204030204" pitchFamily="34" charset="0"/>
                <a:cs typeface="Times New Roman" panose="02020603050405020304" pitchFamily="18" charset="0"/>
              </a:rPr>
              <a:t>, transplant.</a:t>
            </a:r>
            <a:endParaRPr lang="en-US" sz="1200" i="1" dirty="0"/>
          </a:p>
        </p:txBody>
      </p:sp>
      <p:sp>
        <p:nvSpPr>
          <p:cNvPr id="7" name="Rectangle 6"/>
          <p:cNvSpPr/>
          <p:nvPr/>
        </p:nvSpPr>
        <p:spPr>
          <a:xfrm>
            <a:off x="4167082" y="951075"/>
            <a:ext cx="809838" cy="338554"/>
          </a:xfrm>
          <a:prstGeom prst="rect">
            <a:avLst/>
          </a:prstGeom>
        </p:spPr>
        <p:txBody>
          <a:bodyPr wrap="none">
            <a:spAutoFit/>
          </a:bodyPr>
          <a:lstStyle/>
          <a:p>
            <a:pPr marR="0" lvl="0" algn="ctr" fontAlgn="base">
              <a:spcBef>
                <a:spcPts val="600"/>
              </a:spcBef>
              <a:spcAft>
                <a:spcPts val="60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(c) race</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4027" y="1296556"/>
            <a:ext cx="5875946" cy="4484684"/>
          </a:xfrm>
        </p:spPr>
      </p:pic>
    </p:spTree>
    <p:extLst>
      <p:ext uri="{BB962C8B-B14F-4D97-AF65-F5344CB8AC3E}">
        <p14:creationId xmlns:p14="http://schemas.microsoft.com/office/powerpoint/2010/main" val="2618044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7</a:t>
            </a:fld>
            <a:endParaRPr lang="en-US" dirty="0"/>
          </a:p>
        </p:txBody>
      </p:sp>
      <p:sp>
        <p:nvSpPr>
          <p:cNvPr id="3" name="Title 2"/>
          <p:cNvSpPr>
            <a:spLocks noGrp="1"/>
          </p:cNvSpPr>
          <p:nvPr>
            <p:ph type="title"/>
          </p:nvPr>
        </p:nvSpPr>
        <p:spPr>
          <a:xfrm>
            <a:off x="-38100" y="-1314"/>
            <a:ext cx="9220200" cy="801414"/>
          </a:xfrm>
        </p:spPr>
        <p:txBody>
          <a:bodyPr/>
          <a:lstStyle/>
          <a:p>
            <a:pPr marL="0" marR="0">
              <a:spcBef>
                <a:spcPts val="1800"/>
              </a:spcBef>
              <a:spcAft>
                <a:spcPts val="0"/>
              </a:spcAft>
            </a:pPr>
            <a:r>
              <a:rPr lang="en-US" sz="2300" b="1" spc="30" dirty="0" smtClean="0">
                <a:latin typeface="Calibri" panose="020F0502020204030204" pitchFamily="34" charset="0"/>
                <a:ea typeface="Times New Roman" panose="02020603050405020304" pitchFamily="18" charset="0"/>
                <a:cs typeface="Times New Roman" panose="02020603050405020304" pitchFamily="18" charset="0"/>
              </a:rPr>
              <a:t>vol 2 Figure 7.3 Distribution of reported incident pediatric ESRD patients by primary cause of ESRD, by age in (a) 2006-2010 and (b) 2011-2015 </a:t>
            </a:r>
            <a:br>
              <a:rPr lang="en-US" sz="2300" b="1" spc="30" dirty="0" smtClean="0">
                <a:latin typeface="Calibri" panose="020F0502020204030204" pitchFamily="34" charset="0"/>
                <a:ea typeface="Times New Roman" panose="02020603050405020304" pitchFamily="18" charset="0"/>
                <a:cs typeface="Times New Roman" panose="02020603050405020304" pitchFamily="18" charset="0"/>
              </a:rPr>
            </a:br>
            <a:endParaRPr lang="en-US" sz="2300" dirty="0"/>
          </a:p>
        </p:txBody>
      </p:sp>
      <p:sp>
        <p:nvSpPr>
          <p:cNvPr id="6" name="Rectangle 5"/>
          <p:cNvSpPr/>
          <p:nvPr/>
        </p:nvSpPr>
        <p:spPr>
          <a:xfrm>
            <a:off x="0" y="5600700"/>
            <a:ext cx="9144000" cy="461665"/>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Abbreviations: CAKUT, congenital anomalies of the kidney and urinary tract; C/H/C, cystic/</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heriditary</a:t>
            </a:r>
            <a:r>
              <a:rPr lang="en-US" sz="1200" i="1" dirty="0">
                <a:latin typeface="Calibri" panose="020F0502020204030204" pitchFamily="34" charset="0"/>
                <a:ea typeface="Times New Roman" panose="02020603050405020304" pitchFamily="18" charset="0"/>
                <a:cs typeface="Times New Roman" panose="02020603050405020304" pitchFamily="18" charset="0"/>
              </a:rPr>
              <a:t>/congenital diseases; ESRD, end-stage renal disease; GN, glomerulonephritis</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p:cNvSpPr/>
          <p:nvPr/>
        </p:nvSpPr>
        <p:spPr>
          <a:xfrm>
            <a:off x="3422735" y="1077340"/>
            <a:ext cx="2298531" cy="307777"/>
          </a:xfrm>
          <a:prstGeom prst="rect">
            <a:avLst/>
          </a:prstGeom>
        </p:spPr>
        <p:txBody>
          <a:bodyPr wrap="square">
            <a:spAutoFit/>
          </a:bodyPr>
          <a:lstStyle/>
          <a:p>
            <a:pPr marR="0" lvl="0" algn="ctr" fontAlgn="base">
              <a:spcBef>
                <a:spcPts val="0"/>
              </a:spcBef>
              <a:spcAft>
                <a:spcPts val="600"/>
              </a:spcAft>
            </a:pPr>
            <a:r>
              <a:rPr lang="en-US" sz="1400" b="1" kern="0" dirty="0" smtClean="0">
                <a:latin typeface="Calibri" panose="020F0502020204030204" pitchFamily="34" charset="0"/>
                <a:ea typeface="Times New Roman" panose="02020603050405020304" pitchFamily="18" charset="0"/>
                <a:cs typeface="Segoe UI" panose="020B0502040204020203" pitchFamily="34" charset="0"/>
              </a:rPr>
              <a:t>(a) 2006-2010 </a:t>
            </a:r>
            <a:r>
              <a:rPr lang="en-US" sz="1400" b="1" kern="0" dirty="0">
                <a:latin typeface="Calibri" panose="020F0502020204030204" pitchFamily="34" charset="0"/>
                <a:ea typeface="Times New Roman" panose="02020603050405020304" pitchFamily="18" charset="0"/>
                <a:cs typeface="Segoe UI" panose="020B0502040204020203" pitchFamily="34" charset="0"/>
              </a:rPr>
              <a:t>(period A)	</a:t>
            </a:r>
            <a:endParaRPr lang="en-US" sz="14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3918" y="1508227"/>
            <a:ext cx="6096165" cy="3888798"/>
          </a:xfrm>
        </p:spPr>
      </p:pic>
    </p:spTree>
    <p:extLst>
      <p:ext uri="{BB962C8B-B14F-4D97-AF65-F5344CB8AC3E}">
        <p14:creationId xmlns:p14="http://schemas.microsoft.com/office/powerpoint/2010/main" val="3304212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8</a:t>
            </a:fld>
            <a:endParaRPr lang="en-US" dirty="0"/>
          </a:p>
        </p:txBody>
      </p:sp>
      <p:sp>
        <p:nvSpPr>
          <p:cNvPr id="3" name="Title 2"/>
          <p:cNvSpPr>
            <a:spLocks noGrp="1"/>
          </p:cNvSpPr>
          <p:nvPr>
            <p:ph type="title"/>
          </p:nvPr>
        </p:nvSpPr>
        <p:spPr>
          <a:xfrm>
            <a:off x="-38100" y="-1314"/>
            <a:ext cx="9220200" cy="801414"/>
          </a:xfrm>
        </p:spPr>
        <p:txBody>
          <a:bodyPr/>
          <a:lstStyle/>
          <a:p>
            <a:pPr marL="0" marR="0">
              <a:spcBef>
                <a:spcPts val="1800"/>
              </a:spcBef>
              <a:spcAft>
                <a:spcPts val="0"/>
              </a:spcAft>
            </a:pPr>
            <a:r>
              <a:rPr lang="en-US" sz="2300" b="1" spc="30" dirty="0" smtClean="0">
                <a:latin typeface="Calibri" panose="020F0502020204030204" pitchFamily="34" charset="0"/>
                <a:ea typeface="Times New Roman" panose="02020603050405020304" pitchFamily="18" charset="0"/>
                <a:cs typeface="Times New Roman" panose="02020603050405020304" pitchFamily="18" charset="0"/>
              </a:rPr>
              <a:t>vol 2 Figure 7.3 Distribution of reported incident pediatric ESRD patients by primary cause of ESRD, by age in (a) 2006-2010 and (b) 2011-2015 </a:t>
            </a:r>
            <a:br>
              <a:rPr lang="en-US" sz="2300" b="1" spc="30" dirty="0" smtClean="0">
                <a:latin typeface="Calibri" panose="020F0502020204030204" pitchFamily="34" charset="0"/>
                <a:ea typeface="Times New Roman" panose="02020603050405020304" pitchFamily="18" charset="0"/>
                <a:cs typeface="Times New Roman" panose="02020603050405020304" pitchFamily="18" charset="0"/>
              </a:rPr>
            </a:br>
            <a:endParaRPr lang="en-US" sz="2300" dirty="0"/>
          </a:p>
        </p:txBody>
      </p:sp>
      <p:sp>
        <p:nvSpPr>
          <p:cNvPr id="6" name="Rectangle 5"/>
          <p:cNvSpPr/>
          <p:nvPr/>
        </p:nvSpPr>
        <p:spPr>
          <a:xfrm>
            <a:off x="0" y="5600700"/>
            <a:ext cx="9144000" cy="461665"/>
          </a:xfrm>
          <a:prstGeom prst="rect">
            <a:avLst/>
          </a:prstGeom>
        </p:spPr>
        <p:txBody>
          <a:bodyPr wrap="square">
            <a:spAutoFit/>
          </a:bodyPr>
          <a:lstStyle/>
          <a:p>
            <a:pPr>
              <a:spcAft>
                <a:spcPts val="12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Abbreviations: CAKUT, congenital anomalies of the kidney and urinary tract; C/H/C, </a:t>
            </a:r>
            <a:r>
              <a:rPr lang="en-US" sz="1200" i="1" dirty="0" smtClean="0">
                <a:latin typeface="Calibri" panose="020F0502020204030204" pitchFamily="34" charset="0"/>
                <a:ea typeface="Times New Roman" panose="02020603050405020304" pitchFamily="18" charset="0"/>
                <a:cs typeface="Times New Roman" panose="02020603050405020304" pitchFamily="18" charset="0"/>
              </a:rPr>
              <a:t>cystic/hereditary/congenital </a:t>
            </a:r>
            <a:r>
              <a:rPr lang="en-US" sz="1200" i="1" dirty="0">
                <a:latin typeface="Calibri" panose="020F0502020204030204" pitchFamily="34" charset="0"/>
                <a:ea typeface="Times New Roman" panose="02020603050405020304" pitchFamily="18" charset="0"/>
                <a:cs typeface="Times New Roman" panose="02020603050405020304" pitchFamily="18" charset="0"/>
              </a:rPr>
              <a:t>diseases; ESRD, end-stage renal disease; GN, glomerulonephritis</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p:cNvSpPr/>
          <p:nvPr/>
        </p:nvSpPr>
        <p:spPr>
          <a:xfrm>
            <a:off x="3238500" y="1077340"/>
            <a:ext cx="2667000" cy="584775"/>
          </a:xfrm>
          <a:prstGeom prst="rect">
            <a:avLst/>
          </a:prstGeom>
        </p:spPr>
        <p:txBody>
          <a:bodyPr wrap="square">
            <a:spAutoFit/>
          </a:bodyPr>
          <a:lstStyle/>
          <a:p>
            <a:pPr marR="0" lvl="0" algn="ctr" fontAlgn="base">
              <a:spcBef>
                <a:spcPts val="0"/>
              </a:spcBef>
              <a:spcAft>
                <a:spcPts val="600"/>
              </a:spcAft>
            </a:pP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(b) 2011-2015 </a:t>
            </a:r>
            <a:r>
              <a:rPr lang="en-US" sz="1600" b="1" kern="0" dirty="0">
                <a:latin typeface="Calibri" panose="020F0502020204030204" pitchFamily="34" charset="0"/>
                <a:ea typeface="Times New Roman" panose="02020603050405020304" pitchFamily="18" charset="0"/>
                <a:cs typeface="Segoe UI" panose="020B0502040204020203" pitchFamily="34" charset="0"/>
              </a:rPr>
              <a:t>(</a:t>
            </a:r>
            <a:r>
              <a:rPr lang="en-US" sz="1600" b="1" kern="0" dirty="0" smtClean="0">
                <a:latin typeface="Calibri" panose="020F0502020204030204" pitchFamily="34" charset="0"/>
                <a:ea typeface="Times New Roman" panose="02020603050405020304" pitchFamily="18" charset="0"/>
                <a:cs typeface="Segoe UI" panose="020B0502040204020203" pitchFamily="34" charset="0"/>
              </a:rPr>
              <a:t>period)</a:t>
            </a:r>
            <a:r>
              <a:rPr lang="en-US" sz="1600" b="1" kern="0" dirty="0">
                <a:latin typeface="Calibri" panose="020F0502020204030204" pitchFamily="34" charset="0"/>
                <a:ea typeface="Times New Roman" panose="02020603050405020304" pitchFamily="18" charset="0"/>
                <a:cs typeface="Segoe UI" panose="020B0502040204020203" pitchFamily="34" charset="0"/>
              </a:rPr>
              <a:t>	</a:t>
            </a:r>
            <a:endParaRPr lang="en-US" sz="16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3917" y="1656342"/>
            <a:ext cx="6096165" cy="3888798"/>
          </a:xfrm>
        </p:spPr>
      </p:pic>
    </p:spTree>
    <p:extLst>
      <p:ext uri="{BB962C8B-B14F-4D97-AF65-F5344CB8AC3E}">
        <p14:creationId xmlns:p14="http://schemas.microsoft.com/office/powerpoint/2010/main" val="3809339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9</a:t>
            </a:fld>
            <a:endParaRPr lang="en-US" dirty="0"/>
          </a:p>
        </p:txBody>
      </p:sp>
      <p:sp>
        <p:nvSpPr>
          <p:cNvPr id="3" name="Title 2"/>
          <p:cNvSpPr>
            <a:spLocks noGrp="1"/>
          </p:cNvSpPr>
          <p:nvPr>
            <p:ph type="title"/>
          </p:nvPr>
        </p:nvSpPr>
        <p:spPr>
          <a:xfrm>
            <a:off x="76200" y="26891"/>
            <a:ext cx="8991600" cy="754062"/>
          </a:xfrm>
        </p:spPr>
        <p:txBody>
          <a:bodyPr/>
          <a:lstStyle/>
          <a:p>
            <a:pPr marL="0" marR="0">
              <a:spcBef>
                <a:spcPts val="600"/>
              </a:spcBef>
              <a:spcAft>
                <a:spcPts val="600"/>
              </a:spcAft>
            </a:pPr>
            <a:r>
              <a:rPr lang="en-US" sz="2000" b="1" spc="30" dirty="0">
                <a:latin typeface="Calibri" panose="020F0502020204030204" pitchFamily="34" charset="0"/>
                <a:ea typeface="Times New Roman" panose="02020603050405020304" pitchFamily="18" charset="0"/>
                <a:cs typeface="Times New Roman" panose="02020603050405020304" pitchFamily="18" charset="0"/>
              </a:rPr>
              <a:t>vol 2 Table 7.1 Distribution of reported incident pediatric ESRD patients by primary cause of ESRD (aged 0-21 years), and by demographic characteristics</a:t>
            </a:r>
            <a:br>
              <a:rPr lang="en-US" sz="20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sp>
        <p:nvSpPr>
          <p:cNvPr id="6" name="Rectangle 5"/>
          <p:cNvSpPr/>
          <p:nvPr/>
        </p:nvSpPr>
        <p:spPr>
          <a:xfrm>
            <a:off x="19050" y="5334000"/>
            <a:ext cx="9105900" cy="938719"/>
          </a:xfrm>
          <a:prstGeom prst="rect">
            <a:avLst/>
          </a:prstGeom>
        </p:spPr>
        <p:txBody>
          <a:bodyPr wrap="square">
            <a:spAutoFit/>
          </a:bodyPr>
          <a:lstStyle/>
          <a:p>
            <a:r>
              <a:rPr lang="en-US" sz="11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Abbreviations: ANCA, anti-neutrophil cytoplasmic antibody; AIDS, acquired-immune deficiency syndrome; CAKUT, congenital anomalies of the kidney and urinary tract; congenital obstructive </a:t>
            </a:r>
            <a:r>
              <a:rPr lang="en-US" sz="11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uropathy</a:t>
            </a:r>
            <a:r>
              <a:rPr lang="en-US" sz="11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combination of congenital </a:t>
            </a:r>
            <a:r>
              <a:rPr lang="en-US" sz="11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ureteropelvic</a:t>
            </a:r>
            <a:r>
              <a:rPr lang="en-US" sz="11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junction obstruction, congenital </a:t>
            </a:r>
            <a:r>
              <a:rPr lang="en-US" sz="11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ureterovesical</a:t>
            </a:r>
            <a:r>
              <a:rPr lang="en-US" sz="11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junction obstruction, and other congenital anomalies; ESRD, end-stage renal disease; GN glomerulonephritis; IgA immunoglobulin A; IgM, immunoglobulin M; incl., including; MPGN, </a:t>
            </a:r>
            <a:r>
              <a:rPr lang="en-US" sz="11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membranoproliferative</a:t>
            </a:r>
            <a:r>
              <a:rPr lang="en-US" sz="11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glomerulonephritis; SBE, sub-acute bacterial endocarditis. Diagnoses with 10 or fewer total patients for year categories are suppressed.</a:t>
            </a:r>
            <a:endParaRPr lang="en-US" sz="11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1104900" y="755847"/>
            <a:ext cx="1609736" cy="261610"/>
          </a:xfrm>
          <a:prstGeom prst="rect">
            <a:avLst/>
          </a:prstGeom>
        </p:spPr>
        <p:txBody>
          <a:bodyPr wrap="none">
            <a:spAutoFit/>
          </a:bodyPr>
          <a:lstStyle/>
          <a:p>
            <a:pPr marR="0" lvl="0" algn="ctr" fontAlgn="base">
              <a:spcBef>
                <a:spcPts val="600"/>
              </a:spcBef>
              <a:spcAft>
                <a:spcPts val="600"/>
              </a:spcAft>
            </a:pPr>
            <a:r>
              <a:rPr lang="en-US" sz="1100" b="1" kern="0" dirty="0" smtClean="0">
                <a:latin typeface="Calibri" panose="020F0502020204030204" pitchFamily="34" charset="0"/>
                <a:ea typeface="Times New Roman" panose="02020603050405020304" pitchFamily="18" charset="0"/>
                <a:cs typeface="Segoe UI" panose="020B0502040204020203" pitchFamily="34" charset="0"/>
              </a:rPr>
              <a:t>(a) 2006-2010 </a:t>
            </a:r>
            <a:r>
              <a:rPr lang="en-US" sz="1100" b="1" kern="0" dirty="0">
                <a:latin typeface="Calibri" panose="020F0502020204030204" pitchFamily="34" charset="0"/>
                <a:ea typeface="Times New Roman" panose="02020603050405020304" pitchFamily="18" charset="0"/>
                <a:cs typeface="Segoe UI" panose="020B0502040204020203" pitchFamily="34" charset="0"/>
              </a:rPr>
              <a:t>(period A)</a:t>
            </a:r>
            <a:endParaRPr lang="en-US" sz="11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31067762"/>
              </p:ext>
            </p:extLst>
          </p:nvPr>
        </p:nvGraphicFramePr>
        <p:xfrm>
          <a:off x="721937" y="780953"/>
          <a:ext cx="7700126" cy="4525975"/>
        </p:xfrm>
        <a:graphic>
          <a:graphicData uri="http://schemas.openxmlformats.org/drawingml/2006/table">
            <a:tbl>
              <a:tblPr firstRow="1" firstCol="1" bandRow="1"/>
              <a:tblGrid>
                <a:gridCol w="2514305">
                  <a:extLst>
                    <a:ext uri="{9D8B030D-6E8A-4147-A177-3AD203B41FA5}">
                      <a16:colId xmlns:a16="http://schemas.microsoft.com/office/drawing/2014/main" val="708520125"/>
                    </a:ext>
                  </a:extLst>
                </a:gridCol>
                <a:gridCol w="409604">
                  <a:extLst>
                    <a:ext uri="{9D8B030D-6E8A-4147-A177-3AD203B41FA5}">
                      <a16:colId xmlns:a16="http://schemas.microsoft.com/office/drawing/2014/main" val="303275686"/>
                    </a:ext>
                  </a:extLst>
                </a:gridCol>
                <a:gridCol w="414951">
                  <a:extLst>
                    <a:ext uri="{9D8B030D-6E8A-4147-A177-3AD203B41FA5}">
                      <a16:colId xmlns:a16="http://schemas.microsoft.com/office/drawing/2014/main" val="1348204420"/>
                    </a:ext>
                  </a:extLst>
                </a:gridCol>
                <a:gridCol w="317095">
                  <a:extLst>
                    <a:ext uri="{9D8B030D-6E8A-4147-A177-3AD203B41FA5}">
                      <a16:colId xmlns:a16="http://schemas.microsoft.com/office/drawing/2014/main" val="3923943561"/>
                    </a:ext>
                  </a:extLst>
                </a:gridCol>
                <a:gridCol w="317095">
                  <a:extLst>
                    <a:ext uri="{9D8B030D-6E8A-4147-A177-3AD203B41FA5}">
                      <a16:colId xmlns:a16="http://schemas.microsoft.com/office/drawing/2014/main" val="1151582313"/>
                    </a:ext>
                  </a:extLst>
                </a:gridCol>
                <a:gridCol w="365221">
                  <a:extLst>
                    <a:ext uri="{9D8B030D-6E8A-4147-A177-3AD203B41FA5}">
                      <a16:colId xmlns:a16="http://schemas.microsoft.com/office/drawing/2014/main" val="1862535350"/>
                    </a:ext>
                  </a:extLst>
                </a:gridCol>
                <a:gridCol w="365221">
                  <a:extLst>
                    <a:ext uri="{9D8B030D-6E8A-4147-A177-3AD203B41FA5}">
                      <a16:colId xmlns:a16="http://schemas.microsoft.com/office/drawing/2014/main" val="2293515982"/>
                    </a:ext>
                  </a:extLst>
                </a:gridCol>
                <a:gridCol w="375916">
                  <a:extLst>
                    <a:ext uri="{9D8B030D-6E8A-4147-A177-3AD203B41FA5}">
                      <a16:colId xmlns:a16="http://schemas.microsoft.com/office/drawing/2014/main" val="80600580"/>
                    </a:ext>
                  </a:extLst>
                </a:gridCol>
                <a:gridCol w="375916">
                  <a:extLst>
                    <a:ext uri="{9D8B030D-6E8A-4147-A177-3AD203B41FA5}">
                      <a16:colId xmlns:a16="http://schemas.microsoft.com/office/drawing/2014/main" val="4270025343"/>
                    </a:ext>
                  </a:extLst>
                </a:gridCol>
                <a:gridCol w="370569">
                  <a:extLst>
                    <a:ext uri="{9D8B030D-6E8A-4147-A177-3AD203B41FA5}">
                      <a16:colId xmlns:a16="http://schemas.microsoft.com/office/drawing/2014/main" val="813801462"/>
                    </a:ext>
                  </a:extLst>
                </a:gridCol>
                <a:gridCol w="370569">
                  <a:extLst>
                    <a:ext uri="{9D8B030D-6E8A-4147-A177-3AD203B41FA5}">
                      <a16:colId xmlns:a16="http://schemas.microsoft.com/office/drawing/2014/main" val="1220540159"/>
                    </a:ext>
                  </a:extLst>
                </a:gridCol>
                <a:gridCol w="375916">
                  <a:extLst>
                    <a:ext uri="{9D8B030D-6E8A-4147-A177-3AD203B41FA5}">
                      <a16:colId xmlns:a16="http://schemas.microsoft.com/office/drawing/2014/main" val="3223166042"/>
                    </a:ext>
                  </a:extLst>
                </a:gridCol>
                <a:gridCol w="403187">
                  <a:extLst>
                    <a:ext uri="{9D8B030D-6E8A-4147-A177-3AD203B41FA5}">
                      <a16:colId xmlns:a16="http://schemas.microsoft.com/office/drawing/2014/main" val="2685028122"/>
                    </a:ext>
                  </a:extLst>
                </a:gridCol>
                <a:gridCol w="348645">
                  <a:extLst>
                    <a:ext uri="{9D8B030D-6E8A-4147-A177-3AD203B41FA5}">
                      <a16:colId xmlns:a16="http://schemas.microsoft.com/office/drawing/2014/main" val="1511544838"/>
                    </a:ext>
                  </a:extLst>
                </a:gridCol>
                <a:gridCol w="375916">
                  <a:extLst>
                    <a:ext uri="{9D8B030D-6E8A-4147-A177-3AD203B41FA5}">
                      <a16:colId xmlns:a16="http://schemas.microsoft.com/office/drawing/2014/main" val="2388810897"/>
                    </a:ext>
                  </a:extLst>
                </a:gridCol>
              </a:tblGrid>
              <a:tr h="295171">
                <a:tc>
                  <a:txBody>
                    <a:bodyPr/>
                    <a:lstStyle/>
                    <a:p>
                      <a:pPr>
                        <a:lnSpc>
                          <a:spcPct val="115000"/>
                        </a:lnSpc>
                      </a:pPr>
                      <a:endParaRPr lang="en-US" sz="900" dirty="0">
                        <a:effectLst/>
                        <a:latin typeface="Calibri" panose="020F0502020204030204" pitchFamily="34" charset="0"/>
                      </a:endParaRPr>
                    </a:p>
                  </a:txBody>
                  <a:tcPr marL="0" marR="0" marT="0" marB="0" anchor="b">
                    <a:lnL>
                      <a:noFill/>
                    </a:lnL>
                    <a:lnR>
                      <a:noFill/>
                    </a:lnR>
                    <a:lnT>
                      <a:noFill/>
                    </a:lnT>
                    <a:lnB>
                      <a:noFill/>
                    </a:lnB>
                  </a:tcPr>
                </a:tc>
                <a:tc gridSpan="2">
                  <a:txBody>
                    <a:bodyPr/>
                    <a:lstStyle/>
                    <a:p>
                      <a:pPr marL="0" marR="0" algn="ctr">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a:t>
                      </a:r>
                      <a:b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Patients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Percent Incidence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Median</a:t>
                      </a:r>
                      <a:b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Percent</a:t>
                      </a:r>
                      <a:b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Males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Percent</a:t>
                      </a:r>
                      <a:b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White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Percent Black/ African American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Percent</a:t>
                      </a:r>
                      <a:b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 Race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044811865"/>
                  </a:ext>
                </a:extLst>
              </a:tr>
              <a:tr h="226726">
                <a:tc>
                  <a:txBody>
                    <a:bodyPr/>
                    <a:lstStyle/>
                    <a:p>
                      <a:pPr marL="0" marR="0" algn="ctr">
                        <a:lnSpc>
                          <a:spcPct val="115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Primary Disease Groups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B</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B</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B</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B</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B</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B</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B</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3555629"/>
                  </a:ext>
                </a:extLst>
              </a:tr>
              <a:tr h="154003">
                <a:tc>
                  <a:txBody>
                    <a:bodyPr/>
                    <a:lstStyle/>
                    <a:p>
                      <a:pPr marL="0" marR="0">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All ESRD, (reference)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8221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7340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56.6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56.5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66.3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24.8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23.9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9.2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0228154"/>
                  </a:ext>
                </a:extLst>
              </a:tr>
              <a:tr h="154003">
                <a:tc>
                  <a:txBody>
                    <a:bodyPr/>
                    <a:lstStyle/>
                    <a:p>
                      <a:pPr marL="0" marR="0">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CAKUT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1662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1617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20.2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68.7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76.4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74.2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17.1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19.5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extLst>
                  <a:ext uri="{0D108BD9-81ED-4DB2-BD59-A6C34878D82A}">
                    <a16:rowId xmlns:a16="http://schemas.microsoft.com/office/drawing/2014/main" val="447503386"/>
                  </a:ext>
                </a:extLst>
              </a:tr>
              <a:tr h="154003">
                <a:tc>
                  <a:txBody>
                    <a:bodyPr/>
                    <a:lstStyle/>
                    <a:p>
                      <a:pPr marL="9144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Congenital obstructive uropathies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721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712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8.8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9.7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83.4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82.4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74.1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20.7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24.4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extLst>
                  <a:ext uri="{0D108BD9-81ED-4DB2-BD59-A6C34878D82A}">
                    <a16:rowId xmlns:a16="http://schemas.microsoft.com/office/drawing/2014/main" val="3530113092"/>
                  </a:ext>
                </a:extLst>
              </a:tr>
              <a:tr h="154003">
                <a:tc>
                  <a:txBody>
                    <a:bodyPr/>
                    <a:lstStyle/>
                    <a:p>
                      <a:pPr marL="9144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Renal hypoplasia, dysplasia, oligonephronia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745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737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9.1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63.8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59.6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75.8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75.2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16.8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17.9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extLst>
                  <a:ext uri="{0D108BD9-81ED-4DB2-BD59-A6C34878D82A}">
                    <a16:rowId xmlns:a16="http://schemas.microsoft.com/office/drawing/2014/main" val="838850570"/>
                  </a:ext>
                </a:extLst>
              </a:tr>
              <a:tr h="154003">
                <a:tc>
                  <a:txBody>
                    <a:bodyPr/>
                    <a:lstStyle/>
                    <a:p>
                      <a:pPr marL="9144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Chronic pyelonephritis, reflux nephropathy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196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168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43.9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50.6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86.7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88.1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8.2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8204862"/>
                  </a:ext>
                </a:extLst>
              </a:tr>
              <a:tr h="154003">
                <a:tc>
                  <a:txBody>
                    <a:bodyPr/>
                    <a:lstStyle/>
                    <a:p>
                      <a:pPr marL="0" marR="0">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Cystic/Hereditary/Congenital Diseases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954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921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12.5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58.8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59.3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79.1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76.9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15.9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15.9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18568675"/>
                  </a:ext>
                </a:extLst>
              </a:tr>
              <a:tr h="154003">
                <a:tc>
                  <a:txBody>
                    <a:bodyPr/>
                    <a:lstStyle/>
                    <a:p>
                      <a:pPr marL="9144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Polycystic kidneys, adult type (dominant)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0.6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0.7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47.8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39.6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78.3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83.3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19.6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14.6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extLst>
                  <a:ext uri="{0D108BD9-81ED-4DB2-BD59-A6C34878D82A}">
                    <a16:rowId xmlns:a16="http://schemas.microsoft.com/office/drawing/2014/main" val="591034081"/>
                  </a:ext>
                </a:extLst>
              </a:tr>
              <a:tr h="154003">
                <a:tc>
                  <a:txBody>
                    <a:bodyPr/>
                    <a:lstStyle/>
                    <a:p>
                      <a:pPr marL="9144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Polycystic, infantile (recessive)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145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151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47.6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77.2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79.5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19.3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13.2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extLst>
                  <a:ext uri="{0D108BD9-81ED-4DB2-BD59-A6C34878D82A}">
                    <a16:rowId xmlns:a16="http://schemas.microsoft.com/office/drawing/2014/main" val="984669360"/>
                  </a:ext>
                </a:extLst>
              </a:tr>
              <a:tr h="154003">
                <a:tc>
                  <a:txBody>
                    <a:bodyPr/>
                    <a:lstStyle/>
                    <a:p>
                      <a:pPr marL="9144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Medullary cystic disease, including nephronophthisis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113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112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40.7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42.9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89.4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77.7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12.5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9.8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extLst>
                  <a:ext uri="{0D108BD9-81ED-4DB2-BD59-A6C34878D82A}">
                    <a16:rowId xmlns:a16="http://schemas.microsoft.com/office/drawing/2014/main" val="4276207908"/>
                  </a:ext>
                </a:extLst>
              </a:tr>
              <a:tr h="154003">
                <a:tc>
                  <a:txBody>
                    <a:bodyPr/>
                    <a:lstStyle/>
                    <a:p>
                      <a:pPr marL="9144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Hereditary nephritis, Alports syndrome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186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162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86.6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87.7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73.1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75.9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20.4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17.3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extLst>
                  <a:ext uri="{0D108BD9-81ED-4DB2-BD59-A6C34878D82A}">
                    <a16:rowId xmlns:a16="http://schemas.microsoft.com/office/drawing/2014/main" val="32725707"/>
                  </a:ext>
                </a:extLst>
              </a:tr>
              <a:tr h="154003">
                <a:tc>
                  <a:txBody>
                    <a:bodyPr/>
                    <a:lstStyle/>
                    <a:p>
                      <a:pPr marL="9144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Cystinosis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0.7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0.5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49.2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62.5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96.6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82.5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12.5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extLst>
                  <a:ext uri="{0D108BD9-81ED-4DB2-BD59-A6C34878D82A}">
                    <a16:rowId xmlns:a16="http://schemas.microsoft.com/office/drawing/2014/main" val="3547165664"/>
                  </a:ext>
                </a:extLst>
              </a:tr>
              <a:tr h="154003">
                <a:tc>
                  <a:txBody>
                    <a:bodyPr/>
                    <a:lstStyle/>
                    <a:p>
                      <a:pPr marL="9144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Primary oxalosis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0.2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0.2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52.6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70.6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78.9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70.6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15.8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17.6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extLst>
                  <a:ext uri="{0D108BD9-81ED-4DB2-BD59-A6C34878D82A}">
                    <a16:rowId xmlns:a16="http://schemas.microsoft.com/office/drawing/2014/main" val="123577783"/>
                  </a:ext>
                </a:extLst>
              </a:tr>
              <a:tr h="154003">
                <a:tc>
                  <a:txBody>
                    <a:bodyPr/>
                    <a:lstStyle/>
                    <a:p>
                      <a:pPr marL="9144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Congenital nephrotic syndrome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124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135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58.1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49.6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78.2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82.2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15.3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extLst>
                  <a:ext uri="{0D108BD9-81ED-4DB2-BD59-A6C34878D82A}">
                    <a16:rowId xmlns:a16="http://schemas.microsoft.com/office/drawing/2014/main" val="2491967329"/>
                  </a:ext>
                </a:extLst>
              </a:tr>
              <a:tr h="154003">
                <a:tc>
                  <a:txBody>
                    <a:bodyPr/>
                    <a:lstStyle/>
                    <a:p>
                      <a:pPr marL="9144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Drash syndrome, mesangial sclerosis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0.4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0.3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55.2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52.4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79.3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81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17.2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14.3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extLst>
                  <a:ext uri="{0D108BD9-81ED-4DB2-BD59-A6C34878D82A}">
                    <a16:rowId xmlns:a16="http://schemas.microsoft.com/office/drawing/2014/main" val="1434572402"/>
                  </a:ext>
                </a:extLst>
              </a:tr>
              <a:tr h="154003">
                <a:tc>
                  <a:txBody>
                    <a:bodyPr/>
                    <a:lstStyle/>
                    <a:p>
                      <a:pPr marL="9144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Other (congenital malformation syndromes)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204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208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58.3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84.8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76.9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9.8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13.9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9.1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extLst>
                  <a:ext uri="{0D108BD9-81ED-4DB2-BD59-A6C34878D82A}">
                    <a16:rowId xmlns:a16="http://schemas.microsoft.com/office/drawing/2014/main" val="3105687444"/>
                  </a:ext>
                </a:extLst>
              </a:tr>
              <a:tr h="154003">
                <a:tc>
                  <a:txBody>
                    <a:bodyPr/>
                    <a:lstStyle/>
                    <a:p>
                      <a:pPr marL="9144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Sickle cell disease/anemia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0.3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0.2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63.6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73.3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9.1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90.9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8703404"/>
                  </a:ext>
                </a:extLst>
              </a:tr>
              <a:tr h="154003">
                <a:tc>
                  <a:txBody>
                    <a:bodyPr/>
                    <a:lstStyle/>
                    <a:p>
                      <a:pPr marL="0" marR="0">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Primary Glomerular Disease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1985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1603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24.1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55.1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55.5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61.1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65.4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26.9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49772496"/>
                  </a:ext>
                </a:extLst>
              </a:tr>
              <a:tr h="154003">
                <a:tc>
                  <a:txBody>
                    <a:bodyPr/>
                    <a:lstStyle/>
                    <a:p>
                      <a:pPr marL="9144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Glomerulonephritis (GN) (histologically not examined)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290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61.2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58.3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66.2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72.1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24.3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19.3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9.5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8.6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extLst>
                  <a:ext uri="{0D108BD9-81ED-4DB2-BD59-A6C34878D82A}">
                    <a16:rowId xmlns:a16="http://schemas.microsoft.com/office/drawing/2014/main" val="4292675103"/>
                  </a:ext>
                </a:extLst>
              </a:tr>
              <a:tr h="154003">
                <a:tc>
                  <a:txBody>
                    <a:bodyPr/>
                    <a:lstStyle/>
                    <a:p>
                      <a:pPr marL="9144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Focal glomerulosclerosis, focal sclerosing GN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1017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849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12.4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56.8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53.3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59.4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34.9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extLst>
                  <a:ext uri="{0D108BD9-81ED-4DB2-BD59-A6C34878D82A}">
                    <a16:rowId xmlns:a16="http://schemas.microsoft.com/office/drawing/2014/main" val="3564998576"/>
                  </a:ext>
                </a:extLst>
              </a:tr>
              <a:tr h="154003">
                <a:tc>
                  <a:txBody>
                    <a:bodyPr/>
                    <a:lstStyle/>
                    <a:p>
                      <a:pPr marL="9144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Membranous nephropathy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0.6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0.5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45.8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69.2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54.2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39.6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33.3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extLst>
                  <a:ext uri="{0D108BD9-81ED-4DB2-BD59-A6C34878D82A}">
                    <a16:rowId xmlns:a16="http://schemas.microsoft.com/office/drawing/2014/main" val="1323667921"/>
                  </a:ext>
                </a:extLst>
              </a:tr>
              <a:tr h="154003">
                <a:tc>
                  <a:txBody>
                    <a:bodyPr/>
                    <a:lstStyle/>
                    <a:p>
                      <a:pPr marL="9144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Membranoproliferative GN type 1, diffuse MPGN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105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43.8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45.7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66.7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75.7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14.3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extLst>
                  <a:ext uri="{0D108BD9-81ED-4DB2-BD59-A6C34878D82A}">
                    <a16:rowId xmlns:a16="http://schemas.microsoft.com/office/drawing/2014/main" val="4153610792"/>
                  </a:ext>
                </a:extLst>
              </a:tr>
              <a:tr h="154003">
                <a:tc>
                  <a:txBody>
                    <a:bodyPr/>
                    <a:lstStyle/>
                    <a:p>
                      <a:pPr marL="9144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Dense deposit disease, MPGN type 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0.4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0.4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54.5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53.8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90.9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84.6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extLst>
                  <a:ext uri="{0D108BD9-81ED-4DB2-BD59-A6C34878D82A}">
                    <a16:rowId xmlns:a16="http://schemas.microsoft.com/office/drawing/2014/main" val="1198548833"/>
                  </a:ext>
                </a:extLst>
              </a:tr>
              <a:tr h="154003">
                <a:tc>
                  <a:txBody>
                    <a:bodyPr/>
                    <a:lstStyle/>
                    <a:p>
                      <a:pPr marL="9144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IgA nephropathy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208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187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65.4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58.8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73.6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74.9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14.9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10.2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extLst>
                  <a:ext uri="{0D108BD9-81ED-4DB2-BD59-A6C34878D82A}">
                    <a16:rowId xmlns:a16="http://schemas.microsoft.com/office/drawing/2014/main" val="684465573"/>
                  </a:ext>
                </a:extLst>
              </a:tr>
              <a:tr h="154003">
                <a:tc>
                  <a:txBody>
                    <a:bodyPr/>
                    <a:lstStyle/>
                    <a:p>
                      <a:pPr marL="9144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IgM nephropathy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0.2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0.2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63.2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63.2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66.7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36.8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26.7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extLst>
                  <a:ext uri="{0D108BD9-81ED-4DB2-BD59-A6C34878D82A}">
                    <a16:rowId xmlns:a16="http://schemas.microsoft.com/office/drawing/2014/main" val="2343167082"/>
                  </a:ext>
                </a:extLst>
              </a:tr>
              <a:tr h="154003">
                <a:tc>
                  <a:txBody>
                    <a:bodyPr/>
                    <a:lstStyle/>
                    <a:p>
                      <a:pPr marL="9144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With lesion of rapidly progressive GN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0.8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0.6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32.8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27.7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72.3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15.6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12.5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10.6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a:noFill/>
                    </a:lnB>
                  </a:tcPr>
                </a:tc>
                <a:extLst>
                  <a:ext uri="{0D108BD9-81ED-4DB2-BD59-A6C34878D82A}">
                    <a16:rowId xmlns:a16="http://schemas.microsoft.com/office/drawing/2014/main" val="1312912949"/>
                  </a:ext>
                </a:extLst>
              </a:tr>
              <a:tr h="154003">
                <a:tc>
                  <a:txBody>
                    <a:bodyPr/>
                    <a:lstStyle/>
                    <a:p>
                      <a:pPr marL="91440" marR="0">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Other proliferative GN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92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80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39.1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41.3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76.1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66.3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15.2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30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8.7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3.8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4160274"/>
                  </a:ext>
                </a:extLst>
              </a:tr>
            </a:tbl>
          </a:graphicData>
        </a:graphic>
      </p:graphicFrame>
    </p:spTree>
    <p:extLst>
      <p:ext uri="{BB962C8B-B14F-4D97-AF65-F5344CB8AC3E}">
        <p14:creationId xmlns:p14="http://schemas.microsoft.com/office/powerpoint/2010/main" val="2627236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ADR_PPT_Template_CKD">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ADR_PPT_Template_CKD</Template>
  <TotalTime>428</TotalTime>
  <Words>7741</Words>
  <Application>Microsoft Office PowerPoint</Application>
  <PresentationFormat>On-screen Show (4:3)</PresentationFormat>
  <Paragraphs>1208</Paragraphs>
  <Slides>49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Candara</vt:lpstr>
      <vt:lpstr>Constantia</vt:lpstr>
      <vt:lpstr>Segoe UI</vt:lpstr>
      <vt:lpstr>Times New Roman</vt:lpstr>
      <vt:lpstr>ADR_PPT_Template_CKD</vt:lpstr>
      <vt:lpstr>PowerPoint Presentation</vt:lpstr>
      <vt:lpstr>vol 2 Figure 7.1 (a) Incidence and, (b) December 31st point prevalence of ESRD among pediatric patients (aged 0–21 years), by modality, 1996-2015 </vt:lpstr>
      <vt:lpstr>vol 2 Figure 7.1 (a) Incidence and, (b) December 31st point prevalence of ESRD among pediatric patients (aged 0–21 years), by modality, 1996-2015</vt:lpstr>
      <vt:lpstr>vol 2 Figure 7.2 Cross-sectional trends in pediatric ESRD modality at initiation, by patient (a) age, (b) weight, and (c) race, 1996-2015 </vt:lpstr>
      <vt:lpstr>vol 2 Figure 7.2 Cross-sectional trends in pediatric ESRD modality at initiation, by patient (a) age, (b) weight, and (c) race, 1996-2015 </vt:lpstr>
      <vt:lpstr>vol 2 Figure 7.2 Cross-sectional trends in pediatric ESRD modality at initiation, by patient (a) age, (b) weight, and (c) race, 1996-2015 </vt:lpstr>
      <vt:lpstr>vol 2 Figure 7.3 Distribution of reported incident pediatric ESRD patients by primary cause of ESRD, by age in (a) 2006-2010 and (b) 2011-2015  </vt:lpstr>
      <vt:lpstr>vol 2 Figure 7.3 Distribution of reported incident pediatric ESRD patients by primary cause of ESRD, by age in (a) 2006-2010 and (b) 2011-2015  </vt:lpstr>
      <vt:lpstr>vol 2 Table 7.1 Distribution of reported incident pediatric ESRD patients by primary cause of ESRD (aged 0-21 years), and by demographic characteristics </vt:lpstr>
      <vt:lpstr>vol 2 Table 7.1 Distribution of reported incident pediatric ESRD patients by primary cause of ESRD (aged 0-21 years), and by demographic characteristics</vt:lpstr>
      <vt:lpstr>Table 7.2 Proportion of missing, unknown, and unspecified etiology of ESRD in children and adolescents, by age group </vt:lpstr>
      <vt:lpstr>vol 2 Figure 7.4 Growth status at the time of ESRD initiation by (a) Stature and (b) Body Mass Index (BMI) </vt:lpstr>
      <vt:lpstr>vol 2 Figure 7.4 Growth status at the time of ESRD initiation by (a) Stature and (b) Body Mass Index (BMI) </vt:lpstr>
      <vt:lpstr>vol 2 Figure 7.5 One-year adjusted all-cause hospitalization admissions per 1000 patient years  in incident pediatric patients (aged 0-21 years), by (a) age and (b) modality, 2005-2009 and 2010-2014 </vt:lpstr>
      <vt:lpstr>vol 2 Figure 7.5 One-year adjusted all-cause hospitalization admissions per 1000 patient years  in incident pediatric patients (aged 0-21 years), by (a) age and (b) modality, 2005-2009 and 2010-2014 </vt:lpstr>
      <vt:lpstr>vol 2 Figure 7.6 One-year adjusted cardiovascular hospitalization admissions per 1000 patient years in incident pediatric patients (aged 0-21 years), by (a) age and (b) modality 2005-2009 and 2010-2014 </vt:lpstr>
      <vt:lpstr>vol 2 Figure 7.6 One-year adjusted cardiovascular hospitalization admissions per 1000 patient years in incident pediatric patients (aged 0-21 years), by (a) age and (b) modality 2005-2009 and 2010-2014</vt:lpstr>
      <vt:lpstr>vol 2 Figure 7.7 One-year adjusted hospitalization admissions per 1000 patient years for infection in incident pediatric patients (aged 0-21 years), by (a) age and (b) modality, 2005-2009 and 2010-2014 </vt:lpstr>
      <vt:lpstr>vol 2 Figure 7.7 One-year adjusted hospitalization admissions per 1000 patient years for infection in incident pediatric patients (aged 0-21 years), by (a) age and (b) modality, 2005-2009 and 2010-2014 </vt:lpstr>
      <vt:lpstr>vol 2 Figure 7.8 One-year adjusted all-cause mortality rates in incident pediatric patients with ESRD by (a) age with comparison to young adults (aged 0-29 years), and (b) modality (aged 0-21 years only), 2005-2009 and 2010-2014</vt:lpstr>
      <vt:lpstr>vol 2 Figure 7.8 One-year adjusted all-cause mortality rates in incident pediatric patients with ESRD by (a) age with comparison to young adults (aged 0-29 years), and (b) modality (aged 0-21 years only), 2005-2009 and 2010-2014</vt:lpstr>
      <vt:lpstr>Table 7.3 Expected remaining lifetime in years of prevalent patients by initial ESRD modality, 2014 </vt:lpstr>
      <vt:lpstr>vol 2 Figure 7.9 One-year adjusted cardiovascular mortality rates in incident pediatric patients with ESRD (aged 0-21 years), by (a) age and (b) modality, 2005-2009 and 2010-2014 </vt:lpstr>
      <vt:lpstr>vol 2 Figure 7.9 One-year adjusted cardiovascular mortality rates in incident pediatric patients with ESRD (aged 0-21 years), by (a) age and (b) modality, 2005-2009 and 2010-2014 </vt:lpstr>
      <vt:lpstr>vol 2 Figure 7.10 One-year adjusted rates of mortality due to infection in incident pediatric patients with ESRD (aged 0-21 years), by (a) age and (b) modality, 2005-2009 and 2010-2014  </vt:lpstr>
      <vt:lpstr>vol 2 Figure 7.10 One-year adjusted rates of mortality due to infection in incident pediatric patients with ESRD (aged 0-21 years), by (a) age and (b) modality, 2005-2009 and 2010-2014  </vt:lpstr>
      <vt:lpstr>vol 2 Figure 7.11  Adjusted five-year survival in incident pediatric patients (aged 0-21 years) from day 1, by (a) age and (b) modality, 2006-2010 </vt:lpstr>
      <vt:lpstr>vol 2 Figure 7.11  Adjusted five-year survival in incident pediatric patients (aged 0-21 years) from day 1, by (a) age and (b) modality, 2006-2010 </vt:lpstr>
      <vt:lpstr>vol 2 Figure 7.12 Vascular access type at initiation of incident pediatric hemodialysis patients (aged 0-21 years) by (a) year and (b) age, 2006-2015 </vt:lpstr>
      <vt:lpstr>vol 2 Figure 7.12 Vascular access type at initiation of incident pediatric hemodialysis patients (aged 0-21 years) by (a) year and (b) age, 2006-2015</vt:lpstr>
      <vt:lpstr>vol 2 Figure 7.13 Distribution of vascular access type in prevalent pediatric hemodialysis patients (aged 0-21 years* as of May 31, 2016) </vt:lpstr>
      <vt:lpstr>vol 2 Figure 7.14 Trends in pediatric transplantation (aged 0-21 years), by (a) ESRD incident and kidney transplant rates, (b) kidney transplant counts and waiting list times, (c) kidney transplant counts by donor type, (d) kidney transplant counts, patients 0-17 years, (e) and kidney transplant counts, patients 18-21 years</vt:lpstr>
      <vt:lpstr>vol 2 Figure 7.14 Trends in pediatric transplantation (aged 0-21 years), by (a) ESRD incident and kidney transplant rates, (b) kidney transplant counts and waiting list times, (c) kidney transplant counts by donor type, (d) kidney transplant counts, patients 0-17 years, (e) and kidney transplant counts, patients 18-21 years</vt:lpstr>
      <vt:lpstr>vol 2 Figure 7.14 Trends in pediatric transplantation (aged 0-21 years), by (a) ESRD incident and kidney transplant rates, (b) kidney transplant counts and waiting list times, (c) kidney transplant counts by donor type, (d) kidney transplant counts, patients 0-17 years, (e) and kidney transplant counts, patients 18-21 years</vt:lpstr>
      <vt:lpstr>vol 2 Figure 7.14 Trends in pediatric transplantation (aged 0-21 years), by (a) ESRD incident and kidney transplant rates, (b) kidney transplant counts and waiting list times, (c) kidney transplant counts by donor type, (d) kidney transplant counts, patients 0-17 years, (e) and kidney transplant counts, patients 18-21 years</vt:lpstr>
      <vt:lpstr>vol 2 Figure 7.14 Trends in pediatric transplantation (aged 0-21 years), by (a) ESRD incident and kidney transplant rates, (b) kidney transplant counts and waiting list times, (c) kidney transplant counts by donor type, (d) kidney transplant counts, patients 0-17 years, (e) and kidney transplant counts, patients 18-21 years</vt:lpstr>
      <vt:lpstr>vol 2 Figure 7.15 Annual rates of living and deceased donor transplants in pediatric dialysis patients (aged 0-21 years), by (a-b) age  (c) race, 1996-2015 </vt:lpstr>
      <vt:lpstr>vol 2 Figure 7.15 Annual rates of living and deceased donor transplants in pediatric dialysis patients (aged 0-21 years), by (a-b) age and (c) race, 1996-2015 </vt:lpstr>
      <vt:lpstr>vol 2 Figure 7.15 Annual rates of living and deceased donor transplants in pediatric dialysis patients (aged 0-21 years), by (a-b) age and (c) race, 1996-2015</vt:lpstr>
      <vt:lpstr>vol 2 Figure 7.16 Median waiting time from incident hemodialysis or peritoneal dialysis to first transplant, by (a) modality, (b) age, (c) primary cause of ESRD, (d) race, and (e) donor type, 1996-2014 </vt:lpstr>
      <vt:lpstr>vol 2 Figure 7.16 Median waiting time from incident hemodialysis or peritoneal dialysis to first transplant, by (a) modality, (b) age, (c) primary cause of ESRD, (d) race, and (e) donor type, 1996-2014 </vt:lpstr>
      <vt:lpstr>vol 2 Figure 7.16 Median waiting time from incident hemodialysis or peritoneal dialysis to first transplant, by (a) modality, (b) age, (c) primary cause of ESRD, (d) race, and (e) donor type, 1996-2014 </vt:lpstr>
      <vt:lpstr>vol 2 Figure 7.16 Median waiting time from incident hemodialysis or peritoneal dialysis to first transplant, by (a) modality, (b) age, (c) primary cause of ESRD, (d) race, and (e) donor type, 1996-2014 </vt:lpstr>
      <vt:lpstr>vol 2 Figure 7.16 Median waiting time from incident hemodialysis or peritoneal dialysis to first transplant, by (a) modality, (b) age, (c) primary cause of ESRD, (d) race, and (e) donor type, 1996-2014 </vt:lpstr>
      <vt:lpstr>vol 2 Table 7.4 Adjusted ten-year outcomes for kidney transplants in pediatric patients (aged 0-21 years), by donor type and year, 1996-2005 </vt:lpstr>
      <vt:lpstr>vol 2 Figure 7.17  Trends in incident rates of ESRD in young adults (aged 22-29 years), by modality, 1996-2015 </vt:lpstr>
      <vt:lpstr>vol 2 Figure 7.18 One-year unadjusted cardiovascular hospitalization admissions per 1000 patient years in young adults with incident ESRD (aged 22-29 years), by modality, 2005-2009 and 2010-2014 </vt:lpstr>
      <vt:lpstr>vol 2 Figure 7.19 One-year adjusted cardiovascular mortality rates in young adults with incident ESRD (aged 22-29 years), by modality, 2005-2009 and 2010-2014 </vt:lpstr>
      <vt:lpstr>vol 2 Figure 7.20 Adjusted five-year survival probability of young adults with incident ESRD (aged 22-29 years), by modality and months after initiation, 2006–2010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Shamraj</dc:creator>
  <cp:lastModifiedBy>Ruth Shamraj</cp:lastModifiedBy>
  <cp:revision>107</cp:revision>
  <dcterms:created xsi:type="dcterms:W3CDTF">2014-11-10T19:37:45Z</dcterms:created>
  <dcterms:modified xsi:type="dcterms:W3CDTF">2018-08-08T14:48:34Z</dcterms:modified>
</cp:coreProperties>
</file>