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59" r:id="rId3"/>
    <p:sldId id="265" r:id="rId4"/>
    <p:sldId id="272" r:id="rId5"/>
    <p:sldId id="266" r:id="rId6"/>
    <p:sldId id="267" r:id="rId7"/>
    <p:sldId id="268" r:id="rId8"/>
    <p:sldId id="273" r:id="rId9"/>
    <p:sldId id="274" r:id="rId10"/>
    <p:sldId id="277" r:id="rId11"/>
    <p:sldId id="278" r:id="rId12"/>
    <p:sldId id="279" r:id="rId13"/>
    <p:sldId id="280" r:id="rId14"/>
    <p:sldId id="282" r:id="rId15"/>
    <p:sldId id="283" r:id="rId16"/>
    <p:sldId id="269" r:id="rId17"/>
    <p:sldId id="281" r:id="rId18"/>
    <p:sldId id="284" r:id="rId19"/>
    <p:sldId id="285" r:id="rId20"/>
    <p:sldId id="286" r:id="rId21"/>
    <p:sldId id="276" r:id="rId22"/>
    <p:sldId id="275" r:id="rId23"/>
    <p:sldId id="270" r:id="rId24"/>
    <p:sldId id="27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3C12"/>
    <a:srgbClr val="7A2F36"/>
    <a:srgbClr val="AC6168"/>
    <a:srgbClr val="1C6E62"/>
    <a:srgbClr val="367CA8"/>
    <a:srgbClr val="0E5480"/>
    <a:srgbClr val="002966"/>
    <a:srgbClr val="4807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2" autoAdjust="0"/>
    <p:restoredTop sz="94660"/>
  </p:normalViewPr>
  <p:slideViewPr>
    <p:cSldViewPr showGuides="1">
      <p:cViewPr varScale="1">
        <p:scale>
          <a:sx n="75" d="100"/>
          <a:sy n="75" d="100"/>
        </p:scale>
        <p:origin x="432" y="54"/>
      </p:cViewPr>
      <p:guideLst>
        <p:guide orient="horz" pos="2160"/>
        <p:guide pos="2904"/>
      </p:guideLst>
    </p:cSldViewPr>
  </p:slideViewPr>
  <p:notesTextViewPr>
    <p:cViewPr>
      <p:scale>
        <a:sx n="1" d="1"/>
        <a:sy n="1" d="1"/>
      </p:scale>
      <p:origin x="0" y="0"/>
    </p:cViewPr>
  </p:notesTextViewPr>
  <p:notesViewPr>
    <p:cSldViewPr showGuides="1">
      <p:cViewPr varScale="1">
        <p:scale>
          <a:sx n="97" d="100"/>
          <a:sy n="97" d="100"/>
        </p:scale>
        <p:origin x="2682" y="78"/>
      </p:cViewPr>
      <p:guideLst>
        <p:guide orient="horz" pos="2880"/>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10/26/2017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dirty="0"/>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10/26/2017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dirty="0"/>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5813" y="685800"/>
            <a:ext cx="4395987" cy="1440183"/>
          </a:xfrm>
          <a:prstGeom prst="rect">
            <a:avLst/>
          </a:prstGeom>
        </p:spPr>
      </p:pic>
      <p:sp>
        <p:nvSpPr>
          <p:cNvPr id="4" name="Footer Placeholder 1"/>
          <p:cNvSpPr txBox="1">
            <a:spLocks/>
          </p:cNvSpPr>
          <p:nvPr userDrawn="1"/>
        </p:nvSpPr>
        <p:spPr>
          <a:xfrm>
            <a:off x="3276600" y="6362700"/>
            <a:ext cx="2590800" cy="4953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solidFill>
                  <a:schemeClr val="bg1"/>
                </a:solidFill>
              </a:rPr>
              <a:t>2017 Annual Data Report</a:t>
            </a:r>
          </a:p>
          <a:p>
            <a:pPr algn="ctr"/>
            <a:r>
              <a:rPr lang="en-US" sz="1400" b="1" dirty="0" smtClean="0">
                <a:solidFill>
                  <a:schemeClr val="bg1"/>
                </a:solidFill>
              </a:rPr>
              <a:t>Volume 2 ESRD, Chapter 8</a:t>
            </a:r>
            <a:endParaRPr lang="en-US" sz="1400" b="1" dirty="0">
              <a:solidFill>
                <a:schemeClr val="bg1"/>
              </a:solidFill>
            </a:endParaRPr>
          </a:p>
        </p:txBody>
      </p:sp>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
          <p:cNvSpPr txBox="1">
            <a:spLocks/>
          </p:cNvSpPr>
          <p:nvPr userDrawn="1"/>
        </p:nvSpPr>
        <p:spPr>
          <a:xfrm>
            <a:off x="3276600" y="6362700"/>
            <a:ext cx="25908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solidFill>
                  <a:schemeClr val="bg1"/>
                </a:solidFill>
              </a:rPr>
              <a:t>2017 Annual Data Report</a:t>
            </a:r>
          </a:p>
          <a:p>
            <a:pPr algn="ctr"/>
            <a:r>
              <a:rPr lang="en-US" sz="1400" b="1" dirty="0" smtClean="0">
                <a:solidFill>
                  <a:schemeClr val="bg1"/>
                </a:solidFill>
              </a:rPr>
              <a:t>Volume 2, Chapter 8</a:t>
            </a:r>
            <a:endParaRPr lang="en-US" sz="1400" b="1" dirty="0">
              <a:solidFill>
                <a:schemeClr val="bg1"/>
              </a:solidFill>
            </a:endParaRPr>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6"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98660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p:nvSpPr>
        <p:spPr>
          <a:xfrm>
            <a:off x="0" y="6410325"/>
            <a:ext cx="9144000" cy="457200"/>
          </a:xfrm>
          <a:prstGeom prst="rect">
            <a:avLst/>
          </a:prstGeom>
          <a:solidFill>
            <a:srgbClr val="A63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p:cNvSpPr>
            <a:spLocks noGrp="1"/>
          </p:cNvSpPr>
          <p:nvPr>
            <p:ph type="ftr" sz="quarter" idx="3"/>
          </p:nvPr>
        </p:nvSpPr>
        <p:spPr>
          <a:xfrm>
            <a:off x="3581400" y="6477000"/>
            <a:ext cx="1981200" cy="304800"/>
          </a:xfrm>
          <a:prstGeom prst="rect">
            <a:avLst/>
          </a:prstGeom>
        </p:spPr>
        <p:txBody>
          <a:bodyPr/>
          <a:lstStyle>
            <a:lvl1pPr algn="ctr">
              <a:defRPr sz="1400" b="1">
                <a:solidFill>
                  <a:schemeClr val="bg1"/>
                </a:solidFill>
              </a:defRPr>
            </a:lvl1pPr>
          </a:lstStyle>
          <a:p>
            <a:r>
              <a:rPr lang="en-US" dirty="0" smtClean="0"/>
              <a:t>[Footer goes here]</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4300" y="6286500"/>
            <a:ext cx="1348103" cy="441656"/>
          </a:xfrm>
          <a:prstGeom prst="rect">
            <a:avLst/>
          </a:prstGeom>
          <a:solidFill>
            <a:schemeClr val="bg1"/>
          </a:solidFill>
          <a:ln w="3175" cap="rnd">
            <a:solidFill>
              <a:schemeClr val="bg2">
                <a:lumMod val="50000"/>
              </a:schemeClr>
            </a:solidFill>
          </a:ln>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2" r:id="rId4"/>
    <p:sldLayoutId id="2147483663"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810000"/>
            <a:ext cx="9144000" cy="1200329"/>
          </a:xfrm>
          <a:prstGeom prst="rect">
            <a:avLst/>
          </a:prstGeom>
          <a:noFill/>
        </p:spPr>
        <p:txBody>
          <a:bodyPr wrap="square" rtlCol="0">
            <a:spAutoFit/>
          </a:bodyPr>
          <a:lstStyle/>
          <a:p>
            <a:pPr algn="ctr"/>
            <a:r>
              <a:rPr lang="en-US" sz="3600" b="1" dirty="0" smtClean="0">
                <a:solidFill>
                  <a:schemeClr val="tx1"/>
                </a:solidFill>
                <a:latin typeface="Candara" panose="020E0502030303020204" pitchFamily="34" charset="0"/>
              </a:rPr>
              <a:t>Chapter 8:</a:t>
            </a:r>
            <a:br>
              <a:rPr lang="en-US" sz="3600" b="1" dirty="0" smtClean="0">
                <a:solidFill>
                  <a:schemeClr val="tx1"/>
                </a:solidFill>
                <a:latin typeface="Candara" panose="020E0502030303020204" pitchFamily="34" charset="0"/>
              </a:rPr>
            </a:br>
            <a:r>
              <a:rPr lang="en-US" sz="3600" b="1" dirty="0" smtClean="0">
                <a:latin typeface="Candara" panose="020E0502030303020204" pitchFamily="34" charset="0"/>
              </a:rPr>
              <a:t>Cardiovascular Disease in Patients with ESRD</a:t>
            </a:r>
            <a:endParaRPr lang="en-US" sz="3600" b="1" dirty="0" smtClean="0">
              <a:solidFill>
                <a:schemeClr val="tx1"/>
              </a:solidFill>
              <a:latin typeface="Candara" panose="020E0502030303020204" pitchFamily="34" charset="0"/>
            </a:endParaRPr>
          </a:p>
        </p:txBody>
      </p:sp>
      <p:sp>
        <p:nvSpPr>
          <p:cNvPr id="4" name="TextBox 3"/>
          <p:cNvSpPr txBox="1"/>
          <p:nvPr/>
        </p:nvSpPr>
        <p:spPr>
          <a:xfrm>
            <a:off x="876300" y="2725697"/>
            <a:ext cx="7429500" cy="830997"/>
          </a:xfrm>
          <a:prstGeom prst="rect">
            <a:avLst/>
          </a:prstGeom>
          <a:noFill/>
        </p:spPr>
        <p:txBody>
          <a:bodyPr wrap="square" rtlCol="0">
            <a:spAutoFit/>
          </a:bodyPr>
          <a:lstStyle/>
          <a:p>
            <a:pPr algn="ctr"/>
            <a:r>
              <a:rPr lang="en-US" sz="2400" b="1" dirty="0" smtClean="0">
                <a:solidFill>
                  <a:srgbClr val="A63C12"/>
                </a:solidFill>
                <a:latin typeface="Constantia" panose="02030602050306030303" pitchFamily="18" charset="0"/>
              </a:rPr>
              <a:t>2017 </a:t>
            </a:r>
            <a:r>
              <a:rPr lang="en-US" sz="2400" b="1" cap="small" baseline="0" dirty="0" smtClean="0">
                <a:solidFill>
                  <a:srgbClr val="A63C12"/>
                </a:solidFill>
                <a:latin typeface="Constantia" panose="02030602050306030303" pitchFamily="18" charset="0"/>
              </a:rPr>
              <a:t>Annual Data Report</a:t>
            </a:r>
          </a:p>
          <a:p>
            <a:pPr algn="ctr"/>
            <a:r>
              <a:rPr lang="en-US" sz="2400" b="1" cap="small" dirty="0">
                <a:solidFill>
                  <a:srgbClr val="A63C12"/>
                </a:solidFill>
                <a:latin typeface="Constantia" panose="02030602050306030303" pitchFamily="18" charset="0"/>
              </a:rPr>
              <a:t>Volume 2: End-Stage Renal Disease</a:t>
            </a:r>
          </a:p>
        </p:txBody>
      </p:sp>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10</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438150" y="5467262"/>
            <a:ext cx="8267700"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121190" y="1166319"/>
            <a:ext cx="2901628"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(d) </a:t>
            </a:r>
            <a:r>
              <a:rPr lang="en-US" sz="1600" b="1" dirty="0" err="1" smtClean="0">
                <a:latin typeface="Calibri" panose="020F0502020204030204" pitchFamily="34" charset="0"/>
                <a:ea typeface="Times New Roman" panose="02020603050405020304" pitchFamily="18" charset="0"/>
                <a:cs typeface="Segoe UI" panose="020B0502040204020203" pitchFamily="34" charset="0"/>
              </a:rPr>
              <a:t>Valvular</a:t>
            </a:r>
            <a:r>
              <a:rPr lang="en-US" sz="1600" b="1" dirty="0" smtClean="0">
                <a:latin typeface="Calibri" panose="020F0502020204030204" pitchFamily="34" charset="0"/>
                <a:ea typeface="Times New Roman" panose="02020603050405020304" pitchFamily="18" charset="0"/>
                <a:cs typeface="Segoe UI" panose="020B0502040204020203" pitchFamily="34" charset="0"/>
              </a:rPr>
              <a:t> heart </a:t>
            </a:r>
            <a:r>
              <a:rPr lang="en-US" sz="1600" b="1" dirty="0">
                <a:latin typeface="Calibri" panose="020F0502020204030204" pitchFamily="34" charset="0"/>
                <a:ea typeface="Times New Roman" panose="02020603050405020304" pitchFamily="18" charset="0"/>
                <a:cs typeface="Segoe UI" panose="020B0502040204020203" pitchFamily="34" charset="0"/>
              </a:rPr>
              <a:t>disease </a:t>
            </a:r>
            <a:r>
              <a:rPr lang="en-US" sz="1600" b="1" dirty="0" smtClean="0">
                <a:latin typeface="Calibri" panose="020F0502020204030204" pitchFamily="34" charset="0"/>
                <a:ea typeface="Times New Roman" panose="02020603050405020304" pitchFamily="18" charset="0"/>
                <a:cs typeface="Segoe UI" panose="020B0502040204020203" pitchFamily="34" charset="0"/>
              </a:rPr>
              <a:t>(VHD</a:t>
            </a:r>
            <a:r>
              <a:rPr lang="en-US" sz="1600" b="1" dirty="0">
                <a:latin typeface="Calibri" panose="020F0502020204030204" pitchFamily="34" charset="0"/>
                <a:ea typeface="Times New Roman" panose="02020603050405020304" pitchFamily="18" charset="0"/>
                <a:cs typeface="Segoe UI" panose="020B0502040204020203" pitchFamily="34" charset="0"/>
              </a:rPr>
              <a:t>)</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19625" y="1596761"/>
            <a:ext cx="7704750" cy="3778613"/>
          </a:xfrm>
        </p:spPr>
      </p:pic>
    </p:spTree>
    <p:extLst>
      <p:ext uri="{BB962C8B-B14F-4D97-AF65-F5344CB8AC3E}">
        <p14:creationId xmlns:p14="http://schemas.microsoft.com/office/powerpoint/2010/main" val="2565828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11</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348916" y="5413328"/>
            <a:ext cx="8446168"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1726670" y="1166319"/>
            <a:ext cx="5690660" cy="584775"/>
          </a:xfrm>
          <a:prstGeom prst="rect">
            <a:avLst/>
          </a:prstGeom>
        </p:spPr>
        <p:txBody>
          <a:bodyPr wrap="none">
            <a:spAutoFit/>
          </a:bodyPr>
          <a:lstStyle/>
          <a:p>
            <a:pPr lvl="0"/>
            <a:r>
              <a:rPr lang="en-US" sz="1600" b="1" dirty="0" smtClean="0">
                <a:latin typeface="Calibri" panose="020F0502020204030204" pitchFamily="34" charset="0"/>
                <a:ea typeface="Times New Roman" panose="02020603050405020304" pitchFamily="18" charset="0"/>
                <a:cs typeface="Segoe UI" panose="020B0502040204020203" pitchFamily="34" charset="0"/>
              </a:rPr>
              <a:t>(e) </a:t>
            </a:r>
            <a:r>
              <a:rPr lang="en-US"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Cerebrovascular accident/transient ischemic attack (CVA/TIA)</a:t>
            </a:r>
            <a:endParaRPr lang="en-US" sz="2800" b="1" dirty="0">
              <a:solidFill>
                <a:prstClr val="black"/>
              </a:solidFill>
            </a:endParaRPr>
          </a:p>
          <a:p>
            <a:pPr marR="0" lvl="0" algn="ctr">
              <a:spcBef>
                <a:spcPts val="600"/>
              </a:spcBef>
              <a:spcAft>
                <a:spcPts val="600"/>
              </a:spcAft>
            </a:pPr>
            <a:endParaRPr lang="en-US" sz="11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97832" y="1562100"/>
            <a:ext cx="7748336" cy="3778613"/>
          </a:xfrm>
        </p:spPr>
      </p:pic>
    </p:spTree>
    <p:extLst>
      <p:ext uri="{BB962C8B-B14F-4D97-AF65-F5344CB8AC3E}">
        <p14:creationId xmlns:p14="http://schemas.microsoft.com/office/powerpoint/2010/main" val="2833566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12</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266700" y="5527478"/>
            <a:ext cx="8610600"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2986665" y="1166319"/>
            <a:ext cx="3170676"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(f) Peripheral arterial </a:t>
            </a:r>
            <a:r>
              <a:rPr lang="en-US" sz="1600" b="1" dirty="0">
                <a:latin typeface="Calibri" panose="020F0502020204030204" pitchFamily="34" charset="0"/>
                <a:ea typeface="Times New Roman" panose="02020603050405020304" pitchFamily="18" charset="0"/>
                <a:cs typeface="Segoe UI" panose="020B0502040204020203" pitchFamily="34" charset="0"/>
              </a:rPr>
              <a:t>disease </a:t>
            </a:r>
            <a:r>
              <a:rPr lang="en-US" sz="1600" b="1" dirty="0" smtClean="0">
                <a:latin typeface="Calibri" panose="020F0502020204030204" pitchFamily="34" charset="0"/>
                <a:ea typeface="Times New Roman" panose="02020603050405020304" pitchFamily="18" charset="0"/>
                <a:cs typeface="Segoe UI" panose="020B0502040204020203" pitchFamily="34" charset="0"/>
              </a:rPr>
              <a:t>(PAD</a:t>
            </a:r>
            <a:r>
              <a:rPr lang="en-US" sz="1600" b="1" dirty="0">
                <a:latin typeface="Calibri" panose="020F0502020204030204" pitchFamily="34" charset="0"/>
                <a:ea typeface="Times New Roman" panose="02020603050405020304" pitchFamily="18" charset="0"/>
                <a:cs typeface="Segoe UI" panose="020B0502040204020203" pitchFamily="34" charset="0"/>
              </a:rPr>
              <a:t>)</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4713" y="1626869"/>
            <a:ext cx="7674575" cy="3778613"/>
          </a:xfrm>
        </p:spPr>
      </p:pic>
    </p:spTree>
    <p:extLst>
      <p:ext uri="{BB962C8B-B14F-4D97-AF65-F5344CB8AC3E}">
        <p14:creationId xmlns:p14="http://schemas.microsoft.com/office/powerpoint/2010/main" val="3955261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13</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457200" y="5485656"/>
            <a:ext cx="8229600"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446119" y="1166319"/>
            <a:ext cx="2251770"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(g) Atrial fibrillation (AF)</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4830" y="1605958"/>
            <a:ext cx="7634341" cy="3778613"/>
          </a:xfrm>
        </p:spPr>
      </p:pic>
    </p:spTree>
    <p:extLst>
      <p:ext uri="{BB962C8B-B14F-4D97-AF65-F5344CB8AC3E}">
        <p14:creationId xmlns:p14="http://schemas.microsoft.com/office/powerpoint/2010/main" val="2497652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14</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167784" y="5523078"/>
            <a:ext cx="8442816"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1792298" y="1166319"/>
            <a:ext cx="5559407"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(h) Sudden cardiac arrest and ventricular arrhythmias (SCA/VA)</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01185" y="1624669"/>
            <a:ext cx="7741631" cy="3778613"/>
          </a:xfrm>
        </p:spPr>
      </p:pic>
    </p:spTree>
    <p:extLst>
      <p:ext uri="{BB962C8B-B14F-4D97-AF65-F5344CB8AC3E}">
        <p14:creationId xmlns:p14="http://schemas.microsoft.com/office/powerpoint/2010/main" val="927814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15</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351430" y="5527478"/>
            <a:ext cx="8441139"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1722952" y="1166319"/>
            <a:ext cx="5698098"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a:t>
            </a:r>
            <a:r>
              <a:rPr lang="en-US" sz="1600" b="1" dirty="0" err="1" smtClean="0">
                <a:latin typeface="Calibri" panose="020F0502020204030204" pitchFamily="34" charset="0"/>
                <a:ea typeface="Times New Roman" panose="02020603050405020304" pitchFamily="18" charset="0"/>
                <a:cs typeface="Segoe UI" panose="020B0502040204020203" pitchFamily="34" charset="0"/>
              </a:rPr>
              <a:t>i</a:t>
            </a:r>
            <a:r>
              <a:rPr lang="en-US" sz="1600" b="1" dirty="0" smtClean="0">
                <a:latin typeface="Calibri" panose="020F0502020204030204" pitchFamily="34" charset="0"/>
                <a:ea typeface="Times New Roman" panose="02020603050405020304" pitchFamily="18" charset="0"/>
                <a:cs typeface="Segoe UI" panose="020B0502040204020203" pitchFamily="34" charset="0"/>
              </a:rPr>
              <a:t>) Venous thromboembolism and pulmonary embolism (VTE/PE)</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02861" y="1626869"/>
            <a:ext cx="7738278" cy="3778613"/>
          </a:xfrm>
        </p:spPr>
      </p:pic>
    </p:spTree>
    <p:extLst>
      <p:ext uri="{BB962C8B-B14F-4D97-AF65-F5344CB8AC3E}">
        <p14:creationId xmlns:p14="http://schemas.microsoft.com/office/powerpoint/2010/main" val="2167551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16</a:t>
            </a:fld>
            <a:endParaRPr lang="en-US" dirty="0"/>
          </a:p>
        </p:txBody>
      </p:sp>
      <p:sp>
        <p:nvSpPr>
          <p:cNvPr id="3" name="Title 2"/>
          <p:cNvSpPr>
            <a:spLocks noGrp="1"/>
          </p:cNvSpPr>
          <p:nvPr>
            <p:ph type="title"/>
          </p:nvPr>
        </p:nvSpPr>
        <p:spPr>
          <a:xfrm>
            <a:off x="-57150" y="274638"/>
            <a:ext cx="9258300" cy="830262"/>
          </a:xfrm>
        </p:spPr>
        <p:txBody>
          <a:bodyPr/>
          <a:lstStyle/>
          <a:p>
            <a:pPr marL="0" marR="0">
              <a:spcBef>
                <a:spcPts val="120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Table 8.2 Two-year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4998567"/>
              </p:ext>
            </p:extLst>
          </p:nvPr>
        </p:nvGraphicFramePr>
        <p:xfrm>
          <a:off x="1228726" y="1524000"/>
          <a:ext cx="6686549" cy="2744851"/>
        </p:xfrm>
        <a:graphic>
          <a:graphicData uri="http://schemas.openxmlformats.org/drawingml/2006/table">
            <a:tbl>
              <a:tblPr firstRow="1" firstCol="1" bandRow="1"/>
              <a:tblGrid>
                <a:gridCol w="1899367">
                  <a:extLst>
                    <a:ext uri="{9D8B030D-6E8A-4147-A177-3AD203B41FA5}">
                      <a16:colId xmlns:a16="http://schemas.microsoft.com/office/drawing/2014/main" val="2501328533"/>
                    </a:ext>
                  </a:extLst>
                </a:gridCol>
                <a:gridCol w="2393591">
                  <a:extLst>
                    <a:ext uri="{9D8B030D-6E8A-4147-A177-3AD203B41FA5}">
                      <a16:colId xmlns:a16="http://schemas.microsoft.com/office/drawing/2014/main" val="3481571831"/>
                    </a:ext>
                  </a:extLst>
                </a:gridCol>
                <a:gridCol w="2393591">
                  <a:extLst>
                    <a:ext uri="{9D8B030D-6E8A-4147-A177-3AD203B41FA5}">
                      <a16:colId xmlns:a16="http://schemas.microsoft.com/office/drawing/2014/main" val="47772558"/>
                    </a:ext>
                  </a:extLst>
                </a:gridCol>
              </a:tblGrid>
              <a:tr h="240030">
                <a:tc>
                  <a:txBody>
                    <a:bodyPr/>
                    <a:lstStyle/>
                    <a:p>
                      <a:pPr marL="0" marR="0">
                        <a:lnSpc>
                          <a:spcPct val="115000"/>
                        </a:lnSpc>
                        <a:spcBef>
                          <a:spcPts val="0"/>
                        </a:spcBef>
                        <a:spcAft>
                          <a:spcPts val="0"/>
                        </a:spcAft>
                      </a:pPr>
                      <a:r>
                        <a:rPr lang="en-US" sz="1400" b="1" dirty="0">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Presence of cardiovascular disease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4112113077"/>
                  </a:ext>
                </a:extLst>
              </a:tr>
              <a:tr h="290830">
                <a:tc>
                  <a:txBody>
                    <a:bodyPr/>
                    <a:lstStyle/>
                    <a:p>
                      <a:pPr marL="0" marR="0">
                        <a:lnSpc>
                          <a:spcPct val="115000"/>
                        </a:lnSpc>
                        <a:spcBef>
                          <a:spcPts val="0"/>
                        </a:spcBef>
                        <a:spcAft>
                          <a:spcPts val="0"/>
                        </a:spcAft>
                      </a:pPr>
                      <a:r>
                        <a:rPr lang="en-US" sz="1400" b="1">
                          <a:effectLst/>
                          <a:latin typeface="Calibri" panose="020F0502020204030204" pitchFamily="34" charset="0"/>
                          <a:ea typeface="Times New Roman" panose="02020603050405020304" pitchFamily="18" charset="0"/>
                          <a:cs typeface="Times New Roman" panose="02020603050405020304" pitchFamily="18" charset="0"/>
                        </a:rPr>
                        <a:t>Cardiovascular disease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Times New Roman" panose="02020603050405020304" pitchFamily="18" charset="0"/>
                          <a:cs typeface="Times New Roman" panose="02020603050405020304" pitchFamily="18" charset="0"/>
                        </a:rPr>
                        <a:t>Survival when present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Times New Roman" panose="02020603050405020304" pitchFamily="18" charset="0"/>
                          <a:cs typeface="Times New Roman" panose="02020603050405020304" pitchFamily="18" charset="0"/>
                        </a:rPr>
                        <a:t>Survival when not present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2229428"/>
                  </a:ext>
                </a:extLst>
              </a:tr>
              <a:tr h="209550">
                <a:tc>
                  <a:txBody>
                    <a:bodyPr/>
                    <a:lstStyle/>
                    <a:p>
                      <a:pPr marL="0" marR="0">
                        <a:lnSpc>
                          <a:spcPct val="115000"/>
                        </a:lnSpc>
                        <a:spcBef>
                          <a:spcPts val="0"/>
                        </a:spcBef>
                        <a:spcAft>
                          <a:spcPts val="0"/>
                        </a:spcAft>
                      </a:pPr>
                      <a:r>
                        <a:rPr lang="en-US" sz="1400" b="1">
                          <a:effectLst/>
                          <a:latin typeface="Calibri" panose="020F0502020204030204" pitchFamily="34" charset="0"/>
                          <a:ea typeface="Times New Roman" panose="02020603050405020304" pitchFamily="18" charset="0"/>
                          <a:cs typeface="Times New Roman" panose="02020603050405020304" pitchFamily="18" charset="0"/>
                        </a:rPr>
                        <a:t>CAD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06643315"/>
                  </a:ext>
                </a:extLst>
              </a:tr>
              <a:tr h="20955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AMI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4132616996"/>
                  </a:ext>
                </a:extLst>
              </a:tr>
              <a:tr h="190500">
                <a:tc>
                  <a:txBody>
                    <a:bodyPr/>
                    <a:lstStyle/>
                    <a:p>
                      <a:pPr marL="0" marR="0">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HF</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2380110"/>
                  </a:ext>
                </a:extLst>
              </a:tr>
              <a:tr h="19050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VHD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70778402"/>
                  </a:ext>
                </a:extLst>
              </a:tr>
              <a:tr h="19050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CVA/TIA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800019588"/>
                  </a:ext>
                </a:extLst>
              </a:tr>
              <a:tr h="19050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960232852"/>
                  </a:ext>
                </a:extLst>
              </a:tr>
              <a:tr h="19050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87725006"/>
                  </a:ext>
                </a:extLst>
              </a:tr>
              <a:tr h="190500">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SCA/VA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444577876"/>
                  </a:ext>
                </a:extLst>
              </a:tr>
              <a:tr h="245745">
                <a:tc>
                  <a:txBody>
                    <a:bodyPr/>
                    <a:lstStyle/>
                    <a:p>
                      <a:pPr marL="0" marR="0">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VTE/PE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716063"/>
                  </a:ext>
                </a:extLst>
              </a:tr>
            </a:tbl>
          </a:graphicData>
        </a:graphic>
      </p:graphicFrame>
      <p:sp>
        <p:nvSpPr>
          <p:cNvPr id="6" name="Rectangle 5"/>
          <p:cNvSpPr/>
          <p:nvPr/>
        </p:nvSpPr>
        <p:spPr>
          <a:xfrm>
            <a:off x="0" y="4610100"/>
            <a:ext cx="9144000" cy="938719"/>
          </a:xfrm>
          <a:prstGeom prst="rect">
            <a:avLst/>
          </a:prstGeom>
        </p:spPr>
        <p:txBody>
          <a:bodyPr wrap="square">
            <a:spAutoFit/>
          </a:bodyPr>
          <a:lstStyle/>
          <a:p>
            <a:pPr>
              <a:spcBef>
                <a:spcPts val="1000"/>
              </a:spcBef>
              <a:spcAft>
                <a:spcPts val="1000"/>
              </a:spcAft>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Abbreviations: AF, atrial fibrillation; AMI, acute myocardial infarction; CAD, coronary artery disease; CVA/TIA, cerebrovascular accident/transient ischemic attack; HF, heart failure; PAD, peripheral arterial disease; SCA/VA, sudden cardiac arrest and ventricular arrhythmias; VHD, </a:t>
            </a:r>
            <a:r>
              <a:rPr lang="en-US" sz="1100" i="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endPar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4863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17</a:t>
            </a:fld>
            <a:endParaRPr lang="en-US" dirty="0"/>
          </a:p>
        </p:txBody>
      </p:sp>
      <p:sp>
        <p:nvSpPr>
          <p:cNvPr id="3" name="Title 2"/>
          <p:cNvSpPr>
            <a:spLocks noGrp="1"/>
          </p:cNvSpPr>
          <p:nvPr>
            <p:ph type="title"/>
          </p:nvPr>
        </p:nvSpPr>
        <p:spPr>
          <a:xfrm>
            <a:off x="0" y="18581"/>
            <a:ext cx="9144000" cy="1143000"/>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2 Figure 8.4 Probability of survival of adult ESRD patients with or without a completed cardiovascular procedure, adjusted for age and sex, 2014-2015</a:t>
            </a:r>
            <a:r>
              <a:rPr lang="en-US"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49801" y="1730193"/>
            <a:ext cx="7644399" cy="3778613"/>
          </a:xfrm>
        </p:spPr>
      </p:pic>
      <p:sp>
        <p:nvSpPr>
          <p:cNvPr id="5" name="Rectangle 4"/>
          <p:cNvSpPr/>
          <p:nvPr/>
        </p:nvSpPr>
        <p:spPr>
          <a:xfrm>
            <a:off x="0" y="5619441"/>
            <a:ext cx="9144000" cy="600164"/>
          </a:xfrm>
          <a:prstGeom prst="rect">
            <a:avLst/>
          </a:prstGeom>
        </p:spPr>
        <p:txBody>
          <a:bodyPr wrap="square">
            <a:spAutoFit/>
          </a:bodyPr>
          <a:lstStyle/>
          <a:p>
            <a:pPr>
              <a:spcAft>
                <a:spcPts val="600"/>
              </a:spcAft>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2426862" y="1437573"/>
            <a:ext cx="4290277" cy="338554"/>
          </a:xfrm>
          <a:prstGeom prst="rect">
            <a:avLst/>
          </a:prstGeom>
        </p:spPr>
        <p:txBody>
          <a:bodyPr wrap="none">
            <a:spAutoFit/>
          </a:bodyPr>
          <a:lstStyle/>
          <a:p>
            <a:pPr marL="457200" marR="0" indent="-22860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(a) Percutaneous </a:t>
            </a:r>
            <a:r>
              <a:rPr lang="en-US" sz="1600" b="1" dirty="0">
                <a:latin typeface="Calibri" panose="020F0502020204030204" pitchFamily="34" charset="0"/>
                <a:ea typeface="Times New Roman" panose="02020603050405020304" pitchFamily="18" charset="0"/>
                <a:cs typeface="Segoe UI" panose="020B0502040204020203" pitchFamily="34" charset="0"/>
              </a:rPr>
              <a:t>coronary interventions (PCI)</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500209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18</a:t>
            </a:fld>
            <a:endParaRPr lang="en-US" dirty="0"/>
          </a:p>
        </p:txBody>
      </p:sp>
      <p:sp>
        <p:nvSpPr>
          <p:cNvPr id="3" name="Title 2"/>
          <p:cNvSpPr>
            <a:spLocks noGrp="1"/>
          </p:cNvSpPr>
          <p:nvPr>
            <p:ph type="title"/>
          </p:nvPr>
        </p:nvSpPr>
        <p:spPr>
          <a:xfrm>
            <a:off x="0" y="37178"/>
            <a:ext cx="9144000" cy="1143000"/>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2 Figure 8.4 Probability of survival of adult ESRD patients with or without a completed cardiovascular procedure, adjusted for age and sex, 2014-2015</a:t>
            </a:r>
            <a:r>
              <a:rPr lang="en-US"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5" name="Rectangle 4"/>
          <p:cNvSpPr/>
          <p:nvPr/>
        </p:nvSpPr>
        <p:spPr>
          <a:xfrm>
            <a:off x="0" y="5619441"/>
            <a:ext cx="9144000" cy="600164"/>
          </a:xfrm>
          <a:prstGeom prst="rect">
            <a:avLst/>
          </a:prstGeom>
        </p:spPr>
        <p:txBody>
          <a:bodyPr wrap="square">
            <a:spAutoFit/>
          </a:bodyPr>
          <a:lstStyle/>
          <a:p>
            <a:pPr>
              <a:spcAft>
                <a:spcPts val="600"/>
              </a:spcAft>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2550582" y="1437573"/>
            <a:ext cx="4042838" cy="338554"/>
          </a:xfrm>
          <a:prstGeom prst="rect">
            <a:avLst/>
          </a:prstGeom>
        </p:spPr>
        <p:txBody>
          <a:bodyPr wrap="none">
            <a:spAutoFit/>
          </a:bodyPr>
          <a:lstStyle/>
          <a:p>
            <a:pPr marL="457200" marR="0" indent="-22860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(b) Coronary artery bypass grafting (CABG)</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24655" y="1696555"/>
            <a:ext cx="7694691" cy="3778613"/>
          </a:xfrm>
        </p:spPr>
      </p:pic>
    </p:spTree>
    <p:extLst>
      <p:ext uri="{BB962C8B-B14F-4D97-AF65-F5344CB8AC3E}">
        <p14:creationId xmlns:p14="http://schemas.microsoft.com/office/powerpoint/2010/main" val="3110960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19</a:t>
            </a:fld>
            <a:endParaRPr lang="en-US" dirty="0"/>
          </a:p>
        </p:txBody>
      </p:sp>
      <p:sp>
        <p:nvSpPr>
          <p:cNvPr id="3" name="Title 2"/>
          <p:cNvSpPr>
            <a:spLocks noGrp="1"/>
          </p:cNvSpPr>
          <p:nvPr>
            <p:ph type="title"/>
          </p:nvPr>
        </p:nvSpPr>
        <p:spPr>
          <a:xfrm>
            <a:off x="0" y="18393"/>
            <a:ext cx="9144000" cy="1143000"/>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2 Figure 8.4 Probability of survival of adult ESRD patients with or without a completed cardiovascular procedure, adjusted for age and sex, 2014-2015</a:t>
            </a:r>
            <a:r>
              <a:rPr lang="en-US"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5" name="Rectangle 4"/>
          <p:cNvSpPr/>
          <p:nvPr/>
        </p:nvSpPr>
        <p:spPr>
          <a:xfrm>
            <a:off x="0" y="5619441"/>
            <a:ext cx="9144000" cy="600164"/>
          </a:xfrm>
          <a:prstGeom prst="rect">
            <a:avLst/>
          </a:prstGeom>
        </p:spPr>
        <p:txBody>
          <a:bodyPr wrap="square">
            <a:spAutoFit/>
          </a:bodyPr>
          <a:lstStyle/>
          <a:p>
            <a:pPr>
              <a:spcAft>
                <a:spcPts val="600"/>
              </a:spcAft>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115749" y="1437573"/>
            <a:ext cx="8912504" cy="307777"/>
          </a:xfrm>
          <a:prstGeom prst="rect">
            <a:avLst/>
          </a:prstGeom>
        </p:spPr>
        <p:txBody>
          <a:bodyPr wrap="none">
            <a:spAutoFit/>
          </a:bodyPr>
          <a:lstStyle/>
          <a:p>
            <a:pPr marL="457200" marR="0" indent="-228600" algn="ctr">
              <a:spcBef>
                <a:spcPts val="600"/>
              </a:spcBef>
              <a:spcAft>
                <a:spcPts val="600"/>
              </a:spcAft>
            </a:pPr>
            <a:r>
              <a:rPr lang="en-US" sz="1400" b="1" dirty="0" smtClean="0">
                <a:latin typeface="Calibri" panose="020F0502020204030204" pitchFamily="34" charset="0"/>
                <a:ea typeface="Times New Roman" panose="02020603050405020304" pitchFamily="18" charset="0"/>
                <a:cs typeface="Segoe UI" panose="020B0502040204020203" pitchFamily="34" charset="0"/>
              </a:rPr>
              <a:t>(c) Implantable cardioverter defibrillators/cardiac resynchronization therapy with defibrillator devices (ICD/CRT-D)</a:t>
            </a:r>
            <a:endParaRPr lang="en-US" sz="14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97832" y="1822963"/>
            <a:ext cx="7748336" cy="3778613"/>
          </a:xfrm>
        </p:spPr>
      </p:pic>
    </p:spTree>
    <p:extLst>
      <p:ext uri="{BB962C8B-B14F-4D97-AF65-F5344CB8AC3E}">
        <p14:creationId xmlns:p14="http://schemas.microsoft.com/office/powerpoint/2010/main" val="3907352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a:t>
            </a:fld>
            <a:endParaRPr lang="en-US" dirty="0"/>
          </a:p>
        </p:txBody>
      </p:sp>
      <p:sp>
        <p:nvSpPr>
          <p:cNvPr id="3" name="Title 2"/>
          <p:cNvSpPr>
            <a:spLocks noGrp="1"/>
          </p:cNvSpPr>
          <p:nvPr>
            <p:ph type="title"/>
          </p:nvPr>
        </p:nvSpPr>
        <p:spPr>
          <a:xfrm>
            <a:off x="0" y="152400"/>
            <a:ext cx="9144000" cy="830262"/>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8.1 Prevalence of cardiovascular diseases in adult ESRD patients, by treatment modality,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23181" y="1289990"/>
            <a:ext cx="6897638" cy="3813056"/>
          </a:xfrm>
        </p:spPr>
      </p:pic>
      <p:sp>
        <p:nvSpPr>
          <p:cNvPr id="6" name="Rectangle 5"/>
          <p:cNvSpPr/>
          <p:nvPr/>
        </p:nvSpPr>
        <p:spPr>
          <a:xfrm>
            <a:off x="0" y="5230953"/>
            <a:ext cx="9144000" cy="938719"/>
          </a:xfrm>
          <a:prstGeom prst="rect">
            <a:avLst/>
          </a:prstGeom>
        </p:spPr>
        <p:txBody>
          <a:bodyPr wrap="square">
            <a:spAutoFit/>
          </a:bodyPr>
          <a:lstStyle/>
          <a:p>
            <a:pPr>
              <a:spcAft>
                <a:spcPts val="1200"/>
              </a:spcAft>
              <a:tabLst>
                <a:tab pos="5943600" algn="l"/>
                <a:tab pos="6345238"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2015 to December 31, 2015, and ESRD service date is at least 90 days prior to January 1, 2015. Abbreviations: AF, atrial fibrillation; AMI, acute myocardial infarction; CAD, coronary artery disease; CVA/TIA, cerebrovascular accident/transient ischemic attack; CVD, cardiovascular disease; HF, heart failure; PAD, peripheral arterial disease; SCA/VA, sudden cardiac arrest and ventricular arrhythmias; VHD, </a:t>
            </a:r>
            <a:r>
              <a:rPr lang="en-US" sz="1100" i="1" dirty="0" err="1">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484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20</a:t>
            </a:fld>
            <a:endParaRPr lang="en-US" dirty="0"/>
          </a:p>
        </p:txBody>
      </p:sp>
      <p:sp>
        <p:nvSpPr>
          <p:cNvPr id="3" name="Title 2"/>
          <p:cNvSpPr>
            <a:spLocks noGrp="1"/>
          </p:cNvSpPr>
          <p:nvPr>
            <p:ph type="title"/>
          </p:nvPr>
        </p:nvSpPr>
        <p:spPr>
          <a:xfrm>
            <a:off x="0" y="2628"/>
            <a:ext cx="9144000" cy="1143000"/>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2 Figure 8.4 Probability of survival of adult ESRD patients with or without a completed cardiovascular procedure, adjusted for age and sex, 2014-2015</a:t>
            </a:r>
            <a:r>
              <a:rPr lang="en-US"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5" name="Rectangle 4"/>
          <p:cNvSpPr/>
          <p:nvPr/>
        </p:nvSpPr>
        <p:spPr>
          <a:xfrm>
            <a:off x="0" y="5619441"/>
            <a:ext cx="9144000" cy="600164"/>
          </a:xfrm>
          <a:prstGeom prst="rect">
            <a:avLst/>
          </a:prstGeom>
        </p:spPr>
        <p:txBody>
          <a:bodyPr wrap="square">
            <a:spAutoFit/>
          </a:bodyPr>
          <a:lstStyle/>
          <a:p>
            <a:pPr>
              <a:spcAft>
                <a:spcPts val="600"/>
              </a:spcAft>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1583202" y="1437573"/>
            <a:ext cx="5977598" cy="338554"/>
          </a:xfrm>
          <a:prstGeom prst="rect">
            <a:avLst/>
          </a:prstGeom>
        </p:spPr>
        <p:txBody>
          <a:bodyPr wrap="none">
            <a:spAutoFit/>
          </a:bodyPr>
          <a:lstStyle/>
          <a:p>
            <a:pPr marL="457200" marR="0" indent="-22860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(d) Carotid artery stenting and carotid endarterectomy (CAS/CEA)</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02861" y="1830318"/>
            <a:ext cx="7738278" cy="3778613"/>
          </a:xfrm>
        </p:spPr>
      </p:pic>
    </p:spTree>
    <p:extLst>
      <p:ext uri="{BB962C8B-B14F-4D97-AF65-F5344CB8AC3E}">
        <p14:creationId xmlns:p14="http://schemas.microsoft.com/office/powerpoint/2010/main" val="2817780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21</a:t>
            </a:fld>
            <a:endParaRPr lang="en-US" dirty="0"/>
          </a:p>
        </p:txBody>
      </p:sp>
      <p:sp>
        <p:nvSpPr>
          <p:cNvPr id="3" name="Title 2"/>
          <p:cNvSpPr>
            <a:spLocks noGrp="1"/>
          </p:cNvSpPr>
          <p:nvPr>
            <p:ph type="title"/>
          </p:nvPr>
        </p:nvSpPr>
        <p:spPr>
          <a:xfrm>
            <a:off x="0" y="266700"/>
            <a:ext cx="9144000" cy="1143000"/>
          </a:xfrm>
        </p:spPr>
        <p:txBody>
          <a:bodyPr/>
          <a:lstStyle/>
          <a:p>
            <a:pPr marL="0" marR="0">
              <a:spcBef>
                <a:spcPts val="240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Table 8.3 Two-year survival of adult ESRD patients with or without a completed cardiovascular procedure,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4567216"/>
              </p:ext>
            </p:extLst>
          </p:nvPr>
        </p:nvGraphicFramePr>
        <p:xfrm>
          <a:off x="533401" y="1981200"/>
          <a:ext cx="8077199" cy="1516126"/>
        </p:xfrm>
        <a:graphic>
          <a:graphicData uri="http://schemas.openxmlformats.org/drawingml/2006/table">
            <a:tbl>
              <a:tblPr firstRow="1" firstCol="1" bandRow="1"/>
              <a:tblGrid>
                <a:gridCol w="2535343">
                  <a:extLst>
                    <a:ext uri="{9D8B030D-6E8A-4147-A177-3AD203B41FA5}">
                      <a16:colId xmlns:a16="http://schemas.microsoft.com/office/drawing/2014/main" val="4002699287"/>
                    </a:ext>
                  </a:extLst>
                </a:gridCol>
                <a:gridCol w="2770928">
                  <a:extLst>
                    <a:ext uri="{9D8B030D-6E8A-4147-A177-3AD203B41FA5}">
                      <a16:colId xmlns:a16="http://schemas.microsoft.com/office/drawing/2014/main" val="3201595238"/>
                    </a:ext>
                  </a:extLst>
                </a:gridCol>
                <a:gridCol w="2770928">
                  <a:extLst>
                    <a:ext uri="{9D8B030D-6E8A-4147-A177-3AD203B41FA5}">
                      <a16:colId xmlns:a16="http://schemas.microsoft.com/office/drawing/2014/main" val="2944658982"/>
                    </a:ext>
                  </a:extLst>
                </a:gridCol>
              </a:tblGrid>
              <a:tr h="308610">
                <a:tc>
                  <a:txBody>
                    <a:bodyPr/>
                    <a:lstStyle/>
                    <a:p>
                      <a:pPr marL="0" marR="0">
                        <a:lnSpc>
                          <a:spcPct val="115000"/>
                        </a:lnSpc>
                        <a:spcBef>
                          <a:spcPts val="0"/>
                        </a:spcBef>
                        <a:spcAft>
                          <a:spcPts val="0"/>
                        </a:spcAft>
                      </a:pPr>
                      <a:r>
                        <a:rPr lang="en-US" sz="1200" b="1">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Presence of cardiovascular procedure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34818296"/>
                  </a:ext>
                </a:extLst>
              </a:tr>
              <a:tr h="330835">
                <a:tc>
                  <a:txBody>
                    <a:bodyPr/>
                    <a:lstStyle/>
                    <a:p>
                      <a:pPr marL="0" marR="0">
                        <a:lnSpc>
                          <a:spcPct val="115000"/>
                        </a:lnSpc>
                        <a:spcBef>
                          <a:spcPts val="0"/>
                        </a:spcBef>
                        <a:spcAft>
                          <a:spcPts val="0"/>
                        </a:spcAft>
                      </a:pPr>
                      <a:r>
                        <a:rPr lang="en-US" sz="1200" b="1">
                          <a:effectLst/>
                          <a:latin typeface="Calibri" panose="020F0502020204030204" pitchFamily="34" charset="0"/>
                          <a:ea typeface="Times New Roman" panose="02020603050405020304" pitchFamily="18" charset="0"/>
                          <a:cs typeface="Times New Roman" panose="02020603050405020304" pitchFamily="18" charset="0"/>
                        </a:rPr>
                        <a:t>Cardiovascular procedure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panose="020F0502020204030204" pitchFamily="34" charset="0"/>
                          <a:ea typeface="Times New Roman" panose="02020603050405020304" pitchFamily="18" charset="0"/>
                          <a:cs typeface="Times New Roman" panose="02020603050405020304" pitchFamily="18" charset="0"/>
                        </a:rPr>
                        <a:t>Survival when present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panose="020F0502020204030204" pitchFamily="34" charset="0"/>
                          <a:ea typeface="Times New Roman" panose="02020603050405020304" pitchFamily="18" charset="0"/>
                          <a:cs typeface="Times New Roman" panose="02020603050405020304" pitchFamily="18" charset="0"/>
                        </a:rPr>
                        <a:t>Survival when not present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7354492"/>
                  </a:ext>
                </a:extLst>
              </a:tr>
              <a:tr h="190500">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PCI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9853178"/>
                  </a:ext>
                </a:extLst>
              </a:tr>
              <a:tr h="190500">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CABG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36474188"/>
                  </a:ext>
                </a:extLst>
              </a:tr>
              <a:tr h="190500">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ICD/CRT-D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116546921"/>
                  </a:ext>
                </a:extLst>
              </a:tr>
              <a:tr h="245745">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CAS/CEA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9972514"/>
                  </a:ext>
                </a:extLst>
              </a:tr>
            </a:tbl>
          </a:graphicData>
        </a:graphic>
      </p:graphicFrame>
      <p:sp>
        <p:nvSpPr>
          <p:cNvPr id="6" name="Rectangle 5"/>
          <p:cNvSpPr/>
          <p:nvPr/>
        </p:nvSpPr>
        <p:spPr>
          <a:xfrm>
            <a:off x="0" y="3810000"/>
            <a:ext cx="9144000" cy="938719"/>
          </a:xfrm>
          <a:prstGeom prst="rect">
            <a:avLst/>
          </a:prstGeom>
        </p:spPr>
        <p:txBody>
          <a:bodyPr wrap="square">
            <a:spAutoFit/>
          </a:bodyPr>
          <a:lstStyle/>
          <a:p>
            <a:pPr>
              <a:spcBef>
                <a:spcPts val="1000"/>
              </a:spcBef>
              <a:spcAft>
                <a:spcPts val="1000"/>
              </a:spcAft>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 Abbreviations: CABG, coronary artery bypass grafting; CAS/CEA, carotid artery stunting and carotid artery endarterectomy; ICD/CRT-D, implantable cardioverter defibrillators/cardiac resynchronization therapy with defibrillator devices; PCI, percutaneous coronary interventions.</a:t>
            </a:r>
            <a:endPar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8533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22</a:t>
            </a:fld>
            <a:endParaRPr lang="en-US" dirty="0"/>
          </a:p>
        </p:txBody>
      </p:sp>
      <p:sp>
        <p:nvSpPr>
          <p:cNvPr id="3" name="Title 2"/>
          <p:cNvSpPr>
            <a:spLocks noGrp="1"/>
          </p:cNvSpPr>
          <p:nvPr>
            <p:ph type="title"/>
          </p:nvPr>
        </p:nvSpPr>
        <p:spPr>
          <a:xfrm>
            <a:off x="0" y="0"/>
            <a:ext cx="9144000" cy="723900"/>
          </a:xfrm>
        </p:spPr>
        <p:txBody>
          <a:bodyPr/>
          <a:lstStyle/>
          <a:p>
            <a:pPr marL="0" marR="0">
              <a:spcBef>
                <a:spcPts val="0"/>
              </a:spcBef>
              <a:spcAft>
                <a:spcPts val="0"/>
              </a:spcAft>
            </a:pPr>
            <a:r>
              <a:rPr lang="en-US" sz="1900" b="1" spc="30" dirty="0" smtClean="0">
                <a:latin typeface="Calibri" panose="020F0502020204030204" pitchFamily="34" charset="0"/>
                <a:ea typeface="Times New Roman" panose="02020603050405020304" pitchFamily="18" charset="0"/>
                <a:cs typeface="Times New Roman" panose="02020603050405020304" pitchFamily="18" charset="0"/>
              </a:rPr>
              <a:t>vol 2 Table 8.4 Cardiovascular pharmacological treatments by (a) comorbidities and (b) procedures in adult ESRD patients, by modality, 2015 (cont.)</a:t>
            </a:r>
            <a:r>
              <a:rPr lang="en-US"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6653163"/>
              </p:ext>
            </p:extLst>
          </p:nvPr>
        </p:nvGraphicFramePr>
        <p:xfrm>
          <a:off x="1609725" y="854705"/>
          <a:ext cx="5924549" cy="5621586"/>
        </p:xfrm>
        <a:graphic>
          <a:graphicData uri="http://schemas.openxmlformats.org/drawingml/2006/table">
            <a:tbl>
              <a:tblPr firstRow="1" firstCol="1" bandRow="1"/>
              <a:tblGrid>
                <a:gridCol w="868084">
                  <a:extLst>
                    <a:ext uri="{9D8B030D-6E8A-4147-A177-3AD203B41FA5}">
                      <a16:colId xmlns:a16="http://schemas.microsoft.com/office/drawing/2014/main" val="991482740"/>
                    </a:ext>
                  </a:extLst>
                </a:gridCol>
                <a:gridCol w="790472">
                  <a:extLst>
                    <a:ext uri="{9D8B030D-6E8A-4147-A177-3AD203B41FA5}">
                      <a16:colId xmlns:a16="http://schemas.microsoft.com/office/drawing/2014/main" val="2194350782"/>
                    </a:ext>
                  </a:extLst>
                </a:gridCol>
                <a:gridCol w="661295">
                  <a:extLst>
                    <a:ext uri="{9D8B030D-6E8A-4147-A177-3AD203B41FA5}">
                      <a16:colId xmlns:a16="http://schemas.microsoft.com/office/drawing/2014/main" val="633425907"/>
                    </a:ext>
                  </a:extLst>
                </a:gridCol>
                <a:gridCol w="661295">
                  <a:extLst>
                    <a:ext uri="{9D8B030D-6E8A-4147-A177-3AD203B41FA5}">
                      <a16:colId xmlns:a16="http://schemas.microsoft.com/office/drawing/2014/main" val="3749757724"/>
                    </a:ext>
                  </a:extLst>
                </a:gridCol>
                <a:gridCol w="668738">
                  <a:extLst>
                    <a:ext uri="{9D8B030D-6E8A-4147-A177-3AD203B41FA5}">
                      <a16:colId xmlns:a16="http://schemas.microsoft.com/office/drawing/2014/main" val="3323391700"/>
                    </a:ext>
                  </a:extLst>
                </a:gridCol>
                <a:gridCol w="839378">
                  <a:extLst>
                    <a:ext uri="{9D8B030D-6E8A-4147-A177-3AD203B41FA5}">
                      <a16:colId xmlns:a16="http://schemas.microsoft.com/office/drawing/2014/main" val="918003486"/>
                    </a:ext>
                  </a:extLst>
                </a:gridCol>
                <a:gridCol w="839378">
                  <a:extLst>
                    <a:ext uri="{9D8B030D-6E8A-4147-A177-3AD203B41FA5}">
                      <a16:colId xmlns:a16="http://schemas.microsoft.com/office/drawing/2014/main" val="3638328857"/>
                    </a:ext>
                  </a:extLst>
                </a:gridCol>
                <a:gridCol w="595909">
                  <a:extLst>
                    <a:ext uri="{9D8B030D-6E8A-4147-A177-3AD203B41FA5}">
                      <a16:colId xmlns:a16="http://schemas.microsoft.com/office/drawing/2014/main" val="1805300639"/>
                    </a:ext>
                  </a:extLst>
                </a:gridCol>
              </a:tblGrid>
              <a:tr h="117745">
                <a:tc rowSpan="2">
                  <a:txBody>
                    <a:bodyPr/>
                    <a:lstStyle/>
                    <a:p>
                      <a:pPr>
                        <a:lnSpc>
                          <a:spcPct val="115000"/>
                        </a:lnSpc>
                      </a:pPr>
                      <a:endParaRPr lang="en-US" sz="700">
                        <a:effectLst/>
                        <a:latin typeface="Calibri" panose="020F0502020204030204" pitchFamily="34"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rowSpan="2">
                  <a:txBody>
                    <a:bodyPr/>
                    <a:lstStyle/>
                    <a:p>
                      <a:pPr marL="0" marR="41275" algn="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Patients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b">
                    <a:lnL>
                      <a:noFill/>
                    </a:lnL>
                    <a:lnR>
                      <a:noFill/>
                    </a:lnR>
                    <a:lnT>
                      <a:noFill/>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Percentage of patients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6501254"/>
                  </a:ext>
                </a:extLst>
              </a:tr>
              <a:tr h="23549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Beta- blockers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Statins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P2Y</a:t>
                      </a:r>
                      <a:r>
                        <a:rPr lang="en-US" sz="700" b="1"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a:t>
                      </a: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inhibitors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Warfarin</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Direct Oral Anticoagulants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ACEIs/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ARBs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8288336"/>
                  </a:ext>
                </a:extLst>
              </a:tr>
              <a:tr h="117745">
                <a:tc>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Any CVD</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9562025"/>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151,130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166342047"/>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12,144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1233175015"/>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30,158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259120"/>
                  </a:ext>
                </a:extLst>
              </a:tr>
              <a:tr h="117745">
                <a:tc gridSpan="3">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Coronary artery disease (CAD)</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700">
                        <a:effectLst/>
                        <a:latin typeface="Calibri" panose="020F0502020204030204" pitchFamily="34"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81551656"/>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90,475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2125452852"/>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7,224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27.4</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800465202"/>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694521"/>
                  </a:ext>
                </a:extLst>
              </a:tr>
              <a:tr h="117745">
                <a:tc gridSpan="3">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Acute myocardial infarction (AMI)</a:t>
                      </a:r>
                      <a:r>
                        <a:rPr lang="en-US" sz="700" b="1"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26986542"/>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28,770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2458829765"/>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1622747370"/>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3,723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135767"/>
                  </a:ext>
                </a:extLst>
              </a:tr>
              <a:tr h="117745">
                <a:tc gridSpan="3">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Heart failure (HF)</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41561123"/>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86,319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754840678"/>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5,947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553787824"/>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10,206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54.2</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325264"/>
                  </a:ext>
                </a:extLst>
              </a:tr>
              <a:tr h="117745">
                <a:tc gridSpan="3">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Valvular heart disease (VHD)</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36042043"/>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30,888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2653504315"/>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2,577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2836404496"/>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5,365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666754"/>
                  </a:ext>
                </a:extLst>
              </a:tr>
              <a:tr h="117745">
                <a:tc gridSpan="5">
                  <a:txBody>
                    <a:bodyPr/>
                    <a:lstStyle/>
                    <a:p>
                      <a:pPr marL="0" marR="0">
                        <a:lnSpc>
                          <a:spcPct val="115000"/>
                        </a:lnSpc>
                        <a:spcBef>
                          <a:spcPts val="0"/>
                        </a:spcBef>
                        <a:spcAft>
                          <a:spcPts val="0"/>
                        </a:spcAft>
                      </a:pPr>
                      <a:r>
                        <a:rPr lang="en-US" sz="700" b="1" spc="-2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Cerebrovascular accident/transient ischemic attack (CVA/TIA)</a:t>
                      </a:r>
                      <a:r>
                        <a:rPr lang="en-US" sz="700" b="1" spc="-20"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18650612"/>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36,896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467218228"/>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2,690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1034458310"/>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5,328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270199"/>
                  </a:ext>
                </a:extLst>
              </a:tr>
              <a:tr h="117745">
                <a:tc gridSpan="3">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Peripheral artery disease (PAD)</a:t>
                      </a:r>
                      <a:r>
                        <a:rPr lang="en-US" sz="700" b="1" baseline="30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700">
                        <a:effectLst/>
                        <a:latin typeface="Calibri" panose="020F0502020204030204" pitchFamily="34"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53999026"/>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77,324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1199727058"/>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5,034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883850817"/>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11,431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99650"/>
                  </a:ext>
                </a:extLst>
              </a:tr>
              <a:tr h="117745">
                <a:tc gridSpan="2">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Atrial fibrillation (AF)</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49668408"/>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41,141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115798764"/>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2,979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19643970"/>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7,796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016516"/>
                  </a:ext>
                </a:extLst>
              </a:tr>
              <a:tr h="117745">
                <a:tc gridSpan="5">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Cardiac arrest and ventricular arrhythmias (SCA/VA)</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61790390"/>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10,245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046258619"/>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957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082645448"/>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1,400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2252935"/>
                  </a:ext>
                </a:extLst>
              </a:tr>
              <a:tr h="117745">
                <a:tc gridSpan="6">
                  <a:txBody>
                    <a:bodyPr/>
                    <a:lstStyle/>
                    <a:p>
                      <a:pPr marL="0" marR="0">
                        <a:lnSpc>
                          <a:spcPct val="115000"/>
                        </a:lnSpc>
                        <a:spcBef>
                          <a:spcPts val="0"/>
                        </a:spcBef>
                        <a:spcAft>
                          <a:spcPts val="0"/>
                        </a:spcAft>
                      </a:pPr>
                      <a:r>
                        <a:rPr lang="en-US" sz="7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Venous thromboembolism and pulmonary embolism (VTE/PE)</a:t>
                      </a: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37476718"/>
                  </a:ext>
                </a:extLst>
              </a:tr>
              <a:tr h="117745">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15,078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561877458"/>
                  </a:ext>
                </a:extLst>
              </a:tr>
              <a:tr h="157308">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993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a:noFill/>
                    </a:lnB>
                  </a:tcPr>
                </a:tc>
                <a:extLst>
                  <a:ext uri="{0D108BD9-81ED-4DB2-BD59-A6C34878D82A}">
                    <a16:rowId xmlns:a16="http://schemas.microsoft.com/office/drawing/2014/main" val="343222110"/>
                  </a:ext>
                </a:extLst>
              </a:tr>
              <a:tr h="110859">
                <a:tc>
                  <a:txBody>
                    <a:bodyPr/>
                    <a:lstStyle/>
                    <a:p>
                      <a:pPr marL="0" marR="0" indent="91440">
                        <a:lnSpc>
                          <a:spcPct val="115000"/>
                        </a:lnSpc>
                        <a:spcBef>
                          <a:spcPts val="0"/>
                        </a:spcBef>
                        <a:spcAft>
                          <a:spcPts val="0"/>
                        </a:spcAft>
                      </a:pPr>
                      <a:r>
                        <a:rPr lang="en-US" sz="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3,497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30.9</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9568" marR="379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813592"/>
                  </a:ext>
                </a:extLst>
              </a:tr>
            </a:tbl>
          </a:graphicData>
        </a:graphic>
      </p:graphicFrame>
      <p:sp>
        <p:nvSpPr>
          <p:cNvPr id="6" name="Rectangle 5"/>
          <p:cNvSpPr/>
          <p:nvPr/>
        </p:nvSpPr>
        <p:spPr>
          <a:xfrm>
            <a:off x="3420080" y="658498"/>
            <a:ext cx="2303837" cy="261610"/>
          </a:xfrm>
          <a:prstGeom prst="rect">
            <a:avLst/>
          </a:prstGeom>
        </p:spPr>
        <p:txBody>
          <a:bodyPr wrap="none">
            <a:spAutoFit/>
          </a:bodyPr>
          <a:lstStyle/>
          <a:p>
            <a:pPr marL="457200" marR="0" indent="-228600" algn="ctr">
              <a:spcBef>
                <a:spcPts val="600"/>
              </a:spcBef>
              <a:spcAft>
                <a:spcPts val="600"/>
              </a:spcAft>
            </a:pPr>
            <a:r>
              <a:rPr lang="en-US" sz="1100" b="1" dirty="0" smtClean="0">
                <a:latin typeface="Calibri" panose="020F0502020204030204" pitchFamily="34" charset="0"/>
                <a:ea typeface="Times New Roman" panose="02020603050405020304" pitchFamily="18" charset="0"/>
                <a:cs typeface="Segoe UI" panose="020B0502040204020203" pitchFamily="34" charset="0"/>
              </a:rPr>
              <a:t>(a) Cardiovascular </a:t>
            </a:r>
            <a:r>
              <a:rPr lang="en-US" sz="1100" b="1" dirty="0">
                <a:latin typeface="Calibri" panose="020F0502020204030204" pitchFamily="34" charset="0"/>
                <a:ea typeface="Times New Roman" panose="02020603050405020304" pitchFamily="18" charset="0"/>
                <a:cs typeface="Segoe UI" panose="020B0502040204020203" pitchFamily="34" charset="0"/>
              </a:rPr>
              <a:t>comorbidities</a:t>
            </a:r>
            <a:endParaRPr lang="en-US" sz="1100" b="1"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9092575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23</a:t>
            </a:fld>
            <a:endParaRPr lang="en-US" dirty="0"/>
          </a:p>
        </p:txBody>
      </p:sp>
      <p:sp>
        <p:nvSpPr>
          <p:cNvPr id="3" name="Title 2"/>
          <p:cNvSpPr>
            <a:spLocks noGrp="1"/>
          </p:cNvSpPr>
          <p:nvPr>
            <p:ph type="title"/>
          </p:nvPr>
        </p:nvSpPr>
        <p:spPr>
          <a:xfrm>
            <a:off x="0" y="0"/>
            <a:ext cx="9144000" cy="677862"/>
          </a:xfrm>
        </p:spPr>
        <p:txBody>
          <a:bodyPr/>
          <a:lstStyle/>
          <a:p>
            <a:pPr marL="0" marR="0">
              <a:spcBef>
                <a:spcPts val="0"/>
              </a:spcBef>
              <a:spcAft>
                <a:spcPts val="0"/>
              </a:spcAft>
            </a:pPr>
            <a:r>
              <a:rPr lang="en-US" sz="1900" b="1" spc="30" dirty="0" smtClean="0">
                <a:latin typeface="Calibri" panose="020F0502020204030204" pitchFamily="34" charset="0"/>
                <a:ea typeface="Times New Roman" panose="02020603050405020304" pitchFamily="18" charset="0"/>
                <a:cs typeface="Times New Roman" panose="02020603050405020304" pitchFamily="18" charset="0"/>
              </a:rPr>
              <a:t>vol 2 Table 8.4 Cardiovascular pharmacological treatments by (a) comorbidities and (b) procedures in adult ESRD patients, by modality, 2015</a:t>
            </a:r>
            <a:br>
              <a:rPr lang="en-US" sz="1900"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sz="19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8832027"/>
              </p:ext>
            </p:extLst>
          </p:nvPr>
        </p:nvGraphicFramePr>
        <p:xfrm>
          <a:off x="1148716" y="1181100"/>
          <a:ext cx="6846569" cy="3282696"/>
        </p:xfrm>
        <a:graphic>
          <a:graphicData uri="http://schemas.openxmlformats.org/drawingml/2006/table">
            <a:tbl>
              <a:tblPr firstRow="1" firstCol="1" bandRow="1"/>
              <a:tblGrid>
                <a:gridCol w="1194034">
                  <a:extLst>
                    <a:ext uri="{9D8B030D-6E8A-4147-A177-3AD203B41FA5}">
                      <a16:colId xmlns:a16="http://schemas.microsoft.com/office/drawing/2014/main" val="3753497480"/>
                    </a:ext>
                  </a:extLst>
                </a:gridCol>
                <a:gridCol w="706873">
                  <a:extLst>
                    <a:ext uri="{9D8B030D-6E8A-4147-A177-3AD203B41FA5}">
                      <a16:colId xmlns:a16="http://schemas.microsoft.com/office/drawing/2014/main" val="144717195"/>
                    </a:ext>
                  </a:extLst>
                </a:gridCol>
                <a:gridCol w="765626">
                  <a:extLst>
                    <a:ext uri="{9D8B030D-6E8A-4147-A177-3AD203B41FA5}">
                      <a16:colId xmlns:a16="http://schemas.microsoft.com/office/drawing/2014/main" val="700534192"/>
                    </a:ext>
                  </a:extLst>
                </a:gridCol>
                <a:gridCol w="765626">
                  <a:extLst>
                    <a:ext uri="{9D8B030D-6E8A-4147-A177-3AD203B41FA5}">
                      <a16:colId xmlns:a16="http://schemas.microsoft.com/office/drawing/2014/main" val="3310023925"/>
                    </a:ext>
                  </a:extLst>
                </a:gridCol>
                <a:gridCol w="765626">
                  <a:extLst>
                    <a:ext uri="{9D8B030D-6E8A-4147-A177-3AD203B41FA5}">
                      <a16:colId xmlns:a16="http://schemas.microsoft.com/office/drawing/2014/main" val="318701376"/>
                    </a:ext>
                  </a:extLst>
                </a:gridCol>
                <a:gridCol w="996354">
                  <a:extLst>
                    <a:ext uri="{9D8B030D-6E8A-4147-A177-3AD203B41FA5}">
                      <a16:colId xmlns:a16="http://schemas.microsoft.com/office/drawing/2014/main" val="4273920816"/>
                    </a:ext>
                  </a:extLst>
                </a:gridCol>
                <a:gridCol w="996354">
                  <a:extLst>
                    <a:ext uri="{9D8B030D-6E8A-4147-A177-3AD203B41FA5}">
                      <a16:colId xmlns:a16="http://schemas.microsoft.com/office/drawing/2014/main" val="3448448649"/>
                    </a:ext>
                  </a:extLst>
                </a:gridCol>
                <a:gridCol w="656076">
                  <a:extLst>
                    <a:ext uri="{9D8B030D-6E8A-4147-A177-3AD203B41FA5}">
                      <a16:colId xmlns:a16="http://schemas.microsoft.com/office/drawing/2014/main" val="4085218323"/>
                    </a:ext>
                  </a:extLst>
                </a:gridCol>
              </a:tblGrid>
              <a:tr h="285750">
                <a:tc rowSpan="2">
                  <a:txBody>
                    <a:bodyPr/>
                    <a:lstStyle/>
                    <a:p>
                      <a:pPr>
                        <a:lnSpc>
                          <a:spcPct val="115000"/>
                        </a:lnSpc>
                      </a:pPr>
                      <a:endParaRPr lang="en-US" sz="1100">
                        <a:effectLst/>
                        <a:latin typeface="Calibri" panose="020F0502020204030204" pitchFamily="34"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rowSpan="2">
                  <a:txBody>
                    <a:bodyPr/>
                    <a:lstStyle/>
                    <a:p>
                      <a:pPr marL="0" marR="41275" algn="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Patients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b">
                    <a:lnL>
                      <a:noFill/>
                    </a:lnL>
                    <a:lnR>
                      <a:noFill/>
                    </a:lnR>
                    <a:lnT>
                      <a:noFill/>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Percentage of patients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3868745"/>
                  </a:ext>
                </a:extLst>
              </a:tr>
              <a:tr h="15240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Beta- blockers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Statins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P2Y</a:t>
                      </a:r>
                      <a:r>
                        <a:rPr lang="en-US" sz="1100" b="1" baseline="-25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a:t>
                      </a: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inhibitors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Warfarin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Direct Oral Anticoagulants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ACEIs/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ARBs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472962"/>
                  </a:ext>
                </a:extLst>
              </a:tr>
              <a:tr h="173990">
                <a:tc gridSpan="7">
                  <a:txBody>
                    <a:bodyPr/>
                    <a:lstStyle/>
                    <a:p>
                      <a:pPr marL="0" marR="0">
                        <a:lnSpc>
                          <a:spcPct val="115000"/>
                        </a:lnSpc>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Revascularization – percutaneous coronary interventions (PCI)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43532514"/>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1572130952"/>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3798706577"/>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7546372"/>
                  </a:ext>
                </a:extLst>
              </a:tr>
              <a:tr h="173990">
                <a:tc gridSpan="6">
                  <a:txBody>
                    <a:bodyPr/>
                    <a:lstStyle/>
                    <a:p>
                      <a:pPr marL="0" marR="0">
                        <a:lnSpc>
                          <a:spcPct val="115000"/>
                        </a:lnSpc>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Revascularization – coronary artery bypass graft (CABG)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pPr>
                      <a:endParaRPr lang="en-US" sz="1100">
                        <a:effectLst/>
                        <a:latin typeface="Calibri" panose="020F0502020204030204" pitchFamily="34"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8921667"/>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3454123507"/>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1483164895"/>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275316"/>
                  </a:ext>
                </a:extLst>
              </a:tr>
              <a:tr h="173990">
                <a:tc gridSpan="8">
                  <a:txBody>
                    <a:bodyPr/>
                    <a:lstStyle/>
                    <a:p>
                      <a:pPr marL="0" marR="0">
                        <a:lnSpc>
                          <a:spcPct val="115000"/>
                        </a:lnSpc>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Implantable cardioverter defibrillators &amp; cardiac resynchronization therapy with defibrillator (ICD/CRT-D)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3496130"/>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2711783841"/>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2293786864"/>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445319"/>
                  </a:ext>
                </a:extLst>
              </a:tr>
              <a:tr h="173990">
                <a:tc gridSpan="8">
                  <a:txBody>
                    <a:bodyPr/>
                    <a:lstStyle/>
                    <a:p>
                      <a:pPr marL="0" marR="0">
                        <a:lnSpc>
                          <a:spcPct val="115000"/>
                        </a:lnSpc>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Carotid artery stenting and carotid artery endarterectomy (CAS/CEA)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8441636"/>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1803162148"/>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a:noFill/>
                    </a:lnB>
                  </a:tcPr>
                </a:tc>
                <a:extLst>
                  <a:ext uri="{0D108BD9-81ED-4DB2-BD59-A6C34878D82A}">
                    <a16:rowId xmlns:a16="http://schemas.microsoft.com/office/drawing/2014/main" val="366181538"/>
                  </a:ext>
                </a:extLst>
              </a:tr>
              <a:tr h="152400">
                <a:tc>
                  <a:txBody>
                    <a:bodyPr/>
                    <a:lstStyle/>
                    <a:p>
                      <a:pPr marL="0" marR="0" indent="91440">
                        <a:lnSpc>
                          <a:spcPct val="115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415" marR="7302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7500873"/>
                  </a:ext>
                </a:extLst>
              </a:tr>
            </a:tbl>
          </a:graphicData>
        </a:graphic>
      </p:graphicFrame>
      <p:sp>
        <p:nvSpPr>
          <p:cNvPr id="6" name="Rectangle 5"/>
          <p:cNvSpPr/>
          <p:nvPr/>
        </p:nvSpPr>
        <p:spPr>
          <a:xfrm>
            <a:off x="0" y="4747123"/>
            <a:ext cx="9144000" cy="1446550"/>
          </a:xfrm>
          <a:prstGeom prst="rect">
            <a:avLst/>
          </a:prstGeom>
        </p:spPr>
        <p:txBody>
          <a:bodyPr wrap="square">
            <a:spAutoFit/>
          </a:bodyPr>
          <a:lstStyle/>
          <a:p>
            <a:pPr>
              <a:spcBef>
                <a:spcPts val="1000"/>
              </a:spcBef>
              <a:spcAft>
                <a:spcPts val="1000"/>
              </a:spcAft>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B, and D, and with Medicare as primary payer from January 1, 2015 to December 31, 2015, and ESRD service date is at least 90 days prior to January 1, 2015. Abbreviations: ACEIs/ARBs, Angiotensin converting enzyme inhibitors and angiotensin receptor blockers; AF, atrial fibrillation; AMI, acute myocardial infarction; CAD, coronary artery disease; CABG, coronary artery bypass grafting; CAS/CEA, carotid artery stenting and carotid endarterectomy; CVA/TIA, cerebrovascular accident/transient ischemic attack; CVD, cardiovascular disease; HF, heart failure; ICD/CRT-D, implantable cardioverter defibrillators/cardiac resynchronization therapy with defibrillator devices; PAD, peripheral arterial disease; PCI, percutaneous coronary interventions; SCA/VA, sudden cardiac arrest and ventricular arrhythmias; VHD, </a:t>
            </a:r>
            <a:r>
              <a:rPr lang="en-US" sz="1100" i="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endPar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492217" y="895145"/>
            <a:ext cx="2159566" cy="261610"/>
          </a:xfrm>
          <a:prstGeom prst="rect">
            <a:avLst/>
          </a:prstGeom>
        </p:spPr>
        <p:txBody>
          <a:bodyPr wrap="none">
            <a:spAutoFit/>
          </a:bodyPr>
          <a:lstStyle/>
          <a:p>
            <a:pPr marL="457200" marR="0" indent="-228600" algn="ctr">
              <a:spcBef>
                <a:spcPts val="600"/>
              </a:spcBef>
              <a:spcAft>
                <a:spcPts val="600"/>
              </a:spcAft>
            </a:pPr>
            <a:r>
              <a:rPr lang="en-US" sz="1100" b="1" dirty="0" smtClean="0">
                <a:latin typeface="Calibri" panose="020F0502020204030204" pitchFamily="34" charset="0"/>
                <a:ea typeface="Times New Roman" panose="02020603050405020304" pitchFamily="18" charset="0"/>
                <a:cs typeface="Segoe UI" panose="020B0502040204020203" pitchFamily="34" charset="0"/>
              </a:rPr>
              <a:t>(b) Cardiovascular </a:t>
            </a:r>
            <a:r>
              <a:rPr lang="en-US" sz="1100" b="1" dirty="0">
                <a:latin typeface="Calibri" panose="020F0502020204030204" pitchFamily="34" charset="0"/>
                <a:ea typeface="Times New Roman" panose="02020603050405020304" pitchFamily="18" charset="0"/>
                <a:cs typeface="Segoe UI" panose="020B0502040204020203" pitchFamily="34" charset="0"/>
              </a:rPr>
              <a:t>procedures</a:t>
            </a:r>
            <a:endParaRPr lang="en-US" sz="1100" b="1"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91522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24</a:t>
            </a:fld>
            <a:endParaRPr lang="en-US" dirty="0"/>
          </a:p>
        </p:txBody>
      </p:sp>
      <p:sp>
        <p:nvSpPr>
          <p:cNvPr id="3" name="Title 2"/>
          <p:cNvSpPr>
            <a:spLocks noGrp="1"/>
          </p:cNvSpPr>
          <p:nvPr>
            <p:ph type="title"/>
          </p:nvPr>
        </p:nvSpPr>
        <p:spPr>
          <a:xfrm>
            <a:off x="-38100" y="274638"/>
            <a:ext cx="9220200" cy="487362"/>
          </a:xfrm>
        </p:spPr>
        <p:txBody>
          <a:bodyPr/>
          <a:lstStyle/>
          <a:p>
            <a:pPr marL="0" marR="0">
              <a:spcBef>
                <a:spcPts val="12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8.5</a:t>
            </a:r>
            <a:r>
              <a:rPr lang="en-US" sz="2400" spc="30" dirty="0">
                <a:latin typeface="Calibri" panose="020F0502020204030204" pitchFamily="34" charset="0"/>
                <a:ea typeface="Times New Roman" panose="02020603050405020304" pitchFamily="18" charset="0"/>
                <a:cs typeface="Times New Roman" panose="02020603050405020304" pitchFamily="18" charset="0"/>
              </a:rPr>
              <a:t> </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Heart failure in adult ESRD patients by modality,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1068" y="1143000"/>
            <a:ext cx="7781864" cy="4154128"/>
          </a:xfrm>
        </p:spPr>
      </p:pic>
      <p:sp>
        <p:nvSpPr>
          <p:cNvPr id="6" name="Rectangle 5"/>
          <p:cNvSpPr/>
          <p:nvPr/>
        </p:nvSpPr>
        <p:spPr>
          <a:xfrm>
            <a:off x="0" y="5448300"/>
            <a:ext cx="9144000" cy="600164"/>
          </a:xfrm>
          <a:prstGeom prst="rect">
            <a:avLst/>
          </a:prstGeom>
        </p:spPr>
        <p:txBody>
          <a:bodyPr wrap="square">
            <a:spAutoFit/>
          </a:bodyPr>
          <a:lstStyle/>
          <a:p>
            <a:pPr>
              <a:spcBef>
                <a:spcPts val="600"/>
              </a:spcBef>
              <a:spcAft>
                <a:spcPts val="1200"/>
              </a:spcAft>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and peritoneal dialysis patients aged 22 and older, who are continuously enrolled in Medicare Parts A and B, and with Medicare as primary payer from January 1, 2015 to December 31, 2015, and ESRD service date is at least 90 days prior to January 1, 2015. Abbreviations: HD, hemodialysis; PD, peritoneal dialysis.</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4434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3</a:t>
            </a:fld>
            <a:endParaRPr lang="en-US" dirty="0"/>
          </a:p>
        </p:txBody>
      </p:sp>
      <p:sp>
        <p:nvSpPr>
          <p:cNvPr id="3" name="Title 2"/>
          <p:cNvSpPr>
            <a:spLocks noGrp="1"/>
          </p:cNvSpPr>
          <p:nvPr>
            <p:ph type="title"/>
          </p:nvPr>
        </p:nvSpPr>
        <p:spPr>
          <a:xfrm>
            <a:off x="18393" y="0"/>
            <a:ext cx="9144000" cy="763368"/>
          </a:xfrm>
        </p:spPr>
        <p:txBody>
          <a:bodyPr/>
          <a:lstStyle/>
          <a:p>
            <a:pPr marL="0" marR="0">
              <a:spcBef>
                <a:spcPts val="0"/>
              </a:spcBef>
              <a:spcAft>
                <a:spcPts val="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8.2 Prevalence of cardiovascular diseases in adult ESRD patients, by age,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78282" y="838200"/>
            <a:ext cx="6787437" cy="4525963"/>
          </a:xfrm>
        </p:spPr>
      </p:pic>
      <p:sp>
        <p:nvSpPr>
          <p:cNvPr id="6" name="Rectangle 5"/>
          <p:cNvSpPr/>
          <p:nvPr/>
        </p:nvSpPr>
        <p:spPr>
          <a:xfrm>
            <a:off x="9197" y="5295900"/>
            <a:ext cx="9125607" cy="938719"/>
          </a:xfrm>
          <a:prstGeom prst="rect">
            <a:avLst/>
          </a:prstGeom>
        </p:spPr>
        <p:txBody>
          <a:bodyPr wrap="square">
            <a:spAutoFit/>
          </a:bodyPr>
          <a:lstStyle/>
          <a:p>
            <a:pPr>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and peritoneal dialysis patients aged 22 and older, who are continuously enrolled in Medicare Parts A and B, and with Medicare as primary payer from January 1, 2015 to December 31, 2015, and ESRD service date is at least 90 days prior to January 1, 2015. Abbreviations: AF, atrial fibrillation; AMI, acute myocardial infarction; CAD, coronary artery disease; CVA/TIA, cerebrovascular accident/transient ischemic attack; CVD, cardiovascular disease; HD, hemodialysis; HF, heart failure; PAD, peripheral arterial disease; PD, peritoneal dialysis; SCA/VA, sudden cardiac arrest and ventricular arrhythmias; VHD, </a:t>
            </a:r>
            <a:r>
              <a:rPr lang="en-US" sz="1100" i="1" dirty="0" err="1">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739080" y="838200"/>
            <a:ext cx="2330766" cy="338554"/>
          </a:xfrm>
          <a:prstGeom prst="rect">
            <a:avLst/>
          </a:prstGeom>
        </p:spPr>
        <p:txBody>
          <a:bodyPr wrap="none">
            <a:spAutoFit/>
          </a:bodyPr>
          <a:lstStyle/>
          <a:p>
            <a:r>
              <a:rPr lang="en-US" sz="1600" b="1" dirty="0" smtClean="0">
                <a:latin typeface="Calibri" panose="020F0502020204030204" pitchFamily="34" charset="0"/>
                <a:ea typeface="Calibri" panose="020F0502020204030204" pitchFamily="34" charset="0"/>
                <a:cs typeface="Times New Roman" panose="02020603050405020304" pitchFamily="18" charset="0"/>
              </a:rPr>
              <a:t>(a) Hemodialysis </a:t>
            </a:r>
            <a:r>
              <a:rPr lang="en-US" sz="1600" b="1" dirty="0">
                <a:latin typeface="Calibri" panose="020F0502020204030204" pitchFamily="34" charset="0"/>
                <a:ea typeface="Calibri" panose="020F0502020204030204" pitchFamily="34" charset="0"/>
                <a:cs typeface="Times New Roman" panose="02020603050405020304" pitchFamily="18" charset="0"/>
              </a:rPr>
              <a:t>patients</a:t>
            </a:r>
            <a:endParaRPr lang="en-US" sz="2800" b="1" dirty="0"/>
          </a:p>
        </p:txBody>
      </p:sp>
    </p:spTree>
    <p:extLst>
      <p:ext uri="{BB962C8B-B14F-4D97-AF65-F5344CB8AC3E}">
        <p14:creationId xmlns:p14="http://schemas.microsoft.com/office/powerpoint/2010/main" val="1498242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4</a:t>
            </a:fld>
            <a:endParaRPr lang="en-US" dirty="0"/>
          </a:p>
        </p:txBody>
      </p:sp>
      <p:sp>
        <p:nvSpPr>
          <p:cNvPr id="3" name="Title 2"/>
          <p:cNvSpPr>
            <a:spLocks noGrp="1"/>
          </p:cNvSpPr>
          <p:nvPr>
            <p:ph type="title"/>
          </p:nvPr>
        </p:nvSpPr>
        <p:spPr>
          <a:xfrm>
            <a:off x="18393" y="0"/>
            <a:ext cx="9144000" cy="763368"/>
          </a:xfrm>
        </p:spPr>
        <p:txBody>
          <a:bodyPr/>
          <a:lstStyle/>
          <a:p>
            <a:pPr marL="0" marR="0">
              <a:spcBef>
                <a:spcPts val="0"/>
              </a:spcBef>
              <a:spcAft>
                <a:spcPts val="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8.2 Prevalence of cardiovascular diseases in adult ESRD patients, by age,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9197" y="5295900"/>
            <a:ext cx="9125607" cy="938719"/>
          </a:xfrm>
          <a:prstGeom prst="rect">
            <a:avLst/>
          </a:prstGeom>
        </p:spPr>
        <p:txBody>
          <a:bodyPr wrap="square">
            <a:spAutoFit/>
          </a:bodyPr>
          <a:lstStyle/>
          <a:p>
            <a:pPr>
              <a:tabLst>
                <a:tab pos="5943600" algn="l"/>
              </a:tabLst>
            </a:pPr>
            <a:r>
              <a:rPr lang="en-US" sz="11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and peritoneal dialysis patients aged 22 and older, who are continuously enrolled in Medicare Parts A and B, and with Medicare as primary payer from January 1, 2015 to December 31, 2015, and ESRD service date is at least 90 days prior to January 1, 2015. Abbreviations: AF, atrial fibrillation; AMI, acute myocardial infarction; CAD, coronary artery disease; CVA/TIA, cerebrovascular accident/transient ischemic attack; CVD, cardiovascular disease; HD, hemodialysis; HF, heart failure; PAD, peripheral arterial disease; PD, peritoneal dialysis; SCA/VA, sudden cardiac arrest and ventricular arrhythmias; VHD, </a:t>
            </a:r>
            <a:r>
              <a:rPr lang="en-US" sz="1100" i="1" dirty="0" err="1">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endParaRPr lang="en-US" sz="11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739080" y="838200"/>
            <a:ext cx="2437399" cy="307777"/>
          </a:xfrm>
          <a:prstGeom prst="rect">
            <a:avLst/>
          </a:prstGeom>
        </p:spPr>
        <p:txBody>
          <a:bodyPr wrap="none">
            <a:spAutoFit/>
          </a:bodyPr>
          <a:lstStyle/>
          <a:p>
            <a:r>
              <a:rPr lang="en-US" sz="1400" b="1" dirty="0" smtClean="0">
                <a:latin typeface="Calibri" panose="020F0502020204030204" pitchFamily="34" charset="0"/>
                <a:ea typeface="Calibri" panose="020F0502020204030204" pitchFamily="34" charset="0"/>
                <a:cs typeface="Times New Roman" panose="02020603050405020304" pitchFamily="18" charset="0"/>
              </a:rPr>
              <a:t>(b) Peritoneal dialysis </a:t>
            </a:r>
            <a:r>
              <a:rPr lang="en-US" sz="1400" b="1" dirty="0">
                <a:latin typeface="Calibri" panose="020F0502020204030204" pitchFamily="34" charset="0"/>
                <a:ea typeface="Calibri" panose="020F0502020204030204" pitchFamily="34" charset="0"/>
                <a:cs typeface="Times New Roman" panose="02020603050405020304" pitchFamily="18" charset="0"/>
              </a:rPr>
              <a:t>patients</a:t>
            </a:r>
            <a:endParaRPr lang="en-US" sz="2400" b="1" dirty="0"/>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96674" y="838200"/>
            <a:ext cx="6787437" cy="4525963"/>
          </a:xfrm>
        </p:spPr>
      </p:pic>
    </p:spTree>
    <p:extLst>
      <p:ext uri="{BB962C8B-B14F-4D97-AF65-F5344CB8AC3E}">
        <p14:creationId xmlns:p14="http://schemas.microsoft.com/office/powerpoint/2010/main" val="1427347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5</a:t>
            </a:fld>
            <a:endParaRPr lang="en-US" dirty="0"/>
          </a:p>
        </p:txBody>
      </p:sp>
      <p:sp>
        <p:nvSpPr>
          <p:cNvPr id="3" name="Title 2"/>
          <p:cNvSpPr>
            <a:spLocks noGrp="1"/>
          </p:cNvSpPr>
          <p:nvPr>
            <p:ph type="title"/>
          </p:nvPr>
        </p:nvSpPr>
        <p:spPr>
          <a:xfrm>
            <a:off x="-95250" y="14452"/>
            <a:ext cx="9334500" cy="517302"/>
          </a:xfrm>
        </p:spPr>
        <p:txBody>
          <a:bodyPr/>
          <a:lstStyle/>
          <a:p>
            <a:pPr marL="0" marR="0">
              <a:spcBef>
                <a:spcPts val="0"/>
              </a:spcBef>
              <a:spcAft>
                <a:spcPts val="0"/>
              </a:spcAft>
            </a:pPr>
            <a:r>
              <a:rPr lang="en-US" sz="1600" b="1" spc="30" dirty="0" smtClean="0">
                <a:latin typeface="Calibri" panose="020F0502020204030204" pitchFamily="34" charset="0"/>
                <a:ea typeface="Times New Roman" panose="02020603050405020304" pitchFamily="18" charset="0"/>
                <a:cs typeface="Times New Roman" panose="02020603050405020304" pitchFamily="18" charset="0"/>
              </a:rPr>
              <a:t>vol 2 Table 8.1 Prevalence of (a) cardiovascular comorbidities &amp; (b) cardiovascular procedures in adult ESRD patients, by treatment modality, age, race, &amp; sex, 2015 (cont.)</a:t>
            </a:r>
            <a:br>
              <a:rPr lang="en-US" sz="1600"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sz="16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33859384"/>
              </p:ext>
            </p:extLst>
          </p:nvPr>
        </p:nvGraphicFramePr>
        <p:xfrm>
          <a:off x="209550" y="738502"/>
          <a:ext cx="8724897" cy="5531749"/>
        </p:xfrm>
        <a:graphic>
          <a:graphicData uri="http://schemas.openxmlformats.org/drawingml/2006/table">
            <a:tbl>
              <a:tblPr firstRow="1" firstCol="1" bandRow="1"/>
              <a:tblGrid>
                <a:gridCol w="1580940">
                  <a:extLst>
                    <a:ext uri="{9D8B030D-6E8A-4147-A177-3AD203B41FA5}">
                      <a16:colId xmlns:a16="http://schemas.microsoft.com/office/drawing/2014/main" val="3863975195"/>
                    </a:ext>
                  </a:extLst>
                </a:gridCol>
                <a:gridCol w="592094">
                  <a:extLst>
                    <a:ext uri="{9D8B030D-6E8A-4147-A177-3AD203B41FA5}">
                      <a16:colId xmlns:a16="http://schemas.microsoft.com/office/drawing/2014/main" val="4104537641"/>
                    </a:ext>
                  </a:extLst>
                </a:gridCol>
                <a:gridCol w="450744">
                  <a:extLst>
                    <a:ext uri="{9D8B030D-6E8A-4147-A177-3AD203B41FA5}">
                      <a16:colId xmlns:a16="http://schemas.microsoft.com/office/drawing/2014/main" val="4129687245"/>
                    </a:ext>
                  </a:extLst>
                </a:gridCol>
                <a:gridCol w="514443">
                  <a:extLst>
                    <a:ext uri="{9D8B030D-6E8A-4147-A177-3AD203B41FA5}">
                      <a16:colId xmlns:a16="http://schemas.microsoft.com/office/drawing/2014/main" val="1590147275"/>
                    </a:ext>
                  </a:extLst>
                </a:gridCol>
                <a:gridCol w="515049">
                  <a:extLst>
                    <a:ext uri="{9D8B030D-6E8A-4147-A177-3AD203B41FA5}">
                      <a16:colId xmlns:a16="http://schemas.microsoft.com/office/drawing/2014/main" val="3850678731"/>
                    </a:ext>
                  </a:extLst>
                </a:gridCol>
                <a:gridCol w="514443">
                  <a:extLst>
                    <a:ext uri="{9D8B030D-6E8A-4147-A177-3AD203B41FA5}">
                      <a16:colId xmlns:a16="http://schemas.microsoft.com/office/drawing/2014/main" val="1039680623"/>
                    </a:ext>
                  </a:extLst>
                </a:gridCol>
                <a:gridCol w="515049">
                  <a:extLst>
                    <a:ext uri="{9D8B030D-6E8A-4147-A177-3AD203B41FA5}">
                      <a16:colId xmlns:a16="http://schemas.microsoft.com/office/drawing/2014/main" val="3190090636"/>
                    </a:ext>
                  </a:extLst>
                </a:gridCol>
                <a:gridCol w="515049">
                  <a:extLst>
                    <a:ext uri="{9D8B030D-6E8A-4147-A177-3AD203B41FA5}">
                      <a16:colId xmlns:a16="http://schemas.microsoft.com/office/drawing/2014/main" val="462102058"/>
                    </a:ext>
                  </a:extLst>
                </a:gridCol>
                <a:gridCol w="514443">
                  <a:extLst>
                    <a:ext uri="{9D8B030D-6E8A-4147-A177-3AD203B41FA5}">
                      <a16:colId xmlns:a16="http://schemas.microsoft.com/office/drawing/2014/main" val="3396318634"/>
                    </a:ext>
                  </a:extLst>
                </a:gridCol>
                <a:gridCol w="438610">
                  <a:extLst>
                    <a:ext uri="{9D8B030D-6E8A-4147-A177-3AD203B41FA5}">
                      <a16:colId xmlns:a16="http://schemas.microsoft.com/office/drawing/2014/main" val="2823549331"/>
                    </a:ext>
                  </a:extLst>
                </a:gridCol>
                <a:gridCol w="514443">
                  <a:extLst>
                    <a:ext uri="{9D8B030D-6E8A-4147-A177-3AD203B41FA5}">
                      <a16:colId xmlns:a16="http://schemas.microsoft.com/office/drawing/2014/main" val="52365105"/>
                    </a:ext>
                  </a:extLst>
                </a:gridCol>
                <a:gridCol w="515049">
                  <a:extLst>
                    <a:ext uri="{9D8B030D-6E8A-4147-A177-3AD203B41FA5}">
                      <a16:colId xmlns:a16="http://schemas.microsoft.com/office/drawing/2014/main" val="2744895099"/>
                    </a:ext>
                  </a:extLst>
                </a:gridCol>
                <a:gridCol w="514443">
                  <a:extLst>
                    <a:ext uri="{9D8B030D-6E8A-4147-A177-3AD203B41FA5}">
                      <a16:colId xmlns:a16="http://schemas.microsoft.com/office/drawing/2014/main" val="2551917315"/>
                    </a:ext>
                  </a:extLst>
                </a:gridCol>
                <a:gridCol w="515049">
                  <a:extLst>
                    <a:ext uri="{9D8B030D-6E8A-4147-A177-3AD203B41FA5}">
                      <a16:colId xmlns:a16="http://schemas.microsoft.com/office/drawing/2014/main" val="3398753947"/>
                    </a:ext>
                  </a:extLst>
                </a:gridCol>
                <a:gridCol w="515049">
                  <a:extLst>
                    <a:ext uri="{9D8B030D-6E8A-4147-A177-3AD203B41FA5}">
                      <a16:colId xmlns:a16="http://schemas.microsoft.com/office/drawing/2014/main" val="3063633106"/>
                    </a:ext>
                  </a:extLst>
                </a:gridCol>
              </a:tblGrid>
              <a:tr h="142504">
                <a:tc>
                  <a:txBody>
                    <a:bodyPr/>
                    <a:lstStyle/>
                    <a:p>
                      <a:pPr marL="0" marR="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rowSpan="2">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Patients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gridSpan="13">
                  <a:txBody>
                    <a:bodyPr/>
                    <a:lstStyle/>
                    <a:p>
                      <a:pPr marL="0" marR="0" algn="ctr">
                        <a:lnSpc>
                          <a:spcPct val="115000"/>
                        </a:lnSpc>
                        <a:spcBef>
                          <a:spcPts val="0"/>
                        </a:spcBef>
                        <a:spcAft>
                          <a:spcPts val="0"/>
                        </a:spcAft>
                      </a:pPr>
                      <a:r>
                        <a:rPr lang="en-US" sz="75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Percentage of patients (%)</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4272262"/>
                  </a:ext>
                </a:extLst>
              </a:tr>
              <a:tr h="129922">
                <a:tc>
                  <a:txBody>
                    <a:bodyPr/>
                    <a:lstStyle/>
                    <a:p>
                      <a:pPr>
                        <a:lnSpc>
                          <a:spcPct val="115000"/>
                        </a:lnSpc>
                      </a:pPr>
                      <a:endParaRPr lang="en-US" sz="750">
                        <a:effectLst/>
                        <a:latin typeface="Calibri" panose="020F0502020204030204" pitchFamily="34"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Overall</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White</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Black</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AI/AN</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Asian</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NH/PI</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Other</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Male</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Female</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369112"/>
                  </a:ext>
                </a:extLst>
              </a:tr>
              <a:tr h="106300">
                <a:tc>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Any CVD</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09012051"/>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241122533"/>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928770207"/>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243731"/>
                  </a:ext>
                </a:extLst>
              </a:tr>
              <a:tr h="106300">
                <a:tc gridSpan="2">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Coronary artery disease (CAD)</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10681225"/>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974415339"/>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379229245"/>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38.1</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863607"/>
                  </a:ext>
                </a:extLst>
              </a:tr>
              <a:tr h="106300">
                <a:tc gridSpan="2">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Acute myocardial infarction (AMI)</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88305516"/>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653397967"/>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4232408607"/>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384956"/>
                  </a:ext>
                </a:extLst>
              </a:tr>
              <a:tr h="106300">
                <a:tc>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Heart failure (HF)</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2382512"/>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403550276"/>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1960446141"/>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024850"/>
                  </a:ext>
                </a:extLst>
              </a:tr>
              <a:tr h="106300">
                <a:tc>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Valvular heart disease (VHD)</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07957596"/>
                  </a:ext>
                </a:extLst>
              </a:tr>
              <a:tr h="106300">
                <a:tc>
                  <a:txBody>
                    <a:bodyPr/>
                    <a:lstStyle/>
                    <a:p>
                      <a:pPr marL="0" marR="0" indent="91440">
                        <a:lnSpc>
                          <a:spcPct val="115000"/>
                        </a:lnSpc>
                        <a:spcBef>
                          <a:spcPts val="0"/>
                        </a:spcBef>
                        <a:spcAft>
                          <a:spcPts val="0"/>
                        </a:spcAft>
                      </a:pPr>
                      <a:r>
                        <a:rPr lang="en-US" sz="7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867968020"/>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1201145410"/>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176780"/>
                  </a:ext>
                </a:extLst>
              </a:tr>
              <a:tr h="106300">
                <a:tc gridSpan="4">
                  <a:txBody>
                    <a:bodyPr/>
                    <a:lstStyle/>
                    <a:p>
                      <a:pPr marL="0" marR="0">
                        <a:lnSpc>
                          <a:spcPct val="115000"/>
                        </a:lnSpc>
                        <a:spcBef>
                          <a:spcPts val="0"/>
                        </a:spcBef>
                        <a:spcAft>
                          <a:spcPts val="0"/>
                        </a:spcAft>
                      </a:pPr>
                      <a:r>
                        <a:rPr lang="en-US" sz="750" b="1" spc="-2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Cerebrovascular accident/transient ischemic attack (CVA/TIA)</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9357476"/>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919113922"/>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1222622661"/>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174486"/>
                  </a:ext>
                </a:extLst>
              </a:tr>
              <a:tr h="106300">
                <a:tc gridSpan="2">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Peripheral artery disease (PAD)</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19422931"/>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4107072615"/>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480120667"/>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7988961"/>
                  </a:ext>
                </a:extLst>
              </a:tr>
              <a:tr h="106300">
                <a:tc>
                  <a:txBody>
                    <a:bodyPr/>
                    <a:lstStyle/>
                    <a:p>
                      <a:pPr marL="0" marR="0" indent="9144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Atrial fibrillation (AF)</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07671292"/>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87692476"/>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2213783417"/>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920422"/>
                  </a:ext>
                </a:extLst>
              </a:tr>
              <a:tr h="106300">
                <a:tc gridSpan="3">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Cardiac arrest and ventricular arrhythmias (SCA/VA)</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4016018"/>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1564081679"/>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1608302690"/>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6302554"/>
                  </a:ext>
                </a:extLst>
              </a:tr>
              <a:tr h="106300">
                <a:tc gridSpan="4">
                  <a:txBody>
                    <a:bodyPr/>
                    <a:lstStyle/>
                    <a:p>
                      <a:pPr marL="0" marR="0">
                        <a:lnSpc>
                          <a:spcPct val="115000"/>
                        </a:lnSpc>
                        <a:spcBef>
                          <a:spcPts val="0"/>
                        </a:spcBef>
                        <a:spcAft>
                          <a:spcPts val="0"/>
                        </a:spcAft>
                      </a:pPr>
                      <a:r>
                        <a:rPr lang="en-US" sz="7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Venous thromboembolism and pulmonary embolism (VTE/PE)</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31360743"/>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216,384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381631432"/>
                  </a:ext>
                </a:extLst>
              </a:tr>
              <a:tr h="10630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a:noFill/>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21,462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b">
                    <a:lnL>
                      <a:noFill/>
                    </a:lnL>
                    <a:lnR>
                      <a:noFill/>
                    </a:lnR>
                    <a:lnT>
                      <a:noFill/>
                    </a:lnT>
                    <a:lnB>
                      <a:noFill/>
                    </a:lnB>
                  </a:tcPr>
                </a:tc>
                <a:extLst>
                  <a:ext uri="{0D108BD9-81ED-4DB2-BD59-A6C34878D82A}">
                    <a16:rowId xmlns:a16="http://schemas.microsoft.com/office/drawing/2014/main" val="3674924040"/>
                  </a:ext>
                </a:extLst>
              </a:tr>
              <a:tr h="107840">
                <a:tc>
                  <a:txBody>
                    <a:bodyPr/>
                    <a:lstStyle/>
                    <a:p>
                      <a:pPr marL="0" marR="0" indent="91440">
                        <a:lnSpc>
                          <a:spcPct val="115000"/>
                        </a:lnSpc>
                        <a:spcBef>
                          <a:spcPts val="0"/>
                        </a:spcBef>
                        <a:spcAft>
                          <a:spcPts val="0"/>
                        </a:spcAft>
                      </a:pPr>
                      <a:r>
                        <a:rPr lang="en-US" sz="7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72,535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4.9</a:t>
                      </a:r>
                      <a:endParaRPr lang="en-US" sz="75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2410" marR="49213"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97378"/>
                  </a:ext>
                </a:extLst>
              </a:tr>
            </a:tbl>
          </a:graphicData>
        </a:graphic>
      </p:graphicFrame>
      <p:sp>
        <p:nvSpPr>
          <p:cNvPr id="9" name="Rectangle 1"/>
          <p:cNvSpPr>
            <a:spLocks noChangeArrowheads="1"/>
          </p:cNvSpPr>
          <p:nvPr/>
        </p:nvSpPr>
        <p:spPr bwMode="auto">
          <a:xfrm>
            <a:off x="-17079" y="-78047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Table 8.1 continued on next page.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9"/>
          <p:cNvSpPr/>
          <p:nvPr/>
        </p:nvSpPr>
        <p:spPr>
          <a:xfrm>
            <a:off x="3456149" y="545277"/>
            <a:ext cx="2231700" cy="261610"/>
          </a:xfrm>
          <a:prstGeom prst="rect">
            <a:avLst/>
          </a:prstGeom>
        </p:spPr>
        <p:txBody>
          <a:bodyPr wrap="none">
            <a:spAutoFit/>
          </a:bodyPr>
          <a:lstStyle/>
          <a:p>
            <a:pPr marL="342900" marR="0" lvl="0" indent="-342900" algn="ctr">
              <a:spcBef>
                <a:spcPts val="0"/>
              </a:spcBef>
              <a:spcAft>
                <a:spcPts val="0"/>
              </a:spcAft>
              <a:buFont typeface="+mj-lt"/>
              <a:buAutoNum type="alphaLcParenBoth"/>
            </a:pPr>
            <a:r>
              <a:rPr lang="en-US" sz="1100" b="1" dirty="0">
                <a:latin typeface="Calibri" panose="020F0502020204030204" pitchFamily="34" charset="0"/>
                <a:ea typeface="Times New Roman" panose="02020603050405020304" pitchFamily="18" charset="0"/>
                <a:cs typeface="Segoe UI" panose="020B0502040204020203" pitchFamily="34" charset="0"/>
              </a:rPr>
              <a:t>Cardiovascular comorbidities</a:t>
            </a:r>
            <a:endParaRPr lang="en-US" sz="1100" b="1"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304212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6</a:t>
            </a:fld>
            <a:endParaRPr lang="en-US" dirty="0"/>
          </a:p>
        </p:txBody>
      </p:sp>
      <p:sp>
        <p:nvSpPr>
          <p:cNvPr id="3" name="Title 2"/>
          <p:cNvSpPr>
            <a:spLocks noGrp="1"/>
          </p:cNvSpPr>
          <p:nvPr>
            <p:ph type="title"/>
          </p:nvPr>
        </p:nvSpPr>
        <p:spPr>
          <a:xfrm>
            <a:off x="0" y="14452"/>
            <a:ext cx="9144000" cy="715962"/>
          </a:xfrm>
        </p:spPr>
        <p:txBody>
          <a:bodyPr/>
          <a:lstStyle/>
          <a:p>
            <a:pPr marL="0" marR="0">
              <a:spcBef>
                <a:spcPts val="0"/>
              </a:spcBef>
              <a:spcAft>
                <a:spcPts val="0"/>
              </a:spcAft>
            </a:pPr>
            <a:r>
              <a:rPr lang="en-US" sz="1900" b="1" spc="30" dirty="0">
                <a:latin typeface="Calibri" panose="020F0502020204030204" pitchFamily="34" charset="0"/>
                <a:ea typeface="Times New Roman" panose="02020603050405020304" pitchFamily="18" charset="0"/>
                <a:cs typeface="Times New Roman" panose="02020603050405020304" pitchFamily="18" charset="0"/>
              </a:rPr>
              <a:t>vol 2 Table 8.1 Prevalence of (a) cardiovascular comorbidities &amp; (b) cardiovascular procedures in adult ESRD patients, by treatment modality, age, race, &amp; sex, 2015</a:t>
            </a:r>
            <a:r>
              <a:rPr lang="en-US" b="1" spc="30" dirty="0">
                <a:latin typeface="Calibri" panose="020F0502020204030204" pitchFamily="34" charset="0"/>
                <a:ea typeface="Times New Roman" panose="02020603050405020304" pitchFamily="18" charset="0"/>
                <a:cs typeface="Times New Roman" panose="02020603050405020304" pitchFamily="18" charset="0"/>
              </a:rPr>
              <a:t/>
            </a:r>
            <a:br>
              <a:rPr lang="en-US" b="1" spc="30"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7288983"/>
              </p:ext>
            </p:extLst>
          </p:nvPr>
        </p:nvGraphicFramePr>
        <p:xfrm>
          <a:off x="457201" y="1066800"/>
          <a:ext cx="8229599" cy="3261049"/>
        </p:xfrm>
        <a:graphic>
          <a:graphicData uri="http://schemas.openxmlformats.org/drawingml/2006/table">
            <a:tbl>
              <a:tblPr firstRow="1" firstCol="1" bandRow="1"/>
              <a:tblGrid>
                <a:gridCol w="1018203">
                  <a:extLst>
                    <a:ext uri="{9D8B030D-6E8A-4147-A177-3AD203B41FA5}">
                      <a16:colId xmlns:a16="http://schemas.microsoft.com/office/drawing/2014/main" val="1905823115"/>
                    </a:ext>
                  </a:extLst>
                </a:gridCol>
                <a:gridCol w="614654">
                  <a:extLst>
                    <a:ext uri="{9D8B030D-6E8A-4147-A177-3AD203B41FA5}">
                      <a16:colId xmlns:a16="http://schemas.microsoft.com/office/drawing/2014/main" val="2785011002"/>
                    </a:ext>
                  </a:extLst>
                </a:gridCol>
                <a:gridCol w="507352">
                  <a:extLst>
                    <a:ext uri="{9D8B030D-6E8A-4147-A177-3AD203B41FA5}">
                      <a16:colId xmlns:a16="http://schemas.microsoft.com/office/drawing/2014/main" val="1629544754"/>
                    </a:ext>
                  </a:extLst>
                </a:gridCol>
                <a:gridCol w="507352">
                  <a:extLst>
                    <a:ext uri="{9D8B030D-6E8A-4147-A177-3AD203B41FA5}">
                      <a16:colId xmlns:a16="http://schemas.microsoft.com/office/drawing/2014/main" val="962772261"/>
                    </a:ext>
                  </a:extLst>
                </a:gridCol>
                <a:gridCol w="507352">
                  <a:extLst>
                    <a:ext uri="{9D8B030D-6E8A-4147-A177-3AD203B41FA5}">
                      <a16:colId xmlns:a16="http://schemas.microsoft.com/office/drawing/2014/main" val="4255616979"/>
                    </a:ext>
                  </a:extLst>
                </a:gridCol>
                <a:gridCol w="507352">
                  <a:extLst>
                    <a:ext uri="{9D8B030D-6E8A-4147-A177-3AD203B41FA5}">
                      <a16:colId xmlns:a16="http://schemas.microsoft.com/office/drawing/2014/main" val="1486966581"/>
                    </a:ext>
                  </a:extLst>
                </a:gridCol>
                <a:gridCol w="507352">
                  <a:extLst>
                    <a:ext uri="{9D8B030D-6E8A-4147-A177-3AD203B41FA5}">
                      <a16:colId xmlns:a16="http://schemas.microsoft.com/office/drawing/2014/main" val="3195141970"/>
                    </a:ext>
                  </a:extLst>
                </a:gridCol>
                <a:gridCol w="507352">
                  <a:extLst>
                    <a:ext uri="{9D8B030D-6E8A-4147-A177-3AD203B41FA5}">
                      <a16:colId xmlns:a16="http://schemas.microsoft.com/office/drawing/2014/main" val="2329924866"/>
                    </a:ext>
                  </a:extLst>
                </a:gridCol>
                <a:gridCol w="507935">
                  <a:extLst>
                    <a:ext uri="{9D8B030D-6E8A-4147-A177-3AD203B41FA5}">
                      <a16:colId xmlns:a16="http://schemas.microsoft.com/office/drawing/2014/main" val="1469283189"/>
                    </a:ext>
                  </a:extLst>
                </a:gridCol>
                <a:gridCol w="507352">
                  <a:extLst>
                    <a:ext uri="{9D8B030D-6E8A-4147-A177-3AD203B41FA5}">
                      <a16:colId xmlns:a16="http://schemas.microsoft.com/office/drawing/2014/main" val="1134719424"/>
                    </a:ext>
                  </a:extLst>
                </a:gridCol>
                <a:gridCol w="507352">
                  <a:extLst>
                    <a:ext uri="{9D8B030D-6E8A-4147-A177-3AD203B41FA5}">
                      <a16:colId xmlns:a16="http://schemas.microsoft.com/office/drawing/2014/main" val="2377777433"/>
                    </a:ext>
                  </a:extLst>
                </a:gridCol>
                <a:gridCol w="507352">
                  <a:extLst>
                    <a:ext uri="{9D8B030D-6E8A-4147-A177-3AD203B41FA5}">
                      <a16:colId xmlns:a16="http://schemas.microsoft.com/office/drawing/2014/main" val="534197194"/>
                    </a:ext>
                  </a:extLst>
                </a:gridCol>
                <a:gridCol w="507352">
                  <a:extLst>
                    <a:ext uri="{9D8B030D-6E8A-4147-A177-3AD203B41FA5}">
                      <a16:colId xmlns:a16="http://schemas.microsoft.com/office/drawing/2014/main" val="2908382760"/>
                    </a:ext>
                  </a:extLst>
                </a:gridCol>
                <a:gridCol w="507352">
                  <a:extLst>
                    <a:ext uri="{9D8B030D-6E8A-4147-A177-3AD203B41FA5}">
                      <a16:colId xmlns:a16="http://schemas.microsoft.com/office/drawing/2014/main" val="2149010016"/>
                    </a:ext>
                  </a:extLst>
                </a:gridCol>
                <a:gridCol w="507935">
                  <a:extLst>
                    <a:ext uri="{9D8B030D-6E8A-4147-A177-3AD203B41FA5}">
                      <a16:colId xmlns:a16="http://schemas.microsoft.com/office/drawing/2014/main" val="3627794998"/>
                    </a:ext>
                  </a:extLst>
                </a:gridCol>
              </a:tblGrid>
              <a:tr h="251927">
                <a:tc>
                  <a:txBody>
                    <a:bodyPr/>
                    <a:lstStyle/>
                    <a:p>
                      <a:pPr marL="0" marR="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a:lnSpc>
                          <a:spcPct val="115000"/>
                        </a:lnSpc>
                      </a:pPr>
                      <a:endParaRPr lang="en-US" sz="1000">
                        <a:effectLst/>
                        <a:latin typeface="Calibri" panose="020F0502020204030204" pitchFamily="34" charset="0"/>
                      </a:endParaRPr>
                    </a:p>
                  </a:txBody>
                  <a:tcPr marL="16912" marR="67064" marT="0" marB="0" anchor="ctr">
                    <a:lnL>
                      <a:noFill/>
                    </a:lnL>
                    <a:lnR>
                      <a:noFill/>
                    </a:lnR>
                    <a:lnT>
                      <a:noFill/>
                    </a:lnT>
                    <a:lnB>
                      <a:noFill/>
                    </a:lnB>
                  </a:tcPr>
                </a:tc>
                <a:tc gridSpan="13">
                  <a:txBody>
                    <a:bodyPr/>
                    <a:lstStyle/>
                    <a:p>
                      <a:pPr marL="0" marR="0" algn="ctr">
                        <a:lnSpc>
                          <a:spcPct val="115000"/>
                        </a:lnSpc>
                        <a:spcBef>
                          <a:spcPts val="0"/>
                        </a:spcBef>
                        <a:spcAft>
                          <a:spcPts val="0"/>
                        </a:spcAft>
                      </a:pPr>
                      <a:r>
                        <a:rPr lang="en-US" sz="10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Percentage </a:t>
                      </a:r>
                      <a:r>
                        <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of patients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3193651"/>
                  </a:ext>
                </a:extLst>
              </a:tr>
              <a:tr h="321906">
                <a:tc>
                  <a:txBody>
                    <a:bodyPr/>
                    <a:lstStyle/>
                    <a:p>
                      <a:pPr>
                        <a:lnSpc>
                          <a:spcPct val="115000"/>
                        </a:lnSpc>
                      </a:pPr>
                      <a:endParaRPr lang="en-US" sz="1000">
                        <a:effectLst/>
                        <a:latin typeface="Calibri" panose="020F0502020204030204" pitchFamily="34"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Patients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Overall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White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Blk/Af Am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AI/AN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Asian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NH/PI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Other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032472"/>
                  </a:ext>
                </a:extLst>
              </a:tr>
              <a:tr h="167951">
                <a:tc gridSpan="6">
                  <a:txBody>
                    <a:bodyPr/>
                    <a:lstStyle/>
                    <a:p>
                      <a:pPr marL="0" marR="0">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Revascularization – percutaneous coronary interventions (PCI)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23405268"/>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90,475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2639230811"/>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2405934375"/>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8988962"/>
                  </a:ext>
                </a:extLst>
              </a:tr>
              <a:tr h="167951">
                <a:tc gridSpan="6">
                  <a:txBody>
                    <a:bodyPr/>
                    <a:lstStyle/>
                    <a:p>
                      <a:pPr marL="0" marR="0">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Revascularization – coronary artery bypass graft (CABG)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18197158"/>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90,475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157611208"/>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7,224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3247568087"/>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16,152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3388573"/>
                  </a:ext>
                </a:extLst>
              </a:tr>
              <a:tr h="167951">
                <a:tc gridSpan="10">
                  <a:txBody>
                    <a:bodyPr/>
                    <a:lstStyle/>
                    <a:p>
                      <a:pPr marL="0" marR="0" algn="r">
                        <a:lnSpc>
                          <a:spcPct val="115000"/>
                        </a:lnSpc>
                        <a:spcBef>
                          <a:spcPts val="0"/>
                        </a:spcBef>
                        <a:spcAft>
                          <a:spcPts val="0"/>
                        </a:spcAft>
                      </a:pPr>
                      <a:r>
                        <a:rPr lang="en-US" sz="9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Implantable cardioverter defibrillators &amp; cardiac resynchronization therapy with </a:t>
                      </a:r>
                      <a:r>
                        <a:rPr lang="en-US" sz="9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defibrillator </a:t>
                      </a:r>
                      <a:r>
                        <a:rPr lang="en-US" sz="9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devices (ICD/CRT-D)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16459394"/>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86,319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30695317"/>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5,947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4204538149"/>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10,206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3080212"/>
                  </a:ext>
                </a:extLst>
              </a:tr>
              <a:tr h="167951">
                <a:tc gridSpan="10">
                  <a:txBody>
                    <a:bodyPr/>
                    <a:lstStyle/>
                    <a:p>
                      <a:pPr marL="0" marR="0">
                        <a:lnSpc>
                          <a:spcPct val="115000"/>
                        </a:lnSpc>
                        <a:spcBef>
                          <a:spcPts val="0"/>
                        </a:spcBef>
                        <a:spcAft>
                          <a:spcPts val="0"/>
                        </a:spcAft>
                      </a:pPr>
                      <a:r>
                        <a:rPr lang="en-US"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Carotid artery stenting and carotid artery endarterectomy (CAS/CEA)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34509621"/>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Hemodialysis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127,063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2442767123"/>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Peritoneal dialysis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9,893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a:noFill/>
                    </a:lnB>
                  </a:tcPr>
                </a:tc>
                <a:extLst>
                  <a:ext uri="{0D108BD9-81ED-4DB2-BD59-A6C34878D82A}">
                    <a16:rowId xmlns:a16="http://schemas.microsoft.com/office/drawing/2014/main" val="2177358759"/>
                  </a:ext>
                </a:extLst>
              </a:tr>
              <a:tr h="167951">
                <a:tc>
                  <a:txBody>
                    <a:bodyPr/>
                    <a:lstStyle/>
                    <a:p>
                      <a:pPr marL="0" marR="0" indent="91440">
                        <a:lnSpc>
                          <a:spcPct val="115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Transplant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23,416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912" marR="67064"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320583"/>
                  </a:ext>
                </a:extLst>
              </a:tr>
            </a:tbl>
          </a:graphicData>
        </a:graphic>
      </p:graphicFrame>
      <p:sp>
        <p:nvSpPr>
          <p:cNvPr id="6" name="Rectangle 5"/>
          <p:cNvSpPr/>
          <p:nvPr/>
        </p:nvSpPr>
        <p:spPr>
          <a:xfrm>
            <a:off x="0" y="4503509"/>
            <a:ext cx="9144000" cy="2354491"/>
          </a:xfrm>
          <a:prstGeom prst="rect">
            <a:avLst/>
          </a:prstGeom>
        </p:spPr>
        <p:txBody>
          <a:bodyPr wrap="square">
            <a:spAutoFit/>
          </a:bodyPr>
          <a:lstStyle/>
          <a:p>
            <a:pPr>
              <a:spcBef>
                <a:spcPts val="1000"/>
              </a:spcBef>
              <a:spcAft>
                <a:spcPts val="1800"/>
              </a:spcAft>
            </a:pPr>
            <a: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2015 to December 31, 2015, and ESRD service date is at least 90 days prior to January 1, 2015. (a) The denominators for all cardiovascular comorbidities are patients described above by modality. (b) The denominators for PCI and CABG are patients with CAD by modality. The denominator for ICD/CRT-D is patients with HF by modality. The denominator for CAS/CEA is patients with CAD, CVA/TIA, or PAD by modality. *Values for cells with 10 or fewer patients are suppressed. Abbreviations: AF, atrial fibrillation; AI/AN, American Indian or Alaska Native; AMI, acute myocardial infarction; </a:t>
            </a:r>
            <a:r>
              <a:rPr lang="en-US" sz="1100" i="1" dirty="0" err="1"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Blk</a:t>
            </a:r>
            <a: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US" sz="1100" i="1" dirty="0" err="1"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Af</a:t>
            </a:r>
            <a: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Am, Black African American; CABG, coronary artery bypass grafting; CAD, coronary artery disease; CAS/CEA, carotid artery stenting and carotid artery endarterectomy; CVA/TIA, cerebrovascular accident/transient ischemic attack; CVD, cardiovascular disease; HF, heart failure; ICD/CRT-D, implantable cardioverter defibrillators/cardiac resynchronization therapy with defibrillator devices; NH/PI, Native Hawaiian or Pacific Islander; PAD, peripheral arterial disease; PCI, percutaneous coronary interventions; SCA/VA, sudden cardiac arrest and ventricular arrhythmias; VHD, </a:t>
            </a:r>
            <a:r>
              <a:rPr lang="en-US" sz="1100" i="1" dirty="0" err="1"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valvular</a:t>
            </a:r>
            <a: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heart disease; VTE/PE, venous thromboembolism and pulmonary embolism.</a:t>
            </a:r>
          </a:p>
          <a:p>
            <a: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r>
            <a:br>
              <a:rPr lang="en-US" sz="1100" i="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endParaRPr lang="en-US" sz="1100" dirty="0"/>
          </a:p>
        </p:txBody>
      </p:sp>
      <p:sp>
        <p:nvSpPr>
          <p:cNvPr id="7" name="Rectangle 6"/>
          <p:cNvSpPr/>
          <p:nvPr/>
        </p:nvSpPr>
        <p:spPr>
          <a:xfrm>
            <a:off x="3607634" y="716944"/>
            <a:ext cx="1928733" cy="261610"/>
          </a:xfrm>
          <a:prstGeom prst="rect">
            <a:avLst/>
          </a:prstGeom>
        </p:spPr>
        <p:txBody>
          <a:bodyPr wrap="none">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(b) Cardiovascular </a:t>
            </a:r>
            <a:r>
              <a:rPr lang="en-US" sz="1100" b="1" dirty="0">
                <a:latin typeface="Calibri" panose="020F0502020204030204" pitchFamily="34" charset="0"/>
                <a:ea typeface="Calibri" panose="020F0502020204030204" pitchFamily="34" charset="0"/>
                <a:cs typeface="Times New Roman" panose="02020603050405020304" pitchFamily="18" charset="0"/>
              </a:rPr>
              <a:t>procedures</a:t>
            </a:r>
            <a:endParaRPr lang="en-US" b="1" dirty="0"/>
          </a:p>
        </p:txBody>
      </p:sp>
    </p:spTree>
    <p:extLst>
      <p:ext uri="{BB962C8B-B14F-4D97-AF65-F5344CB8AC3E}">
        <p14:creationId xmlns:p14="http://schemas.microsoft.com/office/powerpoint/2010/main" val="3744828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7</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28007" y="1570168"/>
            <a:ext cx="7687986" cy="3778613"/>
          </a:xfrm>
        </p:spPr>
      </p:pic>
      <p:sp>
        <p:nvSpPr>
          <p:cNvPr id="6" name="Rectangle 5"/>
          <p:cNvSpPr/>
          <p:nvPr/>
        </p:nvSpPr>
        <p:spPr>
          <a:xfrm>
            <a:off x="266700" y="5589725"/>
            <a:ext cx="8610600" cy="646331"/>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059407" y="1166319"/>
            <a:ext cx="3025188"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(a) Coronary </a:t>
            </a:r>
            <a:r>
              <a:rPr lang="en-US" sz="1600" b="1" dirty="0">
                <a:latin typeface="Calibri" panose="020F0502020204030204" pitchFamily="34" charset="0"/>
                <a:ea typeface="Times New Roman" panose="02020603050405020304" pitchFamily="18" charset="0"/>
                <a:cs typeface="Segoe UI" panose="020B0502040204020203" pitchFamily="34" charset="0"/>
              </a:rPr>
              <a:t>artery disease (CAD)</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424635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8</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476250" y="5447183"/>
            <a:ext cx="8191500" cy="830997"/>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2897608" y="1166319"/>
            <a:ext cx="3348802"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(b) Acute myocardial infarction (AMI)</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04538" y="1469751"/>
            <a:ext cx="7734925" cy="3778613"/>
          </a:xfrm>
        </p:spPr>
      </p:pic>
    </p:spTree>
    <p:extLst>
      <p:ext uri="{BB962C8B-B14F-4D97-AF65-F5344CB8AC3E}">
        <p14:creationId xmlns:p14="http://schemas.microsoft.com/office/powerpoint/2010/main" val="4205032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9</a:t>
            </a:fld>
            <a:endParaRPr lang="en-US" dirty="0"/>
          </a:p>
        </p:txBody>
      </p:sp>
      <p:sp>
        <p:nvSpPr>
          <p:cNvPr id="3" name="Title 2"/>
          <p:cNvSpPr>
            <a:spLocks noGrp="1"/>
          </p:cNvSpPr>
          <p:nvPr>
            <p:ph type="title"/>
          </p:nvPr>
        </p:nvSpPr>
        <p:spPr>
          <a:xfrm>
            <a:off x="-57150" y="112932"/>
            <a:ext cx="9258300" cy="839568"/>
          </a:xfrm>
        </p:spPr>
        <p:txBody>
          <a:bodyPr/>
          <a:lstStyle/>
          <a:p>
            <a:pPr marL="0" marR="0">
              <a:spcBef>
                <a:spcPts val="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2 Figure 8.3 Probability of survival of adult ESRD patients with or without a cardiovascular disease, adjusted for age and sex, 2014-2015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457200" y="5261502"/>
            <a:ext cx="8153400" cy="830997"/>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Special analyses, USRDS ESRD Database. Point prevalent hemodialysis, peritoneal dialysis, and transplant patients aged 22 and older, who are continuously enrolled in Medicare Parts A and B, and with Medicare as primary payer from January 1, 2013 to December 31, 2013, and whose first ESRD service date is at least 90 days prior to January 1, 2013, and survived past 2013.</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613662" y="1166319"/>
            <a:ext cx="1916679" cy="338554"/>
          </a:xfrm>
          <a:prstGeom prst="rect">
            <a:avLst/>
          </a:prstGeom>
        </p:spPr>
        <p:txBody>
          <a:bodyPr wrap="none">
            <a:spAutoFit/>
          </a:bodyPr>
          <a:lstStyle/>
          <a:p>
            <a:pPr marR="0" lvl="0" algn="ctr">
              <a:spcBef>
                <a:spcPts val="600"/>
              </a:spcBef>
              <a:spcAft>
                <a:spcPts val="600"/>
              </a:spcAft>
            </a:pPr>
            <a:r>
              <a:rPr lang="en-US" sz="1600" b="1" dirty="0" smtClean="0">
                <a:latin typeface="Calibri" panose="020F0502020204030204" pitchFamily="34" charset="0"/>
                <a:ea typeface="Times New Roman" panose="02020603050405020304" pitchFamily="18" charset="0"/>
                <a:cs typeface="Segoe UI" panose="020B0502040204020203" pitchFamily="34" charset="0"/>
              </a:rPr>
              <a:t>(c) Heart failure (HF)</a:t>
            </a:r>
            <a:endParaRPr lang="en-US" sz="1600" b="1"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26331" y="1482889"/>
            <a:ext cx="7691339" cy="3778613"/>
          </a:xfrm>
        </p:spPr>
      </p:pic>
    </p:spTree>
    <p:extLst>
      <p:ext uri="{BB962C8B-B14F-4D97-AF65-F5344CB8AC3E}">
        <p14:creationId xmlns:p14="http://schemas.microsoft.com/office/powerpoint/2010/main" val="862846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292</TotalTime>
  <Words>4278</Words>
  <Application>Microsoft Office PowerPoint</Application>
  <PresentationFormat>On-screen Show (4:3)</PresentationFormat>
  <Paragraphs>1386</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Candara</vt:lpstr>
      <vt:lpstr>Constantia</vt:lpstr>
      <vt:lpstr>Segoe UI</vt:lpstr>
      <vt:lpstr>Times New Roman</vt:lpstr>
      <vt:lpstr>Trebuchet MS</vt:lpstr>
      <vt:lpstr>ADR_PPT_Template_CKD</vt:lpstr>
      <vt:lpstr>PowerPoint Presentation</vt:lpstr>
      <vt:lpstr>vol 2 Figure 8.1 Prevalence of cardiovascular diseases in adult ESRD patients, by treatment modality, 2015 </vt:lpstr>
      <vt:lpstr>vol 2 Figure 8.2 Prevalence of cardiovascular diseases in adult ESRD patients, by age, 2015 </vt:lpstr>
      <vt:lpstr>vol 2 Figure 8.2 Prevalence of cardiovascular diseases in adult ESRD patients, by age, 2015 </vt:lpstr>
      <vt:lpstr>vol 2 Table 8.1 Prevalence of (a) cardiovascular comorbidities &amp; (b) cardiovascular procedures in adult ESRD patients, by treatment modality, age, race, &amp; sex, 2015 (cont.) </vt:lpstr>
      <vt:lpstr>vol 2 Table 8.1 Prevalence of (a) cardiovascular comorbidities &amp; (b) cardiovascular procedures in adult ESRD patients, by treatment modality, age, race, &amp; sex, 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Figure 8.3 Probability of survival of adult ESRD patients with or without a cardiovascular disease, adjusted for age and sex, 2014-2015 </vt:lpstr>
      <vt:lpstr>vol 2 Table 8.2 Two-year survival of adult ESRD patients with or without a cardiovascular disease, adjusted for age and sex, 2014-2015 </vt:lpstr>
      <vt:lpstr>vol 2 Figure 8.4 Probability of survival of adult ESRD patients with or without a completed cardiovascular procedure, adjusted for age and sex, 2014-2015 </vt:lpstr>
      <vt:lpstr>vol 2 Figure 8.4 Probability of survival of adult ESRD patients with or without a completed cardiovascular procedure, adjusted for age and sex, 2014-2015 </vt:lpstr>
      <vt:lpstr>vol 2 Figure 8.4 Probability of survival of adult ESRD patients with or without a completed cardiovascular procedure, adjusted for age and sex, 2014-2015 </vt:lpstr>
      <vt:lpstr>vol 2 Figure 8.4 Probability of survival of adult ESRD patients with or without a completed cardiovascular procedure, adjusted for age and sex, 2014-2015 </vt:lpstr>
      <vt:lpstr>vol 2 Table 8.3 Two-year survival of adult ESRD patients with or without a completed cardiovascular procedure, adjusted for age and sex, 2014-2015 </vt:lpstr>
      <vt:lpstr>vol 2 Table 8.4 Cardiovascular pharmacological treatments by (a) comorbidities and (b) procedures in adult ESRD patients, by modality, 2015 (cont.) </vt:lpstr>
      <vt:lpstr>vol 2 Table 8.4 Cardiovascular pharmacological treatments by (a) comorbidities and (b) procedures in adult ESRD patients, by modality, 2015 </vt:lpstr>
      <vt:lpstr>vol 2 Figure 8.5 Heart failure in adult ESRD patients by modality, 2015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Vivian Kurtz</cp:lastModifiedBy>
  <cp:revision>58</cp:revision>
  <dcterms:created xsi:type="dcterms:W3CDTF">2014-11-10T19:37:45Z</dcterms:created>
  <dcterms:modified xsi:type="dcterms:W3CDTF">2017-10-27T03:13:00Z</dcterms:modified>
</cp:coreProperties>
</file>