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3C12"/>
    <a:srgbClr val="7A2F36"/>
    <a:srgbClr val="AC6168"/>
    <a:srgbClr val="1C6E62"/>
    <a:srgbClr val="367CA8"/>
    <a:srgbClr val="0E5480"/>
    <a:srgbClr val="002966"/>
    <a:srgbClr val="480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42" autoAdjust="0"/>
    <p:restoredTop sz="94660"/>
  </p:normalViewPr>
  <p:slideViewPr>
    <p:cSldViewPr showGuides="1">
      <p:cViewPr>
        <p:scale>
          <a:sx n="60" d="100"/>
          <a:sy n="60" d="100"/>
        </p:scale>
        <p:origin x="582" y="414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13" y="685800"/>
            <a:ext cx="4395987" cy="1440183"/>
          </a:xfrm>
          <a:prstGeom prst="rect">
            <a:avLst/>
          </a:prstGeom>
        </p:spPr>
      </p:pic>
      <p:sp>
        <p:nvSpPr>
          <p:cNvPr id="4" name="Footer Placeholder 1"/>
          <p:cNvSpPr txBox="1">
            <a:spLocks/>
          </p:cNvSpPr>
          <p:nvPr userDrawn="1"/>
        </p:nvSpPr>
        <p:spPr>
          <a:xfrm>
            <a:off x="3276600" y="6362700"/>
            <a:ext cx="2590800" cy="495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2 ESRD, Chapter 9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276600" y="6362700"/>
            <a:ext cx="25908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2</a:t>
            </a:r>
            <a:r>
              <a:rPr lang="en-US" sz="1400" b="1" baseline="0" dirty="0" smtClean="0">
                <a:solidFill>
                  <a:schemeClr val="bg1"/>
                </a:solidFill>
              </a:rPr>
              <a:t> ESRD</a:t>
            </a:r>
            <a:r>
              <a:rPr lang="en-US" sz="1400" b="1" dirty="0" smtClean="0">
                <a:solidFill>
                  <a:schemeClr val="bg1"/>
                </a:solidFill>
              </a:rPr>
              <a:t>, Chapter 9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A63C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286500"/>
            <a:ext cx="1348103" cy="441656"/>
          </a:xfrm>
          <a:prstGeom prst="rect">
            <a:avLst/>
          </a:prstGeom>
          <a:solidFill>
            <a:schemeClr val="bg1"/>
          </a:solidFill>
          <a:ln w="3175" cap="rnd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8150" y="37719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9:</a:t>
            </a:r>
            <a:b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Healthcare </a:t>
            </a:r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Expenditures for Persons with ESRD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300" y="2725697"/>
            <a:ext cx="742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2017 </a:t>
            </a:r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dirty="0">
                <a:solidFill>
                  <a:srgbClr val="A63C12"/>
                </a:solidFill>
                <a:latin typeface="Constantia" panose="02030602050306030303" pitchFamily="18" charset="0"/>
              </a:rPr>
              <a:t>Volume 2: End-Stage Renal Disease</a:t>
            </a: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342" y="274638"/>
            <a:ext cx="8233317" cy="4873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9.1 Trends in ESRD expenditures, 2004-2015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1" y="1333500"/>
            <a:ext cx="7187199" cy="3813056"/>
          </a:xfrm>
        </p:spPr>
      </p:pic>
      <p:sp>
        <p:nvSpPr>
          <p:cNvPr id="6" name="Rectangle 5"/>
          <p:cNvSpPr/>
          <p:nvPr/>
        </p:nvSpPr>
        <p:spPr>
          <a:xfrm>
            <a:off x="1028700" y="5411668"/>
            <a:ext cx="727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K.1. Abbreviation: ESRD, end-stage renal disease.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8594"/>
            <a:ext cx="8382000" cy="762000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9.2 Trends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costs of the Medicare &amp; ESRD programs, 2004-2015 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102" y="992665"/>
            <a:ext cx="6261796" cy="4525963"/>
          </a:xfrm>
        </p:spPr>
      </p:pic>
      <p:sp>
        <p:nvSpPr>
          <p:cNvPr id="6" name="Rectangle 5"/>
          <p:cNvSpPr/>
          <p:nvPr/>
        </p:nvSpPr>
        <p:spPr>
          <a:xfrm>
            <a:off x="762000" y="56007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Total ESRD costs obtained from USRDS ESRD Database; Reference Table K.1. Total Medicare expenditures obtained from Trustees Report, Table II.B1 </a:t>
            </a:r>
            <a:r>
              <a:rPr lang="en-US" sz="12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https://www.cms.gov/Research-Statistics-Data-and-Systems/Statistics-Trends-and-Reports/ReportsTrustFunds/TrusteesReports.html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Abbreviation: ESRD, end-stage renal disease.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30421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41463"/>
            <a:ext cx="7924800" cy="8683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n-US" sz="2400" b="1" spc="30" dirty="0" smtClean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9.3 Trends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numbers of point prevalent ESRD patients, 2004-2015</a:t>
            </a:r>
            <a:r>
              <a:rPr lang="en-US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13" y="1464019"/>
            <a:ext cx="7223775" cy="3813056"/>
          </a:xfrm>
        </p:spPr>
      </p:pic>
      <p:sp>
        <p:nvSpPr>
          <p:cNvPr id="6" name="Rectangle 5"/>
          <p:cNvSpPr/>
          <p:nvPr/>
        </p:nvSpPr>
        <p:spPr>
          <a:xfrm>
            <a:off x="552450" y="5629264"/>
            <a:ext cx="8039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December 31 point prevalent ESRD patients. Abbreviation: ESRD, end-stage renal disease.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8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1950" y="184779"/>
            <a:ext cx="8420100" cy="8683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9.4 Annual percent change in Medicare ESRD spending, 2004-2015 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804" y="1178861"/>
            <a:ext cx="5748393" cy="4525963"/>
          </a:xfrm>
        </p:spPr>
      </p:pic>
      <p:sp>
        <p:nvSpPr>
          <p:cNvPr id="6" name="Rectangle 5"/>
          <p:cNvSpPr/>
          <p:nvPr/>
        </p:nvSpPr>
        <p:spPr>
          <a:xfrm>
            <a:off x="457200" y="5812497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K.4. Total Medicare ESRD costs from claims data; includes all claims with Medicare as primary payer only.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3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302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9.5 Trends in total Medicare fee-for-service spending for ESRD, by type of service, 2004-2015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1371600"/>
            <a:ext cx="7126238" cy="3813056"/>
          </a:xfrm>
        </p:spPr>
      </p:pic>
      <p:sp>
        <p:nvSpPr>
          <p:cNvPr id="6" name="Rectangle 5"/>
          <p:cNvSpPr/>
          <p:nvPr/>
        </p:nvSpPr>
        <p:spPr>
          <a:xfrm>
            <a:off x="876300" y="5451356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K.1. Total Medicare costs from claims data.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6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9.6 Total Medicare fee-for-service inpatient spending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cause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hospitalization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2004-2015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12405"/>
            <a:ext cx="7022606" cy="3813056"/>
          </a:xfrm>
        </p:spPr>
      </p:pic>
      <p:sp>
        <p:nvSpPr>
          <p:cNvPr id="6" name="Rectangle 5"/>
          <p:cNvSpPr/>
          <p:nvPr/>
        </p:nvSpPr>
        <p:spPr>
          <a:xfrm>
            <a:off x="495300" y="5536952"/>
            <a:ext cx="815340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Total Medicare costs from claims data for period prevalent ESRD patients. Abbreviation: ESRD, end-stage renal disease.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17" y="1485900"/>
            <a:ext cx="7083566" cy="3813056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4214"/>
            <a:ext cx="8382000" cy="8302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9.7 Total Medicare ESRD expenditures, by modality, 2004-2015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71450" y="5524500"/>
            <a:ext cx="880110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Total Medicare costs from claims data for period prevalent ESRD patients. Abbreviation: ESRD, end-stage renal disease.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198383"/>
            <a:ext cx="9105900" cy="9064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9.8 Total Medicare ESRD expenditures per person per year, by modality, 2004-2015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887" y="1112279"/>
            <a:ext cx="5570226" cy="4525963"/>
          </a:xfrm>
        </p:spPr>
      </p:pic>
      <p:sp>
        <p:nvSpPr>
          <p:cNvPr id="6" name="Rectangle 5"/>
          <p:cNvSpPr/>
          <p:nvPr/>
        </p:nvSpPr>
        <p:spPr>
          <a:xfrm>
            <a:off x="133350" y="5731224"/>
            <a:ext cx="887730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Tables K.7, K.8, &amp; K.9. Period prevalent ESRD patients; includes all claims with Medicare as primary payer only. Abbreviation: ESRD, end-stage renal disease.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48587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219</TotalTime>
  <Words>372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Constantia</vt:lpstr>
      <vt:lpstr>Times New Roman</vt:lpstr>
      <vt:lpstr>ADR_PPT_Template_CKD</vt:lpstr>
      <vt:lpstr>PowerPoint Presentation</vt:lpstr>
      <vt:lpstr>vol 2 Figure 9.1 Trends in ESRD expenditures, 2004-2015 </vt:lpstr>
      <vt:lpstr>vol 2 Figure 9.2 Trends in costs of the Medicare &amp; ESRD programs, 2004-2015  </vt:lpstr>
      <vt:lpstr>vol 2 Figure 9.3 Trends in numbers of point prevalent ESRD patients, 2004-2015 </vt:lpstr>
      <vt:lpstr>vol 2 Figure 9.4 Annual percent change in Medicare ESRD spending, 2004-2015  </vt:lpstr>
      <vt:lpstr>vol 2 Figure 9.5 Trends in total Medicare fee-for-service spending for ESRD, by type of service, 2004-2015 </vt:lpstr>
      <vt:lpstr>vol 2 Figure 9.6 Total Medicare fee-for-service inpatient spending by cause of hospitalization, 2004-2015 </vt:lpstr>
      <vt:lpstr>vol 2 Figure 9.7 Total Medicare ESRD expenditures, by modality, 2004-2015 </vt:lpstr>
      <vt:lpstr>vol 2 Figure 9.8 Total Medicare ESRD expenditures per person per year, by modality, 2004-2015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Vivian Kurtz</cp:lastModifiedBy>
  <cp:revision>52</cp:revision>
  <dcterms:created xsi:type="dcterms:W3CDTF">2014-11-10T19:37:45Z</dcterms:created>
  <dcterms:modified xsi:type="dcterms:W3CDTF">2017-10-27T12:56:26Z</dcterms:modified>
</cp:coreProperties>
</file>