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handoutMasterIdLst>
    <p:handoutMasterId r:id="rId73"/>
  </p:handoutMasterIdLst>
  <p:sldIdLst>
    <p:sldId id="256" r:id="rId2"/>
    <p:sldId id="259" r:id="rId3"/>
    <p:sldId id="265" r:id="rId4"/>
    <p:sldId id="272" r:id="rId5"/>
    <p:sldId id="267" r:id="rId6"/>
    <p:sldId id="273" r:id="rId7"/>
    <p:sldId id="274" r:id="rId8"/>
    <p:sldId id="275" r:id="rId9"/>
    <p:sldId id="276" r:id="rId10"/>
    <p:sldId id="277" r:id="rId11"/>
    <p:sldId id="278" r:id="rId12"/>
    <p:sldId id="268" r:id="rId13"/>
    <p:sldId id="279" r:id="rId14"/>
    <p:sldId id="280" r:id="rId15"/>
    <p:sldId id="281" r:id="rId16"/>
    <p:sldId id="282" r:id="rId17"/>
    <p:sldId id="283" r:id="rId18"/>
    <p:sldId id="284" r:id="rId19"/>
    <p:sldId id="269" r:id="rId20"/>
    <p:sldId id="285" r:id="rId21"/>
    <p:sldId id="286" r:id="rId22"/>
    <p:sldId id="287" r:id="rId23"/>
    <p:sldId id="288" r:id="rId24"/>
    <p:sldId id="289" r:id="rId25"/>
    <p:sldId id="270" r:id="rId26"/>
    <p:sldId id="290" r:id="rId27"/>
    <p:sldId id="291" r:id="rId28"/>
    <p:sldId id="292" r:id="rId29"/>
    <p:sldId id="293" r:id="rId30"/>
    <p:sldId id="294" r:id="rId31"/>
    <p:sldId id="271"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34"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7A2F36"/>
    <a:srgbClr val="AC6168"/>
    <a:srgbClr val="1C6E62"/>
    <a:srgbClr val="367CA8"/>
    <a:srgbClr val="0E5480"/>
    <a:srgbClr val="002966"/>
    <a:srgbClr val="48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4660"/>
  </p:normalViewPr>
  <p:slideViewPr>
    <p:cSldViewPr showGuides="1">
      <p:cViewPr>
        <p:scale>
          <a:sx n="110" d="100"/>
          <a:sy n="110" d="100"/>
        </p:scale>
        <p:origin x="210" y="78"/>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
        <p:nvSpPr>
          <p:cNvPr id="4"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ESRD, Chapter 12</a:t>
            </a:r>
            <a:endParaRPr lang="en-US" sz="1400" b="1" dirty="0">
              <a:solidFill>
                <a:schemeClr val="bg1"/>
              </a:solidFill>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txBox="1">
            <a:spLocks/>
          </p:cNvSpPr>
          <p:nvPr userDrawn="1"/>
        </p:nvSpPr>
        <p:spPr>
          <a:xfrm>
            <a:off x="3276600" y="6362700"/>
            <a:ext cx="2590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Chapter 12</a:t>
            </a:r>
          </a:p>
          <a:p>
            <a:pPr algn="ct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0"/>
            <a:ext cx="9144000" cy="2308324"/>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12:</a:t>
            </a:r>
            <a:br>
              <a:rPr lang="en-US" sz="3600" b="1" dirty="0" smtClean="0">
                <a:solidFill>
                  <a:schemeClr val="tx1"/>
                </a:solidFill>
                <a:latin typeface="Candara" panose="020E0502030303020204" pitchFamily="34" charset="0"/>
              </a:rPr>
            </a:br>
            <a:r>
              <a:rPr lang="en-US" sz="3600" b="1" dirty="0" smtClean="0">
                <a:latin typeface="Candara" panose="020E0502030303020204" pitchFamily="34" charset="0"/>
              </a:rPr>
              <a:t>End-of-life Care for Patients </a:t>
            </a:r>
          </a:p>
          <a:p>
            <a:pPr algn="ctr"/>
            <a:r>
              <a:rPr lang="en-US" sz="3600" b="1" dirty="0" smtClean="0">
                <a:latin typeface="Candara" panose="020E0502030303020204" pitchFamily="34" charset="0"/>
              </a:rPr>
              <a:t>with ESRD: 2000-2014</a:t>
            </a:r>
          </a:p>
          <a:p>
            <a:pPr algn="ctr"/>
            <a:endParaRPr lang="en-US" sz="3600" b="1" dirty="0" smtClean="0">
              <a:solidFill>
                <a:schemeClr val="tx1"/>
              </a:solidFill>
              <a:latin typeface="Candara" panose="020E0502030303020204" pitchFamily="34" charset="0"/>
            </a:endParaRP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dirty="0">
                <a:solidFill>
                  <a:srgbClr val="A63C12"/>
                </a:solidFill>
                <a:latin typeface="Constantia" panose="02030602050306030303" pitchFamily="18" charset="0"/>
              </a:rPr>
              <a:t>Volume 2: End-Stage Renal Disease</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9525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028700" y="5524500"/>
            <a:ext cx="70866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226923" y="1380536"/>
            <a:ext cx="2690160"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(f) ICU </a:t>
            </a:r>
            <a:r>
              <a:rPr lang="en-US" sz="1600" b="1" kern="0" dirty="0">
                <a:latin typeface="Calibri" panose="020F0502020204030204" pitchFamily="34" charset="0"/>
                <a:ea typeface="Times New Roman" panose="02020603050405020304" pitchFamily="18" charset="0"/>
                <a:cs typeface="Segoe UI" panose="020B0502040204020203" pitchFamily="34" charset="0"/>
              </a:rPr>
              <a:t>admission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modality</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726710"/>
            <a:ext cx="6172213" cy="3859691"/>
          </a:xfrm>
        </p:spPr>
      </p:pic>
    </p:spTree>
    <p:extLst>
      <p:ext uri="{BB962C8B-B14F-4D97-AF65-F5344CB8AC3E}">
        <p14:creationId xmlns:p14="http://schemas.microsoft.com/office/powerpoint/2010/main" val="499692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9525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876300" y="5430398"/>
            <a:ext cx="72771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376002" y="1380536"/>
            <a:ext cx="2392001"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(g) ICU </a:t>
            </a:r>
            <a:r>
              <a:rPr lang="en-US" sz="1600" b="1" kern="0" dirty="0">
                <a:latin typeface="Calibri" panose="020F0502020204030204" pitchFamily="34" charset="0"/>
                <a:ea typeface="Times New Roman" panose="02020603050405020304" pitchFamily="18" charset="0"/>
                <a:cs typeface="Segoe UI" panose="020B0502040204020203" pitchFamily="34" charset="0"/>
              </a:rPr>
              <a:t>admission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state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9351" y="1721735"/>
            <a:ext cx="7225298" cy="3319279"/>
          </a:xfrm>
        </p:spPr>
      </p:pic>
    </p:spTree>
    <p:extLst>
      <p:ext uri="{BB962C8B-B14F-4D97-AF65-F5344CB8AC3E}">
        <p14:creationId xmlns:p14="http://schemas.microsoft.com/office/powerpoint/2010/main" val="1938167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11824"/>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565705"/>
            <a:ext cx="6172213" cy="3859691"/>
          </a:xfrm>
        </p:spPr>
      </p:pic>
      <p:sp>
        <p:nvSpPr>
          <p:cNvPr id="5" name="Rectangle 4"/>
          <p:cNvSpPr/>
          <p:nvPr/>
        </p:nvSpPr>
        <p:spPr>
          <a:xfrm>
            <a:off x="819149" y="5420778"/>
            <a:ext cx="75057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203243" y="1227151"/>
            <a:ext cx="4737515"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Intensive </a:t>
            </a:r>
            <a:r>
              <a:rPr lang="en-US" sz="1600" b="1" dirty="0">
                <a:latin typeface="Calibri" panose="020F0502020204030204" pitchFamily="34" charset="0"/>
                <a:ea typeface="Times New Roman" panose="02020603050405020304" pitchFamily="18" charset="0"/>
                <a:cs typeface="Segoe UI" panose="020B0502040204020203" pitchFamily="34" charset="0"/>
              </a:rPr>
              <a:t>procedures by sub-type and 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424635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3941"/>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42945" y="5436282"/>
            <a:ext cx="7658105"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147571" y="1227151"/>
            <a:ext cx="2848857"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Intensive procedures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2" y="1580945"/>
            <a:ext cx="6172213" cy="3859691"/>
          </a:xfrm>
        </p:spPr>
      </p:pic>
    </p:spTree>
    <p:extLst>
      <p:ext uri="{BB962C8B-B14F-4D97-AF65-F5344CB8AC3E}">
        <p14:creationId xmlns:p14="http://schemas.microsoft.com/office/powerpoint/2010/main" val="1138782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3941"/>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857243" y="5414510"/>
            <a:ext cx="75057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129490" y="1227151"/>
            <a:ext cx="2885021"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Intensive procedures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3987" y="1567882"/>
            <a:ext cx="6172213" cy="3859691"/>
          </a:xfrm>
        </p:spPr>
      </p:pic>
    </p:spTree>
    <p:extLst>
      <p:ext uri="{BB962C8B-B14F-4D97-AF65-F5344CB8AC3E}">
        <p14:creationId xmlns:p14="http://schemas.microsoft.com/office/powerpoint/2010/main" val="1644115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3941"/>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876300" y="5489277"/>
            <a:ext cx="75819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23568" y="1227151"/>
            <a:ext cx="3296865"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Intensive procedures 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629586"/>
            <a:ext cx="6172213" cy="3859691"/>
          </a:xfrm>
        </p:spPr>
      </p:pic>
    </p:spTree>
    <p:extLst>
      <p:ext uri="{BB962C8B-B14F-4D97-AF65-F5344CB8AC3E}">
        <p14:creationId xmlns:p14="http://schemas.microsoft.com/office/powerpoint/2010/main" val="944968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3941"/>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23900" y="5451522"/>
            <a:ext cx="74295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163313" y="1227151"/>
            <a:ext cx="2817374"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Intensive procedures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535247"/>
            <a:ext cx="6172213" cy="3859691"/>
          </a:xfrm>
        </p:spPr>
      </p:pic>
    </p:spTree>
    <p:extLst>
      <p:ext uri="{BB962C8B-B14F-4D97-AF65-F5344CB8AC3E}">
        <p14:creationId xmlns:p14="http://schemas.microsoft.com/office/powerpoint/2010/main" val="543543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3941"/>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62000" y="5318635"/>
            <a:ext cx="74676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39792" y="1227151"/>
            <a:ext cx="3264420"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Intensive procedures 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0924" y="1565705"/>
            <a:ext cx="6172213" cy="3859691"/>
          </a:xfrm>
        </p:spPr>
      </p:pic>
    </p:spTree>
    <p:extLst>
      <p:ext uri="{BB962C8B-B14F-4D97-AF65-F5344CB8AC3E}">
        <p14:creationId xmlns:p14="http://schemas.microsoft.com/office/powerpoint/2010/main" val="2636730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3941"/>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23900" y="5230471"/>
            <a:ext cx="76962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94227" y="1227151"/>
            <a:ext cx="2955553"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(g) Intensive procedures by state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1027" y="1674709"/>
            <a:ext cx="7221946" cy="3131522"/>
          </a:xfrm>
        </p:spPr>
      </p:pic>
    </p:spTree>
    <p:extLst>
      <p:ext uri="{BB962C8B-B14F-4D97-AF65-F5344CB8AC3E}">
        <p14:creationId xmlns:p14="http://schemas.microsoft.com/office/powerpoint/2010/main" val="1877604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surgical procedures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1603" y="1794749"/>
            <a:ext cx="6240793" cy="3902576"/>
          </a:xfrm>
        </p:spPr>
      </p:pic>
      <p:sp>
        <p:nvSpPr>
          <p:cNvPr id="5" name="Rectangle 4"/>
          <p:cNvSpPr/>
          <p:nvPr/>
        </p:nvSpPr>
        <p:spPr>
          <a:xfrm>
            <a:off x="933449" y="5753099"/>
            <a:ext cx="72771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436256" y="1400421"/>
            <a:ext cx="4271490"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Inpatient </a:t>
            </a:r>
            <a:r>
              <a:rPr lang="en-US" sz="1600" b="1" dirty="0">
                <a:latin typeface="Calibri" panose="020F0502020204030204" pitchFamily="34" charset="0"/>
                <a:ea typeface="Times New Roman" panose="02020603050405020304" pitchFamily="18" charset="0"/>
                <a:cs typeface="Segoe UI" panose="020B0502040204020203" pitchFamily="34" charset="0"/>
              </a:rPr>
              <a:t>surgical procedures by 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17486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3" name="Title 2"/>
          <p:cNvSpPr>
            <a:spLocks noGrp="1"/>
          </p:cNvSpPr>
          <p:nvPr>
            <p:ph type="title"/>
          </p:nvPr>
        </p:nvSpPr>
        <p:spPr>
          <a:xfrm>
            <a:off x="990600" y="44802"/>
            <a:ext cx="7010395" cy="685800"/>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Table 12.1 Characteristics of decedents with ESRD by death year, 2000-2014</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5117533"/>
              </p:ext>
            </p:extLst>
          </p:nvPr>
        </p:nvGraphicFramePr>
        <p:xfrm>
          <a:off x="571505" y="786290"/>
          <a:ext cx="7651977" cy="4836736"/>
        </p:xfrm>
        <a:graphic>
          <a:graphicData uri="http://schemas.openxmlformats.org/drawingml/2006/table">
            <a:tbl>
              <a:tblPr firstRow="1" firstCol="1" bandRow="1"/>
              <a:tblGrid>
                <a:gridCol w="1012605">
                  <a:extLst>
                    <a:ext uri="{9D8B030D-6E8A-4147-A177-3AD203B41FA5}">
                      <a16:colId xmlns:a16="http://schemas.microsoft.com/office/drawing/2014/main" val="1515904556"/>
                    </a:ext>
                  </a:extLst>
                </a:gridCol>
                <a:gridCol w="405146">
                  <a:extLst>
                    <a:ext uri="{9D8B030D-6E8A-4147-A177-3AD203B41FA5}">
                      <a16:colId xmlns:a16="http://schemas.microsoft.com/office/drawing/2014/main" val="816944507"/>
                    </a:ext>
                  </a:extLst>
                </a:gridCol>
                <a:gridCol w="405146">
                  <a:extLst>
                    <a:ext uri="{9D8B030D-6E8A-4147-A177-3AD203B41FA5}">
                      <a16:colId xmlns:a16="http://schemas.microsoft.com/office/drawing/2014/main" val="2890500570"/>
                    </a:ext>
                  </a:extLst>
                </a:gridCol>
                <a:gridCol w="405146">
                  <a:extLst>
                    <a:ext uri="{9D8B030D-6E8A-4147-A177-3AD203B41FA5}">
                      <a16:colId xmlns:a16="http://schemas.microsoft.com/office/drawing/2014/main" val="3152572293"/>
                    </a:ext>
                  </a:extLst>
                </a:gridCol>
                <a:gridCol w="405146">
                  <a:extLst>
                    <a:ext uri="{9D8B030D-6E8A-4147-A177-3AD203B41FA5}">
                      <a16:colId xmlns:a16="http://schemas.microsoft.com/office/drawing/2014/main" val="4251330808"/>
                    </a:ext>
                  </a:extLst>
                </a:gridCol>
                <a:gridCol w="405146">
                  <a:extLst>
                    <a:ext uri="{9D8B030D-6E8A-4147-A177-3AD203B41FA5}">
                      <a16:colId xmlns:a16="http://schemas.microsoft.com/office/drawing/2014/main" val="3290814718"/>
                    </a:ext>
                  </a:extLst>
                </a:gridCol>
                <a:gridCol w="404626">
                  <a:extLst>
                    <a:ext uri="{9D8B030D-6E8A-4147-A177-3AD203B41FA5}">
                      <a16:colId xmlns:a16="http://schemas.microsoft.com/office/drawing/2014/main" val="480898488"/>
                    </a:ext>
                  </a:extLst>
                </a:gridCol>
                <a:gridCol w="404626">
                  <a:extLst>
                    <a:ext uri="{9D8B030D-6E8A-4147-A177-3AD203B41FA5}">
                      <a16:colId xmlns:a16="http://schemas.microsoft.com/office/drawing/2014/main" val="4125313816"/>
                    </a:ext>
                  </a:extLst>
                </a:gridCol>
                <a:gridCol w="404626">
                  <a:extLst>
                    <a:ext uri="{9D8B030D-6E8A-4147-A177-3AD203B41FA5}">
                      <a16:colId xmlns:a16="http://schemas.microsoft.com/office/drawing/2014/main" val="2756565036"/>
                    </a:ext>
                  </a:extLst>
                </a:gridCol>
                <a:gridCol w="404626">
                  <a:extLst>
                    <a:ext uri="{9D8B030D-6E8A-4147-A177-3AD203B41FA5}">
                      <a16:colId xmlns:a16="http://schemas.microsoft.com/office/drawing/2014/main" val="364265129"/>
                    </a:ext>
                  </a:extLst>
                </a:gridCol>
                <a:gridCol w="404626">
                  <a:extLst>
                    <a:ext uri="{9D8B030D-6E8A-4147-A177-3AD203B41FA5}">
                      <a16:colId xmlns:a16="http://schemas.microsoft.com/office/drawing/2014/main" val="636689577"/>
                    </a:ext>
                  </a:extLst>
                </a:gridCol>
                <a:gridCol w="404626">
                  <a:extLst>
                    <a:ext uri="{9D8B030D-6E8A-4147-A177-3AD203B41FA5}">
                      <a16:colId xmlns:a16="http://schemas.microsoft.com/office/drawing/2014/main" val="16367375"/>
                    </a:ext>
                  </a:extLst>
                </a:gridCol>
                <a:gridCol w="404626">
                  <a:extLst>
                    <a:ext uri="{9D8B030D-6E8A-4147-A177-3AD203B41FA5}">
                      <a16:colId xmlns:a16="http://schemas.microsoft.com/office/drawing/2014/main" val="341755218"/>
                    </a:ext>
                  </a:extLst>
                </a:gridCol>
                <a:gridCol w="404626">
                  <a:extLst>
                    <a:ext uri="{9D8B030D-6E8A-4147-A177-3AD203B41FA5}">
                      <a16:colId xmlns:a16="http://schemas.microsoft.com/office/drawing/2014/main" val="3216091091"/>
                    </a:ext>
                  </a:extLst>
                </a:gridCol>
                <a:gridCol w="404626">
                  <a:extLst>
                    <a:ext uri="{9D8B030D-6E8A-4147-A177-3AD203B41FA5}">
                      <a16:colId xmlns:a16="http://schemas.microsoft.com/office/drawing/2014/main" val="3160814127"/>
                    </a:ext>
                  </a:extLst>
                </a:gridCol>
                <a:gridCol w="404626">
                  <a:extLst>
                    <a:ext uri="{9D8B030D-6E8A-4147-A177-3AD203B41FA5}">
                      <a16:colId xmlns:a16="http://schemas.microsoft.com/office/drawing/2014/main" val="2607723787"/>
                    </a:ext>
                  </a:extLst>
                </a:gridCol>
                <a:gridCol w="567382">
                  <a:extLst>
                    <a:ext uri="{9D8B030D-6E8A-4147-A177-3AD203B41FA5}">
                      <a16:colId xmlns:a16="http://schemas.microsoft.com/office/drawing/2014/main" val="3169054593"/>
                    </a:ext>
                  </a:extLst>
                </a:gridCol>
              </a:tblGrid>
              <a:tr h="147557">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2009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2010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2014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Total</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369392"/>
                  </a:ext>
                </a:extLst>
              </a:tr>
              <a:tr h="120729">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72,803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76,882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79,501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82,432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84,109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85,835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87,539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87,569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88,379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89,894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90,620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91,831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91,847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92,794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95,621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1,297,656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813157"/>
                  </a:ext>
                </a:extLst>
              </a:tr>
              <a:tr h="120729">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440507"/>
                  </a:ext>
                </a:extLst>
              </a:tr>
              <a:tr h="241457">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Age (mean)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67.48</a:t>
                      </a:r>
                      <a:b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b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(13.73)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67.57</a:t>
                      </a:r>
                      <a:b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b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(13.82)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 67.83 (13.82)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67.93 (13.79)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68.12 (13.74)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68.31 (13.81)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68.45 (13.78)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68.61 (13.76)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68.75 (13.65)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68.73 (13.65)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 69.02 (13.54)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69.13 (13.44)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69.20 (13.37)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69.24 (13.21)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69.22 (13.11)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68.55 (13.62)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481604"/>
                  </a:ext>
                </a:extLst>
              </a:tr>
              <a:tr h="147557">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Age Category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92753755"/>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74495970"/>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20-44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6.43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6.29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5.73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5.56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5.41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4.35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4.26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3.97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3.96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342133589"/>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45-64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27.94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28.29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28.07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28.68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28.75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28.62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29.08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28.70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29.04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28.32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28.05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28.53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678677393"/>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65-74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28.60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27.49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26.96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25.73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25.86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26.33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26.59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26.87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28.45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28.96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27.10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197419797"/>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75-84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28.50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28.76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28.77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28.90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28.99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28.62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28.51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27.93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27.38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26.58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26.53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27.89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802340987"/>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8.36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8.70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9.39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9.69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9.99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11.28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11.75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12.12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12.24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12.74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13.00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13.08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12.87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12.56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11.34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59431"/>
                  </a:ext>
                </a:extLst>
              </a:tr>
              <a:tr h="147557">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Race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0917724"/>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Native American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1.23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12976413"/>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Asian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3.20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3.39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3.45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3.50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3.66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3.66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3.89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3.32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197376764"/>
                  </a:ext>
                </a:extLst>
              </a:tr>
              <a:tr h="120729">
                <a:tc>
                  <a:txBody>
                    <a:bodyPr/>
                    <a:lstStyle/>
                    <a:p>
                      <a:pPr marL="91440" marR="0" indent="5715">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Black/African American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28.30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28.37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28.04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27.45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27.33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26.38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25.91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27.26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631061808"/>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White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65.95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65.91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66.16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65.78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65.53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66.26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67.07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67.26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67.41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67.52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68.05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69.07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67.26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725179574"/>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Unknown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0.20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658687665"/>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Other</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1.68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1.75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0.76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0.75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0.59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0.57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0.36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0.23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0.23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608262"/>
                  </a:ext>
                </a:extLst>
              </a:tr>
              <a:tr h="147557">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Hispanic</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21066178"/>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No</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72.84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76.38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79.05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80.55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81.89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82.88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83.82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84.60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84.97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84.45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84.60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84.27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82.55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87592695"/>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Yes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8.57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9.53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9.99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10.20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10.49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10.57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10.62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11.30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11.40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11.87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11.90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11.98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10.75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641220058"/>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Unknown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15.43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11.80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9.18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3.22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2.33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1.57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1.45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1.33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207029890"/>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Missing</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3.16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2.64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2.23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1.89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1.57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1.59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1.58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1.57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2.23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2.42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2.03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403839"/>
                  </a:ext>
                </a:extLst>
              </a:tr>
              <a:tr h="147557">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Sex</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10434493"/>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Female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47.83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47.55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47.47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46.87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46.28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45.94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45.77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45.30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44.86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44.27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44.18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43.83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43.61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43.72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43.35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45.28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340240637"/>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Male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52.17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52.45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52.53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53.13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53.67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54.02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54.20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54.67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55.12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55.71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55.81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56.16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56.39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56.27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56.65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54.70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905809583"/>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Missing</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n/a</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565805"/>
                  </a:ext>
                </a:extLst>
              </a:tr>
              <a:tr h="147557">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Last Treatment Modality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23611626"/>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Hemodialysis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86.77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88.76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89.08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89.02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88.33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87.79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87.24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88.33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740348881"/>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Peritoneal Dialysis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7.61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6.44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5.32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5.07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4.83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5.64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5.52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958556087"/>
                  </a:ext>
                </a:extLst>
              </a:tr>
              <a:tr h="12072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Transplant</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4.66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4.55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4.73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4.69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4.99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5.06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5.55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5.63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6.43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5.34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274150612"/>
                  </a:ext>
                </a:extLst>
              </a:tr>
              <a:tr h="139489">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Missing</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0.89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0.88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1.01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0.97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0.21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0.81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977573"/>
                  </a:ext>
                </a:extLst>
              </a:tr>
              <a:tr h="362186">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Medicare Parts A &amp; B as ESRD Payer for Last </a:t>
                      </a:r>
                      <a:b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br>
                      <a:r>
                        <a:rPr lang="en-US" sz="750" b="1">
                          <a:solidFill>
                            <a:srgbClr val="000000"/>
                          </a:solidFill>
                          <a:effectLst/>
                          <a:latin typeface="Calibri" panose="020F0502020204030204" pitchFamily="34" charset="0"/>
                          <a:ea typeface="SimSun" panose="02010600030101010101" pitchFamily="2" charset="-122"/>
                          <a:cs typeface="Calibri" panose="020F0502020204030204" pitchFamily="34" charset="0"/>
                        </a:rPr>
                        <a:t>3-months of Life (Yes)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73.40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73.37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74.37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74.98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74.93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74.31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73.15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71.52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69.56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68.81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68.02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66.92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66.69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65.80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SimSun" panose="02010600030101010101" pitchFamily="2" charset="-122"/>
                          <a:cs typeface="Calibri" panose="020F0502020204030204" pitchFamily="34" charset="0"/>
                        </a:rPr>
                        <a:t>63.79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70.43</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387737"/>
                  </a:ext>
                </a:extLst>
              </a:tr>
            </a:tbl>
          </a:graphicData>
        </a:graphic>
      </p:graphicFrame>
      <p:sp>
        <p:nvSpPr>
          <p:cNvPr id="6" name="Rectangle 5"/>
          <p:cNvSpPr/>
          <p:nvPr/>
        </p:nvSpPr>
        <p:spPr>
          <a:xfrm>
            <a:off x="495300" y="5734402"/>
            <a:ext cx="7728182" cy="261610"/>
          </a:xfrm>
          <a:prstGeom prst="rect">
            <a:avLst/>
          </a:prstGeom>
        </p:spPr>
        <p:txBody>
          <a:bodyPr wrap="square">
            <a:spAutoFit/>
          </a:bodyPr>
          <a:lstStyle/>
          <a:p>
            <a:pPr>
              <a:spcBef>
                <a:spcPts val="1000"/>
              </a:spcBef>
              <a:spcAft>
                <a:spcPts val="10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Abbreviation: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surgical procedures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971549" y="5758543"/>
            <a:ext cx="72009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799498" y="1400421"/>
            <a:ext cx="3545009"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Inpatient surgical procedures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16192"/>
            <a:ext cx="6172213" cy="3859691"/>
          </a:xfrm>
        </p:spPr>
      </p:pic>
    </p:spTree>
    <p:extLst>
      <p:ext uri="{BB962C8B-B14F-4D97-AF65-F5344CB8AC3E}">
        <p14:creationId xmlns:p14="http://schemas.microsoft.com/office/powerpoint/2010/main" val="3651933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surgical procedures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876300" y="5763986"/>
            <a:ext cx="73914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781416" y="1400421"/>
            <a:ext cx="3581173"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Inpatient surgical procedures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21635"/>
            <a:ext cx="6172213" cy="3859691"/>
          </a:xfrm>
        </p:spPr>
      </p:pic>
    </p:spTree>
    <p:extLst>
      <p:ext uri="{BB962C8B-B14F-4D97-AF65-F5344CB8AC3E}">
        <p14:creationId xmlns:p14="http://schemas.microsoft.com/office/powerpoint/2010/main" val="3779652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surgical procedures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219199" y="5769429"/>
            <a:ext cx="67056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575497" y="1400421"/>
            <a:ext cx="3993016"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Inpatient surgical procedures 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21635"/>
            <a:ext cx="6172213" cy="3859691"/>
          </a:xfrm>
        </p:spPr>
      </p:pic>
    </p:spTree>
    <p:extLst>
      <p:ext uri="{BB962C8B-B14F-4D97-AF65-F5344CB8AC3E}">
        <p14:creationId xmlns:p14="http://schemas.microsoft.com/office/powerpoint/2010/main" val="1727998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surgical procedures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219199" y="5740037"/>
            <a:ext cx="67056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815241" y="1400421"/>
            <a:ext cx="3513526"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Inpatient surgical procedures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00952"/>
            <a:ext cx="6172213" cy="3859691"/>
          </a:xfrm>
        </p:spPr>
      </p:pic>
    </p:spTree>
    <p:extLst>
      <p:ext uri="{BB962C8B-B14F-4D97-AF65-F5344CB8AC3E}">
        <p14:creationId xmlns:p14="http://schemas.microsoft.com/office/powerpoint/2010/main" val="3220587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surgical procedures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0" y="57531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433186" y="1400421"/>
            <a:ext cx="277640"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Tree>
    <p:extLst>
      <p:ext uri="{BB962C8B-B14F-4D97-AF65-F5344CB8AC3E}">
        <p14:creationId xmlns:p14="http://schemas.microsoft.com/office/powerpoint/2010/main" val="1000596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76199"/>
            <a:ext cx="9144000" cy="1095546"/>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Inpatient deaths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2959220" y="1343687"/>
            <a:ext cx="3225563"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Inpatient </a:t>
            </a:r>
            <a:r>
              <a:rPr lang="en-US" sz="1600" b="1" kern="0" dirty="0">
                <a:latin typeface="Calibri" panose="020F0502020204030204" pitchFamily="34" charset="0"/>
                <a:ea typeface="Times New Roman" panose="02020603050405020304" pitchFamily="18" charset="0"/>
                <a:cs typeface="Segoe UI" panose="020B0502040204020203" pitchFamily="34" charset="0"/>
              </a:rPr>
              <a:t>deaths by year, overall</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228599" y="5753100"/>
            <a:ext cx="86868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694215"/>
            <a:ext cx="6172213" cy="3859691"/>
          </a:xfrm>
        </p:spPr>
      </p:pic>
    </p:spTree>
    <p:extLst>
      <p:ext uri="{BB962C8B-B14F-4D97-AF65-F5344CB8AC3E}">
        <p14:creationId xmlns:p14="http://schemas.microsoft.com/office/powerpoint/2010/main" val="191522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0" y="76199"/>
            <a:ext cx="9144000" cy="1095546"/>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Inpatient deaths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3333521" y="1376248"/>
            <a:ext cx="2476960"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Inpatient </a:t>
            </a:r>
            <a:r>
              <a:rPr lang="en-US" sz="1600" b="1" kern="0" dirty="0">
                <a:latin typeface="Calibri" panose="020F0502020204030204" pitchFamily="34" charset="0"/>
                <a:ea typeface="Times New Roman" panose="02020603050405020304" pitchFamily="18" charset="0"/>
                <a:cs typeface="Segoe UI" panose="020B0502040204020203" pitchFamily="34" charset="0"/>
              </a:rPr>
              <a:t>deaths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age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266699" y="5706799"/>
            <a:ext cx="86106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775512"/>
            <a:ext cx="6172213" cy="3859691"/>
          </a:xfrm>
        </p:spPr>
      </p:pic>
    </p:spTree>
    <p:extLst>
      <p:ext uri="{BB962C8B-B14F-4D97-AF65-F5344CB8AC3E}">
        <p14:creationId xmlns:p14="http://schemas.microsoft.com/office/powerpoint/2010/main" val="3127033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0" y="76199"/>
            <a:ext cx="9144000" cy="1095546"/>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Inpatient deaths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3314285" y="1457302"/>
            <a:ext cx="2515433"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Inpatient </a:t>
            </a:r>
            <a:r>
              <a:rPr lang="en-US" sz="1600" b="1" kern="0" dirty="0">
                <a:latin typeface="Calibri" panose="020F0502020204030204" pitchFamily="34" charset="0"/>
                <a:ea typeface="Times New Roman" panose="02020603050405020304" pitchFamily="18" charset="0"/>
                <a:cs typeface="Segoe UI" panose="020B0502040204020203" pitchFamily="34" charset="0"/>
              </a:rPr>
              <a:t>deaths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race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266699" y="5739320"/>
            <a:ext cx="86106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783882"/>
            <a:ext cx="6172213" cy="3859691"/>
          </a:xfrm>
        </p:spPr>
      </p:pic>
    </p:spTree>
    <p:extLst>
      <p:ext uri="{BB962C8B-B14F-4D97-AF65-F5344CB8AC3E}">
        <p14:creationId xmlns:p14="http://schemas.microsoft.com/office/powerpoint/2010/main" val="2000578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0" y="76199"/>
            <a:ext cx="9144000" cy="1095546"/>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Inpatient deaths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3191499" y="1457302"/>
            <a:ext cx="2924198"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(d) Inpatient </a:t>
            </a:r>
            <a:r>
              <a:rPr lang="en-US" sz="1600" b="1" kern="0" dirty="0">
                <a:latin typeface="Calibri" panose="020F0502020204030204" pitchFamily="34" charset="0"/>
                <a:ea typeface="Times New Roman" panose="02020603050405020304" pitchFamily="18" charset="0"/>
                <a:cs typeface="Segoe UI" panose="020B0502040204020203" pitchFamily="34" charset="0"/>
              </a:rPr>
              <a:t>deaths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ethnicity</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266700" y="5640732"/>
            <a:ext cx="86106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81041"/>
            <a:ext cx="6172213" cy="3859691"/>
          </a:xfrm>
        </p:spPr>
      </p:pic>
    </p:spTree>
    <p:extLst>
      <p:ext uri="{BB962C8B-B14F-4D97-AF65-F5344CB8AC3E}">
        <p14:creationId xmlns:p14="http://schemas.microsoft.com/office/powerpoint/2010/main" val="4131114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0" y="76199"/>
            <a:ext cx="9144000" cy="1095546"/>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Inpatient deaths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3348749" y="1473068"/>
            <a:ext cx="2446504"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(e) Inpatient </a:t>
            </a:r>
            <a:r>
              <a:rPr lang="en-US" sz="1600" b="1" kern="0" dirty="0">
                <a:latin typeface="Calibri" panose="020F0502020204030204" pitchFamily="34" charset="0"/>
                <a:ea typeface="Times New Roman" panose="02020603050405020304" pitchFamily="18" charset="0"/>
                <a:cs typeface="Segoe UI" panose="020B0502040204020203" pitchFamily="34" charset="0"/>
              </a:rPr>
              <a:t>deaths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sex</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266699" y="5717685"/>
            <a:ext cx="86106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34808"/>
            <a:ext cx="6172213" cy="3859691"/>
          </a:xfrm>
        </p:spPr>
      </p:pic>
    </p:spTree>
    <p:extLst>
      <p:ext uri="{BB962C8B-B14F-4D97-AF65-F5344CB8AC3E}">
        <p14:creationId xmlns:p14="http://schemas.microsoft.com/office/powerpoint/2010/main" val="2344724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228600"/>
            <a:ext cx="9144000" cy="830262"/>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 Hospital admission during the last 90 days of life among Medicare beneficiaries with ESRD, 2000-2014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213260"/>
            <a:ext cx="6858014" cy="4288545"/>
          </a:xfrm>
        </p:spPr>
      </p:pic>
      <p:sp>
        <p:nvSpPr>
          <p:cNvPr id="6" name="Rectangle 5"/>
          <p:cNvSpPr/>
          <p:nvPr/>
        </p:nvSpPr>
        <p:spPr>
          <a:xfrm>
            <a:off x="438150" y="5501805"/>
            <a:ext cx="82677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Includes hospital stays in both short- and long-stay hospitals.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242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0" y="76199"/>
            <a:ext cx="9144000" cy="1095546"/>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Inpatient deaths among Medicare beneficiaries with ESRD overall, and by age, race, ethnicity, sex, and modality, 2000-2014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3128337" y="1473068"/>
            <a:ext cx="2887329"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(f) Inpatient </a:t>
            </a:r>
            <a:r>
              <a:rPr lang="en-US" sz="1600" b="1" kern="0" dirty="0">
                <a:latin typeface="Calibri" panose="020F0502020204030204" pitchFamily="34" charset="0"/>
                <a:ea typeface="Times New Roman" panose="02020603050405020304" pitchFamily="18" charset="0"/>
                <a:cs typeface="Segoe UI" panose="020B0502040204020203" pitchFamily="34" charset="0"/>
              </a:rPr>
              <a:t>deaths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by modality</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228599" y="5737931"/>
            <a:ext cx="86868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44931"/>
            <a:ext cx="6172213" cy="3859691"/>
          </a:xfrm>
        </p:spPr>
      </p:pic>
    </p:spTree>
    <p:extLst>
      <p:ext uri="{BB962C8B-B14F-4D97-AF65-F5344CB8AC3E}">
        <p14:creationId xmlns:p14="http://schemas.microsoft.com/office/powerpoint/2010/main" val="680540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2 Figure 12.7 Skilled nursing facility utilization among Medicare beneficiaries with ESRD overall, and by age, race, ethnicity, sex, and modality, 2000-2014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105227" y="5715000"/>
            <a:ext cx="6933543"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771128"/>
            <a:ext cx="6172213" cy="3859691"/>
          </a:xfrm>
        </p:spPr>
      </p:pic>
      <p:sp>
        <p:nvSpPr>
          <p:cNvPr id="9" name="Rectangle 8"/>
          <p:cNvSpPr/>
          <p:nvPr/>
        </p:nvSpPr>
        <p:spPr>
          <a:xfrm>
            <a:off x="2281405" y="1348393"/>
            <a:ext cx="4581191"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Skilled </a:t>
            </a:r>
            <a:r>
              <a:rPr lang="en-US" sz="1600" b="1" dirty="0">
                <a:latin typeface="Calibri" panose="020F0502020204030204" pitchFamily="34" charset="0"/>
                <a:ea typeface="Times New Roman" panose="02020603050405020304" pitchFamily="18" charset="0"/>
                <a:cs typeface="Segoe UI" panose="020B0502040204020203" pitchFamily="34" charset="0"/>
              </a:rPr>
              <a:t>nursing facility u</a:t>
            </a:r>
            <a:r>
              <a:rPr lang="en-US" sz="1600" b="1" spc="30" dirty="0">
                <a:latin typeface="Calibri" panose="020F0502020204030204" pitchFamily="34" charset="0"/>
                <a:ea typeface="Times New Roman" panose="02020603050405020304" pitchFamily="18" charset="0"/>
                <a:cs typeface="Segoe UI" panose="020B0502040204020203" pitchFamily="34" charset="0"/>
              </a:rPr>
              <a:t>tilization</a:t>
            </a:r>
            <a:r>
              <a:rPr lang="en-US" sz="1600" b="1" dirty="0">
                <a:latin typeface="Calibri" panose="020F0502020204030204" pitchFamily="34" charset="0"/>
                <a:ea typeface="Times New Roman" panose="02020603050405020304" pitchFamily="18" charset="0"/>
                <a:cs typeface="Segoe UI" panose="020B0502040204020203" pitchFamily="34" charset="0"/>
              </a:rPr>
              <a:t> by 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994434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2 Figure 12.7 Skilled nursing facility utilization among Medicare beneficiaries with ESRD overall, and by age, race, ethnicity, sex, and modality, 2000-2014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990927" y="5726974"/>
            <a:ext cx="7162143"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644646" y="1450733"/>
            <a:ext cx="3854710"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Skilled </a:t>
            </a:r>
            <a:r>
              <a:rPr lang="en-US" sz="1600" b="1" dirty="0">
                <a:latin typeface="Calibri" panose="020F0502020204030204" pitchFamily="34" charset="0"/>
                <a:ea typeface="Times New Roman" panose="02020603050405020304" pitchFamily="18" charset="0"/>
                <a:cs typeface="Segoe UI" panose="020B0502040204020203" pitchFamily="34" charset="0"/>
              </a:rPr>
              <a:t>nursing facility u</a:t>
            </a:r>
            <a:r>
              <a:rPr lang="en-US" sz="1600" b="1" spc="30" dirty="0">
                <a:latin typeface="Calibri" panose="020F0502020204030204" pitchFamily="34" charset="0"/>
                <a:ea typeface="Times New Roman" panose="02020603050405020304" pitchFamily="18" charset="0"/>
                <a:cs typeface="Segoe UI" panose="020B0502040204020203" pitchFamily="34" charset="0"/>
              </a:rPr>
              <a:t>tilization</a:t>
            </a:r>
            <a:r>
              <a:rPr lang="en-US" sz="1600" b="1" dirty="0">
                <a:latin typeface="Calibri" panose="020F0502020204030204" pitchFamily="34" charset="0"/>
                <a:ea typeface="Times New Roman" panose="02020603050405020304" pitchFamily="18" charset="0"/>
                <a:cs typeface="Segoe UI" panose="020B0502040204020203" pitchFamily="34" charset="0"/>
              </a:rPr>
              <a:t>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67283"/>
            <a:ext cx="6172213" cy="3859691"/>
          </a:xfrm>
        </p:spPr>
      </p:pic>
    </p:spTree>
    <p:extLst>
      <p:ext uri="{BB962C8B-B14F-4D97-AF65-F5344CB8AC3E}">
        <p14:creationId xmlns:p14="http://schemas.microsoft.com/office/powerpoint/2010/main" val="2806331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2 Figure 12.7 Skilled nursing facility utilization among Medicare beneficiaries with ESRD overall, and by age, race, ethnicity, sex, and modality, 2000-2014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105227" y="5715000"/>
            <a:ext cx="6933543"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626564" y="1450733"/>
            <a:ext cx="3890873"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Skilled </a:t>
            </a:r>
            <a:r>
              <a:rPr lang="en-US" sz="1600" b="1" dirty="0">
                <a:latin typeface="Calibri" panose="020F0502020204030204" pitchFamily="34" charset="0"/>
                <a:ea typeface="Times New Roman" panose="02020603050405020304" pitchFamily="18" charset="0"/>
                <a:cs typeface="Segoe UI" panose="020B0502040204020203" pitchFamily="34" charset="0"/>
              </a:rPr>
              <a:t>nursing facility u</a:t>
            </a:r>
            <a:r>
              <a:rPr lang="en-US" sz="1600" b="1" spc="30" dirty="0">
                <a:latin typeface="Calibri" panose="020F0502020204030204" pitchFamily="34" charset="0"/>
                <a:ea typeface="Times New Roman" panose="02020603050405020304" pitchFamily="18" charset="0"/>
                <a:cs typeface="Segoe UI" panose="020B0502040204020203" pitchFamily="34" charset="0"/>
              </a:rPr>
              <a:t>tilization</a:t>
            </a:r>
            <a:r>
              <a:rPr lang="en-US" sz="1600" b="1" dirty="0">
                <a:latin typeface="Calibri" panose="020F0502020204030204" pitchFamily="34" charset="0"/>
                <a:ea typeface="Times New Roman" panose="02020603050405020304" pitchFamily="18" charset="0"/>
                <a:cs typeface="Segoe UI" panose="020B0502040204020203" pitchFamily="34" charset="0"/>
              </a:rPr>
              <a:t>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22298"/>
            <a:ext cx="6172213" cy="3859691"/>
          </a:xfrm>
        </p:spPr>
      </p:pic>
    </p:spTree>
    <p:extLst>
      <p:ext uri="{BB962C8B-B14F-4D97-AF65-F5344CB8AC3E}">
        <p14:creationId xmlns:p14="http://schemas.microsoft.com/office/powerpoint/2010/main" val="3457345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2 Figure 12.7 Skilled nursing facility utilization among Medicare beneficiaries with ESRD overall, and by age, race, ethnicity, sex, and modality, 2000-2014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105227" y="5757073"/>
            <a:ext cx="6933543"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420643" y="1450733"/>
            <a:ext cx="4302716"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Skilled </a:t>
            </a:r>
            <a:r>
              <a:rPr lang="en-US" sz="1600" b="1" dirty="0">
                <a:latin typeface="Calibri" panose="020F0502020204030204" pitchFamily="34" charset="0"/>
                <a:ea typeface="Times New Roman" panose="02020603050405020304" pitchFamily="18" charset="0"/>
                <a:cs typeface="Segoe UI" panose="020B0502040204020203" pitchFamily="34" charset="0"/>
              </a:rPr>
              <a:t>nursing facility u</a:t>
            </a:r>
            <a:r>
              <a:rPr lang="en-US" sz="1600" b="1" spc="30" dirty="0">
                <a:latin typeface="Calibri" panose="020F0502020204030204" pitchFamily="34" charset="0"/>
                <a:ea typeface="Times New Roman" panose="02020603050405020304" pitchFamily="18" charset="0"/>
                <a:cs typeface="Segoe UI" panose="020B0502040204020203" pitchFamily="34" charset="0"/>
              </a:rPr>
              <a:t>tilization</a:t>
            </a:r>
            <a:r>
              <a:rPr lang="en-US" sz="1600" b="1" dirty="0">
                <a:latin typeface="Calibri" panose="020F0502020204030204" pitchFamily="34" charset="0"/>
                <a:ea typeface="Times New Roman" panose="02020603050405020304" pitchFamily="18" charset="0"/>
                <a:cs typeface="Segoe UI" panose="020B0502040204020203" pitchFamily="34" charset="0"/>
              </a:rPr>
              <a:t>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55309"/>
            <a:ext cx="6172213" cy="3859691"/>
          </a:xfrm>
        </p:spPr>
      </p:pic>
    </p:spTree>
    <p:extLst>
      <p:ext uri="{BB962C8B-B14F-4D97-AF65-F5344CB8AC3E}">
        <p14:creationId xmlns:p14="http://schemas.microsoft.com/office/powerpoint/2010/main" val="1329102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35</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2 Figure 12.7 Skilled nursing facility utilization among Medicare beneficiaries with ESRD overall, and by age, race, ethnicity, sex, and modality, 2000-2014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124277" y="5743303"/>
            <a:ext cx="6895443"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660388" y="1450733"/>
            <a:ext cx="3823226"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Skilled </a:t>
            </a:r>
            <a:r>
              <a:rPr lang="en-US" sz="1600" b="1" dirty="0">
                <a:latin typeface="Calibri" panose="020F0502020204030204" pitchFamily="34" charset="0"/>
                <a:ea typeface="Times New Roman" panose="02020603050405020304" pitchFamily="18" charset="0"/>
                <a:cs typeface="Segoe UI" panose="020B0502040204020203" pitchFamily="34" charset="0"/>
              </a:rPr>
              <a:t>nursing facility u</a:t>
            </a:r>
            <a:r>
              <a:rPr lang="en-US" sz="1600" b="1" spc="30" dirty="0">
                <a:latin typeface="Calibri" panose="020F0502020204030204" pitchFamily="34" charset="0"/>
                <a:ea typeface="Times New Roman" panose="02020603050405020304" pitchFamily="18" charset="0"/>
                <a:cs typeface="Segoe UI" panose="020B0502040204020203" pitchFamily="34" charset="0"/>
              </a:rPr>
              <a:t>tilization</a:t>
            </a:r>
            <a:r>
              <a:rPr lang="en-US" sz="1600" b="1" dirty="0">
                <a:latin typeface="Calibri" panose="020F0502020204030204" pitchFamily="34" charset="0"/>
                <a:ea typeface="Times New Roman" panose="02020603050405020304" pitchFamily="18" charset="0"/>
                <a:cs typeface="Segoe UI" panose="020B0502040204020203" pitchFamily="34" charset="0"/>
              </a:rPr>
              <a:t>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55309"/>
            <a:ext cx="6172213" cy="3859691"/>
          </a:xfrm>
        </p:spPr>
      </p:pic>
    </p:spTree>
    <p:extLst>
      <p:ext uri="{BB962C8B-B14F-4D97-AF65-F5344CB8AC3E}">
        <p14:creationId xmlns:p14="http://schemas.microsoft.com/office/powerpoint/2010/main" val="823656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36</a:t>
            </a:fld>
            <a:endParaRPr lang="en-US" dirty="0"/>
          </a:p>
        </p:txBody>
      </p:sp>
      <p:sp>
        <p:nvSpPr>
          <p:cNvPr id="3" name="Title 2"/>
          <p:cNvSpPr>
            <a:spLocks noGrp="1"/>
          </p:cNvSpPr>
          <p:nvPr>
            <p:ph type="title"/>
          </p:nvPr>
        </p:nvSpPr>
        <p:spPr>
          <a:xfrm>
            <a:off x="0" y="14452"/>
            <a:ext cx="9144000" cy="1143000"/>
          </a:xfrm>
        </p:spPr>
        <p:txBody>
          <a:bodyPr/>
          <a:lstStyle/>
          <a:p>
            <a:pPr marL="0" marR="0">
              <a:spcBef>
                <a:spcPts val="1200"/>
              </a:spcBef>
              <a:spcAft>
                <a:spcPts val="6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2 Figure 12.7 Skilled nursing facility utilization among Medicare beneficiaries with ESRD overall, and by age, race, ethnicity, sex, and modality, 2000-2014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218759" y="5715000"/>
            <a:ext cx="6706481"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436866" y="1450733"/>
            <a:ext cx="4270272"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Skilled </a:t>
            </a:r>
            <a:r>
              <a:rPr lang="en-US" sz="1600" b="1" dirty="0">
                <a:latin typeface="Calibri" panose="020F0502020204030204" pitchFamily="34" charset="0"/>
                <a:ea typeface="Times New Roman" panose="02020603050405020304" pitchFamily="18" charset="0"/>
                <a:cs typeface="Segoe UI" panose="020B0502040204020203" pitchFamily="34" charset="0"/>
              </a:rPr>
              <a:t>nursing facility u</a:t>
            </a:r>
            <a:r>
              <a:rPr lang="en-US" sz="1600" b="1" spc="30" dirty="0">
                <a:latin typeface="Calibri" panose="020F0502020204030204" pitchFamily="34" charset="0"/>
                <a:ea typeface="Times New Roman" panose="02020603050405020304" pitchFamily="18" charset="0"/>
                <a:cs typeface="Segoe UI" panose="020B0502040204020203" pitchFamily="34" charset="0"/>
              </a:rPr>
              <a:t>tilization</a:t>
            </a:r>
            <a:r>
              <a:rPr lang="en-US" sz="1600" b="1" dirty="0">
                <a:latin typeface="Calibri" panose="020F0502020204030204" pitchFamily="34" charset="0"/>
                <a:ea typeface="Times New Roman" panose="02020603050405020304" pitchFamily="18" charset="0"/>
                <a:cs typeface="Segoe UI" panose="020B0502040204020203" pitchFamily="34" charset="0"/>
              </a:rPr>
              <a:t>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2696" y="1822298"/>
            <a:ext cx="6172213" cy="3859691"/>
          </a:xfrm>
        </p:spPr>
      </p:pic>
    </p:spTree>
    <p:extLst>
      <p:ext uri="{BB962C8B-B14F-4D97-AF65-F5344CB8AC3E}">
        <p14:creationId xmlns:p14="http://schemas.microsoft.com/office/powerpoint/2010/main" val="3074139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37</a:t>
            </a:fld>
            <a:endParaRPr lang="en-US" dirty="0"/>
          </a:p>
        </p:txBody>
      </p:sp>
      <p:sp>
        <p:nvSpPr>
          <p:cNvPr id="3" name="Title 2"/>
          <p:cNvSpPr>
            <a:spLocks noGrp="1"/>
          </p:cNvSpPr>
          <p:nvPr>
            <p:ph type="title"/>
          </p:nvPr>
        </p:nvSpPr>
        <p:spPr>
          <a:xfrm>
            <a:off x="0" y="89284"/>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12.8 Dialysis discontinuation before death among decedents overall, and by age, race, ethnicity, sex, and modality, 2000-2014</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5985" y="1679861"/>
            <a:ext cx="4732030" cy="4103195"/>
          </a:xfrm>
        </p:spPr>
      </p:pic>
      <p:sp>
        <p:nvSpPr>
          <p:cNvPr id="5" name="Rectangle 4"/>
          <p:cNvSpPr/>
          <p:nvPr/>
        </p:nvSpPr>
        <p:spPr>
          <a:xfrm>
            <a:off x="2666415" y="1322801"/>
            <a:ext cx="3811172"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by 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552450" y="5783056"/>
            <a:ext cx="80391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206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38</a:t>
            </a:fld>
            <a:endParaRPr lang="en-US" dirty="0"/>
          </a:p>
        </p:txBody>
      </p:sp>
      <p:sp>
        <p:nvSpPr>
          <p:cNvPr id="3" name="Title 2"/>
          <p:cNvSpPr>
            <a:spLocks noGrp="1"/>
          </p:cNvSpPr>
          <p:nvPr>
            <p:ph type="title"/>
          </p:nvPr>
        </p:nvSpPr>
        <p:spPr>
          <a:xfrm>
            <a:off x="0" y="89284"/>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12.8 Dialysis discontinuation before death among decedents overall, and by age, race, ethnicity, sex, and modality, 2000-2014</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3029656" y="1448371"/>
            <a:ext cx="3084691"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by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552449" y="5699511"/>
            <a:ext cx="80391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786925"/>
            <a:ext cx="6172213" cy="3859691"/>
          </a:xfrm>
        </p:spPr>
      </p:pic>
    </p:spTree>
    <p:extLst>
      <p:ext uri="{BB962C8B-B14F-4D97-AF65-F5344CB8AC3E}">
        <p14:creationId xmlns:p14="http://schemas.microsoft.com/office/powerpoint/2010/main" val="4211547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39</a:t>
            </a:fld>
            <a:endParaRPr lang="en-US" dirty="0"/>
          </a:p>
        </p:txBody>
      </p:sp>
      <p:sp>
        <p:nvSpPr>
          <p:cNvPr id="3" name="Title 2"/>
          <p:cNvSpPr>
            <a:spLocks noGrp="1"/>
          </p:cNvSpPr>
          <p:nvPr>
            <p:ph type="title"/>
          </p:nvPr>
        </p:nvSpPr>
        <p:spPr>
          <a:xfrm>
            <a:off x="0" y="89284"/>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12.8 Dialysis discontinuation before death among decedents overall, and by age, race, ethnicity, sex, and modality, 2000-2014</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3011575" y="1448371"/>
            <a:ext cx="3120854"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571499" y="5754337"/>
            <a:ext cx="80010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786925"/>
            <a:ext cx="6172213" cy="3859691"/>
          </a:xfrm>
        </p:spPr>
      </p:pic>
    </p:spTree>
    <p:extLst>
      <p:ext uri="{BB962C8B-B14F-4D97-AF65-F5344CB8AC3E}">
        <p14:creationId xmlns:p14="http://schemas.microsoft.com/office/powerpoint/2010/main" val="237824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23675"/>
            <a:ext cx="9144000" cy="792162"/>
          </a:xfrm>
        </p:spPr>
        <p:txBody>
          <a:bodyPr/>
          <a:lstStyle/>
          <a:p>
            <a:r>
              <a:rPr lang="en-US" sz="2400" b="1" dirty="0" smtClean="0">
                <a:latin typeface="Calibri" panose="020F0502020204030204" pitchFamily="34" charset="0"/>
                <a:ea typeface="Calibri" panose="020F0502020204030204" pitchFamily="34" charset="0"/>
                <a:cs typeface="Times New Roman" panose="02020603050405020304" pitchFamily="18" charset="0"/>
              </a:rPr>
              <a:t>vol </a:t>
            </a:r>
            <a:r>
              <a:rPr lang="en-US" sz="2400" b="1" dirty="0">
                <a:latin typeface="Calibri" panose="020F0502020204030204" pitchFamily="34" charset="0"/>
                <a:ea typeface="Calibri" panose="020F0502020204030204" pitchFamily="34" charset="0"/>
                <a:cs typeface="Times New Roman" panose="02020603050405020304" pitchFamily="18" charset="0"/>
              </a:rPr>
              <a:t>2 Figure 12.2 Days spent in the hospital during the last 90 days of life among Medicare beneficiaries with ESRD, 2000-2014 </a:t>
            </a: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7563" y="893609"/>
            <a:ext cx="5388875" cy="3903886"/>
          </a:xfrm>
        </p:spPr>
      </p:pic>
      <p:sp>
        <p:nvSpPr>
          <p:cNvPr id="6" name="Rectangle 5"/>
          <p:cNvSpPr/>
          <p:nvPr/>
        </p:nvSpPr>
        <p:spPr>
          <a:xfrm>
            <a:off x="190500" y="5029200"/>
            <a:ext cx="8763000" cy="1107996"/>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who were admitted to the hospital at least once. Includes hospital stays in both short- and long-stay hospitals. Explanation of box plot: The lower border of the box is the first quartile and the upper border is the third quartile of the distribution, the length of the box is the interquartile range and the line in the middle of the box is the median value. The whiskers (vertical lines above and below each box)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 Abbreviation: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583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40</a:t>
            </a:fld>
            <a:endParaRPr lang="en-US" dirty="0"/>
          </a:p>
        </p:txBody>
      </p:sp>
      <p:sp>
        <p:nvSpPr>
          <p:cNvPr id="3" name="Title 2"/>
          <p:cNvSpPr>
            <a:spLocks noGrp="1"/>
          </p:cNvSpPr>
          <p:nvPr>
            <p:ph type="title"/>
          </p:nvPr>
        </p:nvSpPr>
        <p:spPr>
          <a:xfrm>
            <a:off x="0" y="89284"/>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12.8 Dialysis discontinuation before death among decedents overall, and by age, race, ethnicity, sex, and modality, 2000-2014</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2805654" y="1448371"/>
            <a:ext cx="3532698"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616130" y="5701938"/>
            <a:ext cx="7911737"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14586"/>
            <a:ext cx="6172213" cy="3859691"/>
          </a:xfrm>
        </p:spPr>
      </p:pic>
    </p:spTree>
    <p:extLst>
      <p:ext uri="{BB962C8B-B14F-4D97-AF65-F5344CB8AC3E}">
        <p14:creationId xmlns:p14="http://schemas.microsoft.com/office/powerpoint/2010/main" val="3788797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41</a:t>
            </a:fld>
            <a:endParaRPr lang="en-US" dirty="0"/>
          </a:p>
        </p:txBody>
      </p:sp>
      <p:sp>
        <p:nvSpPr>
          <p:cNvPr id="3" name="Title 2"/>
          <p:cNvSpPr>
            <a:spLocks noGrp="1"/>
          </p:cNvSpPr>
          <p:nvPr>
            <p:ph type="title"/>
          </p:nvPr>
        </p:nvSpPr>
        <p:spPr>
          <a:xfrm>
            <a:off x="0" y="89284"/>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12.8 Dialysis discontinuation before death among decedents overall, and by age, race, ethnicity, sex, and modality, 2000-2014</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3045399" y="1448371"/>
            <a:ext cx="3053208"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552449" y="5749835"/>
            <a:ext cx="80391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21117"/>
            <a:ext cx="6172213" cy="3859691"/>
          </a:xfrm>
        </p:spPr>
      </p:pic>
    </p:spTree>
    <p:extLst>
      <p:ext uri="{BB962C8B-B14F-4D97-AF65-F5344CB8AC3E}">
        <p14:creationId xmlns:p14="http://schemas.microsoft.com/office/powerpoint/2010/main" val="1673595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42</a:t>
            </a:fld>
            <a:endParaRPr lang="en-US" dirty="0"/>
          </a:p>
        </p:txBody>
      </p:sp>
      <p:sp>
        <p:nvSpPr>
          <p:cNvPr id="3" name="Title 2"/>
          <p:cNvSpPr>
            <a:spLocks noGrp="1"/>
          </p:cNvSpPr>
          <p:nvPr>
            <p:ph type="title"/>
          </p:nvPr>
        </p:nvSpPr>
        <p:spPr>
          <a:xfrm>
            <a:off x="0" y="89284"/>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12.8 Dialysis discontinuation before death among decedents overall, and by age, race, ethnicity, sex, and modality, 2000-2014</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2821877" y="1448371"/>
            <a:ext cx="3500254"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533400" y="5682985"/>
            <a:ext cx="80772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821117"/>
            <a:ext cx="6172213" cy="3859691"/>
          </a:xfrm>
        </p:spPr>
      </p:pic>
    </p:spTree>
    <p:extLst>
      <p:ext uri="{BB962C8B-B14F-4D97-AF65-F5344CB8AC3E}">
        <p14:creationId xmlns:p14="http://schemas.microsoft.com/office/powerpoint/2010/main" val="1123200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43</a:t>
            </a:fld>
            <a:endParaRPr lang="en-US" dirty="0"/>
          </a:p>
        </p:txBody>
      </p:sp>
      <p:sp>
        <p:nvSpPr>
          <p:cNvPr id="3" name="Title 2"/>
          <p:cNvSpPr>
            <a:spLocks noGrp="1"/>
          </p:cNvSpPr>
          <p:nvPr>
            <p:ph type="title"/>
          </p:nvPr>
        </p:nvSpPr>
        <p:spPr>
          <a:xfrm>
            <a:off x="0" y="89284"/>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12.8 Dialysis discontinuation before death among decedents overall, and by age, race, ethnicity, sex, and modality, 2000-2014</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2976310" y="1448371"/>
            <a:ext cx="3191387"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(g)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state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514350" y="5712897"/>
            <a:ext cx="81153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4380" y="1827277"/>
            <a:ext cx="7215240" cy="3305867"/>
          </a:xfrm>
        </p:spPr>
      </p:pic>
    </p:spTree>
    <p:extLst>
      <p:ext uri="{BB962C8B-B14F-4D97-AF65-F5344CB8AC3E}">
        <p14:creationId xmlns:p14="http://schemas.microsoft.com/office/powerpoint/2010/main" val="434949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44</a:t>
            </a:fld>
            <a:endParaRPr lang="en-US" dirty="0"/>
          </a:p>
        </p:txBody>
      </p:sp>
      <p:sp>
        <p:nvSpPr>
          <p:cNvPr id="3" name="Title 2"/>
          <p:cNvSpPr>
            <a:spLocks noGrp="1"/>
          </p:cNvSpPr>
          <p:nvPr>
            <p:ph type="title"/>
          </p:nvPr>
        </p:nvSpPr>
        <p:spPr>
          <a:xfrm>
            <a:off x="838200" y="1089"/>
            <a:ext cx="7200900" cy="507951"/>
          </a:xfrm>
        </p:spPr>
        <p:txBody>
          <a:bodyPr/>
          <a:lstStyle/>
          <a:p>
            <a:pPr marL="0" marR="0">
              <a:spcBef>
                <a:spcPts val="0"/>
              </a:spcBef>
              <a:spcAft>
                <a:spcPts val="0"/>
              </a:spcAft>
            </a:pPr>
            <a:r>
              <a:rPr lang="en-US" sz="1400" b="1" spc="30" dirty="0">
                <a:latin typeface="Calibri" panose="020F0502020204030204" pitchFamily="34" charset="0"/>
                <a:ea typeface="Times New Roman" panose="02020603050405020304" pitchFamily="18" charset="0"/>
                <a:cs typeface="Times New Roman" panose="02020603050405020304" pitchFamily="18" charset="0"/>
              </a:rPr>
              <a:t>vol 2 Table 12.2</a:t>
            </a:r>
            <a:r>
              <a:rPr lang="en-US" sz="1400" b="1" spc="30" dirty="0">
                <a:solidFill>
                  <a:srgbClr val="808080"/>
                </a:solidFill>
                <a:latin typeface="Calibri" panose="020F0502020204030204" pitchFamily="34" charset="0"/>
                <a:ea typeface="Times New Roman" panose="02020603050405020304" pitchFamily="18" charset="0"/>
                <a:cs typeface="Times New Roman" panose="02020603050405020304" pitchFamily="18" charset="0"/>
              </a:rPr>
              <a:t> </a:t>
            </a:r>
            <a:r>
              <a:rPr lang="en-US" sz="1400" b="1" spc="30" dirty="0">
                <a:latin typeface="Calibri" panose="020F0502020204030204" pitchFamily="34" charset="0"/>
                <a:ea typeface="Times New Roman" panose="02020603050405020304" pitchFamily="18" charset="0"/>
                <a:cs typeface="Times New Roman" panose="02020603050405020304" pitchFamily="18" charset="0"/>
              </a:rPr>
              <a:t>Characteristics of patients with ESRD who resided in nursing home during the last year of life, </a:t>
            </a:r>
            <a:r>
              <a:rPr lang="en-US" sz="14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1513478228"/>
              </p:ext>
            </p:extLst>
          </p:nvPr>
        </p:nvGraphicFramePr>
        <p:xfrm>
          <a:off x="361024" y="509040"/>
          <a:ext cx="8251753" cy="5348469"/>
        </p:xfrm>
        <a:graphic>
          <a:graphicData uri="http://schemas.openxmlformats.org/drawingml/2006/table">
            <a:tbl>
              <a:tblPr/>
              <a:tblGrid>
                <a:gridCol w="1582771">
                  <a:extLst>
                    <a:ext uri="{9D8B030D-6E8A-4147-A177-3AD203B41FA5}">
                      <a16:colId xmlns:a16="http://schemas.microsoft.com/office/drawing/2014/main" val="112282030"/>
                    </a:ext>
                  </a:extLst>
                </a:gridCol>
                <a:gridCol w="549046">
                  <a:extLst>
                    <a:ext uri="{9D8B030D-6E8A-4147-A177-3AD203B41FA5}">
                      <a16:colId xmlns:a16="http://schemas.microsoft.com/office/drawing/2014/main" val="3521316658"/>
                    </a:ext>
                  </a:extLst>
                </a:gridCol>
                <a:gridCol w="549046">
                  <a:extLst>
                    <a:ext uri="{9D8B030D-6E8A-4147-A177-3AD203B41FA5}">
                      <a16:colId xmlns:a16="http://schemas.microsoft.com/office/drawing/2014/main" val="3462992855"/>
                    </a:ext>
                  </a:extLst>
                </a:gridCol>
                <a:gridCol w="549046">
                  <a:extLst>
                    <a:ext uri="{9D8B030D-6E8A-4147-A177-3AD203B41FA5}">
                      <a16:colId xmlns:a16="http://schemas.microsoft.com/office/drawing/2014/main" val="3033928369"/>
                    </a:ext>
                  </a:extLst>
                </a:gridCol>
                <a:gridCol w="549046">
                  <a:extLst>
                    <a:ext uri="{9D8B030D-6E8A-4147-A177-3AD203B41FA5}">
                      <a16:colId xmlns:a16="http://schemas.microsoft.com/office/drawing/2014/main" val="813295824"/>
                    </a:ext>
                  </a:extLst>
                </a:gridCol>
                <a:gridCol w="549046">
                  <a:extLst>
                    <a:ext uri="{9D8B030D-6E8A-4147-A177-3AD203B41FA5}">
                      <a16:colId xmlns:a16="http://schemas.microsoft.com/office/drawing/2014/main" val="483616553"/>
                    </a:ext>
                  </a:extLst>
                </a:gridCol>
                <a:gridCol w="549046">
                  <a:extLst>
                    <a:ext uri="{9D8B030D-6E8A-4147-A177-3AD203B41FA5}">
                      <a16:colId xmlns:a16="http://schemas.microsoft.com/office/drawing/2014/main" val="1721429797"/>
                    </a:ext>
                  </a:extLst>
                </a:gridCol>
                <a:gridCol w="549046">
                  <a:extLst>
                    <a:ext uri="{9D8B030D-6E8A-4147-A177-3AD203B41FA5}">
                      <a16:colId xmlns:a16="http://schemas.microsoft.com/office/drawing/2014/main" val="2839525332"/>
                    </a:ext>
                  </a:extLst>
                </a:gridCol>
                <a:gridCol w="549046">
                  <a:extLst>
                    <a:ext uri="{9D8B030D-6E8A-4147-A177-3AD203B41FA5}">
                      <a16:colId xmlns:a16="http://schemas.microsoft.com/office/drawing/2014/main" val="2942069301"/>
                    </a:ext>
                  </a:extLst>
                </a:gridCol>
                <a:gridCol w="549046">
                  <a:extLst>
                    <a:ext uri="{9D8B030D-6E8A-4147-A177-3AD203B41FA5}">
                      <a16:colId xmlns:a16="http://schemas.microsoft.com/office/drawing/2014/main" val="2938862074"/>
                    </a:ext>
                  </a:extLst>
                </a:gridCol>
                <a:gridCol w="549046">
                  <a:extLst>
                    <a:ext uri="{9D8B030D-6E8A-4147-A177-3AD203B41FA5}">
                      <a16:colId xmlns:a16="http://schemas.microsoft.com/office/drawing/2014/main" val="3455060634"/>
                    </a:ext>
                  </a:extLst>
                </a:gridCol>
                <a:gridCol w="549046">
                  <a:extLst>
                    <a:ext uri="{9D8B030D-6E8A-4147-A177-3AD203B41FA5}">
                      <a16:colId xmlns:a16="http://schemas.microsoft.com/office/drawing/2014/main" val="2089901384"/>
                    </a:ext>
                  </a:extLst>
                </a:gridCol>
                <a:gridCol w="629476">
                  <a:extLst>
                    <a:ext uri="{9D8B030D-6E8A-4147-A177-3AD203B41FA5}">
                      <a16:colId xmlns:a16="http://schemas.microsoft.com/office/drawing/2014/main" val="806609726"/>
                    </a:ext>
                  </a:extLst>
                </a:gridCol>
              </a:tblGrid>
              <a:tr h="92957">
                <a:tc>
                  <a:txBody>
                    <a:bodyPr/>
                    <a:lstStyle/>
                    <a:p>
                      <a:pPr algn="r" fontAlgn="b"/>
                      <a:r>
                        <a:rPr lang="en-US" sz="800" b="1" i="0" u="none" strike="noStrike" dirty="0">
                          <a:solidFill>
                            <a:srgbClr val="000000"/>
                          </a:solidFill>
                          <a:effectLst/>
                          <a:latin typeface="+mj-lt"/>
                        </a:rPr>
                        <a:t> </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2000</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2001</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2002</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2003</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2004</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2005</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2006</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2007</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2008</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2009</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2010</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a:solidFill>
                            <a:srgbClr val="000000"/>
                          </a:solidFill>
                          <a:effectLst/>
                          <a:latin typeface="+mj-lt"/>
                        </a:rPr>
                        <a:t>total</a:t>
                      </a:r>
                    </a:p>
                  </a:txBody>
                  <a:tcPr marL="4648" marR="4648" marT="46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4906244"/>
                  </a:ext>
                </a:extLst>
              </a:tr>
              <a:tr h="92957">
                <a:tc>
                  <a:txBody>
                    <a:bodyPr/>
                    <a:lstStyle/>
                    <a:p>
                      <a:pPr algn="l" fontAlgn="b"/>
                      <a:r>
                        <a:rPr lang="en-US" sz="800" b="0" i="0" u="none" strike="noStrike" dirty="0">
                          <a:solidFill>
                            <a:srgbClr val="000000"/>
                          </a:solidFill>
                          <a:effectLst/>
                          <a:latin typeface="+mj-lt"/>
                        </a:rPr>
                        <a:t>N</a:t>
                      </a: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23,237</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25,789</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27,216</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28,743</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30,307</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31,205</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33,323</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33,518</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33,452</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34,480</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33,337</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smtClean="0">
                          <a:solidFill>
                            <a:srgbClr val="000000"/>
                          </a:solidFill>
                          <a:effectLst/>
                          <a:latin typeface="+mj-lt"/>
                        </a:rPr>
                        <a:t>33,4607</a:t>
                      </a:r>
                      <a:endParaRPr lang="en-US" sz="800" b="0" i="0" u="none" strike="noStrike" dirty="0">
                        <a:solidFill>
                          <a:srgbClr val="000000"/>
                        </a:solidFill>
                        <a:effectLst/>
                        <a:latin typeface="+mj-lt"/>
                      </a:endParaRPr>
                    </a:p>
                  </a:txBody>
                  <a:tcPr marL="4648" marR="4648" marT="464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485372067"/>
                  </a:ext>
                </a:extLst>
              </a:tr>
              <a:tr h="123633">
                <a:tc>
                  <a:txBody>
                    <a:bodyPr/>
                    <a:lstStyle/>
                    <a:p>
                      <a:pPr algn="l" fontAlgn="b"/>
                      <a:r>
                        <a:rPr lang="en-US" sz="800" b="0" i="0" u="none" strike="noStrike" dirty="0">
                          <a:solidFill>
                            <a:srgbClr val="000000"/>
                          </a:solidFill>
                          <a:effectLst/>
                          <a:latin typeface="+mj-lt"/>
                        </a:rPr>
                        <a:t>Age</a:t>
                      </a:r>
                      <a:r>
                        <a:rPr lang="en-US" sz="800" b="0" i="0" u="none" strike="noStrike" dirty="0" smtClean="0">
                          <a:solidFill>
                            <a:srgbClr val="000000"/>
                          </a:solidFill>
                          <a:effectLst/>
                          <a:latin typeface="+mj-lt"/>
                        </a:rPr>
                        <a:t>, mean (</a:t>
                      </a:r>
                      <a:r>
                        <a:rPr lang="en-US" sz="800" b="0" i="0" u="none" strike="noStrike" dirty="0" err="1" smtClean="0">
                          <a:solidFill>
                            <a:srgbClr val="000000"/>
                          </a:solidFill>
                          <a:effectLst/>
                          <a:latin typeface="+mj-lt"/>
                        </a:rPr>
                        <a:t>std</a:t>
                      </a:r>
                      <a:r>
                        <a:rPr lang="en-US" sz="800" b="0" i="0" u="none" strike="noStrike" dirty="0">
                          <a:solidFill>
                            <a:srgbClr val="000000"/>
                          </a:solidFill>
                          <a:effectLst/>
                          <a:latin typeface="+mj-lt"/>
                        </a:rPr>
                        <a:t>)</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71.93 (</a:t>
                      </a:r>
                      <a:r>
                        <a:rPr lang="en-US" sz="800" b="0" i="0" u="none" strike="noStrike" dirty="0">
                          <a:solidFill>
                            <a:srgbClr val="000000"/>
                          </a:solidFill>
                          <a:effectLst/>
                          <a:latin typeface="+mj-lt"/>
                        </a:rPr>
                        <a:t>11.32)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71.89 (</a:t>
                      </a:r>
                      <a:r>
                        <a:rPr lang="en-US" sz="800" b="0" i="0" u="none" strike="noStrike" dirty="0">
                          <a:solidFill>
                            <a:srgbClr val="000000"/>
                          </a:solidFill>
                          <a:effectLst/>
                          <a:latin typeface="+mj-lt"/>
                        </a:rPr>
                        <a:t>11.45)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72.13 (</a:t>
                      </a:r>
                      <a:r>
                        <a:rPr lang="en-US" sz="800" b="0" i="0" u="none" strike="noStrike" dirty="0">
                          <a:solidFill>
                            <a:srgbClr val="000000"/>
                          </a:solidFill>
                          <a:effectLst/>
                          <a:latin typeface="+mj-lt"/>
                        </a:rPr>
                        <a:t>11.50)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72.25 (</a:t>
                      </a:r>
                      <a:r>
                        <a:rPr lang="en-US" sz="800" b="0" i="0" u="none" strike="noStrike" dirty="0">
                          <a:solidFill>
                            <a:srgbClr val="000000"/>
                          </a:solidFill>
                          <a:effectLst/>
                          <a:latin typeface="+mj-lt"/>
                        </a:rPr>
                        <a:t>11.45)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72.14</a:t>
                      </a:r>
                      <a:r>
                        <a:rPr lang="en-US" sz="800" b="0" i="0" u="none" strike="noStrike" dirty="0" smtClean="0">
                          <a:solidFill>
                            <a:srgbClr val="000000"/>
                          </a:solidFill>
                          <a:effectLst/>
                          <a:latin typeface="+mj-lt"/>
                        </a:rPr>
                        <a:t>( 11.59</a:t>
                      </a:r>
                      <a:r>
                        <a:rPr lang="en-US" sz="800" b="0" i="0" u="none" strike="noStrike" dirty="0">
                          <a:solidFill>
                            <a:srgbClr val="000000"/>
                          </a:solidFill>
                          <a:effectLst/>
                          <a:latin typeface="+mj-lt"/>
                        </a:rPr>
                        <a:t>)</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72.44</a:t>
                      </a:r>
                      <a:r>
                        <a:rPr lang="en-US" sz="800" b="0" i="0" u="none" strike="noStrike" dirty="0" smtClean="0">
                          <a:solidFill>
                            <a:srgbClr val="000000"/>
                          </a:solidFill>
                          <a:effectLst/>
                          <a:latin typeface="+mj-lt"/>
                        </a:rPr>
                        <a:t>( 11.54</a:t>
                      </a:r>
                      <a:r>
                        <a:rPr lang="en-US" sz="800" b="0" i="0" u="none" strike="noStrike" dirty="0">
                          <a:solidFill>
                            <a:srgbClr val="000000"/>
                          </a:solidFill>
                          <a:effectLst/>
                          <a:latin typeface="+mj-lt"/>
                        </a:rPr>
                        <a:t>)</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72.07 (</a:t>
                      </a:r>
                      <a:r>
                        <a:rPr lang="en-US" sz="800" b="0" i="0" u="none" strike="noStrike" dirty="0">
                          <a:solidFill>
                            <a:srgbClr val="000000"/>
                          </a:solidFill>
                          <a:effectLst/>
                          <a:latin typeface="+mj-lt"/>
                        </a:rPr>
                        <a:t>11.90)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72.06 (</a:t>
                      </a:r>
                      <a:r>
                        <a:rPr lang="en-US" sz="800" b="0" i="0" u="none" strike="noStrike" dirty="0">
                          <a:solidFill>
                            <a:srgbClr val="000000"/>
                          </a:solidFill>
                          <a:effectLst/>
                          <a:latin typeface="+mj-lt"/>
                        </a:rPr>
                        <a:t>11.96)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72.09 (</a:t>
                      </a:r>
                      <a:r>
                        <a:rPr lang="en-US" sz="800" b="0" i="0" u="none" strike="noStrike" dirty="0">
                          <a:solidFill>
                            <a:srgbClr val="000000"/>
                          </a:solidFill>
                          <a:effectLst/>
                          <a:latin typeface="+mj-lt"/>
                        </a:rPr>
                        <a:t>11.87)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72.07 (</a:t>
                      </a:r>
                      <a:r>
                        <a:rPr lang="en-US" sz="800" b="0" i="0" u="none" strike="noStrike" dirty="0">
                          <a:solidFill>
                            <a:srgbClr val="000000"/>
                          </a:solidFill>
                          <a:effectLst/>
                          <a:latin typeface="+mj-lt"/>
                        </a:rPr>
                        <a:t>11.85)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71.96 (</a:t>
                      </a:r>
                      <a:r>
                        <a:rPr lang="en-US" sz="800" b="0" i="0" u="none" strike="noStrike" dirty="0">
                          <a:solidFill>
                            <a:srgbClr val="000000"/>
                          </a:solidFill>
                          <a:effectLst/>
                          <a:latin typeface="+mj-lt"/>
                        </a:rPr>
                        <a:t>11.86)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72.10 (</a:t>
                      </a:r>
                      <a:r>
                        <a:rPr lang="en-US" sz="800" b="0" i="0" u="none" strike="noStrike" dirty="0">
                          <a:solidFill>
                            <a:srgbClr val="000000"/>
                          </a:solidFill>
                          <a:effectLst/>
                          <a:latin typeface="+mj-lt"/>
                        </a:rPr>
                        <a:t>11.69)</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7158510"/>
                  </a:ext>
                </a:extLst>
              </a:tr>
              <a:tr h="92957">
                <a:tc gridSpan="2">
                  <a:txBody>
                    <a:bodyPr/>
                    <a:lstStyle/>
                    <a:p>
                      <a:pPr algn="l" fontAlgn="b"/>
                      <a:r>
                        <a:rPr lang="en-US" sz="800" b="0" i="0" u="none" strike="noStrike" dirty="0">
                          <a:solidFill>
                            <a:srgbClr val="000000"/>
                          </a:solidFill>
                          <a:effectLst/>
                          <a:latin typeface="+mj-lt"/>
                        </a:rPr>
                        <a:t>Age Category</a:t>
                      </a:r>
                    </a:p>
                  </a:txBody>
                  <a:tcPr marL="4648" marR="4648" marT="4648" marB="0" anchor="b">
                    <a:lnL>
                      <a:noFill/>
                    </a:lnL>
                    <a:lnR>
                      <a:noFill/>
                    </a:lnR>
                    <a:lnT>
                      <a:noFill/>
                    </a:lnT>
                    <a:lnB>
                      <a:noFill/>
                    </a:lnB>
                    <a:solidFill>
                      <a:schemeClr val="bg1"/>
                    </a:solidFill>
                  </a:tcPr>
                </a:tc>
                <a:tc hMerge="1">
                  <a:txBody>
                    <a:bodyPr/>
                    <a:lstStyle/>
                    <a:p>
                      <a:endParaRPr lang="en-US"/>
                    </a:p>
                  </a:txBody>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830712317"/>
                  </a:ext>
                </a:extLst>
              </a:tr>
              <a:tr h="92957">
                <a:tc>
                  <a:txBody>
                    <a:bodyPr/>
                    <a:lstStyle/>
                    <a:p>
                      <a:pPr algn="l" fontAlgn="b"/>
                      <a:r>
                        <a:rPr lang="en-US" sz="800" b="0" i="0" u="none" strike="noStrike">
                          <a:solidFill>
                            <a:srgbClr val="000000"/>
                          </a:solidFill>
                          <a:effectLst/>
                          <a:latin typeface="+mj-lt"/>
                        </a:rPr>
                        <a:t>20-44</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2.50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2.51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2.52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2.19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2.33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2.14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2.41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2.38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2.21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1.97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2.04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2.28</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4264815871"/>
                  </a:ext>
                </a:extLst>
              </a:tr>
              <a:tr h="92957">
                <a:tc>
                  <a:txBody>
                    <a:bodyPr/>
                    <a:lstStyle/>
                    <a:p>
                      <a:pPr algn="l" fontAlgn="b"/>
                      <a:r>
                        <a:rPr lang="en-US" sz="800" b="0" i="0" u="none" strike="noStrike">
                          <a:solidFill>
                            <a:srgbClr val="000000"/>
                          </a:solidFill>
                          <a:effectLst/>
                          <a:latin typeface="+mj-lt"/>
                        </a:rPr>
                        <a:t>45-64</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18.93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19.48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19.04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19.94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20.38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19.94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21.82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21.92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22.22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22.82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23.36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21.05</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2692868247"/>
                  </a:ext>
                </a:extLst>
              </a:tr>
              <a:tr h="92957">
                <a:tc>
                  <a:txBody>
                    <a:bodyPr/>
                    <a:lstStyle/>
                    <a:p>
                      <a:pPr algn="l" fontAlgn="b"/>
                      <a:r>
                        <a:rPr lang="en-US" sz="800" b="0" i="0" u="none" strike="noStrike" dirty="0">
                          <a:solidFill>
                            <a:srgbClr val="000000"/>
                          </a:solidFill>
                          <a:effectLst/>
                          <a:latin typeface="+mj-lt"/>
                        </a:rPr>
                        <a:t>65-74</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31.85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31.05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30.41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29.31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29.22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28.56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27.3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27.45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27.78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28.04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28.13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28.84</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4257101346"/>
                  </a:ext>
                </a:extLst>
              </a:tr>
              <a:tr h="92957">
                <a:tc>
                  <a:txBody>
                    <a:bodyPr/>
                    <a:lstStyle/>
                    <a:p>
                      <a:pPr algn="l" fontAlgn="b"/>
                      <a:r>
                        <a:rPr lang="en-US" sz="800" b="0" i="0" u="none" strike="noStrike" dirty="0">
                          <a:solidFill>
                            <a:srgbClr val="000000"/>
                          </a:solidFill>
                          <a:effectLst/>
                          <a:latin typeface="+mj-lt"/>
                        </a:rPr>
                        <a:t>75-84</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36.17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36.36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36.57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36.67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36.02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36.81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35.48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34.74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34.1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33.28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32.36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35.21</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2468978029"/>
                  </a:ext>
                </a:extLst>
              </a:tr>
              <a:tr h="92957">
                <a:tc>
                  <a:txBody>
                    <a:bodyPr/>
                    <a:lstStyle/>
                    <a:p>
                      <a:pPr algn="l" fontAlgn="b"/>
                      <a:r>
                        <a:rPr lang="en-US" sz="800" b="0" i="0" u="none" strike="noStrike">
                          <a:solidFill>
                            <a:srgbClr val="000000"/>
                          </a:solidFill>
                          <a:effectLst/>
                          <a:latin typeface="+mj-lt"/>
                        </a:rPr>
                        <a:t>&gt;=85</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10.54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10.60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11.46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11.9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12.05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12.56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12.99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13.52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13.69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13.9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14.12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12.62</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89253306"/>
                  </a:ext>
                </a:extLst>
              </a:tr>
              <a:tr h="142548">
                <a:tc>
                  <a:txBody>
                    <a:bodyPr/>
                    <a:lstStyle/>
                    <a:p>
                      <a:pPr algn="l" fontAlgn="b"/>
                      <a:r>
                        <a:rPr lang="en-US" sz="800" b="0" i="0" u="none" strike="noStrike" dirty="0">
                          <a:solidFill>
                            <a:srgbClr val="000000"/>
                          </a:solidFill>
                          <a:effectLst/>
                          <a:latin typeface="+mj-lt"/>
                        </a:rPr>
                        <a:t>Vintage</a:t>
                      </a:r>
                      <a:r>
                        <a:rPr lang="en-US" sz="800" b="0" i="0" u="none" strike="noStrike" dirty="0" smtClean="0">
                          <a:solidFill>
                            <a:srgbClr val="000000"/>
                          </a:solidFill>
                          <a:effectLst/>
                          <a:latin typeface="+mj-lt"/>
                        </a:rPr>
                        <a:t>, mean (</a:t>
                      </a:r>
                      <a:r>
                        <a:rPr lang="en-US" sz="800" b="0" i="0" u="none" strike="noStrike" dirty="0" err="1" smtClean="0">
                          <a:solidFill>
                            <a:srgbClr val="000000"/>
                          </a:solidFill>
                          <a:effectLst/>
                          <a:latin typeface="+mj-lt"/>
                        </a:rPr>
                        <a:t>std</a:t>
                      </a:r>
                      <a:r>
                        <a:rPr lang="en-US" sz="800" b="0" i="0" u="none" strike="noStrike" dirty="0">
                          <a:solidFill>
                            <a:srgbClr val="000000"/>
                          </a:solidFill>
                          <a:effectLst/>
                          <a:latin typeface="+mj-lt"/>
                        </a:rPr>
                        <a:t>)</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0.96 (</a:t>
                      </a:r>
                      <a:r>
                        <a:rPr lang="en-US" sz="800" b="0" i="0" u="none" strike="noStrike" dirty="0">
                          <a:solidFill>
                            <a:srgbClr val="000000"/>
                          </a:solidFill>
                          <a:effectLst/>
                          <a:latin typeface="+mj-lt"/>
                        </a:rPr>
                        <a:t>1.57)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0.99 (</a:t>
                      </a:r>
                      <a:r>
                        <a:rPr lang="en-US" sz="800" b="0" i="0" u="none" strike="noStrike" dirty="0">
                          <a:solidFill>
                            <a:srgbClr val="000000"/>
                          </a:solidFill>
                          <a:effectLst/>
                          <a:latin typeface="+mj-lt"/>
                        </a:rPr>
                        <a:t>1.57)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1.01 (</a:t>
                      </a:r>
                      <a:r>
                        <a:rPr lang="en-US" sz="800" b="0" i="0" u="none" strike="noStrike" dirty="0">
                          <a:solidFill>
                            <a:srgbClr val="000000"/>
                          </a:solidFill>
                          <a:effectLst/>
                          <a:latin typeface="+mj-lt"/>
                        </a:rPr>
                        <a:t>1.61)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1.03 (</a:t>
                      </a:r>
                      <a:r>
                        <a:rPr lang="en-US" sz="800" b="0" i="0" u="none" strike="noStrike" dirty="0">
                          <a:solidFill>
                            <a:srgbClr val="000000"/>
                          </a:solidFill>
                          <a:effectLst/>
                          <a:latin typeface="+mj-lt"/>
                        </a:rPr>
                        <a:t>1.69)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1.04 (</a:t>
                      </a:r>
                      <a:r>
                        <a:rPr lang="en-US" sz="800" b="0" i="0" u="none" strike="noStrike" dirty="0">
                          <a:solidFill>
                            <a:srgbClr val="000000"/>
                          </a:solidFill>
                          <a:effectLst/>
                          <a:latin typeface="+mj-lt"/>
                        </a:rPr>
                        <a:t>1.70)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1.05 (</a:t>
                      </a:r>
                      <a:r>
                        <a:rPr lang="en-US" sz="800" b="0" i="0" u="none" strike="noStrike" dirty="0">
                          <a:solidFill>
                            <a:srgbClr val="000000"/>
                          </a:solidFill>
                          <a:effectLst/>
                          <a:latin typeface="+mj-lt"/>
                        </a:rPr>
                        <a:t>1.72)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1.08 (</a:t>
                      </a:r>
                      <a:r>
                        <a:rPr lang="en-US" sz="800" b="0" i="0" u="none" strike="noStrike" dirty="0">
                          <a:solidFill>
                            <a:srgbClr val="000000"/>
                          </a:solidFill>
                          <a:effectLst/>
                          <a:latin typeface="+mj-lt"/>
                        </a:rPr>
                        <a:t>1.75)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1.12 (</a:t>
                      </a:r>
                      <a:r>
                        <a:rPr lang="en-US" sz="800" b="0" i="0" u="none" strike="noStrike" dirty="0">
                          <a:solidFill>
                            <a:srgbClr val="000000"/>
                          </a:solidFill>
                          <a:effectLst/>
                          <a:latin typeface="+mj-lt"/>
                        </a:rPr>
                        <a:t>1.78)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1.18 (</a:t>
                      </a:r>
                      <a:r>
                        <a:rPr lang="en-US" sz="800" b="0" i="0" u="none" strike="noStrike" dirty="0">
                          <a:solidFill>
                            <a:srgbClr val="000000"/>
                          </a:solidFill>
                          <a:effectLst/>
                          <a:latin typeface="+mj-lt"/>
                        </a:rPr>
                        <a:t>1.83)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1.20 (</a:t>
                      </a:r>
                      <a:r>
                        <a:rPr lang="en-US" sz="800" b="0" i="0" u="none" strike="noStrike" dirty="0">
                          <a:solidFill>
                            <a:srgbClr val="000000"/>
                          </a:solidFill>
                          <a:effectLst/>
                          <a:latin typeface="+mj-lt"/>
                        </a:rPr>
                        <a:t>1.91)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1.22 (</a:t>
                      </a:r>
                      <a:r>
                        <a:rPr lang="en-US" sz="800" b="0" i="0" u="none" strike="noStrike" dirty="0">
                          <a:solidFill>
                            <a:srgbClr val="000000"/>
                          </a:solidFill>
                          <a:effectLst/>
                          <a:latin typeface="+mj-lt"/>
                        </a:rPr>
                        <a:t>1.91)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smtClean="0">
                          <a:solidFill>
                            <a:srgbClr val="000000"/>
                          </a:solidFill>
                          <a:effectLst/>
                          <a:latin typeface="+mj-lt"/>
                        </a:rPr>
                        <a:t>1.09 (</a:t>
                      </a:r>
                      <a:r>
                        <a:rPr lang="en-US" sz="800" b="0" i="0" u="none" strike="noStrike" dirty="0">
                          <a:solidFill>
                            <a:srgbClr val="000000"/>
                          </a:solidFill>
                          <a:effectLst/>
                          <a:latin typeface="+mj-lt"/>
                        </a:rPr>
                        <a:t>1.75)</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508049226"/>
                  </a:ext>
                </a:extLst>
              </a:tr>
              <a:tr h="92957">
                <a:tc gridSpan="2">
                  <a:txBody>
                    <a:bodyPr/>
                    <a:lstStyle/>
                    <a:p>
                      <a:pPr algn="l" fontAlgn="b"/>
                      <a:r>
                        <a:rPr lang="en-US" sz="800" b="0" i="0" u="none" strike="noStrike">
                          <a:solidFill>
                            <a:srgbClr val="000000"/>
                          </a:solidFill>
                          <a:effectLst/>
                          <a:latin typeface="+mj-lt"/>
                        </a:rPr>
                        <a:t>Vintage Category</a:t>
                      </a:r>
                    </a:p>
                  </a:txBody>
                  <a:tcPr marL="4648" marR="4648" marT="4648" marB="0" anchor="b">
                    <a:lnL>
                      <a:noFill/>
                    </a:lnL>
                    <a:lnR>
                      <a:noFill/>
                    </a:lnR>
                    <a:lnT>
                      <a:noFill/>
                    </a:lnT>
                    <a:lnB>
                      <a:noFill/>
                    </a:lnB>
                    <a:solidFill>
                      <a:schemeClr val="bg1"/>
                    </a:solidFill>
                  </a:tcPr>
                </a:tc>
                <a:tc hMerge="1">
                  <a:txBody>
                    <a:bodyPr/>
                    <a:lstStyle/>
                    <a:p>
                      <a:endParaRPr lang="en-US"/>
                    </a:p>
                  </a:txBody>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1671270773"/>
                  </a:ext>
                </a:extLst>
              </a:tr>
              <a:tr h="92957">
                <a:tc>
                  <a:txBody>
                    <a:bodyPr/>
                    <a:lstStyle/>
                    <a:p>
                      <a:pPr algn="l" fontAlgn="b"/>
                      <a:r>
                        <a:rPr lang="en-US" sz="800" b="0" i="0" u="none" strike="noStrike" dirty="0">
                          <a:solidFill>
                            <a:srgbClr val="000000"/>
                          </a:solidFill>
                          <a:effectLst/>
                          <a:latin typeface="+mj-lt"/>
                        </a:rPr>
                        <a:t> &lt;1yr</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70.50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69.96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69.57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70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69.64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69.68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68.78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67.44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66.11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65.92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65.62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68.31</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1842419115"/>
                  </a:ext>
                </a:extLst>
              </a:tr>
              <a:tr h="92957">
                <a:tc>
                  <a:txBody>
                    <a:bodyPr/>
                    <a:lstStyle/>
                    <a:p>
                      <a:pPr algn="l" fontAlgn="b"/>
                      <a:r>
                        <a:rPr lang="en-US" sz="800" b="0" i="0" u="none" strike="noStrike" dirty="0">
                          <a:solidFill>
                            <a:srgbClr val="000000"/>
                          </a:solidFill>
                          <a:effectLst/>
                          <a:latin typeface="+mj-lt"/>
                        </a:rPr>
                        <a:t>1-3yrs</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17.78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17.65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18.17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17.09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17.02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17.02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17.41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18.12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18.76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18.21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18.26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17.79</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175850870"/>
                  </a:ext>
                </a:extLst>
              </a:tr>
              <a:tr h="92957">
                <a:tc>
                  <a:txBody>
                    <a:bodyPr/>
                    <a:lstStyle/>
                    <a:p>
                      <a:pPr algn="l" fontAlgn="b"/>
                      <a:r>
                        <a:rPr lang="en-US" sz="800" b="0" i="0" u="none" strike="noStrike">
                          <a:solidFill>
                            <a:srgbClr val="000000"/>
                          </a:solidFill>
                          <a:effectLst/>
                          <a:latin typeface="+mj-lt"/>
                        </a:rPr>
                        <a:t>&gt;3yr</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8.64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8.99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9.34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9.77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10.03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9.97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10.31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10.91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11.48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11.98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12.27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10.45</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484094258"/>
                  </a:ext>
                </a:extLst>
              </a:tr>
              <a:tr h="92957">
                <a:tc>
                  <a:txBody>
                    <a:bodyPr/>
                    <a:lstStyle/>
                    <a:p>
                      <a:pPr algn="l" fontAlgn="b"/>
                      <a:r>
                        <a:rPr lang="en-US" sz="800" b="0" i="0" u="none" strike="noStrike">
                          <a:solidFill>
                            <a:srgbClr val="000000"/>
                          </a:solidFill>
                          <a:effectLst/>
                          <a:latin typeface="+mj-lt"/>
                        </a:rPr>
                        <a:t>Missing</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3.08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3.39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2.93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3.14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3.31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3.32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3.53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3.85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3.44</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528255337"/>
                  </a:ext>
                </a:extLst>
              </a:tr>
              <a:tr h="92957">
                <a:tc>
                  <a:txBody>
                    <a:bodyPr/>
                    <a:lstStyle/>
                    <a:p>
                      <a:pPr algn="l" fontAlgn="b"/>
                      <a:r>
                        <a:rPr lang="en-US" sz="800" b="0" i="0" u="none" strike="noStrike">
                          <a:solidFill>
                            <a:srgbClr val="000000"/>
                          </a:solidFill>
                          <a:effectLst/>
                          <a:latin typeface="+mj-lt"/>
                        </a:rPr>
                        <a:t>Race</a:t>
                      </a: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85865822"/>
                  </a:ext>
                </a:extLst>
              </a:tr>
              <a:tr h="183126">
                <a:tc>
                  <a:txBody>
                    <a:bodyPr/>
                    <a:lstStyle/>
                    <a:p>
                      <a:pPr algn="l" fontAlgn="b"/>
                      <a:r>
                        <a:rPr lang="en-US" sz="800" b="0" i="0" u="none" strike="noStrike">
                          <a:solidFill>
                            <a:srgbClr val="000000"/>
                          </a:solidFill>
                          <a:effectLst/>
                          <a:latin typeface="+mj-lt"/>
                        </a:rPr>
                        <a:t>Native American</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1.11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0.88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1.04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0.89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0.93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0.87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0.89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0.85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0.94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0.87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0.86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0.91</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112793067"/>
                  </a:ext>
                </a:extLst>
              </a:tr>
              <a:tr h="92957">
                <a:tc>
                  <a:txBody>
                    <a:bodyPr/>
                    <a:lstStyle/>
                    <a:p>
                      <a:pPr algn="l" fontAlgn="b"/>
                      <a:r>
                        <a:rPr lang="en-US" sz="800" b="0" i="0" u="none" strike="noStrike" dirty="0">
                          <a:solidFill>
                            <a:srgbClr val="000000"/>
                          </a:solidFill>
                          <a:effectLst/>
                          <a:latin typeface="+mj-lt"/>
                        </a:rPr>
                        <a:t>Asian</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1.99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2.16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2.07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2.23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2.27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2.38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2.53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2.37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2.48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2.48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2.31</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858448797"/>
                  </a:ext>
                </a:extLst>
              </a:tr>
              <a:tr h="92957">
                <a:tc>
                  <a:txBody>
                    <a:bodyPr/>
                    <a:lstStyle/>
                    <a:p>
                      <a:pPr algn="l" fontAlgn="b"/>
                      <a:r>
                        <a:rPr lang="en-US" sz="800" b="0" i="0" u="none" strike="noStrike" dirty="0">
                          <a:solidFill>
                            <a:srgbClr val="000000"/>
                          </a:solidFill>
                          <a:effectLst/>
                          <a:latin typeface="+mj-lt"/>
                        </a:rPr>
                        <a:t>Black</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25.83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26.13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26.16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26.76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26.37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26.58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26.74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26.51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26.65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26.47</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830312778"/>
                  </a:ext>
                </a:extLst>
              </a:tr>
              <a:tr h="92957">
                <a:tc>
                  <a:txBody>
                    <a:bodyPr/>
                    <a:lstStyle/>
                    <a:p>
                      <a:pPr algn="l" fontAlgn="b"/>
                      <a:r>
                        <a:rPr lang="en-US" sz="800" b="0" i="0" u="none" strike="noStrike">
                          <a:solidFill>
                            <a:srgbClr val="000000"/>
                          </a:solidFill>
                          <a:effectLst/>
                          <a:latin typeface="+mj-lt"/>
                        </a:rPr>
                        <a:t>White</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70.49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70.13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70.15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69.96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70.01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69.83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69.57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69.85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69.27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69.68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69.81</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851353109"/>
                  </a:ext>
                </a:extLst>
              </a:tr>
              <a:tr h="92957">
                <a:tc>
                  <a:txBody>
                    <a:bodyPr/>
                    <a:lstStyle/>
                    <a:p>
                      <a:pPr algn="l" fontAlgn="b"/>
                      <a:r>
                        <a:rPr lang="en-US" sz="800" b="0" i="0" u="none" strike="noStrike">
                          <a:solidFill>
                            <a:srgbClr val="000000"/>
                          </a:solidFill>
                          <a:effectLst/>
                          <a:latin typeface="+mj-lt"/>
                        </a:rPr>
                        <a:t>Other</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0.59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0.71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0.75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0.79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0.77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0.47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0.32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0.34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0.37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0.33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0.5</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774222789"/>
                  </a:ext>
                </a:extLst>
              </a:tr>
              <a:tr h="92957">
                <a:tc>
                  <a:txBody>
                    <a:bodyPr/>
                    <a:lstStyle/>
                    <a:p>
                      <a:pPr algn="l" fontAlgn="b"/>
                      <a:r>
                        <a:rPr lang="en-US" sz="800" b="0" i="0" u="none" strike="noStrike">
                          <a:solidFill>
                            <a:srgbClr val="000000"/>
                          </a:solidFill>
                          <a:effectLst/>
                          <a:latin typeface="+mj-lt"/>
                        </a:rPr>
                        <a:t>Hispanic</a:t>
                      </a: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184423965"/>
                  </a:ext>
                </a:extLst>
              </a:tr>
              <a:tr h="123633">
                <a:tc>
                  <a:txBody>
                    <a:bodyPr/>
                    <a:lstStyle/>
                    <a:p>
                      <a:pPr algn="l" fontAlgn="b"/>
                      <a:r>
                        <a:rPr lang="en-US" sz="800" b="0" i="0" u="none" strike="noStrike">
                          <a:solidFill>
                            <a:srgbClr val="000000"/>
                          </a:solidFill>
                          <a:effectLst/>
                          <a:latin typeface="+mj-lt"/>
                        </a:rPr>
                        <a:t>Non-hispanic</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77.28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80.59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83.25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84.33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85.71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86.36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87.41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87.73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88.04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88.26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88.46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85.61</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1961295341"/>
                  </a:ext>
                </a:extLst>
              </a:tr>
              <a:tr h="92957">
                <a:tc>
                  <a:txBody>
                    <a:bodyPr/>
                    <a:lstStyle/>
                    <a:p>
                      <a:pPr algn="l" fontAlgn="b"/>
                      <a:r>
                        <a:rPr lang="en-US" sz="800" b="0" i="0" u="none" strike="noStrike">
                          <a:solidFill>
                            <a:srgbClr val="000000"/>
                          </a:solidFill>
                          <a:effectLst/>
                          <a:latin typeface="+mj-lt"/>
                        </a:rPr>
                        <a:t>Hispanic</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6.53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6.65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7.23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7.05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7.68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7.38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7.81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7.93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7.93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8.09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7.44</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1015332824"/>
                  </a:ext>
                </a:extLst>
              </a:tr>
              <a:tr h="167170">
                <a:tc>
                  <a:txBody>
                    <a:bodyPr/>
                    <a:lstStyle/>
                    <a:p>
                      <a:pPr algn="l" fontAlgn="b"/>
                      <a:r>
                        <a:rPr lang="en-US" sz="800" b="0" i="0" u="none" strike="noStrike" dirty="0" smtClean="0">
                          <a:solidFill>
                            <a:srgbClr val="000000"/>
                          </a:solidFill>
                          <a:effectLst/>
                          <a:latin typeface="+mj-lt"/>
                        </a:rPr>
                        <a:t>Missing/Unknown</a:t>
                      </a:r>
                      <a:endParaRPr lang="en-US" sz="800" b="0" i="0" u="none" strike="noStrike" dirty="0">
                        <a:solidFill>
                          <a:srgbClr val="000000"/>
                        </a:solidFill>
                        <a:effectLst/>
                        <a:latin typeface="+mj-lt"/>
                      </a:endParaRP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16.19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12.76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9.83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8.45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7.24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5.96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5.21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4.45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4.03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3.81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3.45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6.95</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396236067"/>
                  </a:ext>
                </a:extLst>
              </a:tr>
              <a:tr h="92957">
                <a:tc>
                  <a:txBody>
                    <a:bodyPr/>
                    <a:lstStyle/>
                    <a:p>
                      <a:pPr algn="l" fontAlgn="b"/>
                      <a:r>
                        <a:rPr lang="en-US" sz="800" b="0" i="0" u="none" strike="noStrike">
                          <a:solidFill>
                            <a:srgbClr val="000000"/>
                          </a:solidFill>
                          <a:effectLst/>
                          <a:latin typeface="+mj-lt"/>
                        </a:rPr>
                        <a:t>Sex</a:t>
                      </a: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2104439853"/>
                  </a:ext>
                </a:extLst>
              </a:tr>
              <a:tr h="92957">
                <a:tc>
                  <a:txBody>
                    <a:bodyPr/>
                    <a:lstStyle/>
                    <a:p>
                      <a:pPr algn="l" fontAlgn="b"/>
                      <a:r>
                        <a:rPr lang="en-US" sz="800" b="0" i="0" u="none" strike="noStrike">
                          <a:solidFill>
                            <a:srgbClr val="000000"/>
                          </a:solidFill>
                          <a:effectLst/>
                          <a:latin typeface="+mj-lt"/>
                        </a:rPr>
                        <a:t>Male</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46.67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47.28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47.33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47.97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49.1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48.96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49.78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50.24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50.83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51.69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51.76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49.43</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1931707627"/>
                  </a:ext>
                </a:extLst>
              </a:tr>
              <a:tr h="92957">
                <a:tc>
                  <a:txBody>
                    <a:bodyPr/>
                    <a:lstStyle/>
                    <a:p>
                      <a:pPr algn="l" fontAlgn="b"/>
                      <a:r>
                        <a:rPr lang="en-US" sz="800" b="0" i="0" u="none" strike="noStrike">
                          <a:solidFill>
                            <a:srgbClr val="000000"/>
                          </a:solidFill>
                          <a:effectLst/>
                          <a:latin typeface="+mj-lt"/>
                        </a:rPr>
                        <a:t>Female</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53.33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52.72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52.67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52.03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50.9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51.04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50.22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49.76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49.17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48.31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48.24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50.57</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703326130"/>
                  </a:ext>
                </a:extLst>
              </a:tr>
              <a:tr h="92957">
                <a:tc gridSpan="2">
                  <a:txBody>
                    <a:bodyPr/>
                    <a:lstStyle/>
                    <a:p>
                      <a:pPr algn="l" fontAlgn="b"/>
                      <a:r>
                        <a:rPr lang="en-US" sz="800" b="0" i="0" u="none" strike="noStrike">
                          <a:solidFill>
                            <a:srgbClr val="000000"/>
                          </a:solidFill>
                          <a:effectLst/>
                          <a:latin typeface="+mj-lt"/>
                        </a:rPr>
                        <a:t>Last Treatment Modality</a:t>
                      </a:r>
                    </a:p>
                  </a:txBody>
                  <a:tcPr marL="4648" marR="4648" marT="4648" marB="0" anchor="b">
                    <a:lnL>
                      <a:noFill/>
                    </a:lnL>
                    <a:lnR>
                      <a:noFill/>
                    </a:lnR>
                    <a:lnT>
                      <a:noFill/>
                    </a:lnT>
                    <a:lnB>
                      <a:noFill/>
                    </a:lnB>
                    <a:solidFill>
                      <a:schemeClr val="bg1"/>
                    </a:solidFill>
                  </a:tcPr>
                </a:tc>
                <a:tc hMerge="1">
                  <a:txBody>
                    <a:bodyPr/>
                    <a:lstStyle/>
                    <a:p>
                      <a:endParaRPr lang="en-US"/>
                    </a:p>
                  </a:txBody>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263166585"/>
                  </a:ext>
                </a:extLst>
              </a:tr>
              <a:tr h="123633">
                <a:tc>
                  <a:txBody>
                    <a:bodyPr/>
                    <a:lstStyle/>
                    <a:p>
                      <a:pPr algn="l" fontAlgn="b"/>
                      <a:r>
                        <a:rPr lang="en-US" sz="800" b="0" i="0" u="none" strike="noStrike">
                          <a:solidFill>
                            <a:srgbClr val="000000"/>
                          </a:solidFill>
                          <a:effectLst/>
                          <a:latin typeface="+mj-lt"/>
                        </a:rPr>
                        <a:t>Hemodialysis</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92.09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92.50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93.5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93.72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93.7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94.15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94.02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94.26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94.27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94.36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94.08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93.77</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2429999484"/>
                  </a:ext>
                </a:extLst>
              </a:tr>
              <a:tr h="183126">
                <a:tc>
                  <a:txBody>
                    <a:bodyPr/>
                    <a:lstStyle/>
                    <a:p>
                      <a:pPr algn="l" fontAlgn="b"/>
                      <a:r>
                        <a:rPr lang="en-US" sz="800" b="0" i="0" u="none" strike="noStrike">
                          <a:solidFill>
                            <a:srgbClr val="000000"/>
                          </a:solidFill>
                          <a:effectLst/>
                          <a:latin typeface="+mj-lt"/>
                        </a:rPr>
                        <a:t>Peritoneal Dialysis</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4.83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4.11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3.57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3.14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2.98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2.53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2.48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2.21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2.09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1.74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2.07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2.78</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2689046670"/>
                  </a:ext>
                </a:extLst>
              </a:tr>
              <a:tr h="123633">
                <a:tc>
                  <a:txBody>
                    <a:bodyPr/>
                    <a:lstStyle/>
                    <a:p>
                      <a:pPr algn="l" fontAlgn="b"/>
                      <a:r>
                        <a:rPr lang="en-US" sz="800" b="0" i="0" u="none" strike="noStrike">
                          <a:solidFill>
                            <a:srgbClr val="000000"/>
                          </a:solidFill>
                          <a:effectLst/>
                          <a:latin typeface="+mj-lt"/>
                        </a:rPr>
                        <a:t>Transplant</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2.08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2.27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1.99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2.24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2.46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2.39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2.55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2.77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2.87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3.21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3.11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2.58</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851663141"/>
                  </a:ext>
                </a:extLst>
              </a:tr>
              <a:tr h="242619">
                <a:tc>
                  <a:txBody>
                    <a:bodyPr/>
                    <a:lstStyle/>
                    <a:p>
                      <a:pPr algn="l" fontAlgn="b"/>
                      <a:r>
                        <a:rPr lang="en-US" sz="800" b="0" i="0" u="none" strike="noStrike">
                          <a:solidFill>
                            <a:srgbClr val="000000"/>
                          </a:solidFill>
                          <a:effectLst/>
                          <a:latin typeface="+mj-lt"/>
                        </a:rPr>
                        <a:t>Missing/uncertain on modality</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1.00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1.12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0.94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0.85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0.93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0.95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0.75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0.78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0.69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0.73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0.86</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124373496"/>
                  </a:ext>
                </a:extLst>
              </a:tr>
              <a:tr h="92957">
                <a:tc gridSpan="2">
                  <a:txBody>
                    <a:bodyPr/>
                    <a:lstStyle/>
                    <a:p>
                      <a:pPr algn="l" fontAlgn="b"/>
                      <a:r>
                        <a:rPr lang="en-US" sz="800" b="0" i="0" u="none" strike="noStrike">
                          <a:solidFill>
                            <a:srgbClr val="000000"/>
                          </a:solidFill>
                          <a:effectLst/>
                          <a:latin typeface="+mj-lt"/>
                        </a:rPr>
                        <a:t>Impaired Decision Making</a:t>
                      </a:r>
                    </a:p>
                  </a:txBody>
                  <a:tcPr marL="4648" marR="4648" marT="4648" marB="0" anchor="b">
                    <a:lnL>
                      <a:noFill/>
                    </a:lnL>
                    <a:lnR>
                      <a:noFill/>
                    </a:lnR>
                    <a:lnT>
                      <a:noFill/>
                    </a:lnT>
                    <a:lnB>
                      <a:noFill/>
                    </a:lnB>
                    <a:solidFill>
                      <a:schemeClr val="bg1"/>
                    </a:solidFill>
                  </a:tcPr>
                </a:tc>
                <a:tc hMerge="1">
                  <a:txBody>
                    <a:bodyPr/>
                    <a:lstStyle/>
                    <a:p>
                      <a:endParaRPr lang="en-US"/>
                    </a:p>
                  </a:txBody>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706010301"/>
                  </a:ext>
                </a:extLst>
              </a:tr>
              <a:tr h="92957">
                <a:tc>
                  <a:txBody>
                    <a:bodyPr/>
                    <a:lstStyle/>
                    <a:p>
                      <a:pPr algn="l" fontAlgn="b"/>
                      <a:r>
                        <a:rPr lang="en-US" sz="800" b="0" i="0" u="none" strike="noStrike">
                          <a:solidFill>
                            <a:srgbClr val="000000"/>
                          </a:solidFill>
                          <a:effectLst/>
                          <a:latin typeface="+mj-lt"/>
                        </a:rPr>
                        <a:t>No</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63.72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63.93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63.69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63.52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63.18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63.81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64.74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64.92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64.64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64.06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66.31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64.28</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2729925018"/>
                  </a:ext>
                </a:extLst>
              </a:tr>
              <a:tr h="92957">
                <a:tc>
                  <a:txBody>
                    <a:bodyPr/>
                    <a:lstStyle/>
                    <a:p>
                      <a:pPr algn="l" fontAlgn="b"/>
                      <a:r>
                        <a:rPr lang="en-US" sz="800" b="0" i="0" u="none" strike="noStrike">
                          <a:solidFill>
                            <a:srgbClr val="000000"/>
                          </a:solidFill>
                          <a:effectLst/>
                          <a:latin typeface="+mj-lt"/>
                        </a:rPr>
                        <a:t>Yes</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36.28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36.07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36.31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36.48</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36.82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36.19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35.24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34.64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34.86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35.52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33.27</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35.54</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988405006"/>
                  </a:ext>
                </a:extLst>
              </a:tr>
              <a:tr h="92957">
                <a:tc>
                  <a:txBody>
                    <a:bodyPr/>
                    <a:lstStyle/>
                    <a:p>
                      <a:pPr algn="l" fontAlgn="b"/>
                      <a:r>
                        <a:rPr lang="en-US" sz="800" b="0" i="0" u="none" strike="noStrike">
                          <a:solidFill>
                            <a:srgbClr val="000000"/>
                          </a:solidFill>
                          <a:effectLst/>
                          <a:latin typeface="+mj-lt"/>
                        </a:rPr>
                        <a:t>Missing</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N/A</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N/A</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N/A</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N/A</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N/A</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0.01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0.02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0.44</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0.43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0.41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0.18</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2602222040"/>
                  </a:ext>
                </a:extLst>
              </a:tr>
              <a:tr h="92957">
                <a:tc gridSpan="2">
                  <a:txBody>
                    <a:bodyPr/>
                    <a:lstStyle/>
                    <a:p>
                      <a:pPr algn="l" fontAlgn="b"/>
                      <a:r>
                        <a:rPr lang="en-US" sz="800" b="0" i="0" u="none" strike="noStrike">
                          <a:solidFill>
                            <a:srgbClr val="000000"/>
                          </a:solidFill>
                          <a:effectLst/>
                          <a:latin typeface="+mj-lt"/>
                        </a:rPr>
                        <a:t>Legal Guardian</a:t>
                      </a:r>
                    </a:p>
                  </a:txBody>
                  <a:tcPr marL="4648" marR="4648" marT="4648" marB="0" anchor="b">
                    <a:lnL>
                      <a:noFill/>
                    </a:lnL>
                    <a:lnR>
                      <a:noFill/>
                    </a:lnR>
                    <a:lnT>
                      <a:noFill/>
                    </a:lnT>
                    <a:lnB>
                      <a:noFill/>
                    </a:lnB>
                    <a:solidFill>
                      <a:schemeClr val="bg1"/>
                    </a:solidFill>
                  </a:tcPr>
                </a:tc>
                <a:tc hMerge="1">
                  <a:txBody>
                    <a:bodyPr/>
                    <a:lstStyle/>
                    <a:p>
                      <a:endParaRPr lang="en-US"/>
                    </a:p>
                  </a:txBody>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a:solidFill>
                          <a:srgbClr val="000000"/>
                        </a:solidFill>
                        <a:effectLst/>
                        <a:latin typeface="+mj-lt"/>
                      </a:endParaRPr>
                    </a:p>
                  </a:txBody>
                  <a:tcPr marL="4648" marR="4648" marT="4648" marB="0" anchor="b">
                    <a:lnL>
                      <a:noFill/>
                    </a:lnL>
                    <a:lnR>
                      <a:noFill/>
                    </a:lnR>
                    <a:lnT>
                      <a:noFill/>
                    </a:lnT>
                    <a:lnB>
                      <a:noFill/>
                    </a:lnB>
                    <a:solidFill>
                      <a:schemeClr val="bg1"/>
                    </a:solidFill>
                  </a:tcPr>
                </a:tc>
                <a:tc>
                  <a:txBody>
                    <a:bodyPr/>
                    <a:lstStyle/>
                    <a:p>
                      <a:pPr algn="ctr" fontAlgn="b"/>
                      <a:endParaRPr lang="en-US" sz="800" b="0" i="0" u="none" strike="noStrike" dirty="0">
                        <a:solidFill>
                          <a:srgbClr val="000000"/>
                        </a:solidFill>
                        <a:effectLst/>
                        <a:latin typeface="+mj-lt"/>
                      </a:endParaRP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4146515938"/>
                  </a:ext>
                </a:extLst>
              </a:tr>
              <a:tr h="92957">
                <a:tc>
                  <a:txBody>
                    <a:bodyPr/>
                    <a:lstStyle/>
                    <a:p>
                      <a:pPr algn="l" fontAlgn="b"/>
                      <a:r>
                        <a:rPr lang="en-US" sz="800" b="0" i="0" u="none" strike="noStrike">
                          <a:solidFill>
                            <a:srgbClr val="000000"/>
                          </a:solidFill>
                          <a:effectLst/>
                          <a:latin typeface="+mj-lt"/>
                        </a:rPr>
                        <a:t>No</a:t>
                      </a:r>
                    </a:p>
                  </a:txBody>
                  <a:tcPr marL="83662"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98.80</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98.89</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99.06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99.5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a:solidFill>
                            <a:srgbClr val="000000"/>
                          </a:solidFill>
                          <a:effectLst/>
                          <a:latin typeface="+mj-lt"/>
                        </a:rPr>
                        <a:t>99.51</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99.5</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99.53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99.53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99.62</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99.53</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99.6</a:t>
                      </a:r>
                    </a:p>
                  </a:txBody>
                  <a:tcPr marL="4648" marR="4648" marT="4648" marB="0" anchor="b">
                    <a:lnL>
                      <a:noFill/>
                    </a:lnL>
                    <a:lnR>
                      <a:noFill/>
                    </a:lnR>
                    <a:lnT>
                      <a:noFill/>
                    </a:lnT>
                    <a:lnB>
                      <a:noFill/>
                    </a:lnB>
                    <a:solidFill>
                      <a:schemeClr val="bg1"/>
                    </a:solidFill>
                  </a:tcPr>
                </a:tc>
                <a:tc>
                  <a:txBody>
                    <a:bodyPr/>
                    <a:lstStyle/>
                    <a:p>
                      <a:pPr algn="ctr" fontAlgn="b"/>
                      <a:r>
                        <a:rPr lang="en-US" sz="800" b="0" i="0" u="none" strike="noStrike" dirty="0">
                          <a:solidFill>
                            <a:srgbClr val="000000"/>
                          </a:solidFill>
                          <a:effectLst/>
                          <a:latin typeface="+mj-lt"/>
                        </a:rPr>
                        <a:t>99.4</a:t>
                      </a:r>
                    </a:p>
                  </a:txBody>
                  <a:tcPr marL="4648" marR="4648" marT="4648" marB="0" anchor="b">
                    <a:lnL>
                      <a:noFill/>
                    </a:lnL>
                    <a:lnR>
                      <a:noFill/>
                    </a:lnR>
                    <a:lnT>
                      <a:noFill/>
                    </a:lnT>
                    <a:lnB>
                      <a:noFill/>
                    </a:lnB>
                    <a:solidFill>
                      <a:schemeClr val="bg1"/>
                    </a:solidFill>
                  </a:tcPr>
                </a:tc>
                <a:extLst>
                  <a:ext uri="{0D108BD9-81ED-4DB2-BD59-A6C34878D82A}">
                    <a16:rowId xmlns:a16="http://schemas.microsoft.com/office/drawing/2014/main" val="3322068100"/>
                  </a:ext>
                </a:extLst>
              </a:tr>
              <a:tr h="92957">
                <a:tc>
                  <a:txBody>
                    <a:bodyPr/>
                    <a:lstStyle/>
                    <a:p>
                      <a:pPr algn="l" fontAlgn="b"/>
                      <a:r>
                        <a:rPr lang="en-US" sz="800" b="0" i="0" u="none" strike="noStrike">
                          <a:solidFill>
                            <a:srgbClr val="000000"/>
                          </a:solidFill>
                          <a:effectLst/>
                          <a:latin typeface="+mj-lt"/>
                        </a:rPr>
                        <a:t>Yes</a:t>
                      </a:r>
                    </a:p>
                  </a:txBody>
                  <a:tcPr marL="83662"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1.20</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1.11</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0.94</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0.5</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0.49</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0.5</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0.47</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0.47</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0.38</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0.47</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000000"/>
                          </a:solidFill>
                          <a:effectLst/>
                          <a:latin typeface="+mj-lt"/>
                        </a:rPr>
                        <a:t>0.4</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mj-lt"/>
                        </a:rPr>
                        <a:t>0.6</a:t>
                      </a:r>
                    </a:p>
                  </a:txBody>
                  <a:tcPr marL="4648" marR="4648" marT="464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1966640"/>
                  </a:ext>
                </a:extLst>
              </a:tr>
            </a:tbl>
          </a:graphicData>
        </a:graphic>
      </p:graphicFrame>
      <p:sp>
        <p:nvSpPr>
          <p:cNvPr id="8" name="Rectangle 7"/>
          <p:cNvSpPr/>
          <p:nvPr/>
        </p:nvSpPr>
        <p:spPr>
          <a:xfrm>
            <a:off x="344695" y="5840311"/>
            <a:ext cx="7924800" cy="507831"/>
          </a:xfrm>
          <a:prstGeom prst="rect">
            <a:avLst/>
          </a:prstGeom>
        </p:spPr>
        <p:txBody>
          <a:bodyPr wrap="square">
            <a:spAutoFit/>
          </a:bodyPr>
          <a:lstStyle/>
          <a:p>
            <a:r>
              <a:rPr lang="en-US" sz="900" dirty="0">
                <a:solidFill>
                  <a:srgbClr val="000000"/>
                </a:solidFill>
                <a:latin typeface="+mj-lt"/>
              </a:rPr>
              <a:t>Data Source: Includes only patients with a record in the Minimum Data Set that was linked to USRDS between 2000 and 2010. Denominator population is patients with ESRD who died between 2000 and 2010, who were at least 20 years of age at the time of death, received treatment for ESRD for at least 90days, had an advance directive assessment recorded in the Minimum Dataset in the last year of life, and complete demographic information. Abbreviation: ESRD, end-stage renal disease.</a:t>
            </a:r>
          </a:p>
        </p:txBody>
      </p:sp>
    </p:spTree>
    <p:extLst>
      <p:ext uri="{BB962C8B-B14F-4D97-AF65-F5344CB8AC3E}">
        <p14:creationId xmlns:p14="http://schemas.microsoft.com/office/powerpoint/2010/main" val="3254159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45</a:t>
            </a:fld>
            <a:endParaRPr lang="en-US" dirty="0"/>
          </a:p>
        </p:txBody>
      </p:sp>
      <p:sp>
        <p:nvSpPr>
          <p:cNvPr id="3" name="Title 2"/>
          <p:cNvSpPr>
            <a:spLocks noGrp="1"/>
          </p:cNvSpPr>
          <p:nvPr>
            <p:ph type="title"/>
          </p:nvPr>
        </p:nvSpPr>
        <p:spPr>
          <a:xfrm>
            <a:off x="3941" y="14452"/>
            <a:ext cx="9144000" cy="1143000"/>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12.9 Hospice utilization at the time of death among Medicare beneficiaries with ESRD overall, and by age, race, ethnicity, sex, modality, and whether dialysis was discontinued, 2000-2014</a:t>
            </a:r>
            <a:endParaRPr lang="en-US" sz="2400" b="1"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708765"/>
            <a:ext cx="6172213" cy="3859691"/>
          </a:xfrm>
        </p:spPr>
      </p:pic>
      <p:sp>
        <p:nvSpPr>
          <p:cNvPr id="9" name="Rectangle 8"/>
          <p:cNvSpPr/>
          <p:nvPr/>
        </p:nvSpPr>
        <p:spPr>
          <a:xfrm>
            <a:off x="2890034" y="1355129"/>
            <a:ext cx="3363934"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0" name="Rectangle 9"/>
          <p:cNvSpPr/>
          <p:nvPr/>
        </p:nvSpPr>
        <p:spPr>
          <a:xfrm>
            <a:off x="381984" y="5583538"/>
            <a:ext cx="8380029"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739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46</a:t>
            </a:fld>
            <a:endParaRPr lang="en-US" dirty="0"/>
          </a:p>
        </p:txBody>
      </p:sp>
      <p:sp>
        <p:nvSpPr>
          <p:cNvPr id="3" name="Title 2"/>
          <p:cNvSpPr>
            <a:spLocks noGrp="1"/>
          </p:cNvSpPr>
          <p:nvPr>
            <p:ph type="title"/>
          </p:nvPr>
        </p:nvSpPr>
        <p:spPr>
          <a:xfrm>
            <a:off x="3941" y="14452"/>
            <a:ext cx="9144000" cy="1143000"/>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12.9 Hospice utilization at the time of death among Medicare beneficiaries with ESRD overall, and by age, race, ethnicity, sex, modality, and whether dialysis was discontinued, 2000-2014</a:t>
            </a:r>
            <a:endParaRPr lang="en-US" sz="2400" b="1" dirty="0"/>
          </a:p>
        </p:txBody>
      </p:sp>
      <p:sp>
        <p:nvSpPr>
          <p:cNvPr id="9" name="Rectangle 8"/>
          <p:cNvSpPr/>
          <p:nvPr/>
        </p:nvSpPr>
        <p:spPr>
          <a:xfrm>
            <a:off x="3253274" y="1355129"/>
            <a:ext cx="2637453"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0" name="Rectangle 9"/>
          <p:cNvSpPr/>
          <p:nvPr/>
        </p:nvSpPr>
        <p:spPr>
          <a:xfrm>
            <a:off x="496284" y="5568762"/>
            <a:ext cx="8151429"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693683"/>
            <a:ext cx="6172213" cy="3859691"/>
          </a:xfrm>
        </p:spPr>
      </p:pic>
    </p:spTree>
    <p:extLst>
      <p:ext uri="{BB962C8B-B14F-4D97-AF65-F5344CB8AC3E}">
        <p14:creationId xmlns:p14="http://schemas.microsoft.com/office/powerpoint/2010/main" val="2808990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47</a:t>
            </a:fld>
            <a:endParaRPr lang="en-US" dirty="0"/>
          </a:p>
        </p:txBody>
      </p:sp>
      <p:sp>
        <p:nvSpPr>
          <p:cNvPr id="3" name="Title 2"/>
          <p:cNvSpPr>
            <a:spLocks noGrp="1"/>
          </p:cNvSpPr>
          <p:nvPr>
            <p:ph type="title"/>
          </p:nvPr>
        </p:nvSpPr>
        <p:spPr>
          <a:xfrm>
            <a:off x="3941" y="14452"/>
            <a:ext cx="9144000" cy="1143000"/>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12.9 Hospice utilization at the time of death among Medicare beneficiaries with ESRD overall, and by age, race, ethnicity, sex, modality, and whether dialysis was discontinued, 2000-2014</a:t>
            </a:r>
            <a:endParaRPr lang="en-US" sz="2400" b="1" dirty="0"/>
          </a:p>
        </p:txBody>
      </p:sp>
      <p:sp>
        <p:nvSpPr>
          <p:cNvPr id="9" name="Rectangle 8"/>
          <p:cNvSpPr/>
          <p:nvPr/>
        </p:nvSpPr>
        <p:spPr>
          <a:xfrm>
            <a:off x="3235193" y="1355129"/>
            <a:ext cx="2673617"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0" name="Rectangle 9"/>
          <p:cNvSpPr/>
          <p:nvPr/>
        </p:nvSpPr>
        <p:spPr>
          <a:xfrm>
            <a:off x="458186" y="5582824"/>
            <a:ext cx="8227629"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Tree>
    <p:extLst>
      <p:ext uri="{BB962C8B-B14F-4D97-AF65-F5344CB8AC3E}">
        <p14:creationId xmlns:p14="http://schemas.microsoft.com/office/powerpoint/2010/main" val="2780876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48</a:t>
            </a:fld>
            <a:endParaRPr lang="en-US" dirty="0"/>
          </a:p>
        </p:txBody>
      </p:sp>
      <p:sp>
        <p:nvSpPr>
          <p:cNvPr id="3" name="Title 2"/>
          <p:cNvSpPr>
            <a:spLocks noGrp="1"/>
          </p:cNvSpPr>
          <p:nvPr>
            <p:ph type="title"/>
          </p:nvPr>
        </p:nvSpPr>
        <p:spPr>
          <a:xfrm>
            <a:off x="3941" y="14452"/>
            <a:ext cx="9144000" cy="1143000"/>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12.9 Hospice utilization at the time of death among Medicare beneficiaries with ESRD overall, and by age, race, ethnicity, sex, modality, and whether dialysis was discontinued, 2000-2014</a:t>
            </a:r>
            <a:endParaRPr lang="en-US" sz="2400" b="1" dirty="0"/>
          </a:p>
        </p:txBody>
      </p:sp>
      <p:sp>
        <p:nvSpPr>
          <p:cNvPr id="9" name="Rectangle 8"/>
          <p:cNvSpPr/>
          <p:nvPr/>
        </p:nvSpPr>
        <p:spPr>
          <a:xfrm>
            <a:off x="3029271" y="1355129"/>
            <a:ext cx="3085461"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0" name="Rectangle 9"/>
          <p:cNvSpPr/>
          <p:nvPr/>
        </p:nvSpPr>
        <p:spPr>
          <a:xfrm>
            <a:off x="553435" y="5603832"/>
            <a:ext cx="8037129"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Tree>
    <p:extLst>
      <p:ext uri="{BB962C8B-B14F-4D97-AF65-F5344CB8AC3E}">
        <p14:creationId xmlns:p14="http://schemas.microsoft.com/office/powerpoint/2010/main" val="703442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49</a:t>
            </a:fld>
            <a:endParaRPr lang="en-US" dirty="0"/>
          </a:p>
        </p:txBody>
      </p:sp>
      <p:sp>
        <p:nvSpPr>
          <p:cNvPr id="3" name="Title 2"/>
          <p:cNvSpPr>
            <a:spLocks noGrp="1"/>
          </p:cNvSpPr>
          <p:nvPr>
            <p:ph type="title"/>
          </p:nvPr>
        </p:nvSpPr>
        <p:spPr>
          <a:xfrm>
            <a:off x="3941" y="14452"/>
            <a:ext cx="9144000" cy="1143000"/>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12.9 Hospice utilization at the time of death among Medicare beneficiaries with ESRD overall, and by age, race, ethnicity, sex, modality, and whether dialysis was discontinued, 2000-2014</a:t>
            </a:r>
            <a:endParaRPr lang="en-US" sz="2400" b="1" dirty="0"/>
          </a:p>
        </p:txBody>
      </p:sp>
      <p:sp>
        <p:nvSpPr>
          <p:cNvPr id="9" name="Rectangle 8"/>
          <p:cNvSpPr/>
          <p:nvPr/>
        </p:nvSpPr>
        <p:spPr>
          <a:xfrm>
            <a:off x="3269016" y="1355129"/>
            <a:ext cx="2605970"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0" name="Rectangle 9"/>
          <p:cNvSpPr/>
          <p:nvPr/>
        </p:nvSpPr>
        <p:spPr>
          <a:xfrm>
            <a:off x="477235" y="5578603"/>
            <a:ext cx="8189529"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Tree>
    <p:extLst>
      <p:ext uri="{BB962C8B-B14F-4D97-AF65-F5344CB8AC3E}">
        <p14:creationId xmlns:p14="http://schemas.microsoft.com/office/powerpoint/2010/main" val="346046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0" y="9525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914400" y="5597675"/>
            <a:ext cx="73152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649700"/>
            <a:ext cx="6172213" cy="3859691"/>
          </a:xfrm>
        </p:spPr>
      </p:pic>
      <p:sp>
        <p:nvSpPr>
          <p:cNvPr id="9" name="Rectangle 8"/>
          <p:cNvSpPr/>
          <p:nvPr/>
        </p:nvSpPr>
        <p:spPr>
          <a:xfrm>
            <a:off x="3057805" y="1380536"/>
            <a:ext cx="3028393"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ICU </a:t>
            </a:r>
            <a:r>
              <a:rPr lang="en-US" sz="1600" b="1" kern="0" dirty="0">
                <a:latin typeface="Calibri" panose="020F0502020204030204" pitchFamily="34" charset="0"/>
                <a:ea typeface="Times New Roman" panose="02020603050405020304" pitchFamily="18" charset="0"/>
                <a:cs typeface="Segoe UI" panose="020B0502040204020203" pitchFamily="34" charset="0"/>
              </a:rPr>
              <a:t>admission by year, overall</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744828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50</a:t>
            </a:fld>
            <a:endParaRPr lang="en-US" dirty="0"/>
          </a:p>
        </p:txBody>
      </p:sp>
      <p:sp>
        <p:nvSpPr>
          <p:cNvPr id="3" name="Title 2"/>
          <p:cNvSpPr>
            <a:spLocks noGrp="1"/>
          </p:cNvSpPr>
          <p:nvPr>
            <p:ph type="title"/>
          </p:nvPr>
        </p:nvSpPr>
        <p:spPr>
          <a:xfrm>
            <a:off x="3941" y="14452"/>
            <a:ext cx="9144000" cy="1143000"/>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12.9 Hospice utilization at the time of death among Medicare beneficiaries with ESRD overall, and by age, race, ethnicity, sex, modality, and whether dialysis was discontinued, 2000-2014</a:t>
            </a:r>
            <a:endParaRPr lang="en-US" sz="2400" b="1" dirty="0"/>
          </a:p>
        </p:txBody>
      </p:sp>
      <p:sp>
        <p:nvSpPr>
          <p:cNvPr id="9" name="Rectangle 8"/>
          <p:cNvSpPr/>
          <p:nvPr/>
        </p:nvSpPr>
        <p:spPr>
          <a:xfrm>
            <a:off x="3045495" y="1355129"/>
            <a:ext cx="3053015"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0" name="Rectangle 9"/>
          <p:cNvSpPr/>
          <p:nvPr/>
        </p:nvSpPr>
        <p:spPr>
          <a:xfrm>
            <a:off x="515335" y="5592429"/>
            <a:ext cx="8113329"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Tree>
    <p:extLst>
      <p:ext uri="{BB962C8B-B14F-4D97-AF65-F5344CB8AC3E}">
        <p14:creationId xmlns:p14="http://schemas.microsoft.com/office/powerpoint/2010/main" val="865511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51</a:t>
            </a:fld>
            <a:endParaRPr lang="en-US" dirty="0"/>
          </a:p>
        </p:txBody>
      </p:sp>
      <p:sp>
        <p:nvSpPr>
          <p:cNvPr id="3" name="Title 2"/>
          <p:cNvSpPr>
            <a:spLocks noGrp="1"/>
          </p:cNvSpPr>
          <p:nvPr>
            <p:ph type="title"/>
          </p:nvPr>
        </p:nvSpPr>
        <p:spPr>
          <a:xfrm>
            <a:off x="3941" y="14452"/>
            <a:ext cx="9144000" cy="1143000"/>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12.9 Hospice utilization at the time of death among Medicare beneficiaries with ESRD overall, and by age, race, ethnicity, sex, modality, and whether dialysis was discontinued, 2000-2014</a:t>
            </a:r>
            <a:endParaRPr lang="en-US" sz="2400" b="1" dirty="0"/>
          </a:p>
        </p:txBody>
      </p:sp>
      <p:sp>
        <p:nvSpPr>
          <p:cNvPr id="9" name="Rectangle 8"/>
          <p:cNvSpPr/>
          <p:nvPr/>
        </p:nvSpPr>
        <p:spPr>
          <a:xfrm>
            <a:off x="1197745" y="1355129"/>
            <a:ext cx="6748514"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(g)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whether patients discontinued dialysis before death</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0" name="Rectangle 9"/>
          <p:cNvSpPr/>
          <p:nvPr/>
        </p:nvSpPr>
        <p:spPr>
          <a:xfrm>
            <a:off x="458185" y="5578603"/>
            <a:ext cx="8227629"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Tree>
    <p:extLst>
      <p:ext uri="{BB962C8B-B14F-4D97-AF65-F5344CB8AC3E}">
        <p14:creationId xmlns:p14="http://schemas.microsoft.com/office/powerpoint/2010/main" val="2254039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52</a:t>
            </a:fld>
            <a:endParaRPr lang="en-US" dirty="0"/>
          </a:p>
        </p:txBody>
      </p:sp>
      <p:sp>
        <p:nvSpPr>
          <p:cNvPr id="3" name="Title 2"/>
          <p:cNvSpPr>
            <a:spLocks noGrp="1"/>
          </p:cNvSpPr>
          <p:nvPr>
            <p:ph type="title"/>
          </p:nvPr>
        </p:nvSpPr>
        <p:spPr>
          <a:xfrm>
            <a:off x="3941" y="14452"/>
            <a:ext cx="9144000" cy="1143000"/>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12.9 Hospice utilization at the time of death among Medicare beneficiaries with ESRD overall, and by age, race, ethnicity, sex, modality, and whether dialysis was discontinued, 2000-2014</a:t>
            </a:r>
            <a:endParaRPr lang="en-US" sz="2400" b="1" dirty="0"/>
          </a:p>
        </p:txBody>
      </p:sp>
      <p:sp>
        <p:nvSpPr>
          <p:cNvPr id="9" name="Rectangle 8"/>
          <p:cNvSpPr/>
          <p:nvPr/>
        </p:nvSpPr>
        <p:spPr>
          <a:xfrm>
            <a:off x="3194027" y="1355129"/>
            <a:ext cx="2755947"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(h)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state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0" name="Rectangle 9"/>
          <p:cNvSpPr/>
          <p:nvPr/>
        </p:nvSpPr>
        <p:spPr>
          <a:xfrm>
            <a:off x="481499" y="5468770"/>
            <a:ext cx="8181002"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1027" y="1814416"/>
            <a:ext cx="7221946" cy="3292456"/>
          </a:xfrm>
        </p:spPr>
      </p:pic>
    </p:spTree>
    <p:extLst>
      <p:ext uri="{BB962C8B-B14F-4D97-AF65-F5344CB8AC3E}">
        <p14:creationId xmlns:p14="http://schemas.microsoft.com/office/powerpoint/2010/main" val="3418647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53</a:t>
            </a:fld>
            <a:endParaRPr lang="en-US" dirty="0"/>
          </a:p>
        </p:txBody>
      </p:sp>
      <p:sp>
        <p:nvSpPr>
          <p:cNvPr id="3" name="Title 2"/>
          <p:cNvSpPr>
            <a:spLocks noGrp="1"/>
          </p:cNvSpPr>
          <p:nvPr>
            <p:ph type="title"/>
          </p:nvPr>
        </p:nvSpPr>
        <p:spPr>
          <a:xfrm>
            <a:off x="-1089" y="152400"/>
            <a:ext cx="9068889" cy="1181100"/>
          </a:xfrm>
        </p:spPr>
        <p:txBody>
          <a:bodyPr/>
          <a:lstStyle/>
          <a:p>
            <a:pPr marL="0" marR="0">
              <a:spcBef>
                <a:spcPts val="12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2 Figure 12.10 Advance directive prevalence before death among Nursing Home ESRD decedents with ESRD overall, and by age, race, ethnicity, sex, modality, vintage, and impaired decision making,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2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90700"/>
            <a:ext cx="6172213" cy="3859691"/>
          </a:xfrm>
        </p:spPr>
      </p:pic>
      <p:sp>
        <p:nvSpPr>
          <p:cNvPr id="5" name="Rectangle 4"/>
          <p:cNvSpPr/>
          <p:nvPr/>
        </p:nvSpPr>
        <p:spPr>
          <a:xfrm>
            <a:off x="2426476" y="1472567"/>
            <a:ext cx="4291047"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Advance </a:t>
            </a:r>
            <a:r>
              <a:rPr lang="en-US" sz="1600" b="1" dirty="0">
                <a:latin typeface="Calibri" panose="020F0502020204030204" pitchFamily="34" charset="0"/>
                <a:ea typeface="Times New Roman" panose="02020603050405020304" pitchFamily="18" charset="0"/>
                <a:cs typeface="Segoe UI" panose="020B0502040204020203" pitchFamily="34" charset="0"/>
              </a:rPr>
              <a:t>directive prevalence by 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513805" y="5562600"/>
            <a:ext cx="80391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7820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54</a:t>
            </a:fld>
            <a:endParaRPr lang="en-US" dirty="0"/>
          </a:p>
        </p:txBody>
      </p:sp>
      <p:sp>
        <p:nvSpPr>
          <p:cNvPr id="3" name="Title 2"/>
          <p:cNvSpPr>
            <a:spLocks noGrp="1"/>
          </p:cNvSpPr>
          <p:nvPr>
            <p:ph type="title"/>
          </p:nvPr>
        </p:nvSpPr>
        <p:spPr>
          <a:xfrm>
            <a:off x="-6531" y="201082"/>
            <a:ext cx="9144000" cy="990600"/>
          </a:xfrm>
        </p:spPr>
        <p:txBody>
          <a:bodyPr/>
          <a:lstStyle/>
          <a:p>
            <a:pPr marL="0" marR="0">
              <a:spcBef>
                <a:spcPts val="12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12.10 Advance directive prevalence before death among Nursing Home ESRD decedents with ESRD overall, and by age, race, ethnicity, sex, modality, vintage, and impaired decision making,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4000" dirty="0"/>
          </a:p>
        </p:txBody>
      </p:sp>
      <p:sp>
        <p:nvSpPr>
          <p:cNvPr id="6" name="Rectangle 5"/>
          <p:cNvSpPr/>
          <p:nvPr/>
        </p:nvSpPr>
        <p:spPr>
          <a:xfrm>
            <a:off x="457200" y="5573045"/>
            <a:ext cx="82296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22283"/>
            <a:ext cx="6172213" cy="3859691"/>
          </a:xfrm>
        </p:spPr>
      </p:pic>
      <p:sp>
        <p:nvSpPr>
          <p:cNvPr id="9" name="Rectangle 8"/>
          <p:cNvSpPr/>
          <p:nvPr/>
        </p:nvSpPr>
        <p:spPr>
          <a:xfrm>
            <a:off x="2789717" y="1698749"/>
            <a:ext cx="3564567"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Advance </a:t>
            </a:r>
            <a:r>
              <a:rPr lang="en-US" sz="1600" b="1" dirty="0">
                <a:latin typeface="Calibri" panose="020F0502020204030204" pitchFamily="34" charset="0"/>
                <a:ea typeface="Times New Roman" panose="02020603050405020304" pitchFamily="18" charset="0"/>
                <a:cs typeface="Segoe UI" panose="020B0502040204020203" pitchFamily="34" charset="0"/>
              </a:rPr>
              <a:t>directive prevalence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882179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55</a:t>
            </a:fld>
            <a:endParaRPr lang="en-US" dirty="0"/>
          </a:p>
        </p:txBody>
      </p:sp>
      <p:sp>
        <p:nvSpPr>
          <p:cNvPr id="3" name="Title 2"/>
          <p:cNvSpPr>
            <a:spLocks noGrp="1"/>
          </p:cNvSpPr>
          <p:nvPr>
            <p:ph type="title"/>
          </p:nvPr>
        </p:nvSpPr>
        <p:spPr>
          <a:xfrm>
            <a:off x="0" y="190500"/>
            <a:ext cx="9144000" cy="1028700"/>
          </a:xfrm>
        </p:spPr>
        <p:txBody>
          <a:bodyPr/>
          <a:lstStyle/>
          <a:p>
            <a:pPr marL="0" marR="0">
              <a:spcBef>
                <a:spcPts val="12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12.10 Advance directive prevalence before death among Nursing Home ESRD decedents with ESRD overall, and by age, race, ethnicity, sex, modality, vintage, and impaired decision making,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4000" dirty="0"/>
          </a:p>
        </p:txBody>
      </p:sp>
      <p:sp>
        <p:nvSpPr>
          <p:cNvPr id="6" name="Rectangle 5"/>
          <p:cNvSpPr/>
          <p:nvPr/>
        </p:nvSpPr>
        <p:spPr>
          <a:xfrm>
            <a:off x="590550" y="5608852"/>
            <a:ext cx="79629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49161"/>
            <a:ext cx="6172213" cy="3859691"/>
          </a:xfrm>
        </p:spPr>
      </p:pic>
      <p:sp>
        <p:nvSpPr>
          <p:cNvPr id="10" name="Rectangle 9"/>
          <p:cNvSpPr/>
          <p:nvPr/>
        </p:nvSpPr>
        <p:spPr>
          <a:xfrm>
            <a:off x="2771635" y="1410607"/>
            <a:ext cx="3600730"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Advance </a:t>
            </a:r>
            <a:r>
              <a:rPr lang="en-US" sz="1600" b="1" dirty="0">
                <a:latin typeface="Calibri" panose="020F0502020204030204" pitchFamily="34" charset="0"/>
                <a:ea typeface="Times New Roman" panose="02020603050405020304" pitchFamily="18" charset="0"/>
                <a:cs typeface="Segoe UI" panose="020B0502040204020203" pitchFamily="34" charset="0"/>
              </a:rPr>
              <a:t>directive prevalence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8840260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56</a:t>
            </a:fld>
            <a:endParaRPr lang="en-US" dirty="0"/>
          </a:p>
        </p:txBody>
      </p:sp>
      <p:sp>
        <p:nvSpPr>
          <p:cNvPr id="3" name="Title 2"/>
          <p:cNvSpPr>
            <a:spLocks noGrp="1"/>
          </p:cNvSpPr>
          <p:nvPr>
            <p:ph type="title"/>
          </p:nvPr>
        </p:nvSpPr>
        <p:spPr>
          <a:xfrm>
            <a:off x="201010" y="116057"/>
            <a:ext cx="8741979" cy="1026943"/>
          </a:xfrm>
        </p:spPr>
        <p:txBody>
          <a:bodyPr/>
          <a:lstStyle/>
          <a:p>
            <a:pPr marL="0" marR="0">
              <a:spcBef>
                <a:spcPts val="12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12.10 Advance directive prevalence before death among Nursing Home ESRD decedents with ESRD overall, and by age, race, ethnicity, sex, modality, vintage, and impaired decision making,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4000" dirty="0"/>
          </a:p>
        </p:txBody>
      </p:sp>
      <p:sp>
        <p:nvSpPr>
          <p:cNvPr id="6" name="Rectangle 5"/>
          <p:cNvSpPr/>
          <p:nvPr/>
        </p:nvSpPr>
        <p:spPr>
          <a:xfrm>
            <a:off x="457198" y="5522760"/>
            <a:ext cx="82296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
        <p:nvSpPr>
          <p:cNvPr id="9" name="Rectangle 8"/>
          <p:cNvSpPr/>
          <p:nvPr/>
        </p:nvSpPr>
        <p:spPr>
          <a:xfrm>
            <a:off x="2565712" y="1380358"/>
            <a:ext cx="4012573"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Advance </a:t>
            </a:r>
            <a:r>
              <a:rPr lang="en-US" sz="1600" b="1" dirty="0">
                <a:latin typeface="Calibri" panose="020F0502020204030204" pitchFamily="34" charset="0"/>
                <a:ea typeface="Times New Roman" panose="02020603050405020304" pitchFamily="18" charset="0"/>
                <a:cs typeface="Segoe UI" panose="020B0502040204020203" pitchFamily="34" charset="0"/>
              </a:rPr>
              <a:t>directive prevalence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70656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57</a:t>
            </a:fld>
            <a:endParaRPr lang="en-US" dirty="0"/>
          </a:p>
        </p:txBody>
      </p:sp>
      <p:sp>
        <p:nvSpPr>
          <p:cNvPr id="3" name="Title 2"/>
          <p:cNvSpPr>
            <a:spLocks noGrp="1"/>
          </p:cNvSpPr>
          <p:nvPr>
            <p:ph type="title"/>
          </p:nvPr>
        </p:nvSpPr>
        <p:spPr>
          <a:xfrm>
            <a:off x="353410" y="156415"/>
            <a:ext cx="8437179" cy="1062785"/>
          </a:xfrm>
        </p:spPr>
        <p:txBody>
          <a:bodyPr/>
          <a:lstStyle/>
          <a:p>
            <a:pPr marL="0" marR="0">
              <a:spcBef>
                <a:spcPts val="12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12.10 Advance directive prevalence before death among Nursing Home ESRD decedents with ESRD overall, and by age, race, ethnicity, sex, modality, vintage, and impaired decision making,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4000" dirty="0"/>
          </a:p>
        </p:txBody>
      </p:sp>
      <p:sp>
        <p:nvSpPr>
          <p:cNvPr id="6" name="Rectangle 5"/>
          <p:cNvSpPr/>
          <p:nvPr/>
        </p:nvSpPr>
        <p:spPr>
          <a:xfrm>
            <a:off x="457198" y="5605508"/>
            <a:ext cx="82296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45817"/>
            <a:ext cx="6172213" cy="3859691"/>
          </a:xfrm>
        </p:spPr>
      </p:pic>
      <p:sp>
        <p:nvSpPr>
          <p:cNvPr id="10" name="Rectangle 9"/>
          <p:cNvSpPr/>
          <p:nvPr/>
        </p:nvSpPr>
        <p:spPr>
          <a:xfrm>
            <a:off x="2805457" y="1407263"/>
            <a:ext cx="3533083"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Advance </a:t>
            </a:r>
            <a:r>
              <a:rPr lang="en-US" sz="1600" b="1" dirty="0">
                <a:latin typeface="Calibri" panose="020F0502020204030204" pitchFamily="34" charset="0"/>
                <a:ea typeface="Times New Roman" panose="02020603050405020304" pitchFamily="18" charset="0"/>
                <a:cs typeface="Segoe UI" panose="020B0502040204020203" pitchFamily="34" charset="0"/>
              </a:rPr>
              <a:t>directive prevalence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949924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58</a:t>
            </a:fld>
            <a:endParaRPr lang="en-US" dirty="0"/>
          </a:p>
        </p:txBody>
      </p:sp>
      <p:sp>
        <p:nvSpPr>
          <p:cNvPr id="3" name="Title 2"/>
          <p:cNvSpPr>
            <a:spLocks noGrp="1"/>
          </p:cNvSpPr>
          <p:nvPr>
            <p:ph type="title"/>
          </p:nvPr>
        </p:nvSpPr>
        <p:spPr>
          <a:xfrm>
            <a:off x="410560" y="159759"/>
            <a:ext cx="8322879" cy="946415"/>
          </a:xfrm>
        </p:spPr>
        <p:txBody>
          <a:bodyPr/>
          <a:lstStyle/>
          <a:p>
            <a:pPr marL="0" marR="0">
              <a:spcBef>
                <a:spcPts val="12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12.10 Advance directive prevalence before death among Nursing Home ESRD decedents with ESRD overall, and by age, race, ethnicity, sex, modality, vintage, and impaired decision making,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4000" dirty="0"/>
          </a:p>
        </p:txBody>
      </p:sp>
      <p:sp>
        <p:nvSpPr>
          <p:cNvPr id="6" name="Rectangle 5"/>
          <p:cNvSpPr/>
          <p:nvPr/>
        </p:nvSpPr>
        <p:spPr>
          <a:xfrm>
            <a:off x="571500" y="5605508"/>
            <a:ext cx="80391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49161"/>
            <a:ext cx="6172213" cy="3859691"/>
          </a:xfrm>
        </p:spPr>
      </p:pic>
      <p:sp>
        <p:nvSpPr>
          <p:cNvPr id="9" name="Rectangle 8"/>
          <p:cNvSpPr/>
          <p:nvPr/>
        </p:nvSpPr>
        <p:spPr>
          <a:xfrm>
            <a:off x="2581936" y="1393195"/>
            <a:ext cx="3980129"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Advance </a:t>
            </a:r>
            <a:r>
              <a:rPr lang="en-US" sz="1600" b="1" dirty="0">
                <a:latin typeface="Calibri" panose="020F0502020204030204" pitchFamily="34" charset="0"/>
                <a:ea typeface="Times New Roman" panose="02020603050405020304" pitchFamily="18" charset="0"/>
                <a:cs typeface="Segoe UI" panose="020B0502040204020203" pitchFamily="34" charset="0"/>
              </a:rPr>
              <a:t>directive prevalence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621174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59</a:t>
            </a:fld>
            <a:endParaRPr lang="en-US" dirty="0"/>
          </a:p>
        </p:txBody>
      </p:sp>
      <p:sp>
        <p:nvSpPr>
          <p:cNvPr id="3" name="Title 2"/>
          <p:cNvSpPr>
            <a:spLocks noGrp="1"/>
          </p:cNvSpPr>
          <p:nvPr>
            <p:ph type="title"/>
          </p:nvPr>
        </p:nvSpPr>
        <p:spPr>
          <a:xfrm>
            <a:off x="334360" y="251105"/>
            <a:ext cx="8475279" cy="1104900"/>
          </a:xfrm>
        </p:spPr>
        <p:txBody>
          <a:bodyPr/>
          <a:lstStyle/>
          <a:p>
            <a:pPr marL="0" marR="0">
              <a:spcBef>
                <a:spcPts val="12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12.10 Advance directive prevalence before death among Nursing Home ESRD decedents with ESRD overall, and by age, race, ethnicity, sex, modality, vintage, and impaired decision making,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4000" dirty="0"/>
          </a:p>
        </p:txBody>
      </p:sp>
      <p:sp>
        <p:nvSpPr>
          <p:cNvPr id="6" name="Rectangle 5"/>
          <p:cNvSpPr/>
          <p:nvPr/>
        </p:nvSpPr>
        <p:spPr>
          <a:xfrm>
            <a:off x="476249" y="5618344"/>
            <a:ext cx="81915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
        <p:nvSpPr>
          <p:cNvPr id="10" name="Rectangle 9"/>
          <p:cNvSpPr/>
          <p:nvPr/>
        </p:nvSpPr>
        <p:spPr>
          <a:xfrm>
            <a:off x="2633264" y="1457320"/>
            <a:ext cx="3877472"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(g) Advance </a:t>
            </a:r>
            <a:r>
              <a:rPr lang="en-US" sz="1600" b="1" dirty="0">
                <a:latin typeface="Calibri" panose="020F0502020204030204" pitchFamily="34" charset="0"/>
                <a:ea typeface="Times New Roman" panose="02020603050405020304" pitchFamily="18" charset="0"/>
                <a:cs typeface="Segoe UI" panose="020B0502040204020203" pitchFamily="34" charset="0"/>
              </a:rPr>
              <a:t>directive prevalence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vintage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475287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9525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971550" y="5491327"/>
            <a:ext cx="72009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432102" y="1325467"/>
            <a:ext cx="2279791"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ICU </a:t>
            </a:r>
            <a:r>
              <a:rPr lang="en-US" sz="1600" b="1" kern="0" dirty="0">
                <a:latin typeface="Calibri" panose="020F0502020204030204" pitchFamily="34" charset="0"/>
                <a:ea typeface="Times New Roman" panose="02020603050405020304" pitchFamily="18" charset="0"/>
                <a:cs typeface="Segoe UI" panose="020B0502040204020203" pitchFamily="34" charset="0"/>
              </a:rPr>
              <a:t>admission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age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2" y="1631636"/>
            <a:ext cx="6172213" cy="3859691"/>
          </a:xfrm>
        </p:spPr>
      </p:pic>
    </p:spTree>
    <p:extLst>
      <p:ext uri="{BB962C8B-B14F-4D97-AF65-F5344CB8AC3E}">
        <p14:creationId xmlns:p14="http://schemas.microsoft.com/office/powerpoint/2010/main" val="3533030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60</a:t>
            </a:fld>
            <a:endParaRPr lang="en-US" dirty="0"/>
          </a:p>
        </p:txBody>
      </p:sp>
      <p:sp>
        <p:nvSpPr>
          <p:cNvPr id="3" name="Title 2"/>
          <p:cNvSpPr>
            <a:spLocks noGrp="1"/>
          </p:cNvSpPr>
          <p:nvPr>
            <p:ph type="title"/>
          </p:nvPr>
        </p:nvSpPr>
        <p:spPr>
          <a:xfrm>
            <a:off x="342900" y="152400"/>
            <a:ext cx="8322879" cy="1028700"/>
          </a:xfrm>
        </p:spPr>
        <p:txBody>
          <a:bodyPr/>
          <a:lstStyle/>
          <a:p>
            <a:pPr marL="0" marR="0">
              <a:spcBef>
                <a:spcPts val="12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12.10 Advance directive prevalence before death among Nursing Home ESRD decedents with ESRD overall, and by age, race, ethnicity, sex, modality, vintage, and impaired decision making,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2000-2010</a:t>
            </a:r>
            <a:endParaRPr lang="en-US" sz="4000" dirty="0"/>
          </a:p>
        </p:txBody>
      </p:sp>
      <p:sp>
        <p:nvSpPr>
          <p:cNvPr id="6" name="Rectangle 5"/>
          <p:cNvSpPr/>
          <p:nvPr/>
        </p:nvSpPr>
        <p:spPr>
          <a:xfrm>
            <a:off x="465739" y="5612678"/>
            <a:ext cx="80772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718912"/>
            <a:ext cx="6172213" cy="3859691"/>
          </a:xfrm>
        </p:spPr>
      </p:pic>
      <p:sp>
        <p:nvSpPr>
          <p:cNvPr id="9" name="Rectangle 8"/>
          <p:cNvSpPr/>
          <p:nvPr/>
        </p:nvSpPr>
        <p:spPr>
          <a:xfrm>
            <a:off x="1848819" y="1346283"/>
            <a:ext cx="5446364"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(h) Advance </a:t>
            </a:r>
            <a:r>
              <a:rPr lang="en-US" sz="1600" b="1" dirty="0">
                <a:latin typeface="Calibri" panose="020F0502020204030204" pitchFamily="34" charset="0"/>
                <a:ea typeface="Times New Roman" panose="02020603050405020304" pitchFamily="18" charset="0"/>
                <a:cs typeface="Segoe UI" panose="020B0502040204020203" pitchFamily="34" charset="0"/>
              </a:rPr>
              <a:t>directive prevalence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by impaired decision making</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9750703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61</a:t>
            </a:fld>
            <a:endParaRPr lang="en-US" dirty="0"/>
          </a:p>
        </p:txBody>
      </p:sp>
      <p:sp>
        <p:nvSpPr>
          <p:cNvPr id="3" name="Title 2"/>
          <p:cNvSpPr>
            <a:spLocks noGrp="1"/>
          </p:cNvSpPr>
          <p:nvPr>
            <p:ph type="title"/>
          </p:nvPr>
        </p:nvSpPr>
        <p:spPr>
          <a:xfrm>
            <a:off x="438150" y="185372"/>
            <a:ext cx="8267700" cy="792162"/>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12.11 Percent with treatment limitation in advance directives, 2000-2010</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4522" y="990597"/>
            <a:ext cx="6174956" cy="4748489"/>
          </a:xfrm>
        </p:spPr>
      </p:pic>
      <p:sp>
        <p:nvSpPr>
          <p:cNvPr id="6" name="Rectangle 5"/>
          <p:cNvSpPr/>
          <p:nvPr/>
        </p:nvSpPr>
        <p:spPr>
          <a:xfrm>
            <a:off x="219075" y="5676900"/>
            <a:ext cx="870585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DNR, do not resuscitate;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1632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62</a:t>
            </a:fld>
            <a:endParaRPr lang="en-US" dirty="0"/>
          </a:p>
        </p:txBody>
      </p:sp>
      <p:sp>
        <p:nvSpPr>
          <p:cNvPr id="3" name="Title 2"/>
          <p:cNvSpPr>
            <a:spLocks noGrp="1"/>
          </p:cNvSpPr>
          <p:nvPr>
            <p:ph type="title"/>
          </p:nvPr>
        </p:nvSpPr>
        <p:spPr>
          <a:xfrm>
            <a:off x="419100" y="190499"/>
            <a:ext cx="8305800" cy="792162"/>
          </a:xfrm>
        </p:spPr>
        <p:txBody>
          <a:bodyPr/>
          <a:lstStyle/>
          <a:p>
            <a:pPr marL="0" marR="0">
              <a:spcBef>
                <a:spcPts val="60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12.12 Type of treatment limitations listed in advance directives, 2000-2010</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090258"/>
            <a:ext cx="6858014" cy="4288545"/>
          </a:xfrm>
        </p:spPr>
      </p:pic>
      <p:sp>
        <p:nvSpPr>
          <p:cNvPr id="6" name="Rectangle 5"/>
          <p:cNvSpPr/>
          <p:nvPr/>
        </p:nvSpPr>
        <p:spPr>
          <a:xfrm>
            <a:off x="0" y="54864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DNR, do not resuscitate;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7472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63</a:t>
            </a:fld>
            <a:endParaRPr lang="en-US" dirty="0"/>
          </a:p>
        </p:txBody>
      </p:sp>
      <p:sp>
        <p:nvSpPr>
          <p:cNvPr id="3" name="Title 2"/>
          <p:cNvSpPr>
            <a:spLocks noGrp="1"/>
          </p:cNvSpPr>
          <p:nvPr>
            <p:ph type="title"/>
          </p:nvPr>
        </p:nvSpPr>
        <p:spPr>
          <a:xfrm>
            <a:off x="323850" y="190499"/>
            <a:ext cx="8496300" cy="830262"/>
          </a:xfrm>
        </p:spPr>
        <p:txBody>
          <a:bodyPr/>
          <a:lstStyle/>
          <a:p>
            <a:pPr marL="0" marR="0">
              <a:spcBef>
                <a:spcPts val="60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12.13 Prevalence of advance directive components, by decision-making status, 2000-2010</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128358"/>
            <a:ext cx="6858014" cy="4288545"/>
          </a:xfrm>
        </p:spPr>
      </p:pic>
      <p:sp>
        <p:nvSpPr>
          <p:cNvPr id="6" name="Rectangle 5"/>
          <p:cNvSpPr/>
          <p:nvPr/>
        </p:nvSpPr>
        <p:spPr>
          <a:xfrm>
            <a:off x="0" y="5524500"/>
            <a:ext cx="9144000"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a:t>
            </a:r>
            <a:endParaRPr lang="en-US" sz="1200" i="1" dirty="0"/>
          </a:p>
        </p:txBody>
      </p:sp>
    </p:spTree>
    <p:extLst>
      <p:ext uri="{BB962C8B-B14F-4D97-AF65-F5344CB8AC3E}">
        <p14:creationId xmlns:p14="http://schemas.microsoft.com/office/powerpoint/2010/main" val="16320073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64</a:t>
            </a:fld>
            <a:endParaRPr lang="en-US" dirty="0"/>
          </a:p>
        </p:txBody>
      </p:sp>
      <p:sp>
        <p:nvSpPr>
          <p:cNvPr id="3" name="Title 2"/>
          <p:cNvSpPr>
            <a:spLocks noGrp="1"/>
          </p:cNvSpPr>
          <p:nvPr>
            <p:ph type="title"/>
          </p:nvPr>
        </p:nvSpPr>
        <p:spPr>
          <a:xfrm>
            <a:off x="381000" y="201194"/>
            <a:ext cx="8382000" cy="792162"/>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12.14 Prevalence of impaired decision-making capacity, by patient characteristics</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3" y="1664809"/>
            <a:ext cx="6172213" cy="3859691"/>
          </a:xfrm>
        </p:spPr>
      </p:pic>
      <p:sp>
        <p:nvSpPr>
          <p:cNvPr id="5" name="Rectangle 4"/>
          <p:cNvSpPr/>
          <p:nvPr/>
        </p:nvSpPr>
        <p:spPr>
          <a:xfrm>
            <a:off x="1955739" y="1138544"/>
            <a:ext cx="5232523"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Prevalence </a:t>
            </a:r>
            <a:r>
              <a:rPr lang="en-US" sz="1600" b="1" kern="0" dirty="0">
                <a:latin typeface="Calibri" panose="020F0502020204030204" pitchFamily="34" charset="0"/>
                <a:ea typeface="Times New Roman" panose="02020603050405020304" pitchFamily="18" charset="0"/>
                <a:cs typeface="Segoe UI" panose="020B0502040204020203" pitchFamily="34" charset="0"/>
              </a:rPr>
              <a:t>of impaired decision making capacity, by sex</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5245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5892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65</a:t>
            </a:fld>
            <a:endParaRPr lang="en-US" dirty="0"/>
          </a:p>
        </p:txBody>
      </p:sp>
      <p:sp>
        <p:nvSpPr>
          <p:cNvPr id="3" name="Title 2"/>
          <p:cNvSpPr>
            <a:spLocks noGrp="1"/>
          </p:cNvSpPr>
          <p:nvPr>
            <p:ph type="title"/>
          </p:nvPr>
        </p:nvSpPr>
        <p:spPr>
          <a:xfrm>
            <a:off x="704850" y="114300"/>
            <a:ext cx="7734300" cy="792162"/>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12.14 Prevalence of impaired decision-making capacity, by patient characteristics</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559801" y="1138544"/>
            <a:ext cx="6024406"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Prevalence </a:t>
            </a:r>
            <a:r>
              <a:rPr lang="en-US" sz="1600" b="1" kern="0" dirty="0">
                <a:latin typeface="Calibri" panose="020F0502020204030204" pitchFamily="34" charset="0"/>
                <a:ea typeface="Times New Roman" panose="02020603050405020304" pitchFamily="18" charset="0"/>
                <a:cs typeface="Segoe UI" panose="020B0502040204020203" pitchFamily="34" charset="0"/>
              </a:rPr>
              <a:t>of impaired decision making capacity,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age at death</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5245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532481"/>
            <a:ext cx="6172213" cy="3859691"/>
          </a:xfrm>
        </p:spPr>
      </p:pic>
    </p:spTree>
    <p:extLst>
      <p:ext uri="{BB962C8B-B14F-4D97-AF65-F5344CB8AC3E}">
        <p14:creationId xmlns:p14="http://schemas.microsoft.com/office/powerpoint/2010/main" val="1541541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66</a:t>
            </a:fld>
            <a:endParaRPr lang="en-US" dirty="0"/>
          </a:p>
        </p:txBody>
      </p:sp>
      <p:sp>
        <p:nvSpPr>
          <p:cNvPr id="3" name="Title 2"/>
          <p:cNvSpPr>
            <a:spLocks noGrp="1"/>
          </p:cNvSpPr>
          <p:nvPr>
            <p:ph type="title"/>
          </p:nvPr>
        </p:nvSpPr>
        <p:spPr>
          <a:xfrm>
            <a:off x="666750" y="193298"/>
            <a:ext cx="7810500" cy="792162"/>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12.14 Prevalence of impaired decision-making capacity, by patient characteristics</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724110" y="1138544"/>
            <a:ext cx="5695791"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Prevalence </a:t>
            </a:r>
            <a:r>
              <a:rPr lang="en-US" sz="1600" b="1" kern="0" dirty="0">
                <a:latin typeface="Calibri" panose="020F0502020204030204" pitchFamily="34" charset="0"/>
                <a:ea typeface="Times New Roman" panose="02020603050405020304" pitchFamily="18" charset="0"/>
                <a:cs typeface="Segoe UI" panose="020B0502040204020203" pitchFamily="34" charset="0"/>
              </a:rPr>
              <a:t>of impaired decision making capacity,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modality</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5245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532481"/>
            <a:ext cx="6172213" cy="3859691"/>
          </a:xfrm>
        </p:spPr>
      </p:pic>
    </p:spTree>
    <p:extLst>
      <p:ext uri="{BB962C8B-B14F-4D97-AF65-F5344CB8AC3E}">
        <p14:creationId xmlns:p14="http://schemas.microsoft.com/office/powerpoint/2010/main" val="16667023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67</a:t>
            </a:fld>
            <a:endParaRPr lang="en-US" dirty="0"/>
          </a:p>
        </p:txBody>
      </p:sp>
      <p:sp>
        <p:nvSpPr>
          <p:cNvPr id="3" name="Title 2"/>
          <p:cNvSpPr>
            <a:spLocks noGrp="1"/>
          </p:cNvSpPr>
          <p:nvPr>
            <p:ph type="title"/>
          </p:nvPr>
        </p:nvSpPr>
        <p:spPr>
          <a:xfrm>
            <a:off x="514350" y="180268"/>
            <a:ext cx="8115300" cy="792162"/>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12.14 Prevalence of impaired decision-making capacity, by patient characteristics</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908451" y="1138544"/>
            <a:ext cx="5327099"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(d) Prevalence </a:t>
            </a:r>
            <a:r>
              <a:rPr lang="en-US" sz="1600" b="1" kern="0" dirty="0">
                <a:latin typeface="Calibri" panose="020F0502020204030204" pitchFamily="34" charset="0"/>
                <a:ea typeface="Times New Roman" panose="02020603050405020304" pitchFamily="18" charset="0"/>
                <a:cs typeface="Segoe UI" panose="020B0502040204020203" pitchFamily="34" charset="0"/>
              </a:rPr>
              <a:t>of impaired decision making capacity,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race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5245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532481"/>
            <a:ext cx="6172213" cy="3859691"/>
          </a:xfrm>
        </p:spPr>
      </p:pic>
    </p:spTree>
    <p:extLst>
      <p:ext uri="{BB962C8B-B14F-4D97-AF65-F5344CB8AC3E}">
        <p14:creationId xmlns:p14="http://schemas.microsoft.com/office/powerpoint/2010/main" val="13650260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68</a:t>
            </a:fld>
            <a:endParaRPr lang="en-US" dirty="0"/>
          </a:p>
        </p:txBody>
      </p:sp>
      <p:sp>
        <p:nvSpPr>
          <p:cNvPr id="3" name="Title 2"/>
          <p:cNvSpPr>
            <a:spLocks noGrp="1"/>
          </p:cNvSpPr>
          <p:nvPr>
            <p:ph type="title"/>
          </p:nvPr>
        </p:nvSpPr>
        <p:spPr>
          <a:xfrm>
            <a:off x="647700" y="191154"/>
            <a:ext cx="7848600" cy="792162"/>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12.14 Prevalence of impaired decision-making capacity, by patient characteristics</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779414" y="1138544"/>
            <a:ext cx="5585183"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(e) Prevalence </a:t>
            </a:r>
            <a:r>
              <a:rPr lang="en-US" sz="1600" b="1" kern="0" dirty="0">
                <a:latin typeface="Calibri" panose="020F0502020204030204" pitchFamily="34" charset="0"/>
                <a:ea typeface="Times New Roman" panose="02020603050405020304" pitchFamily="18" charset="0"/>
                <a:cs typeface="Segoe UI" panose="020B0502040204020203" pitchFamily="34" charset="0"/>
              </a:rPr>
              <a:t>of impaired decision making capacity,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vintage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5245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532481"/>
            <a:ext cx="6172213" cy="3859691"/>
          </a:xfrm>
        </p:spPr>
      </p:pic>
    </p:spTree>
    <p:extLst>
      <p:ext uri="{BB962C8B-B14F-4D97-AF65-F5344CB8AC3E}">
        <p14:creationId xmlns:p14="http://schemas.microsoft.com/office/powerpoint/2010/main" val="16392768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69</a:t>
            </a:fld>
            <a:endParaRPr lang="en-US" dirty="0"/>
          </a:p>
        </p:txBody>
      </p:sp>
      <p:sp>
        <p:nvSpPr>
          <p:cNvPr id="3" name="Title 2"/>
          <p:cNvSpPr>
            <a:spLocks noGrp="1"/>
          </p:cNvSpPr>
          <p:nvPr>
            <p:ph type="title"/>
          </p:nvPr>
        </p:nvSpPr>
        <p:spPr>
          <a:xfrm>
            <a:off x="1064575" y="105862"/>
            <a:ext cx="6988724" cy="618038"/>
          </a:xfrm>
        </p:spPr>
        <p:txBody>
          <a:bodyPr/>
          <a:lstStyle/>
          <a:p>
            <a:pPr marL="0" marR="0">
              <a:spcBef>
                <a:spcPts val="0"/>
              </a:spcBef>
              <a:spcAft>
                <a:spcPts val="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2 Figure 12.15 Costs in the (a) last 30 days of life, and (b) last 7 days of life in relation to timing of hospice care,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2014</a:t>
            </a:r>
            <a:endParaRPr lang="en-US" sz="20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2685" y="1082337"/>
            <a:ext cx="5398629" cy="3908763"/>
          </a:xfrm>
        </p:spPr>
      </p:pic>
      <p:sp>
        <p:nvSpPr>
          <p:cNvPr id="5" name="Rectangle 4"/>
          <p:cNvSpPr/>
          <p:nvPr/>
        </p:nvSpPr>
        <p:spPr>
          <a:xfrm>
            <a:off x="3557137" y="744170"/>
            <a:ext cx="2029723" cy="338554"/>
          </a:xfrm>
          <a:prstGeom prst="rect">
            <a:avLst/>
          </a:prstGeom>
        </p:spPr>
        <p:txBody>
          <a:bodyPr wrap="none">
            <a:spAutoFit/>
          </a:bodyPr>
          <a:lstStyle/>
          <a:p>
            <a:pPr marR="0" lvl="0" algn="ctr" fontAlgn="base">
              <a:spcBef>
                <a:spcPts val="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Last </a:t>
            </a:r>
            <a:r>
              <a:rPr lang="en-US" sz="1600" b="1" kern="0" dirty="0">
                <a:latin typeface="Calibri" panose="020F0502020204030204" pitchFamily="34" charset="0"/>
                <a:ea typeface="Times New Roman" panose="02020603050405020304" pitchFamily="18" charset="0"/>
                <a:cs typeface="Segoe UI" panose="020B0502040204020203" pitchFamily="34" charset="0"/>
              </a:rPr>
              <a:t>30 days of life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13063" y="4991100"/>
            <a:ext cx="9144000" cy="1277273"/>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exclusive of those patients without any costs during the last 30 days of life and those with negative costs. Date of the first claim in the Hospice SAF (HCFASAF=H) within the last 90 days of life is taken as the date of first receipt of hospice services. Timing of hospice referral in relation to death was categorized as 0-2 days, 3-5 days 6-14 days and 15-90 days). Explanation of box plot: the lower border of the box is the first quartile and the upper border is the third quartile of the distribution, the length of the box is the interquartile range, and the line in the middle of the box is the median value. The whiskers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284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9525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066798" y="5539889"/>
            <a:ext cx="70104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412868" y="1380536"/>
            <a:ext cx="2318263"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ICU </a:t>
            </a:r>
            <a:r>
              <a:rPr lang="en-US" sz="1600" b="1" kern="0" dirty="0">
                <a:latin typeface="Calibri" panose="020F0502020204030204" pitchFamily="34" charset="0"/>
                <a:ea typeface="Times New Roman" panose="02020603050405020304" pitchFamily="18" charset="0"/>
                <a:cs typeface="Segoe UI" panose="020B0502040204020203" pitchFamily="34" charset="0"/>
              </a:rPr>
              <a:t>admission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race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2" y="1691950"/>
            <a:ext cx="6172213" cy="3859691"/>
          </a:xfrm>
        </p:spPr>
      </p:pic>
    </p:spTree>
    <p:extLst>
      <p:ext uri="{BB962C8B-B14F-4D97-AF65-F5344CB8AC3E}">
        <p14:creationId xmlns:p14="http://schemas.microsoft.com/office/powerpoint/2010/main" val="31211490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70</a:t>
            </a:fld>
            <a:endParaRPr lang="en-US" dirty="0"/>
          </a:p>
        </p:txBody>
      </p:sp>
      <p:sp>
        <p:nvSpPr>
          <p:cNvPr id="3" name="Title 2"/>
          <p:cNvSpPr>
            <a:spLocks noGrp="1"/>
          </p:cNvSpPr>
          <p:nvPr>
            <p:ph type="title"/>
          </p:nvPr>
        </p:nvSpPr>
        <p:spPr>
          <a:xfrm>
            <a:off x="897975" y="84138"/>
            <a:ext cx="7340164" cy="621635"/>
          </a:xfrm>
        </p:spPr>
        <p:txBody>
          <a:bodyPr/>
          <a:lstStyle/>
          <a:p>
            <a:pPr marL="0" marR="0">
              <a:spcBef>
                <a:spcPts val="0"/>
              </a:spcBef>
              <a:spcAft>
                <a:spcPts val="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2 Figure 12.15 Costs in the (a) last 30 days of life, and (b) last 7 days of life in relation to timing of hospice care,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2014</a:t>
            </a:r>
            <a:endParaRPr lang="en-US" sz="20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8743" y="1120437"/>
            <a:ext cx="5398629" cy="3908763"/>
          </a:xfrm>
        </p:spPr>
      </p:pic>
      <p:sp>
        <p:nvSpPr>
          <p:cNvPr id="5" name="Rectangle 4"/>
          <p:cNvSpPr/>
          <p:nvPr/>
        </p:nvSpPr>
        <p:spPr>
          <a:xfrm>
            <a:off x="3600484" y="749992"/>
            <a:ext cx="1935145" cy="338554"/>
          </a:xfrm>
          <a:prstGeom prst="rect">
            <a:avLst/>
          </a:prstGeom>
        </p:spPr>
        <p:txBody>
          <a:bodyPr wrap="none">
            <a:spAutoFit/>
          </a:bodyPr>
          <a:lstStyle/>
          <a:p>
            <a:pPr marR="0" lvl="0" algn="ctr" fontAlgn="base">
              <a:spcBef>
                <a:spcPts val="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Last 7 </a:t>
            </a:r>
            <a:r>
              <a:rPr lang="en-US" sz="1600" b="1" kern="0" dirty="0">
                <a:latin typeface="Calibri" panose="020F0502020204030204" pitchFamily="34" charset="0"/>
                <a:ea typeface="Times New Roman" panose="02020603050405020304" pitchFamily="18" charset="0"/>
                <a:cs typeface="Segoe UI" panose="020B0502040204020203" pitchFamily="34" charset="0"/>
              </a:rPr>
              <a:t>days of life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3942" y="5029200"/>
            <a:ext cx="9144000" cy="1277273"/>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exclusive of those patients without any costs during the last 30 days of life and those with negative costs. Date of the first claim in the Hospice SAF (HCFASAF=H) within the last 90 days of life is taken as the date of first receipt of hospice services. Timing of hospice referral in relation to death was categorized as 0-2 days, 3-5 days 6-14 days and 15-90 days). Explanation of box plot: the lower border of the box is the first quartile and the upper border is the third quartile of the distribution, the length of the box is the interquartile range, and the line in the middle of the box is the median value. The whiskers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446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9525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838200" y="5524500"/>
            <a:ext cx="74676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208489" y="1380536"/>
            <a:ext cx="2727029"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(d) ICU </a:t>
            </a:r>
            <a:r>
              <a:rPr lang="en-US" sz="1600" b="1" kern="0" dirty="0">
                <a:latin typeface="Calibri" panose="020F0502020204030204" pitchFamily="34" charset="0"/>
                <a:ea typeface="Times New Roman" panose="02020603050405020304" pitchFamily="18" charset="0"/>
                <a:cs typeface="Segoe UI" panose="020B0502040204020203" pitchFamily="34" charset="0"/>
              </a:rPr>
              <a:t>admission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ethnicity</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664809"/>
            <a:ext cx="6172213" cy="3859691"/>
          </a:xfrm>
        </p:spPr>
      </p:pic>
    </p:spTree>
    <p:extLst>
      <p:ext uri="{BB962C8B-B14F-4D97-AF65-F5344CB8AC3E}">
        <p14:creationId xmlns:p14="http://schemas.microsoft.com/office/powerpoint/2010/main" val="2260763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9525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857250" y="5501837"/>
            <a:ext cx="74295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447334" y="1380536"/>
            <a:ext cx="2249335"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(e) ICU </a:t>
            </a:r>
            <a:r>
              <a:rPr lang="en-US" sz="1600" b="1" kern="0" dirty="0">
                <a:latin typeface="Calibri" panose="020F0502020204030204" pitchFamily="34" charset="0"/>
                <a:ea typeface="Times New Roman" panose="02020603050405020304" pitchFamily="18" charset="0"/>
                <a:cs typeface="Segoe UI" panose="020B0502040204020203" pitchFamily="34" charset="0"/>
              </a:rPr>
              <a:t>admission by </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sex</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894" y="1642146"/>
            <a:ext cx="6172213" cy="3859691"/>
          </a:xfrm>
        </p:spPr>
      </p:pic>
    </p:spTree>
    <p:extLst>
      <p:ext uri="{BB962C8B-B14F-4D97-AF65-F5344CB8AC3E}">
        <p14:creationId xmlns:p14="http://schemas.microsoft.com/office/powerpoint/2010/main" val="3705733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840</TotalTime>
  <Words>8092</Words>
  <Application>Microsoft Office PowerPoint</Application>
  <PresentationFormat>On-screen Show (4:3)</PresentationFormat>
  <Paragraphs>1197</Paragraphs>
  <Slides>70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SimSun</vt:lpstr>
      <vt:lpstr>Arial</vt:lpstr>
      <vt:lpstr>Calibri</vt:lpstr>
      <vt:lpstr>Candara</vt:lpstr>
      <vt:lpstr>Constantia</vt:lpstr>
      <vt:lpstr>Segoe UI</vt:lpstr>
      <vt:lpstr>Times New Roman</vt:lpstr>
      <vt:lpstr>ADR_PPT_Template_CKD</vt:lpstr>
      <vt:lpstr>PowerPoint Presentation</vt:lpstr>
      <vt:lpstr>vol 2 Table 12.1 Characteristics of decedents with ESRD by death year, 2000-2014 </vt:lpstr>
      <vt:lpstr>vol 2 Figure 12.1 Hospital admission during the last 90 days of life among Medicare beneficiaries with ESRD, 2000-2014 </vt:lpstr>
      <vt:lpstr>vol 2 Figure 12.2 Days spent in the hospital during the last 90 days of life among Medicare beneficiaries with ESRD, 2000-2014 </vt:lpstr>
      <vt:lpstr>vol 2 Figure 12.3 ICU admission during the last 90 days of life among Medicare beneficiaries with ESRD overall, and by age, race, ethnicity, sex, and modality, 2000-2014 </vt:lpstr>
      <vt:lpstr>vol 2 Figure 12.3 ICU admission during the last 90 days of life among Medicare beneficiaries with ESRD overall, and by age, race, ethnicity, sex, and modality, 2000-2014 </vt:lpstr>
      <vt:lpstr>vol 2 Figure 12.3 ICU admission during the last 90 days of life among Medicare beneficiaries with ESRD overall, and by age, race, ethnicity, sex, and modality, 2000-2014 </vt:lpstr>
      <vt:lpstr>vol 2 Figure 12.3 ICU admission during the last 90 days of life among Medicare beneficiaries with ESRD overall, and by age, race, ethnicity, sex, and modality, 2000-2014 </vt:lpstr>
      <vt:lpstr>vol 2 Figure 12.3 ICU admission during the last 90 days of life among Medicare beneficiaries with ESRD overall, and by age, race, ethnicity, sex, and modality, 2000-2014 </vt:lpstr>
      <vt:lpstr>vol 2 Figure 12.3 ICU admission during the last 90 days of life among Medicare beneficiaries with ESRD overall, and by age, race, ethnicity, sex, and modality, 2000-2014 </vt:lpstr>
      <vt:lpstr>vol 2 Figure 12.3 ICU admission during the last 90 days of life among Medicare beneficiaries with ESRD overall, and by age, race, ethnicity, sex, and modality, 2000-2014 </vt:lpstr>
      <vt:lpstr>vol 2 Figure 12.4 Intensive procedures during the last 90 days of life among Medicare beneficiaries with ESRD overall, and by age, race, ethnicity, sex, and modality, 2000-2014  </vt:lpstr>
      <vt:lpstr>vol 2 Figure 12.4 Intensive procedures during the last 90 days of life among Medicare beneficiaries with ESRD overall, and by age, race, ethnicity, sex, and modality, 2000-2014  </vt:lpstr>
      <vt:lpstr>vol 2 Figure 12.4 Intensive procedures during the last 90 days of life among Medicare beneficiaries with ESRD overall, and by age, race, ethnicity, sex, and modality, 2000-2014  </vt:lpstr>
      <vt:lpstr>vol 2 Figure 12.4 Intensive procedures during the last 90 days of life among Medicare beneficiaries with ESRD overall, and by age, race, ethnicity, sex, and modality, 2000-2014  </vt:lpstr>
      <vt:lpstr>vol 2 Figure 12.4 Intensive procedures during the last 90 days of life among Medicare beneficiaries with ESRD overall, and by age, race, ethnicity, sex, and modality, 2000-2014  </vt:lpstr>
      <vt:lpstr>vol 2 Figure 12.4 Intensive procedures during the last 90 days of life among Medicare beneficiaries with ESRD overall, and by age, race, ethnicity, sex, and modality, 2000-2014  </vt:lpstr>
      <vt:lpstr>vol 2 Figure 12.4 Intensive procedures during the last 90 days of life among Medicare beneficiaries with ESRD overall, and by age, race, ethnicity, sex, and modality, 2000-2014  </vt:lpstr>
      <vt:lpstr>vol 2 Figure 12.5 Inpatient surgical procedures among Medicare beneficiaries with ESRD overall, and by age, race, ethnicity, sex, and modality, 2000-2014  </vt:lpstr>
      <vt:lpstr>vol 2 Figure 12.5 Inpatient surgical procedures among Medicare beneficiaries with ESRD overall, and by age, race, ethnicity, sex, and modality, 2000-2014  </vt:lpstr>
      <vt:lpstr>vol 2 Figure 12.5 Inpatient surgical procedures among Medicare beneficiaries with ESRD overall, and by age, race, ethnicity, sex, and modality, 2000-2014  </vt:lpstr>
      <vt:lpstr>vol 2 Figure 12.5 Inpatient surgical procedures among Medicare beneficiaries with ESRD overall, and by age, race, ethnicity, sex, and modality, 2000-2014  </vt:lpstr>
      <vt:lpstr>vol 2 Figure 12.5 Inpatient surgical procedures among Medicare beneficiaries with ESRD overall, and by age, race, ethnicity, sex, and modality, 2000-2014  </vt:lpstr>
      <vt:lpstr>vol 2 Figure 12.5 Inpatient surgical procedures among Medicare beneficiaries with ESRD overall, and by age, race, ethnicity, sex, and modality, 2000-2014  </vt:lpstr>
      <vt:lpstr>vol 2 Figure 12.6 Inpatient deaths among Medicare beneficiaries with ESRD overall, and by age, race, ethnicity, sex, and modality, 2000-2014  </vt:lpstr>
      <vt:lpstr>vol 2 Figure 12.6 Inpatient deaths among Medicare beneficiaries with ESRD overall, and by age, race, ethnicity, sex, and modality, 2000-2014  </vt:lpstr>
      <vt:lpstr>vol 2 Figure 12.6 Inpatient deaths among Medicare beneficiaries with ESRD overall, and by age, race, ethnicity, sex, and modality, 2000-2014  </vt:lpstr>
      <vt:lpstr>vol 2 Figure 12.6 Inpatient deaths among Medicare beneficiaries with ESRD overall, and by age, race, ethnicity, sex, and modality, 2000-2014  </vt:lpstr>
      <vt:lpstr>vol 2 Figure 12.6 Inpatient deaths among Medicare beneficiaries with ESRD overall, and by age, race, ethnicity, sex, and modality, 2000-2014  </vt:lpstr>
      <vt:lpstr>vol 2 Figure 12.6 Inpatient deaths among Medicare beneficiaries with ESRD overall, and by age, race, ethnicity, sex, and modality, 2000-2014  </vt:lpstr>
      <vt:lpstr>vol 2 Figure 12.7 Skilled nursing facility utilization among Medicare beneficiaries with ESRD overall, and by age, race, ethnicity, sex, and modality, 2000-2014  </vt:lpstr>
      <vt:lpstr>vol 2 Figure 12.7 Skilled nursing facility utilization among Medicare beneficiaries with ESRD overall, and by age, race, ethnicity, sex, and modality, 2000-2014  </vt:lpstr>
      <vt:lpstr>vol 2 Figure 12.7 Skilled nursing facility utilization among Medicare beneficiaries with ESRD overall, and by age, race, ethnicity, sex, and modality, 2000-2014  </vt:lpstr>
      <vt:lpstr>vol 2 Figure 12.7 Skilled nursing facility utilization among Medicare beneficiaries with ESRD overall, and by age, race, ethnicity, sex, and modality, 2000-2014  </vt:lpstr>
      <vt:lpstr>vol 2 Figure 12.7 Skilled nursing facility utilization among Medicare beneficiaries with ESRD overall, and by age, race, ethnicity, sex, and modality, 2000-2014  </vt:lpstr>
      <vt:lpstr>vol 2 Figure 12.7 Skilled nursing facility utilization among Medicare beneficiaries with ESRD overall, and by age, race, ethnicity, sex, and modality, 2000-2014  </vt:lpstr>
      <vt:lpstr>vol 2 Figure 12.8 Dialysis discontinuation before death among decedents overall, and by age, race, ethnicity, sex, and modality, 2000-2014 </vt:lpstr>
      <vt:lpstr>vol 2 Figure 12.8 Dialysis discontinuation before death among decedents overall, and by age, race, ethnicity, sex, and modality, 2000-2014 </vt:lpstr>
      <vt:lpstr>vol 2 Figure 12.8 Dialysis discontinuation before death among decedents overall, and by age, race, ethnicity, sex, and modality, 2000-2014 </vt:lpstr>
      <vt:lpstr>vol 2 Figure 12.8 Dialysis discontinuation before death among decedents overall, and by age, race, ethnicity, sex, and modality, 2000-2014 </vt:lpstr>
      <vt:lpstr>vol 2 Figure 12.8 Dialysis discontinuation before death among decedents overall, and by age, race, ethnicity, sex, and modality, 2000-2014 </vt:lpstr>
      <vt:lpstr>vol 2 Figure 12.8 Dialysis discontinuation before death among decedents overall, and by age, race, ethnicity, sex, and modality, 2000-2014 </vt:lpstr>
      <vt:lpstr>vol 2 Figure 12.8 Dialysis discontinuation before death among decedents overall, and by age, race, ethnicity, sex, and modality, 2000-2014 </vt:lpstr>
      <vt:lpstr>vol 2 Table 12.2 Characteristics of patients with ESRD who resided in nursing home during the last year of life, 2000-2010</vt:lpstr>
      <vt:lpstr>vol 2 Figure 12.9 Hospice utilization at the time of death among Medicare beneficiaries with ESRD overall, and by age, race, ethnicity, sex, modality, and whether dialysis was discontinued, 2000-2014</vt:lpstr>
      <vt:lpstr>vol 2 Figure 12.9 Hospice utilization at the time of death among Medicare beneficiaries with ESRD overall, and by age, race, ethnicity, sex, modality, and whether dialysis was discontinued, 2000-2014</vt:lpstr>
      <vt:lpstr>vol 2 Figure 12.9 Hospice utilization at the time of death among Medicare beneficiaries with ESRD overall, and by age, race, ethnicity, sex, modality, and whether dialysis was discontinued, 2000-2014</vt:lpstr>
      <vt:lpstr>vol 2 Figure 12.9 Hospice utilization at the time of death among Medicare beneficiaries with ESRD overall, and by age, race, ethnicity, sex, modality, and whether dialysis was discontinued, 2000-2014</vt:lpstr>
      <vt:lpstr>vol 2 Figure 12.9 Hospice utilization at the time of death among Medicare beneficiaries with ESRD overall, and by age, race, ethnicity, sex, modality, and whether dialysis was discontinued, 2000-2014</vt:lpstr>
      <vt:lpstr>vol 2 Figure 12.9 Hospice utilization at the time of death among Medicare beneficiaries with ESRD overall, and by age, race, ethnicity, sex, modality, and whether dialysis was discontinued, 2000-2014</vt:lpstr>
      <vt:lpstr>vol 2 Figure 12.9 Hospice utilization at the time of death among Medicare beneficiaries with ESRD overall, and by age, race, ethnicity, sex, modality, and whether dialysis was discontinued, 2000-2014</vt:lpstr>
      <vt:lpstr>vol 2 Figure 12.9 Hospice utilization at the time of death among Medicare beneficiaries with ESRD overall, and by age, race, ethnicity, sex, modality, and whether dialysis was discontinued, 2000-2014</vt:lpstr>
      <vt:lpstr>vol 2 Figure 12.10 Advance directive prevalence before death among Nursing Home ESRD decedents with ESRD overall, and by age, race, ethnicity, sex, modality, vintage, and impaired decision making, 2000-2010</vt:lpstr>
      <vt:lpstr>vol 2 Figure 12.10 Advance directive prevalence before death among Nursing Home ESRD decedents with ESRD overall, and by age, race, ethnicity, sex, modality, vintage, and impaired decision making, 2000-2010</vt:lpstr>
      <vt:lpstr>vol 2 Figure 12.10 Advance directive prevalence before death among Nursing Home ESRD decedents with ESRD overall, and by age, race, ethnicity, sex, modality, vintage, and impaired decision making, 2000-2010</vt:lpstr>
      <vt:lpstr>vol 2 Figure 12.10 Advance directive prevalence before death among Nursing Home ESRD decedents with ESRD overall, and by age, race, ethnicity, sex, modality, vintage, and impaired decision making, 2000-2010</vt:lpstr>
      <vt:lpstr>vol 2 Figure 12.10 Advance directive prevalence before death among Nursing Home ESRD decedents with ESRD overall, and by age, race, ethnicity, sex, modality, vintage, and impaired decision making, 2000-2010</vt:lpstr>
      <vt:lpstr>vol 2 Figure 12.10 Advance directive prevalence before death among Nursing Home ESRD decedents with ESRD overall, and by age, race, ethnicity, sex, modality, vintage, and impaired decision making, 2000-2010</vt:lpstr>
      <vt:lpstr>vol 2 Figure 12.10 Advance directive prevalence before death among Nursing Home ESRD decedents with ESRD overall, and by age, race, ethnicity, sex, modality, vintage, and impaired decision making, 2000-2010</vt:lpstr>
      <vt:lpstr>vol 2 Figure 12.10 Advance directive prevalence before death among Nursing Home ESRD decedents with ESRD overall, and by age, race, ethnicity, sex, modality, vintage, and impaired decision making, 2000-2010</vt:lpstr>
      <vt:lpstr>vol 2 Figure 12.11 Percent with treatment limitation in advance directives, 2000-2010 </vt:lpstr>
      <vt:lpstr>vol 2 Figure 12.12 Type of treatment limitations listed in advance directives, 2000-2010 </vt:lpstr>
      <vt:lpstr>vol 2 Figure 12.13 Prevalence of advance directive components, by decision-making status, 2000-2010 </vt:lpstr>
      <vt:lpstr>vol 2 Figure 12.14 Prevalence of impaired decision-making capacity, by patient characteristics </vt:lpstr>
      <vt:lpstr>vol 2 Figure 12.14 Prevalence of impaired decision-making capacity, by patient characteristics </vt:lpstr>
      <vt:lpstr>vol 2 Figure 12.14 Prevalence of impaired decision-making capacity, by patient characteristics </vt:lpstr>
      <vt:lpstr>vol 2 Figure 12.14 Prevalence of impaired decision-making capacity, by patient characteristics </vt:lpstr>
      <vt:lpstr>vol 2 Figure 12.14 Prevalence of impaired decision-making capacity, by patient characteristics </vt:lpstr>
      <vt:lpstr>vol 2 Figure 12.15 Costs in the (a) last 30 days of life, and (b) last 7 days of life in relation to timing of hospice care, 2014</vt:lpstr>
      <vt:lpstr>vol 2 Figure 12.15 Costs in the (a) last 30 days of life, and (b) last 7 days of life in relation to timing of hospice care, 2014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87</cp:revision>
  <dcterms:created xsi:type="dcterms:W3CDTF">2014-11-10T19:37:45Z</dcterms:created>
  <dcterms:modified xsi:type="dcterms:W3CDTF">2017-10-27T15:59:26Z</dcterms:modified>
</cp:coreProperties>
</file>