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81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3C12"/>
    <a:srgbClr val="1C6E62"/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72" autoAdjust="0"/>
    <p:restoredTop sz="94660"/>
  </p:normalViewPr>
  <p:slideViewPr>
    <p:cSldViewPr showGuides="1">
      <p:cViewPr>
        <p:scale>
          <a:sx n="70" d="100"/>
          <a:sy n="70" d="100"/>
        </p:scale>
        <p:origin x="66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2100" y="-84"/>
      </p:cViewPr>
      <p:guideLst>
        <p:guide orient="horz" pos="2880"/>
        <p:guide pos="2160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10/26/2017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10/26/2017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EDF32A-2C87-427B-8169-B6092B33625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9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13" y="693417"/>
            <a:ext cx="4395987" cy="1440183"/>
          </a:xfrm>
          <a:prstGeom prst="rect">
            <a:avLst/>
          </a:prstGeom>
        </p:spPr>
      </p:pic>
      <p:sp>
        <p:nvSpPr>
          <p:cNvPr id="4" name="Footer Placeholder 1"/>
          <p:cNvSpPr txBox="1">
            <a:spLocks/>
          </p:cNvSpPr>
          <p:nvPr userDrawn="1"/>
        </p:nvSpPr>
        <p:spPr>
          <a:xfrm>
            <a:off x="3276600" y="6362700"/>
            <a:ext cx="2590800" cy="495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2017 Annual Data Report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Volume 3 HP2020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9866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A63C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[Footer goes here]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6302044"/>
            <a:ext cx="1348103" cy="441656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2" r:id="rId5"/>
    <p:sldLayoutId id="2147483663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ypeople.gov/2020/topics-objectives/topic/chronic-kidney-disease/objectives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76300" y="2725697"/>
            <a:ext cx="7429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2017 </a:t>
            </a:r>
            <a:r>
              <a:rPr lang="en-US" sz="2400" b="1" cap="small" baseline="0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Annual Data </a:t>
            </a:r>
            <a:r>
              <a:rPr lang="en-US" sz="2400" b="1" cap="small" baseline="0" dirty="0" smtClean="0">
                <a:solidFill>
                  <a:srgbClr val="A63C12"/>
                </a:solidFill>
                <a:latin typeface="Constantia" panose="02030602050306030303" pitchFamily="18" charset="0"/>
              </a:rPr>
              <a:t>Report</a:t>
            </a:r>
            <a:endParaRPr lang="en-US" sz="2400" b="1" cap="small" baseline="0" dirty="0" smtClean="0">
              <a:solidFill>
                <a:srgbClr val="A63C12"/>
              </a:solidFill>
              <a:latin typeface="Constantia" panose="020306020503060303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28825" y="4000500"/>
            <a:ext cx="51244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latin typeface="Candara" panose="020E0502030303020204" pitchFamily="34" charset="0"/>
              </a:rPr>
              <a:t>Healthy People 2020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57150" y="0"/>
            <a:ext cx="9258300" cy="6858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8 CKD-9.2 Reduce kidney failure (or end-stage renal </a:t>
            </a:r>
            <a:r>
              <a:rPr lang="en-U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disease, ESRD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due to diabetes among persons with diabetes: </a:t>
            </a:r>
            <a:r>
              <a:rPr lang="en-U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Target 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2,354.4 per million population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2539576"/>
              </p:ext>
            </p:extLst>
          </p:nvPr>
        </p:nvGraphicFramePr>
        <p:xfrm>
          <a:off x="685800" y="935670"/>
          <a:ext cx="5742786" cy="5355139"/>
        </p:xfrm>
        <a:graphic>
          <a:graphicData uri="http://schemas.openxmlformats.org/drawingml/2006/table">
            <a:tbl>
              <a:tblPr firstRow="1" firstCol="1" bandRow="1"/>
              <a:tblGrid>
                <a:gridCol w="1850390">
                  <a:extLst>
                    <a:ext uri="{9D8B030D-6E8A-4147-A177-3AD203B41FA5}">
                      <a16:colId xmlns:a16="http://schemas.microsoft.com/office/drawing/2014/main" val="3139810925"/>
                    </a:ext>
                  </a:extLst>
                </a:gridCol>
                <a:gridCol w="427907">
                  <a:extLst>
                    <a:ext uri="{9D8B030D-6E8A-4147-A177-3AD203B41FA5}">
                      <a16:colId xmlns:a16="http://schemas.microsoft.com/office/drawing/2014/main" val="3044224533"/>
                    </a:ext>
                  </a:extLst>
                </a:gridCol>
                <a:gridCol w="427907">
                  <a:extLst>
                    <a:ext uri="{9D8B030D-6E8A-4147-A177-3AD203B41FA5}">
                      <a16:colId xmlns:a16="http://schemas.microsoft.com/office/drawing/2014/main" val="713489810"/>
                    </a:ext>
                  </a:extLst>
                </a:gridCol>
                <a:gridCol w="427907">
                  <a:extLst>
                    <a:ext uri="{9D8B030D-6E8A-4147-A177-3AD203B41FA5}">
                      <a16:colId xmlns:a16="http://schemas.microsoft.com/office/drawing/2014/main" val="84069974"/>
                    </a:ext>
                  </a:extLst>
                </a:gridCol>
                <a:gridCol w="427907">
                  <a:extLst>
                    <a:ext uri="{9D8B030D-6E8A-4147-A177-3AD203B41FA5}">
                      <a16:colId xmlns:a16="http://schemas.microsoft.com/office/drawing/2014/main" val="3769352568"/>
                    </a:ext>
                  </a:extLst>
                </a:gridCol>
                <a:gridCol w="427907">
                  <a:extLst>
                    <a:ext uri="{9D8B030D-6E8A-4147-A177-3AD203B41FA5}">
                      <a16:colId xmlns:a16="http://schemas.microsoft.com/office/drawing/2014/main" val="1112888914"/>
                    </a:ext>
                  </a:extLst>
                </a:gridCol>
                <a:gridCol w="427907">
                  <a:extLst>
                    <a:ext uri="{9D8B030D-6E8A-4147-A177-3AD203B41FA5}">
                      <a16:colId xmlns:a16="http://schemas.microsoft.com/office/drawing/2014/main" val="2684137493"/>
                    </a:ext>
                  </a:extLst>
                </a:gridCol>
                <a:gridCol w="427907">
                  <a:extLst>
                    <a:ext uri="{9D8B030D-6E8A-4147-A177-3AD203B41FA5}">
                      <a16:colId xmlns:a16="http://schemas.microsoft.com/office/drawing/2014/main" val="1731378359"/>
                    </a:ext>
                  </a:extLst>
                </a:gridCol>
                <a:gridCol w="427907">
                  <a:extLst>
                    <a:ext uri="{9D8B030D-6E8A-4147-A177-3AD203B41FA5}">
                      <a16:colId xmlns:a16="http://schemas.microsoft.com/office/drawing/2014/main" val="2847700881"/>
                    </a:ext>
                  </a:extLst>
                </a:gridCol>
                <a:gridCol w="469140">
                  <a:extLst>
                    <a:ext uri="{9D8B030D-6E8A-4147-A177-3AD203B41FA5}">
                      <a16:colId xmlns:a16="http://schemas.microsoft.com/office/drawing/2014/main" val="114557111"/>
                    </a:ext>
                  </a:extLst>
                </a:gridCol>
              </a:tblGrid>
              <a:tr h="158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9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74" marR="8908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" marR="61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" marR="61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" marR="61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" marR="61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" marR="61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" marR="61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" marR="61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" marR="61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" marR="617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656629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2344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2297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2306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162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268898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2926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2594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2246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2286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1742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1719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659762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2311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2297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2252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773425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Islander~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701872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4476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4242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3978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3820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3704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3582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3572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3497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46283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1983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2036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2055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238701"/>
                  </a:ext>
                </a:extLst>
              </a:tr>
              <a:tr h="14685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610</a:t>
                      </a:r>
                    </a:p>
                  </a:txBody>
                  <a:tcPr marL="6174" marR="76293" marT="18963" marB="6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553</a:t>
                      </a:r>
                    </a:p>
                  </a:txBody>
                  <a:tcPr marL="6174" marR="76293" marT="18963" marB="6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517</a:t>
                      </a:r>
                    </a:p>
                  </a:txBody>
                  <a:tcPr marL="6174" marR="76293" marT="18963" marB="6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484</a:t>
                      </a:r>
                    </a:p>
                  </a:txBody>
                  <a:tcPr marL="6174" marR="76293" marT="18963" marB="6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463</a:t>
                      </a:r>
                    </a:p>
                  </a:txBody>
                  <a:tcPr marL="6174" marR="76293" marT="18963" marB="6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6174" marR="76293" marT="18963" marB="6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174982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911723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3313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3177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2898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2810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2808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2719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997611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2211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2230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073436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4686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4528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4473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4191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4057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3910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3770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3779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3725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658565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1822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1762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1825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1855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1965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029790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720080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2927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2744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2521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2622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0715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1985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7046461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4567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09233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77014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861732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857040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1613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1562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1712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1709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136283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281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7600691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1642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1899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1877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903112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2377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2134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2116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2129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2216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676282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1963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1972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235118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2643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2257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2227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2243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17651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3101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2800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2508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2587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289634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2990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2894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2771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2619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2533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61464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3351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2934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2873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2799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2721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2854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2771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3070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221879"/>
                  </a:ext>
                </a:extLst>
              </a:tr>
              <a:tr h="140678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1946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2073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1976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2073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1695</a:t>
                      </a:r>
                    </a:p>
                  </a:txBody>
                  <a:tcPr marL="6174" marR="76293" marT="189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1508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1517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1654</a:t>
                      </a:r>
                    </a:p>
                  </a:txBody>
                  <a:tcPr marL="6174" marR="7629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2102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428586" y="4353342"/>
            <a:ext cx="263663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USRDS ESRD Database and CDC Bridged Race </a:t>
            </a:r>
            <a:r>
              <a:rPr lang="en-US" sz="11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Intercensal</a:t>
            </a: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Estimates Dataset, Incident ESRD patients. Adjusted for age/sex/race; Standard population 2012. National Health Interview Survey 2006–2015 used to estimate diabetes mellitus prevalence. “.” Zero values in this cell; *Values for cells with 10 or fewer patients are suppressed. Abbreviations: CDC, Centers for Disease Control and Prevention; CKD, chronic kidney disease.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83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9 CKD-10 Increase the proportion of chronic kidney disease patients receiving care from a nephrologist at least 12 months before the start of renal replacement therapy: Target 30.4%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6790468"/>
              </p:ext>
            </p:extLst>
          </p:nvPr>
        </p:nvGraphicFramePr>
        <p:xfrm>
          <a:off x="1314451" y="1001484"/>
          <a:ext cx="6515098" cy="5196088"/>
        </p:xfrm>
        <a:graphic>
          <a:graphicData uri="http://schemas.openxmlformats.org/drawingml/2006/table">
            <a:tbl>
              <a:tblPr firstRow="1" firstCol="1" bandRow="1"/>
              <a:tblGrid>
                <a:gridCol w="2751238">
                  <a:extLst>
                    <a:ext uri="{9D8B030D-6E8A-4147-A177-3AD203B41FA5}">
                      <a16:colId xmlns:a16="http://schemas.microsoft.com/office/drawing/2014/main" val="127862526"/>
                    </a:ext>
                  </a:extLst>
                </a:gridCol>
                <a:gridCol w="297507">
                  <a:extLst>
                    <a:ext uri="{9D8B030D-6E8A-4147-A177-3AD203B41FA5}">
                      <a16:colId xmlns:a16="http://schemas.microsoft.com/office/drawing/2014/main" val="732663748"/>
                    </a:ext>
                  </a:extLst>
                </a:gridCol>
                <a:gridCol w="373294">
                  <a:extLst>
                    <a:ext uri="{9D8B030D-6E8A-4147-A177-3AD203B41FA5}">
                      <a16:colId xmlns:a16="http://schemas.microsoft.com/office/drawing/2014/main" val="888624248"/>
                    </a:ext>
                  </a:extLst>
                </a:gridCol>
                <a:gridCol w="406558">
                  <a:extLst>
                    <a:ext uri="{9D8B030D-6E8A-4147-A177-3AD203B41FA5}">
                      <a16:colId xmlns:a16="http://schemas.microsoft.com/office/drawing/2014/main" val="3362272069"/>
                    </a:ext>
                  </a:extLst>
                </a:gridCol>
                <a:gridCol w="406558">
                  <a:extLst>
                    <a:ext uri="{9D8B030D-6E8A-4147-A177-3AD203B41FA5}">
                      <a16:colId xmlns:a16="http://schemas.microsoft.com/office/drawing/2014/main" val="3402176163"/>
                    </a:ext>
                  </a:extLst>
                </a:gridCol>
                <a:gridCol w="406558">
                  <a:extLst>
                    <a:ext uri="{9D8B030D-6E8A-4147-A177-3AD203B41FA5}">
                      <a16:colId xmlns:a16="http://schemas.microsoft.com/office/drawing/2014/main" val="4161800100"/>
                    </a:ext>
                  </a:extLst>
                </a:gridCol>
                <a:gridCol w="406558">
                  <a:extLst>
                    <a:ext uri="{9D8B030D-6E8A-4147-A177-3AD203B41FA5}">
                      <a16:colId xmlns:a16="http://schemas.microsoft.com/office/drawing/2014/main" val="1205093577"/>
                    </a:ext>
                  </a:extLst>
                </a:gridCol>
                <a:gridCol w="406558">
                  <a:extLst>
                    <a:ext uri="{9D8B030D-6E8A-4147-A177-3AD203B41FA5}">
                      <a16:colId xmlns:a16="http://schemas.microsoft.com/office/drawing/2014/main" val="53268010"/>
                    </a:ext>
                  </a:extLst>
                </a:gridCol>
                <a:gridCol w="406558">
                  <a:extLst>
                    <a:ext uri="{9D8B030D-6E8A-4147-A177-3AD203B41FA5}">
                      <a16:colId xmlns:a16="http://schemas.microsoft.com/office/drawing/2014/main" val="820713241"/>
                    </a:ext>
                  </a:extLst>
                </a:gridCol>
                <a:gridCol w="406558">
                  <a:extLst>
                    <a:ext uri="{9D8B030D-6E8A-4147-A177-3AD203B41FA5}">
                      <a16:colId xmlns:a16="http://schemas.microsoft.com/office/drawing/2014/main" val="3544148317"/>
                    </a:ext>
                  </a:extLst>
                </a:gridCol>
                <a:gridCol w="247153">
                  <a:extLst>
                    <a:ext uri="{9D8B030D-6E8A-4147-A177-3AD203B41FA5}">
                      <a16:colId xmlns:a16="http://schemas.microsoft.com/office/drawing/2014/main" val="4274657086"/>
                    </a:ext>
                  </a:extLst>
                </a:gridCol>
              </a:tblGrid>
              <a:tr h="254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453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 (%)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443311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34.9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35.6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605202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347515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34.9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060716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35.5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37.6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890033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565742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30.7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280147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36.6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37.0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141823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302178"/>
                  </a:ext>
                </a:extLst>
              </a:tr>
              <a:tr h="1680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669855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26.9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28.1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264641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36.3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36.9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057982"/>
                  </a:ext>
                </a:extLst>
              </a:tr>
              <a:tr h="1406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9434639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39.2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39.3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8061598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995168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35.4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776791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35.2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609312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968910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43.1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48.3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238149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3765175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52.9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57.2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9119022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47.3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55.5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41220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874745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30.4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57891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05553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33.5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239499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31.2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0056994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33.0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34.5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90819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35.8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38.2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38.6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9621564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37.9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38.1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413391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31.2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33.9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36.6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38.8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39.6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0163240"/>
                  </a:ext>
                </a:extLst>
              </a:tr>
              <a:tr h="133877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847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34.0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36.3</a:t>
                      </a:r>
                    </a:p>
                  </a:txBody>
                  <a:tcPr marL="5875" marR="5875" marT="1804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37.6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</a:t>
                      </a:r>
                    </a:p>
                  </a:txBody>
                  <a:tcPr marL="5875" marR="587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425037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886700" y="3057943"/>
            <a:ext cx="12573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USRDS ESRD Database. Incident patients with a valid ESRD Medical Evidence CMS 2728 form; nephrologist care determined from Medical Evidence form. Abbreviations: CMS, Centers for Medicare and Medicaid Services; ESRD, end-stage renal disease.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2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marL="0" marR="0">
              <a:spcBef>
                <a:spcPts val="30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Figure 1 CKD-10: Geographic distribution of the adjusted proportion of chronic kidney disease patients receiving care from a nephrologist at least 12 months before the start of renal replacement therapy, by state, in the U.S. population, 2015: Target 30.4% 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sp>
        <p:nvSpPr>
          <p:cNvPr id="6" name="Rectangle 5"/>
          <p:cNvSpPr/>
          <p:nvPr/>
        </p:nvSpPr>
        <p:spPr>
          <a:xfrm>
            <a:off x="228600" y="5372100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USRDS ESRD Database. Incident hemodialysis patients with a valid ESRD Medical Evidence CMS 2728 form; nephrologist care determined from Medical Evidence form. Adjusted for age, sex, and race. Abbreviations: CKD, chronic kidney disease; CMS, Centers for Medicare and Medicaid Services; ESRD, end-stage renal disease.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552999"/>
            <a:ext cx="6705614" cy="3380239"/>
          </a:xfrm>
        </p:spPr>
      </p:pic>
    </p:spTree>
    <p:extLst>
      <p:ext uri="{BB962C8B-B14F-4D97-AF65-F5344CB8AC3E}">
        <p14:creationId xmlns:p14="http://schemas.microsoft.com/office/powerpoint/2010/main" val="194387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2442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175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10 CKD-11.1: Increase the proportion of adult hemodialysis patients who use arteriovenous fistulas as the primary mode of vascular access: Previous data source target 50.6%</a:t>
            </a:r>
            <a:br>
              <a:rPr lang="en-US" sz="175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75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958142"/>
              </p:ext>
            </p:extLst>
          </p:nvPr>
        </p:nvGraphicFramePr>
        <p:xfrm>
          <a:off x="1714500" y="689015"/>
          <a:ext cx="4699830" cy="5740218"/>
        </p:xfrm>
        <a:graphic>
          <a:graphicData uri="http://schemas.openxmlformats.org/drawingml/2006/table">
            <a:tbl>
              <a:tblPr firstRow="1" firstCol="1" bandRow="1"/>
              <a:tblGrid>
                <a:gridCol w="2445243">
                  <a:extLst>
                    <a:ext uri="{9D8B030D-6E8A-4147-A177-3AD203B41FA5}">
                      <a16:colId xmlns:a16="http://schemas.microsoft.com/office/drawing/2014/main" val="1699142488"/>
                    </a:ext>
                  </a:extLst>
                </a:gridCol>
                <a:gridCol w="563524">
                  <a:extLst>
                    <a:ext uri="{9D8B030D-6E8A-4147-A177-3AD203B41FA5}">
                      <a16:colId xmlns:a16="http://schemas.microsoft.com/office/drawing/2014/main" val="2293884380"/>
                    </a:ext>
                  </a:extLst>
                </a:gridCol>
                <a:gridCol w="563524">
                  <a:extLst>
                    <a:ext uri="{9D8B030D-6E8A-4147-A177-3AD203B41FA5}">
                      <a16:colId xmlns:a16="http://schemas.microsoft.com/office/drawing/2014/main" val="2643262676"/>
                    </a:ext>
                  </a:extLst>
                </a:gridCol>
                <a:gridCol w="563524">
                  <a:extLst>
                    <a:ext uri="{9D8B030D-6E8A-4147-A177-3AD203B41FA5}">
                      <a16:colId xmlns:a16="http://schemas.microsoft.com/office/drawing/2014/main" val="1378776276"/>
                    </a:ext>
                  </a:extLst>
                </a:gridCol>
                <a:gridCol w="564015">
                  <a:extLst>
                    <a:ext uri="{9D8B030D-6E8A-4147-A177-3AD203B41FA5}">
                      <a16:colId xmlns:a16="http://schemas.microsoft.com/office/drawing/2014/main" val="3729146542"/>
                    </a:ext>
                  </a:extLst>
                </a:gridCol>
              </a:tblGrid>
              <a:tr h="212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95863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62.0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63.5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63.8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863381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4123611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72.4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75.0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76.4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415331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66.9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68.7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465958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65.7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68.6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69.4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00430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57.5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58.8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333368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64.3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65.9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821264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70.1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69.8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004410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2031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67.9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68.8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69.0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770812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60.7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62.3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62.9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099215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57.4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58.8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59.4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0432632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62.6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64.4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64.9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220894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520526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68.3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69.5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69.8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7292371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54.0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55.8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423756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1342475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66.2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67.0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67.0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776188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65.2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67.1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68.4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1397661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66.3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67.0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67.0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55087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63.9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65.4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65.9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65.9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074916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65.7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67.0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103373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62.6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64.2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401545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57.7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59.5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60.0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289808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59.8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61.6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9257994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56.3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58.1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58.9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02287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46.2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48.8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14056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667500" y="4490241"/>
            <a:ext cx="2057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CROWNWeb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Prevalent hemodialysis patients with a valid ESRD Medical Evidence CMS 2728 form, vascular access type determined from 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CROWNWeb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Abbreviations: CMS, Centers for Medicare and Medicaid Services; ESRD, end-stage renal disease.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27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26232"/>
            <a:ext cx="9144000" cy="5715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</a:t>
            </a: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11 CKD-11.2: Reduce the proportion of adult hemodialysis patients who use catheters as the only mode of vascular access: </a:t>
            </a:r>
            <a:r>
              <a:rPr lang="en-US" sz="1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Previous </a:t>
            </a: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 </a:t>
            </a:r>
            <a:r>
              <a:rPr lang="en-US" sz="1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target </a:t>
            </a: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26.1%</a:t>
            </a:r>
            <a:b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61156"/>
              </p:ext>
            </p:extLst>
          </p:nvPr>
        </p:nvGraphicFramePr>
        <p:xfrm>
          <a:off x="1714500" y="697732"/>
          <a:ext cx="4414749" cy="5545131"/>
        </p:xfrm>
        <a:graphic>
          <a:graphicData uri="http://schemas.openxmlformats.org/drawingml/2006/table">
            <a:tbl>
              <a:tblPr firstRow="1" firstCol="1" bandRow="1"/>
              <a:tblGrid>
                <a:gridCol w="2248518">
                  <a:extLst>
                    <a:ext uri="{9D8B030D-6E8A-4147-A177-3AD203B41FA5}">
                      <a16:colId xmlns:a16="http://schemas.microsoft.com/office/drawing/2014/main" val="1625817234"/>
                    </a:ext>
                  </a:extLst>
                </a:gridCol>
                <a:gridCol w="541435">
                  <a:extLst>
                    <a:ext uri="{9D8B030D-6E8A-4147-A177-3AD203B41FA5}">
                      <a16:colId xmlns:a16="http://schemas.microsoft.com/office/drawing/2014/main" val="2010446975"/>
                    </a:ext>
                  </a:extLst>
                </a:gridCol>
                <a:gridCol w="541435">
                  <a:extLst>
                    <a:ext uri="{9D8B030D-6E8A-4147-A177-3AD203B41FA5}">
                      <a16:colId xmlns:a16="http://schemas.microsoft.com/office/drawing/2014/main" val="3824601344"/>
                    </a:ext>
                  </a:extLst>
                </a:gridCol>
                <a:gridCol w="541435">
                  <a:extLst>
                    <a:ext uri="{9D8B030D-6E8A-4147-A177-3AD203B41FA5}">
                      <a16:colId xmlns:a16="http://schemas.microsoft.com/office/drawing/2014/main" val="2609529859"/>
                    </a:ext>
                  </a:extLst>
                </a:gridCol>
                <a:gridCol w="541926">
                  <a:extLst>
                    <a:ext uri="{9D8B030D-6E8A-4147-A177-3AD203B41FA5}">
                      <a16:colId xmlns:a16="http://schemas.microsoft.com/office/drawing/2014/main" val="1989405825"/>
                    </a:ext>
                  </a:extLst>
                </a:gridCol>
              </a:tblGrid>
              <a:tr h="298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 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031731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3218900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328196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12.4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5056778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585030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174623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529284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890044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0206718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294780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001721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261761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699236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4998803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92083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943361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18.4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62843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72263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63168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17.8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62821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501494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092036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305422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209582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79754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316719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18.4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845154"/>
                  </a:ext>
                </a:extLst>
              </a:tr>
              <a:tr h="156589">
                <a:tc>
                  <a:txBody>
                    <a:bodyPr/>
                    <a:lstStyle/>
                    <a:p>
                      <a:pPr marL="91440" marR="0" indent="9144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4550" algn="l"/>
                        </a:tabLs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53014" marR="530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72" marR="6872" marT="211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</a:t>
                      </a:r>
                    </a:p>
                  </a:txBody>
                  <a:tcPr marL="6872" marR="6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33205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591300" y="4175502"/>
            <a:ext cx="20193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CROWNWeb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Prevalent hemodialysis patients with a valid ESRD Medical Evidence CMS 2728 form, vascular access type determined from </a:t>
            </a:r>
            <a:r>
              <a:rPr lang="en-US" sz="120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CROWNWeb</a:t>
            </a: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Abbreviations: CMS, Centers for Medicare and Medicaid Services; ESRD, end-stage renal disease.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36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1200"/>
              </a:spcAft>
            </a:pP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12 CKD-11.3 Increase the proportion of adult hemodialysis patients who use arteriovenous fistulas or have a maturing fistula as the primary mode of vascular access at the start of renal replacement therapy: Target 34.8% </a:t>
            </a:r>
            <a:b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519279"/>
              </p:ext>
            </p:extLst>
          </p:nvPr>
        </p:nvGraphicFramePr>
        <p:xfrm>
          <a:off x="914400" y="914400"/>
          <a:ext cx="6271194" cy="5336667"/>
        </p:xfrm>
        <a:graphic>
          <a:graphicData uri="http://schemas.openxmlformats.org/drawingml/2006/table">
            <a:tbl>
              <a:tblPr firstRow="1" firstCol="1" bandRow="1"/>
              <a:tblGrid>
                <a:gridCol w="2272914">
                  <a:extLst>
                    <a:ext uri="{9D8B030D-6E8A-4147-A177-3AD203B41FA5}">
                      <a16:colId xmlns:a16="http://schemas.microsoft.com/office/drawing/2014/main" val="2205922771"/>
                    </a:ext>
                  </a:extLst>
                </a:gridCol>
                <a:gridCol w="470286">
                  <a:extLst>
                    <a:ext uri="{9D8B030D-6E8A-4147-A177-3AD203B41FA5}">
                      <a16:colId xmlns:a16="http://schemas.microsoft.com/office/drawing/2014/main" val="2307976822"/>
                    </a:ext>
                  </a:extLst>
                </a:gridCol>
                <a:gridCol w="316910">
                  <a:extLst>
                    <a:ext uri="{9D8B030D-6E8A-4147-A177-3AD203B41FA5}">
                      <a16:colId xmlns:a16="http://schemas.microsoft.com/office/drawing/2014/main" val="3285425017"/>
                    </a:ext>
                  </a:extLst>
                </a:gridCol>
                <a:gridCol w="401521">
                  <a:extLst>
                    <a:ext uri="{9D8B030D-6E8A-4147-A177-3AD203B41FA5}">
                      <a16:colId xmlns:a16="http://schemas.microsoft.com/office/drawing/2014/main" val="438925799"/>
                    </a:ext>
                  </a:extLst>
                </a:gridCol>
                <a:gridCol w="400979">
                  <a:extLst>
                    <a:ext uri="{9D8B030D-6E8A-4147-A177-3AD203B41FA5}">
                      <a16:colId xmlns:a16="http://schemas.microsoft.com/office/drawing/2014/main" val="4171140143"/>
                    </a:ext>
                  </a:extLst>
                </a:gridCol>
                <a:gridCol w="401521">
                  <a:extLst>
                    <a:ext uri="{9D8B030D-6E8A-4147-A177-3AD203B41FA5}">
                      <a16:colId xmlns:a16="http://schemas.microsoft.com/office/drawing/2014/main" val="3264290405"/>
                    </a:ext>
                  </a:extLst>
                </a:gridCol>
                <a:gridCol w="401521">
                  <a:extLst>
                    <a:ext uri="{9D8B030D-6E8A-4147-A177-3AD203B41FA5}">
                      <a16:colId xmlns:a16="http://schemas.microsoft.com/office/drawing/2014/main" val="1274745874"/>
                    </a:ext>
                  </a:extLst>
                </a:gridCol>
                <a:gridCol w="400979">
                  <a:extLst>
                    <a:ext uri="{9D8B030D-6E8A-4147-A177-3AD203B41FA5}">
                      <a16:colId xmlns:a16="http://schemas.microsoft.com/office/drawing/2014/main" val="21943814"/>
                    </a:ext>
                  </a:extLst>
                </a:gridCol>
                <a:gridCol w="401521">
                  <a:extLst>
                    <a:ext uri="{9D8B030D-6E8A-4147-A177-3AD203B41FA5}">
                      <a16:colId xmlns:a16="http://schemas.microsoft.com/office/drawing/2014/main" val="2838878409"/>
                    </a:ext>
                  </a:extLst>
                </a:gridCol>
                <a:gridCol w="401521">
                  <a:extLst>
                    <a:ext uri="{9D8B030D-6E8A-4147-A177-3AD203B41FA5}">
                      <a16:colId xmlns:a16="http://schemas.microsoft.com/office/drawing/2014/main" val="821414030"/>
                    </a:ext>
                  </a:extLst>
                </a:gridCol>
                <a:gridCol w="401521">
                  <a:extLst>
                    <a:ext uri="{9D8B030D-6E8A-4147-A177-3AD203B41FA5}">
                      <a16:colId xmlns:a16="http://schemas.microsoft.com/office/drawing/2014/main" val="625864872"/>
                    </a:ext>
                  </a:extLst>
                </a:gridCol>
              </a:tblGrid>
              <a:tr h="353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832" marR="5283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 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7843379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432112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650620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333904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135486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010228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0913380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889897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9678613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676262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882452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9435272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670206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193930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441219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253175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690063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193856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779849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641278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2187293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593906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554351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8706331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0193080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37.0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441361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30.6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34.9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032345"/>
                  </a:ext>
                </a:extLst>
              </a:tr>
              <a:tr h="164690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24.3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26.7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</a:t>
                      </a:r>
                    </a:p>
                  </a:txBody>
                  <a:tcPr marL="6849" marR="68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53265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395144" y="5143071"/>
            <a:ext cx="14097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USRDS ESRD Database. Incident hemodialysis patients aged 18 &amp; older. 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25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9414" y="108770"/>
            <a:ext cx="9183414" cy="914400"/>
          </a:xfrm>
        </p:spPr>
        <p:txBody>
          <a:bodyPr/>
          <a:lstStyle/>
          <a:p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HP2020 Table 13 CKD-12 Increase the proportion of dialysis patients waitlisted and/or receiving a kidney transplant from a deceased donor within 1 year of end-stage renal disease (ESRD) start (among patients under 70 years of age): </a:t>
            </a:r>
            <a:r>
              <a:rPr lang="en-US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</a:t>
            </a: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18.7% of dialysis patients </a:t>
            </a:r>
            <a:endParaRPr lang="en-US" sz="1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084325"/>
              </p:ext>
            </p:extLst>
          </p:nvPr>
        </p:nvGraphicFramePr>
        <p:xfrm>
          <a:off x="1485900" y="1023170"/>
          <a:ext cx="5564942" cy="5124450"/>
        </p:xfrm>
        <a:graphic>
          <a:graphicData uri="http://schemas.openxmlformats.org/drawingml/2006/table">
            <a:tbl>
              <a:tblPr firstRow="1" firstCol="1" bandRow="1"/>
              <a:tblGrid>
                <a:gridCol w="2083480">
                  <a:extLst>
                    <a:ext uri="{9D8B030D-6E8A-4147-A177-3AD203B41FA5}">
                      <a16:colId xmlns:a16="http://schemas.microsoft.com/office/drawing/2014/main" val="3163570575"/>
                    </a:ext>
                  </a:extLst>
                </a:gridCol>
                <a:gridCol w="351362">
                  <a:extLst>
                    <a:ext uri="{9D8B030D-6E8A-4147-A177-3AD203B41FA5}">
                      <a16:colId xmlns:a16="http://schemas.microsoft.com/office/drawing/2014/main" val="2921223675"/>
                    </a:ext>
                  </a:extLst>
                </a:gridCol>
                <a:gridCol w="351877">
                  <a:extLst>
                    <a:ext uri="{9D8B030D-6E8A-4147-A177-3AD203B41FA5}">
                      <a16:colId xmlns:a16="http://schemas.microsoft.com/office/drawing/2014/main" val="783529940"/>
                    </a:ext>
                  </a:extLst>
                </a:gridCol>
                <a:gridCol w="351877">
                  <a:extLst>
                    <a:ext uri="{9D8B030D-6E8A-4147-A177-3AD203B41FA5}">
                      <a16:colId xmlns:a16="http://schemas.microsoft.com/office/drawing/2014/main" val="2879429712"/>
                    </a:ext>
                  </a:extLst>
                </a:gridCol>
                <a:gridCol w="351362">
                  <a:extLst>
                    <a:ext uri="{9D8B030D-6E8A-4147-A177-3AD203B41FA5}">
                      <a16:colId xmlns:a16="http://schemas.microsoft.com/office/drawing/2014/main" val="3748949249"/>
                    </a:ext>
                  </a:extLst>
                </a:gridCol>
                <a:gridCol w="351877">
                  <a:extLst>
                    <a:ext uri="{9D8B030D-6E8A-4147-A177-3AD203B41FA5}">
                      <a16:colId xmlns:a16="http://schemas.microsoft.com/office/drawing/2014/main" val="551514608"/>
                    </a:ext>
                  </a:extLst>
                </a:gridCol>
                <a:gridCol w="351877">
                  <a:extLst>
                    <a:ext uri="{9D8B030D-6E8A-4147-A177-3AD203B41FA5}">
                      <a16:colId xmlns:a16="http://schemas.microsoft.com/office/drawing/2014/main" val="1092941383"/>
                    </a:ext>
                  </a:extLst>
                </a:gridCol>
                <a:gridCol w="351362">
                  <a:extLst>
                    <a:ext uri="{9D8B030D-6E8A-4147-A177-3AD203B41FA5}">
                      <a16:colId xmlns:a16="http://schemas.microsoft.com/office/drawing/2014/main" val="3174932345"/>
                    </a:ext>
                  </a:extLst>
                </a:gridCol>
                <a:gridCol w="351877">
                  <a:extLst>
                    <a:ext uri="{9D8B030D-6E8A-4147-A177-3AD203B41FA5}">
                      <a16:colId xmlns:a16="http://schemas.microsoft.com/office/drawing/2014/main" val="3987937677"/>
                    </a:ext>
                  </a:extLst>
                </a:gridCol>
                <a:gridCol w="351877">
                  <a:extLst>
                    <a:ext uri="{9D8B030D-6E8A-4147-A177-3AD203B41FA5}">
                      <a16:colId xmlns:a16="http://schemas.microsoft.com/office/drawing/2014/main" val="1330159202"/>
                    </a:ext>
                  </a:extLst>
                </a:gridCol>
                <a:gridCol w="316114">
                  <a:extLst>
                    <a:ext uri="{9D8B030D-6E8A-4147-A177-3AD203B41FA5}">
                      <a16:colId xmlns:a16="http://schemas.microsoft.com/office/drawing/2014/main" val="3439407144"/>
                    </a:ext>
                  </a:extLst>
                </a:gridCol>
              </a:tblGrid>
              <a:tr h="290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415532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2912652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936179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199089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381770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0368986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99761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859743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285313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6003666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537542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626781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13.2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13.8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13.7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4770354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225354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0204818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129710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951307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509818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59.5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57.0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61.0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58.9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57.1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55.6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57.4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59.1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52.0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004396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43.0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42.5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46.2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40.8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771380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66.5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61.3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63.1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63.2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68.7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73.7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68040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61.0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62.1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62.5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0075730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25.0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587108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32.1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32.2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33.5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6898512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24.7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22.7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732807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131305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115127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15.1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14.0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026914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9.4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11.5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3989164"/>
                  </a:ext>
                </a:extLst>
              </a:tr>
              <a:tr h="14605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9.4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11.5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rebuchet MS" panose="020B0603020202020204" pitchFamily="34" charset="0"/>
                        </a:rPr>
                        <a:t>10.5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51" marR="645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80779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504386" y="5318694"/>
            <a:ext cx="17145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USRDS ESRD Database. Incident ESRD patients younger than age 70.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1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97282"/>
            <a:ext cx="8915400" cy="6858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14 CKD-13.1 Increase the proportion of patients receiving a kidney transplant within 3 years of end-stage renal disease (ESRD): Target 20.1%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933019"/>
              </p:ext>
            </p:extLst>
          </p:nvPr>
        </p:nvGraphicFramePr>
        <p:xfrm>
          <a:off x="571500" y="685800"/>
          <a:ext cx="7473744" cy="5642407"/>
        </p:xfrm>
        <a:graphic>
          <a:graphicData uri="http://schemas.openxmlformats.org/drawingml/2006/table">
            <a:tbl>
              <a:tblPr firstRow="1" firstCol="1" bandRow="1"/>
              <a:tblGrid>
                <a:gridCol w="2195283">
                  <a:extLst>
                    <a:ext uri="{9D8B030D-6E8A-4147-A177-3AD203B41FA5}">
                      <a16:colId xmlns:a16="http://schemas.microsoft.com/office/drawing/2014/main" val="1234615418"/>
                    </a:ext>
                  </a:extLst>
                </a:gridCol>
                <a:gridCol w="547917">
                  <a:extLst>
                    <a:ext uri="{9D8B030D-6E8A-4147-A177-3AD203B41FA5}">
                      <a16:colId xmlns:a16="http://schemas.microsoft.com/office/drawing/2014/main" val="3320221128"/>
                    </a:ext>
                  </a:extLst>
                </a:gridCol>
                <a:gridCol w="525616">
                  <a:extLst>
                    <a:ext uri="{9D8B030D-6E8A-4147-A177-3AD203B41FA5}">
                      <a16:colId xmlns:a16="http://schemas.microsoft.com/office/drawing/2014/main" val="1247338576"/>
                    </a:ext>
                  </a:extLst>
                </a:gridCol>
                <a:gridCol w="525616">
                  <a:extLst>
                    <a:ext uri="{9D8B030D-6E8A-4147-A177-3AD203B41FA5}">
                      <a16:colId xmlns:a16="http://schemas.microsoft.com/office/drawing/2014/main" val="1619902046"/>
                    </a:ext>
                  </a:extLst>
                </a:gridCol>
                <a:gridCol w="525616">
                  <a:extLst>
                    <a:ext uri="{9D8B030D-6E8A-4147-A177-3AD203B41FA5}">
                      <a16:colId xmlns:a16="http://schemas.microsoft.com/office/drawing/2014/main" val="899474866"/>
                    </a:ext>
                  </a:extLst>
                </a:gridCol>
                <a:gridCol w="525616">
                  <a:extLst>
                    <a:ext uri="{9D8B030D-6E8A-4147-A177-3AD203B41FA5}">
                      <a16:colId xmlns:a16="http://schemas.microsoft.com/office/drawing/2014/main" val="3906402334"/>
                    </a:ext>
                  </a:extLst>
                </a:gridCol>
                <a:gridCol w="525616">
                  <a:extLst>
                    <a:ext uri="{9D8B030D-6E8A-4147-A177-3AD203B41FA5}">
                      <a16:colId xmlns:a16="http://schemas.microsoft.com/office/drawing/2014/main" val="2278221463"/>
                    </a:ext>
                  </a:extLst>
                </a:gridCol>
                <a:gridCol w="525616">
                  <a:extLst>
                    <a:ext uri="{9D8B030D-6E8A-4147-A177-3AD203B41FA5}">
                      <a16:colId xmlns:a16="http://schemas.microsoft.com/office/drawing/2014/main" val="973949948"/>
                    </a:ext>
                  </a:extLst>
                </a:gridCol>
                <a:gridCol w="525616">
                  <a:extLst>
                    <a:ext uri="{9D8B030D-6E8A-4147-A177-3AD203B41FA5}">
                      <a16:colId xmlns:a16="http://schemas.microsoft.com/office/drawing/2014/main" val="1070067107"/>
                    </a:ext>
                  </a:extLst>
                </a:gridCol>
                <a:gridCol w="525616">
                  <a:extLst>
                    <a:ext uri="{9D8B030D-6E8A-4147-A177-3AD203B41FA5}">
                      <a16:colId xmlns:a16="http://schemas.microsoft.com/office/drawing/2014/main" val="3398530232"/>
                    </a:ext>
                  </a:extLst>
                </a:gridCol>
                <a:gridCol w="525616">
                  <a:extLst>
                    <a:ext uri="{9D8B030D-6E8A-4147-A177-3AD203B41FA5}">
                      <a16:colId xmlns:a16="http://schemas.microsoft.com/office/drawing/2014/main" val="1093617005"/>
                    </a:ext>
                  </a:extLst>
                </a:gridCol>
              </a:tblGrid>
              <a:tr h="305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5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2003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2004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2005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r>
                        <a:rPr lang="en-US" sz="1050" b="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r>
                        <a:rPr lang="en-US" sz="105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376599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425904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205176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647896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392054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383037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249938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694892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351775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4585021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2121284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18.4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660810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897664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1765101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57766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898148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403411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770762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8815079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879443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39988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72.5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486377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27.7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7459261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40.4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067842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210501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936111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2849582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12.6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865403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920033"/>
                  </a:ext>
                </a:extLst>
              </a:tr>
              <a:tr h="145525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65-69</a:t>
                      </a:r>
                    </a:p>
                  </a:txBody>
                  <a:tcPr marL="52793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7.7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" marR="64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9413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045244" y="4543103"/>
            <a:ext cx="94635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USRDS ESRD Database. Incident ESRD patients younger than age 70,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16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06362"/>
            <a:ext cx="8382000" cy="1379537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1200"/>
              </a:spcAft>
            </a:pPr>
            <a: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Figure 2 HP2020 CKD-13.1 Geographic distribution of the adjusted proportion of patients receiving a kidney transplant within 3 years of end-stage renal disease (ESRD), by state, in the U.S. population, 2012: Target 20.1% </a:t>
            </a:r>
            <a:br>
              <a:rPr lang="en-US" sz="2200" b="1" spc="3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1881113"/>
            <a:ext cx="6705614" cy="3331471"/>
          </a:xfrm>
        </p:spPr>
      </p:pic>
      <p:sp>
        <p:nvSpPr>
          <p:cNvPr id="6" name="Rectangle 5"/>
          <p:cNvSpPr/>
          <p:nvPr/>
        </p:nvSpPr>
        <p:spPr>
          <a:xfrm>
            <a:off x="742950" y="5599917"/>
            <a:ext cx="7658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tabLst>
                <a:tab pos="5943600" algn="l"/>
              </a:tabLst>
            </a:pP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USRDS ESRD Database. Incident ESRD patients younger than age 70. Adjusted for age, sex, and race. Alaska, Hawaii, and Wyoming are not reported due to small sample size.</a:t>
            </a:r>
            <a:endParaRPr lang="en-US" sz="120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65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8743"/>
            <a:ext cx="9144000" cy="8001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1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15 CKD-13.2 Increase the proportion of patients who receive a preemptive transplant at the start of end-stage renal disease (ESRD): </a:t>
            </a:r>
            <a:r>
              <a:rPr lang="en-US" sz="19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applicable target</a:t>
            </a:r>
            <a:br>
              <a:rPr lang="en-US" sz="19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9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742515"/>
              </p:ext>
            </p:extLst>
          </p:nvPr>
        </p:nvGraphicFramePr>
        <p:xfrm>
          <a:off x="1371600" y="928391"/>
          <a:ext cx="5943598" cy="5229005"/>
        </p:xfrm>
        <a:graphic>
          <a:graphicData uri="http://schemas.openxmlformats.org/drawingml/2006/table">
            <a:tbl>
              <a:tblPr firstRow="1" firstCol="1" bandRow="1"/>
              <a:tblGrid>
                <a:gridCol w="2138008">
                  <a:extLst>
                    <a:ext uri="{9D8B030D-6E8A-4147-A177-3AD203B41FA5}">
                      <a16:colId xmlns:a16="http://schemas.microsoft.com/office/drawing/2014/main" val="3490626228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556462794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2007301174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1002438642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3448773642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1654690180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192959821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345856654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3364538702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604120940"/>
                    </a:ext>
                  </a:extLst>
                </a:gridCol>
                <a:gridCol w="380559">
                  <a:extLst>
                    <a:ext uri="{9D8B030D-6E8A-4147-A177-3AD203B41FA5}">
                      <a16:colId xmlns:a16="http://schemas.microsoft.com/office/drawing/2014/main" val="3815910226"/>
                    </a:ext>
                  </a:extLst>
                </a:gridCol>
              </a:tblGrid>
              <a:tr h="31649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 (%)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263595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4163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052311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923205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682411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5270599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610602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023396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513603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5201914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665314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79069"/>
                  </a:ext>
                </a:extLst>
              </a:tr>
              <a:tr h="269528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7939981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152350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25776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960627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9107070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04914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351699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715148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291493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15036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89743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021557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552756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81023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4.6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2124485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18288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167487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4822819"/>
                  </a:ext>
                </a:extLst>
              </a:tr>
              <a:tr h="140712">
                <a:tc>
                  <a:txBody>
                    <a:bodyPr/>
                    <a:lstStyle/>
                    <a:p>
                      <a:pPr marL="9144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65-69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214" marR="621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94957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543799" y="4880123"/>
            <a:ext cx="1600201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USRDS ESRD Database. Incident ESRD patients younger than age 70. *Values for cells with 10 or fewer patients are </a:t>
            </a:r>
            <a:r>
              <a:rPr lang="en-US" sz="11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suppressed.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3059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-961"/>
            <a:ext cx="8229600" cy="4572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A HP2020 CKD Objectives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13997"/>
              </p:ext>
            </p:extLst>
          </p:nvPr>
        </p:nvGraphicFramePr>
        <p:xfrm>
          <a:off x="571501" y="342900"/>
          <a:ext cx="7429499" cy="5969141"/>
        </p:xfrm>
        <a:graphic>
          <a:graphicData uri="http://schemas.openxmlformats.org/drawingml/2006/table">
            <a:tbl>
              <a:tblPr firstRow="1" firstCol="1" bandRow="1"/>
              <a:tblGrid>
                <a:gridCol w="2628899">
                  <a:extLst>
                    <a:ext uri="{9D8B030D-6E8A-4147-A177-3AD203B41FA5}">
                      <a16:colId xmlns:a16="http://schemas.microsoft.com/office/drawing/2014/main" val="149565433"/>
                    </a:ext>
                  </a:extLst>
                </a:gridCol>
                <a:gridCol w="3569597">
                  <a:extLst>
                    <a:ext uri="{9D8B030D-6E8A-4147-A177-3AD203B41FA5}">
                      <a16:colId xmlns:a16="http://schemas.microsoft.com/office/drawing/2014/main" val="1984278253"/>
                    </a:ext>
                  </a:extLst>
                </a:gridCol>
                <a:gridCol w="1231003">
                  <a:extLst>
                    <a:ext uri="{9D8B030D-6E8A-4147-A177-3AD203B41FA5}">
                      <a16:colId xmlns:a16="http://schemas.microsoft.com/office/drawing/2014/main" val="3235252162"/>
                    </a:ext>
                  </a:extLst>
                </a:gridCol>
              </a:tblGrid>
              <a:tr h="1090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Objective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Indicator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</a:t>
                      </a:r>
                      <a:endParaRPr lang="en-US" sz="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5821857"/>
                  </a:ext>
                </a:extLst>
              </a:tr>
              <a:tr h="2081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CKD-1*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Reduce the proportion of the U.S. population with chronic kidney disease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970168"/>
                  </a:ext>
                </a:extLst>
              </a:tr>
              <a:tr h="2081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CKD-2*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 the proportion of persons with chronic kidney disease (CKD) who know they have impaired renal function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3551446"/>
                  </a:ext>
                </a:extLst>
              </a:tr>
              <a:tr h="2081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 the proportion of hospital patients who incurred acute kidney injury who have follow-up renal evaluation in 6 months post discharge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947582"/>
                  </a:ext>
                </a:extLst>
              </a:tr>
              <a:tr h="31540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CKD-4</a:t>
                      </a:r>
                      <a:b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 the proportion of persons with diabetes and chronic kidney disease who receive recommended medical evaluation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Increase the proportion of persons with chronic kidney disease who receive medical evaluation with serum creatinine, lipids, and microalbuminuria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599674"/>
                  </a:ext>
                </a:extLst>
              </a:tr>
              <a:tr h="315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Increase the proportion of persons with type 1 or type 2 diabetes and chronic kidney disease who receive medical evaluation with serum creatinine, microalbuminuria, A1c, lipids, and eye examinations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25.3%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275873"/>
                  </a:ext>
                </a:extLst>
              </a:tr>
              <a:tr h="2777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 the proportion of persons with diabetes and chronic kidney disease who receive recommended medical treatment with angiotensin-converting enzyme (ACE) inhibitors or angiotensin II receptor blockers (ARBS)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76.3%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877897"/>
                  </a:ext>
                </a:extLst>
              </a:tr>
              <a:tr h="20817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CKD-6*</a:t>
                      </a:r>
                      <a:b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 cardiovascular care in persons with chronic kidney disease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6.1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the proportion of persons with chronic kidney disease who have elevated blood pressure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0103599"/>
                  </a:ext>
                </a:extLst>
              </a:tr>
              <a:tr h="315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Increase the proportion of adults aged 50 years and over with chronic kidney disease who currently take statins to lower their blood cholesterol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553645"/>
                  </a:ext>
                </a:extLst>
              </a:tr>
              <a:tr h="2081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CKD-7*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Reduce the number of deaths among persons with chronic kidney disease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applicable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079211"/>
                  </a:ext>
                </a:extLst>
              </a:tr>
              <a:tr h="1009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Reduce the number of new cases of end-stage renal disease (ESRD)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352.0 PMP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674421"/>
                  </a:ext>
                </a:extLst>
              </a:tr>
              <a:tr h="100949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CKD-9 </a:t>
                      </a:r>
                      <a:b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Reduce kidney failure due to diabetes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kidney failure due to diabetes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154.4 PMP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5687414"/>
                  </a:ext>
                </a:extLst>
              </a:tr>
              <a:tr h="1072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kidney failure due to diabetes among persons with diabetes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2354.4 PMP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4864938"/>
                  </a:ext>
                </a:extLst>
              </a:tr>
              <a:tr h="3154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CKD-10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 the proportion of chronic kidney disease patients receiving care from a nephrologist at least 12 months before the start of renal replacement therapy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478759"/>
                  </a:ext>
                </a:extLst>
              </a:tr>
              <a:tr h="208178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CKD-11 </a:t>
                      </a:r>
                      <a:b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Improve vascular access for hemodialysis patients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Increase the proportion of adult hemodialysis patients who use arteriovenous fistulas as the primary mode of vascular access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50.6%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626689"/>
                  </a:ext>
                </a:extLst>
              </a:tr>
              <a:tr h="2081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the proportion of adult hemodialysis patients who use catheters as the only mode of vascular access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26.1%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572257"/>
                  </a:ext>
                </a:extLst>
              </a:tr>
              <a:tr h="315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Increase the proportion of adult hemodialysis patients who use arteriovenous fistulas or have a maturing fistula as the primary mode of vascular access at the start of renal replacement therapy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34.8%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17025"/>
                  </a:ext>
                </a:extLst>
              </a:tr>
              <a:tr h="3154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CKD-12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 the proportion of dialysis patients waitlisted and/or receiving a deceased donor kidney transplant within 1 year of end-stage renal disease (ESRD) start (among patients under 70 years of age)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502656"/>
                  </a:ext>
                </a:extLst>
              </a:tr>
              <a:tr h="208178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CKD-13 </a:t>
                      </a:r>
                      <a:b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Increase the proportion of patients with treated chronic kidney failure who receive a transplant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Increase the proportion of patients receiving a kidney transplant within 3 years of end-stage renal disease (ESRD)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20.1%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2160984"/>
                  </a:ext>
                </a:extLst>
              </a:tr>
              <a:tr h="2081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Increase the proportion of patients who receive a preemptive transplant at the start of ESRD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applicable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932312"/>
                  </a:ext>
                </a:extLst>
              </a:tr>
              <a:tr h="129358"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CKD-14 </a:t>
                      </a:r>
                      <a:b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Reduce deaths in persons with end-stage renal disease (ESRD)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the total number of deaths for persons on dialysis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187.4 per 1000 patient years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942165"/>
                  </a:ext>
                </a:extLst>
              </a:tr>
              <a:tr h="315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the number of deaths in dialysis patients within the first 3 months of initiation of renal replacement therapy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335.0 per 1000 patient years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057524"/>
                  </a:ext>
                </a:extLst>
              </a:tr>
              <a:tr h="2081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the number of cardiovascular deaths for persons on dialysis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81.3 per 1000 patient years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604943"/>
                  </a:ext>
                </a:extLst>
              </a:tr>
              <a:tr h="2081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14.4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the total number of deaths for persons with a functioning kidney transplant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 per 1000 patient years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055999"/>
                  </a:ext>
                </a:extLst>
              </a:tr>
              <a:tr h="2081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Reduce the number of cardiovascular deaths in persons with a functioning kidney transplant</a:t>
                      </a:r>
                    </a:p>
                  </a:txBody>
                  <a:tcPr marL="0" marR="1464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 per 1000 patient years</a:t>
                      </a:r>
                    </a:p>
                  </a:txBody>
                  <a:tcPr marL="14648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6557244"/>
                  </a:ext>
                </a:extLst>
              </a:tr>
            </a:tbl>
          </a:graphicData>
        </a:graphic>
      </p:graphicFrame>
      <p:sp>
        <p:nvSpPr>
          <p:cNvPr id="5" name="Footer Placeholder 1"/>
          <p:cNvSpPr txBox="1">
            <a:spLocks/>
          </p:cNvSpPr>
          <p:nvPr/>
        </p:nvSpPr>
        <p:spPr>
          <a:xfrm>
            <a:off x="3276600" y="6362700"/>
            <a:ext cx="2590800" cy="495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2017 Annual Data Report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Volume 3 HP2020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58150" y="2743200"/>
            <a:ext cx="11049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</a:t>
            </a:r>
            <a:r>
              <a:rPr lang="en-US" sz="1100" i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https://www.healthypeople.gov/2020/topics-objectives/topic/chronic-kidney-disease/objectives</a:t>
            </a: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Abbreviation: PMP, per million population. * These objectives use a data source other than USRDS, and are therefore not reported in this chapter.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4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16 CKD-14.1 Reduce the total number of deaths for persons on dialysis: Target 187.4 deaths per 1,000 patient years 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747395"/>
              </p:ext>
            </p:extLst>
          </p:nvPr>
        </p:nvGraphicFramePr>
        <p:xfrm>
          <a:off x="1371599" y="644519"/>
          <a:ext cx="6400803" cy="5668810"/>
        </p:xfrm>
        <a:graphic>
          <a:graphicData uri="http://schemas.openxmlformats.org/drawingml/2006/table">
            <a:tbl>
              <a:tblPr firstRow="1" firstCol="1" bandRow="1"/>
              <a:tblGrid>
                <a:gridCol w="2432703">
                  <a:extLst>
                    <a:ext uri="{9D8B030D-6E8A-4147-A177-3AD203B41FA5}">
                      <a16:colId xmlns:a16="http://schemas.microsoft.com/office/drawing/2014/main" val="828034404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4262791635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3180728547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3965460799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492595017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2621150463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3739560300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2804528735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2987070782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3858910866"/>
                    </a:ext>
                  </a:extLst>
                </a:gridCol>
                <a:gridCol w="396810">
                  <a:extLst>
                    <a:ext uri="{9D8B030D-6E8A-4147-A177-3AD203B41FA5}">
                      <a16:colId xmlns:a16="http://schemas.microsoft.com/office/drawing/2014/main" val="3005344083"/>
                    </a:ext>
                  </a:extLst>
                </a:gridCol>
              </a:tblGrid>
              <a:tr h="235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150" marR="471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15030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79652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42982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25153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89489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645008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136.2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139256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225.9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7545338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10712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535426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956934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83484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08172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239.4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121648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267558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338025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196.5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514005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87495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07534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13784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429993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87766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40612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3595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18358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255548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304593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570003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305.9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19505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07297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550033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422.1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735378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786194" y="4681736"/>
            <a:ext cx="1357806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</a:t>
            </a:r>
            <a:r>
              <a:rPr lang="en-US" sz="11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1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 </a:t>
            </a:r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analyses, USRDS ESRD Database. Period prevalent dialysis patients. *Values for cells with 10 or fewer patients are suppressed.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4060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17 CKD-14.2 Reduce the number of deaths in dialysis patients within the first 3 months of initiation of renal replacement therapy: Target 335.0 deaths per 1,000 patient years at risk 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427424"/>
              </p:ext>
            </p:extLst>
          </p:nvPr>
        </p:nvGraphicFramePr>
        <p:xfrm>
          <a:off x="1524000" y="1028700"/>
          <a:ext cx="6096000" cy="5333917"/>
        </p:xfrm>
        <a:graphic>
          <a:graphicData uri="http://schemas.openxmlformats.org/drawingml/2006/table">
            <a:tbl>
              <a:tblPr firstRow="1" firstCol="1" bandRow="1"/>
              <a:tblGrid>
                <a:gridCol w="2287088">
                  <a:extLst>
                    <a:ext uri="{9D8B030D-6E8A-4147-A177-3AD203B41FA5}">
                      <a16:colId xmlns:a16="http://schemas.microsoft.com/office/drawing/2014/main" val="4049899506"/>
                    </a:ext>
                  </a:extLst>
                </a:gridCol>
                <a:gridCol w="411420">
                  <a:extLst>
                    <a:ext uri="{9D8B030D-6E8A-4147-A177-3AD203B41FA5}">
                      <a16:colId xmlns:a16="http://schemas.microsoft.com/office/drawing/2014/main" val="3016009903"/>
                    </a:ext>
                  </a:extLst>
                </a:gridCol>
                <a:gridCol w="344627">
                  <a:extLst>
                    <a:ext uri="{9D8B030D-6E8A-4147-A177-3AD203B41FA5}">
                      <a16:colId xmlns:a16="http://schemas.microsoft.com/office/drawing/2014/main" val="2038619320"/>
                    </a:ext>
                  </a:extLst>
                </a:gridCol>
                <a:gridCol w="411420">
                  <a:extLst>
                    <a:ext uri="{9D8B030D-6E8A-4147-A177-3AD203B41FA5}">
                      <a16:colId xmlns:a16="http://schemas.microsoft.com/office/drawing/2014/main" val="1538149150"/>
                    </a:ext>
                  </a:extLst>
                </a:gridCol>
                <a:gridCol w="344627">
                  <a:extLst>
                    <a:ext uri="{9D8B030D-6E8A-4147-A177-3AD203B41FA5}">
                      <a16:colId xmlns:a16="http://schemas.microsoft.com/office/drawing/2014/main" val="978664923"/>
                    </a:ext>
                  </a:extLst>
                </a:gridCol>
                <a:gridCol w="344627">
                  <a:extLst>
                    <a:ext uri="{9D8B030D-6E8A-4147-A177-3AD203B41FA5}">
                      <a16:colId xmlns:a16="http://schemas.microsoft.com/office/drawing/2014/main" val="2879734065"/>
                    </a:ext>
                  </a:extLst>
                </a:gridCol>
                <a:gridCol w="390336">
                  <a:extLst>
                    <a:ext uri="{9D8B030D-6E8A-4147-A177-3AD203B41FA5}">
                      <a16:colId xmlns:a16="http://schemas.microsoft.com/office/drawing/2014/main" val="1717995294"/>
                    </a:ext>
                  </a:extLst>
                </a:gridCol>
                <a:gridCol w="390336">
                  <a:extLst>
                    <a:ext uri="{9D8B030D-6E8A-4147-A177-3AD203B41FA5}">
                      <a16:colId xmlns:a16="http://schemas.microsoft.com/office/drawing/2014/main" val="3426773272"/>
                    </a:ext>
                  </a:extLst>
                </a:gridCol>
                <a:gridCol w="390336">
                  <a:extLst>
                    <a:ext uri="{9D8B030D-6E8A-4147-A177-3AD203B41FA5}">
                      <a16:colId xmlns:a16="http://schemas.microsoft.com/office/drawing/2014/main" val="1234298365"/>
                    </a:ext>
                  </a:extLst>
                </a:gridCol>
                <a:gridCol w="390336">
                  <a:extLst>
                    <a:ext uri="{9D8B030D-6E8A-4147-A177-3AD203B41FA5}">
                      <a16:colId xmlns:a16="http://schemas.microsoft.com/office/drawing/2014/main" val="4157869355"/>
                    </a:ext>
                  </a:extLst>
                </a:gridCol>
                <a:gridCol w="390847">
                  <a:extLst>
                    <a:ext uri="{9D8B030D-6E8A-4147-A177-3AD203B41FA5}">
                      <a16:colId xmlns:a16="http://schemas.microsoft.com/office/drawing/2014/main" val="3195675682"/>
                    </a:ext>
                  </a:extLst>
                </a:gridCol>
              </a:tblGrid>
              <a:tr h="2197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292417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311.5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9814859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2123883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01209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796750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856019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257.7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143406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2516496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312.6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459430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146064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895397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391.9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660509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489717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3661549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654312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376.5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359.7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716861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387.0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370.9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332.1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367943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862531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982817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227.5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143.8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194.7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91.4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94.3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71.2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116.9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083099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816822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46.7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2507953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103.1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6639527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828032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2102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210.0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212.8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642699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166.7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37615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241.9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84432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513.1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499.4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917537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941318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616.5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574.2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593.3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9014425"/>
                  </a:ext>
                </a:extLst>
              </a:tr>
              <a:tr h="16251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999.4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939.8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869.7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865.0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44" marR="6144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098476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96200" y="4238959"/>
            <a:ext cx="1447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Special analyses, USRDS ESRD Database. Incident dialysis patients, unadjusted. “.” Zero values in this cell; *Values for cells with 10 or fewer patients are suppressed. Abbreviation: ESRD, end-stage renal disease 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88662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18 CKD-14.3 Reduce the number of cardiovascular deaths for persons on dialysis: Target 81.3 deaths per 1,000 patient years at risk 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520571"/>
              </p:ext>
            </p:extLst>
          </p:nvPr>
        </p:nvGraphicFramePr>
        <p:xfrm>
          <a:off x="1600201" y="800100"/>
          <a:ext cx="5943598" cy="5360516"/>
        </p:xfrm>
        <a:graphic>
          <a:graphicData uri="http://schemas.openxmlformats.org/drawingml/2006/table">
            <a:tbl>
              <a:tblPr firstRow="1" firstCol="1" bandRow="1"/>
              <a:tblGrid>
                <a:gridCol w="2299244">
                  <a:extLst>
                    <a:ext uri="{9D8B030D-6E8A-4147-A177-3AD203B41FA5}">
                      <a16:colId xmlns:a16="http://schemas.microsoft.com/office/drawing/2014/main" val="1839063148"/>
                    </a:ext>
                  </a:extLst>
                </a:gridCol>
                <a:gridCol w="364001">
                  <a:extLst>
                    <a:ext uri="{9D8B030D-6E8A-4147-A177-3AD203B41FA5}">
                      <a16:colId xmlns:a16="http://schemas.microsoft.com/office/drawing/2014/main" val="4232353042"/>
                    </a:ext>
                  </a:extLst>
                </a:gridCol>
                <a:gridCol w="364544">
                  <a:extLst>
                    <a:ext uri="{9D8B030D-6E8A-4147-A177-3AD203B41FA5}">
                      <a16:colId xmlns:a16="http://schemas.microsoft.com/office/drawing/2014/main" val="1666971269"/>
                    </a:ext>
                  </a:extLst>
                </a:gridCol>
                <a:gridCol w="364544">
                  <a:extLst>
                    <a:ext uri="{9D8B030D-6E8A-4147-A177-3AD203B41FA5}">
                      <a16:colId xmlns:a16="http://schemas.microsoft.com/office/drawing/2014/main" val="4113632964"/>
                    </a:ext>
                  </a:extLst>
                </a:gridCol>
                <a:gridCol w="364544">
                  <a:extLst>
                    <a:ext uri="{9D8B030D-6E8A-4147-A177-3AD203B41FA5}">
                      <a16:colId xmlns:a16="http://schemas.microsoft.com/office/drawing/2014/main" val="525654883"/>
                    </a:ext>
                  </a:extLst>
                </a:gridCol>
                <a:gridCol w="364544">
                  <a:extLst>
                    <a:ext uri="{9D8B030D-6E8A-4147-A177-3AD203B41FA5}">
                      <a16:colId xmlns:a16="http://schemas.microsoft.com/office/drawing/2014/main" val="4100812929"/>
                    </a:ext>
                  </a:extLst>
                </a:gridCol>
                <a:gridCol w="364001">
                  <a:extLst>
                    <a:ext uri="{9D8B030D-6E8A-4147-A177-3AD203B41FA5}">
                      <a16:colId xmlns:a16="http://schemas.microsoft.com/office/drawing/2014/main" val="946771072"/>
                    </a:ext>
                  </a:extLst>
                </a:gridCol>
                <a:gridCol w="364544">
                  <a:extLst>
                    <a:ext uri="{9D8B030D-6E8A-4147-A177-3AD203B41FA5}">
                      <a16:colId xmlns:a16="http://schemas.microsoft.com/office/drawing/2014/main" val="1567962780"/>
                    </a:ext>
                  </a:extLst>
                </a:gridCol>
                <a:gridCol w="364544">
                  <a:extLst>
                    <a:ext uri="{9D8B030D-6E8A-4147-A177-3AD203B41FA5}">
                      <a16:colId xmlns:a16="http://schemas.microsoft.com/office/drawing/2014/main" val="1740038800"/>
                    </a:ext>
                  </a:extLst>
                </a:gridCol>
                <a:gridCol w="364544">
                  <a:extLst>
                    <a:ext uri="{9D8B030D-6E8A-4147-A177-3AD203B41FA5}">
                      <a16:colId xmlns:a16="http://schemas.microsoft.com/office/drawing/2014/main" val="360343042"/>
                    </a:ext>
                  </a:extLst>
                </a:gridCol>
                <a:gridCol w="364544">
                  <a:extLst>
                    <a:ext uri="{9D8B030D-6E8A-4147-A177-3AD203B41FA5}">
                      <a16:colId xmlns:a16="http://schemas.microsoft.com/office/drawing/2014/main" val="1555751369"/>
                    </a:ext>
                  </a:extLst>
                </a:gridCol>
              </a:tblGrid>
              <a:tr h="246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61" marR="126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5478779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368173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445060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566529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686486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941397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25256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 only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1360429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851853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996727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546274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4948409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6645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433409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971963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328091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350702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180984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6169669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463638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175746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1408189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725634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178781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455374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92530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975222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181949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22533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101.7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192896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3319524"/>
                  </a:ext>
                </a:extLst>
              </a:tr>
              <a:tr h="164828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166.6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136.6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322769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96200" y="4540294"/>
            <a:ext cx="13716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0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USRDS ESRD Database. Period prevalent dialysis patients; unadjusted. *Values for cells with 10 or fewer patients are suppressed.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8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19 CKD-14.4 Reduce the total number of deaths for persons with a functioning kidney transplant: Target 27.8 deaths per 1,000 patient years at risk 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332065"/>
              </p:ext>
            </p:extLst>
          </p:nvPr>
        </p:nvGraphicFramePr>
        <p:xfrm>
          <a:off x="1485900" y="914400"/>
          <a:ext cx="5829297" cy="5349913"/>
        </p:xfrm>
        <a:graphic>
          <a:graphicData uri="http://schemas.openxmlformats.org/drawingml/2006/table">
            <a:tbl>
              <a:tblPr firstRow="1" firstCol="1" bandRow="1"/>
              <a:tblGrid>
                <a:gridCol w="2296537">
                  <a:extLst>
                    <a:ext uri="{9D8B030D-6E8A-4147-A177-3AD203B41FA5}">
                      <a16:colId xmlns:a16="http://schemas.microsoft.com/office/drawing/2014/main" val="3576365641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2757038711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251478573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4221126345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629282292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2628326228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3237296732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2506621571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3765119850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450680525"/>
                    </a:ext>
                  </a:extLst>
                </a:gridCol>
                <a:gridCol w="353276">
                  <a:extLst>
                    <a:ext uri="{9D8B030D-6E8A-4147-A177-3AD203B41FA5}">
                      <a16:colId xmlns:a16="http://schemas.microsoft.com/office/drawing/2014/main" val="3769568501"/>
                    </a:ext>
                  </a:extLst>
                </a:gridCol>
              </a:tblGrid>
              <a:tr h="235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47730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138124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99681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613866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678643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301916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072385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96733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66513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702604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50379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222094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051934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7865503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820156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005599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76785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0279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92553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708913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791876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40672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800865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250938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525626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89160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64733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8719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95523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37345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3785405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35229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372350" y="4479209"/>
            <a:ext cx="15620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</a:t>
            </a:r>
            <a:r>
              <a:rPr lang="en-US" sz="110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analyses, USRDS ESRD Database. Period prevalent transplant patients, unadjusted. *Values for cells with 10 or fewer patients are suppressed. Abbreviation: ESRD, end-stage renal disease.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05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20 CKD-14.5 Reduce the number of cardiovascular deaths in persons with a functioning kidney transplant: Target 4.5 deaths per 1,000 patient years at risk 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276975"/>
              </p:ext>
            </p:extLst>
          </p:nvPr>
        </p:nvGraphicFramePr>
        <p:xfrm>
          <a:off x="1600200" y="914400"/>
          <a:ext cx="5498324" cy="5349913"/>
        </p:xfrm>
        <a:graphic>
          <a:graphicData uri="http://schemas.openxmlformats.org/drawingml/2006/table">
            <a:tbl>
              <a:tblPr firstRow="1" firstCol="1" bandRow="1"/>
              <a:tblGrid>
                <a:gridCol w="2142490">
                  <a:extLst>
                    <a:ext uri="{9D8B030D-6E8A-4147-A177-3AD203B41FA5}">
                      <a16:colId xmlns:a16="http://schemas.microsoft.com/office/drawing/2014/main" val="1027505630"/>
                    </a:ext>
                  </a:extLst>
                </a:gridCol>
                <a:gridCol w="335266">
                  <a:extLst>
                    <a:ext uri="{9D8B030D-6E8A-4147-A177-3AD203B41FA5}">
                      <a16:colId xmlns:a16="http://schemas.microsoft.com/office/drawing/2014/main" val="2832200412"/>
                    </a:ext>
                  </a:extLst>
                </a:gridCol>
                <a:gridCol w="335795">
                  <a:extLst>
                    <a:ext uri="{9D8B030D-6E8A-4147-A177-3AD203B41FA5}">
                      <a16:colId xmlns:a16="http://schemas.microsoft.com/office/drawing/2014/main" val="2313649775"/>
                    </a:ext>
                  </a:extLst>
                </a:gridCol>
                <a:gridCol w="335266">
                  <a:extLst>
                    <a:ext uri="{9D8B030D-6E8A-4147-A177-3AD203B41FA5}">
                      <a16:colId xmlns:a16="http://schemas.microsoft.com/office/drawing/2014/main" val="2962173747"/>
                    </a:ext>
                  </a:extLst>
                </a:gridCol>
                <a:gridCol w="335795">
                  <a:extLst>
                    <a:ext uri="{9D8B030D-6E8A-4147-A177-3AD203B41FA5}">
                      <a16:colId xmlns:a16="http://schemas.microsoft.com/office/drawing/2014/main" val="3810852923"/>
                    </a:ext>
                  </a:extLst>
                </a:gridCol>
                <a:gridCol w="335795">
                  <a:extLst>
                    <a:ext uri="{9D8B030D-6E8A-4147-A177-3AD203B41FA5}">
                      <a16:colId xmlns:a16="http://schemas.microsoft.com/office/drawing/2014/main" val="1081075258"/>
                    </a:ext>
                  </a:extLst>
                </a:gridCol>
                <a:gridCol w="335266">
                  <a:extLst>
                    <a:ext uri="{9D8B030D-6E8A-4147-A177-3AD203B41FA5}">
                      <a16:colId xmlns:a16="http://schemas.microsoft.com/office/drawing/2014/main" val="938461006"/>
                    </a:ext>
                  </a:extLst>
                </a:gridCol>
                <a:gridCol w="335795">
                  <a:extLst>
                    <a:ext uri="{9D8B030D-6E8A-4147-A177-3AD203B41FA5}">
                      <a16:colId xmlns:a16="http://schemas.microsoft.com/office/drawing/2014/main" val="1268600354"/>
                    </a:ext>
                  </a:extLst>
                </a:gridCol>
                <a:gridCol w="335266">
                  <a:extLst>
                    <a:ext uri="{9D8B030D-6E8A-4147-A177-3AD203B41FA5}">
                      <a16:colId xmlns:a16="http://schemas.microsoft.com/office/drawing/2014/main" val="2118286414"/>
                    </a:ext>
                  </a:extLst>
                </a:gridCol>
                <a:gridCol w="335795">
                  <a:extLst>
                    <a:ext uri="{9D8B030D-6E8A-4147-A177-3AD203B41FA5}">
                      <a16:colId xmlns:a16="http://schemas.microsoft.com/office/drawing/2014/main" val="456747552"/>
                    </a:ext>
                  </a:extLst>
                </a:gridCol>
                <a:gridCol w="335795">
                  <a:extLst>
                    <a:ext uri="{9D8B030D-6E8A-4147-A177-3AD203B41FA5}">
                      <a16:colId xmlns:a16="http://schemas.microsoft.com/office/drawing/2014/main" val="1061950240"/>
                    </a:ext>
                  </a:extLst>
                </a:gridCol>
              </a:tblGrid>
              <a:tr h="235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2661" marR="1266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861618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838532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90302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009553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36116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15743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905288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48973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58736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05008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085827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0716632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177315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415029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6708488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2358866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34854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499258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43402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37845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8113654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37366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857782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64499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09043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673651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843766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362414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9.1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599900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6.8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121769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10.9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548120"/>
                  </a:ext>
                </a:extLst>
              </a:tr>
              <a:tr h="138394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16.4</a:t>
                      </a:r>
                    </a:p>
                  </a:txBody>
                  <a:tcPr marL="6112" marR="611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47069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239000" y="4648486"/>
            <a:ext cx="18288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1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USRDS ESRD Database. Period prevalent transplant patients, unadjusted. “.” Zero values in this cell; *Values for cells with 10 or fewer patients are suppressed. Abbreviation: CKD, chronic kidney disease.</a:t>
            </a:r>
            <a:endParaRPr lang="en-US" sz="11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7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35382"/>
            <a:ext cx="9144000" cy="1007618"/>
          </a:xfrm>
        </p:spPr>
        <p:txBody>
          <a:bodyPr/>
          <a:lstStyle/>
          <a:p>
            <a:pPr marL="0" marR="0">
              <a:spcBef>
                <a:spcPts val="600"/>
              </a:spcBef>
              <a:spcAft>
                <a:spcPts val="0"/>
              </a:spcAft>
            </a:pPr>
            <a:r>
              <a:rPr lang="en-US" sz="21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1 CKD-3 Increase the proportion of hospital patients who incurred acute kidney injury who have follow-up renal evaluation in 6 months post discharge: Target 12.3</a:t>
            </a:r>
            <a:r>
              <a:rPr lang="en-US" sz="21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US" sz="21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04608"/>
              </p:ext>
            </p:extLst>
          </p:nvPr>
        </p:nvGraphicFramePr>
        <p:xfrm>
          <a:off x="514351" y="1227203"/>
          <a:ext cx="8115299" cy="4504436"/>
        </p:xfrm>
        <a:graphic>
          <a:graphicData uri="http://schemas.openxmlformats.org/drawingml/2006/table">
            <a:tbl>
              <a:tblPr firstRow="1" firstCol="1" bandRow="1"/>
              <a:tblGrid>
                <a:gridCol w="2994470">
                  <a:extLst>
                    <a:ext uri="{9D8B030D-6E8A-4147-A177-3AD203B41FA5}">
                      <a16:colId xmlns:a16="http://schemas.microsoft.com/office/drawing/2014/main" val="4214760219"/>
                    </a:ext>
                  </a:extLst>
                </a:gridCol>
                <a:gridCol w="495618">
                  <a:extLst>
                    <a:ext uri="{9D8B030D-6E8A-4147-A177-3AD203B41FA5}">
                      <a16:colId xmlns:a16="http://schemas.microsoft.com/office/drawing/2014/main" val="3970655661"/>
                    </a:ext>
                  </a:extLst>
                </a:gridCol>
                <a:gridCol w="495618">
                  <a:extLst>
                    <a:ext uri="{9D8B030D-6E8A-4147-A177-3AD203B41FA5}">
                      <a16:colId xmlns:a16="http://schemas.microsoft.com/office/drawing/2014/main" val="545452610"/>
                    </a:ext>
                  </a:extLst>
                </a:gridCol>
                <a:gridCol w="495618">
                  <a:extLst>
                    <a:ext uri="{9D8B030D-6E8A-4147-A177-3AD203B41FA5}">
                      <a16:colId xmlns:a16="http://schemas.microsoft.com/office/drawing/2014/main" val="687144697"/>
                    </a:ext>
                  </a:extLst>
                </a:gridCol>
                <a:gridCol w="495618">
                  <a:extLst>
                    <a:ext uri="{9D8B030D-6E8A-4147-A177-3AD203B41FA5}">
                      <a16:colId xmlns:a16="http://schemas.microsoft.com/office/drawing/2014/main" val="4095097726"/>
                    </a:ext>
                  </a:extLst>
                </a:gridCol>
                <a:gridCol w="495618">
                  <a:extLst>
                    <a:ext uri="{9D8B030D-6E8A-4147-A177-3AD203B41FA5}">
                      <a16:colId xmlns:a16="http://schemas.microsoft.com/office/drawing/2014/main" val="2336227244"/>
                    </a:ext>
                  </a:extLst>
                </a:gridCol>
                <a:gridCol w="495618">
                  <a:extLst>
                    <a:ext uri="{9D8B030D-6E8A-4147-A177-3AD203B41FA5}">
                      <a16:colId xmlns:a16="http://schemas.microsoft.com/office/drawing/2014/main" val="3181939225"/>
                    </a:ext>
                  </a:extLst>
                </a:gridCol>
                <a:gridCol w="495618">
                  <a:extLst>
                    <a:ext uri="{9D8B030D-6E8A-4147-A177-3AD203B41FA5}">
                      <a16:colId xmlns:a16="http://schemas.microsoft.com/office/drawing/2014/main" val="2547183340"/>
                    </a:ext>
                  </a:extLst>
                </a:gridCol>
                <a:gridCol w="495618">
                  <a:extLst>
                    <a:ext uri="{9D8B030D-6E8A-4147-A177-3AD203B41FA5}">
                      <a16:colId xmlns:a16="http://schemas.microsoft.com/office/drawing/2014/main" val="2376751289"/>
                    </a:ext>
                  </a:extLst>
                </a:gridCol>
                <a:gridCol w="584385">
                  <a:extLst>
                    <a:ext uri="{9D8B030D-6E8A-4147-A177-3AD203B41FA5}">
                      <a16:colId xmlns:a16="http://schemas.microsoft.com/office/drawing/2014/main" val="361439729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362265215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 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 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41251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745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8745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99754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68340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52561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0381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860098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431284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40183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615939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06067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28981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226378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29825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54880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847446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8907" y="5835956"/>
            <a:ext cx="8496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 percent sample. Medicare patients aged 65 &amp; older with a hospitalized AKI event in a given year. Abbreviation: CKD, chronic kidney disease.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5725" y="228600"/>
            <a:ext cx="8801100" cy="800100"/>
          </a:xfrm>
        </p:spPr>
        <p:txBody>
          <a:bodyPr/>
          <a:lstStyle/>
          <a:p>
            <a:pPr marL="0" marR="0">
              <a:spcBef>
                <a:spcPts val="30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2 D-12 Increase the proportion of persons with diagnosed diabetes who obtain an annual urinary </a:t>
            </a:r>
            <a:r>
              <a:rPr lang="en-US" sz="20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microalbumin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measurement: Target 37.0</a:t>
            </a:r>
            <a:r>
              <a:rPr lang="en-U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176862"/>
              </p:ext>
            </p:extLst>
          </p:nvPr>
        </p:nvGraphicFramePr>
        <p:xfrm>
          <a:off x="571500" y="1064525"/>
          <a:ext cx="7760150" cy="4470146"/>
        </p:xfrm>
        <a:graphic>
          <a:graphicData uri="http://schemas.openxmlformats.org/drawingml/2006/table">
            <a:tbl>
              <a:tblPr firstRow="1" firstCol="1" bandRow="1"/>
              <a:tblGrid>
                <a:gridCol w="2994470">
                  <a:extLst>
                    <a:ext uri="{9D8B030D-6E8A-4147-A177-3AD203B41FA5}">
                      <a16:colId xmlns:a16="http://schemas.microsoft.com/office/drawing/2014/main" val="3443581933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3376222912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3044303804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3334025739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679918852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2900011829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959669363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2688923729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2553959873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1894224049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676071967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26602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76220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04546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69464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67250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89832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69708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53365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170383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072895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364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912116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11478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4391538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51329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5626793"/>
            <a:ext cx="8343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 percent sample. Medicare patients with diabetes mellitus, aged 65 &amp; older. Abbreviation: D, diabetes mellitus.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29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00328"/>
            <a:ext cx="9144000" cy="970937"/>
          </a:xfrm>
        </p:spPr>
        <p:txBody>
          <a:bodyPr/>
          <a:lstStyle/>
          <a:p>
            <a:pPr marL="0" marR="0">
              <a:spcBef>
                <a:spcPts val="1800"/>
              </a:spcBef>
              <a:spcAft>
                <a:spcPts val="600"/>
              </a:spcAft>
            </a:pPr>
            <a:r>
              <a:rPr lang="en-US" sz="20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3 CKD-4.1 Increase the proportion of persons with chronic kidney disease who receive medical evaluation with serum creatinine, lipids, and microalbuminuria: Target 28.4%</a:t>
            </a: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2999756"/>
              </p:ext>
            </p:extLst>
          </p:nvPr>
        </p:nvGraphicFramePr>
        <p:xfrm>
          <a:off x="540792" y="1127562"/>
          <a:ext cx="8062417" cy="4507992"/>
        </p:xfrm>
        <a:graphic>
          <a:graphicData uri="http://schemas.openxmlformats.org/drawingml/2006/table">
            <a:tbl>
              <a:tblPr firstRow="1" firstCol="1" bandRow="1"/>
              <a:tblGrid>
                <a:gridCol w="3167805">
                  <a:extLst>
                    <a:ext uri="{9D8B030D-6E8A-4147-A177-3AD203B41FA5}">
                      <a16:colId xmlns:a16="http://schemas.microsoft.com/office/drawing/2014/main" val="2344963870"/>
                    </a:ext>
                  </a:extLst>
                </a:gridCol>
                <a:gridCol w="605500">
                  <a:extLst>
                    <a:ext uri="{9D8B030D-6E8A-4147-A177-3AD203B41FA5}">
                      <a16:colId xmlns:a16="http://schemas.microsoft.com/office/drawing/2014/main" val="2527413388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1571675511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1565084539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1824169734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3514932444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421971592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390111040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1946774862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568271713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3289406128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617625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55502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78631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6406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7843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0872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3869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6912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16342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8830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722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8321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4764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9179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24979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71500" y="5748148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 percent sample. Medicare patients aged 65 &amp; older with CKD. Abbreviation: CKD, chronic kidney disease. 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0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06363"/>
            <a:ext cx="9144000" cy="1036637"/>
          </a:xfrm>
        </p:spPr>
        <p:txBody>
          <a:bodyPr/>
          <a:lstStyle/>
          <a:p>
            <a:pPr marL="0" marR="0">
              <a:spcBef>
                <a:spcPts val="30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4 CKD-4.2 Increase the proportion of persons with type 1 or type 2 diabetes and chronic kidney disease who receive medical evaluation with serum creatinine, microalbuminuria, A1c, lipids, and eye examinations: Target 25.3%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1207853"/>
              </p:ext>
            </p:extLst>
          </p:nvPr>
        </p:nvGraphicFramePr>
        <p:xfrm>
          <a:off x="596675" y="1194008"/>
          <a:ext cx="7760150" cy="4486656"/>
        </p:xfrm>
        <a:graphic>
          <a:graphicData uri="http://schemas.openxmlformats.org/drawingml/2006/table">
            <a:tbl>
              <a:tblPr firstRow="1" firstCol="1" bandRow="1"/>
              <a:tblGrid>
                <a:gridCol w="2994470">
                  <a:extLst>
                    <a:ext uri="{9D8B030D-6E8A-4147-A177-3AD203B41FA5}">
                      <a16:colId xmlns:a16="http://schemas.microsoft.com/office/drawing/2014/main" val="4232055868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195343343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1907743682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2426039944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1724762100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2388291961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517063308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2362914832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3559261948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4048916547"/>
                    </a:ext>
                  </a:extLst>
                </a:gridCol>
                <a:gridCol w="476568">
                  <a:extLst>
                    <a:ext uri="{9D8B030D-6E8A-4147-A177-3AD203B41FA5}">
                      <a16:colId xmlns:a16="http://schemas.microsoft.com/office/drawing/2014/main" val="18016877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384419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76374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09589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131393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4106179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662208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67325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21405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647708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080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812035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927894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66012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39471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37961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96675" y="5779372"/>
            <a:ext cx="8267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 percent sample. Medicare patients aged 65 &amp; older with CKD &amp; diabetes mellitus. Abbreviations: CKD, chronic kidney disease; A1c, glycosylated hemoglobin.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83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51179"/>
            <a:ext cx="9144000" cy="982662"/>
          </a:xfrm>
        </p:spPr>
        <p:txBody>
          <a:bodyPr/>
          <a:lstStyle/>
          <a:p>
            <a:pPr marL="0" marR="0">
              <a:spcBef>
                <a:spcPts val="3000"/>
              </a:spcBef>
              <a:spcAft>
                <a:spcPts val="600"/>
              </a:spcAft>
            </a:pPr>
            <a:r>
              <a:rPr lang="en-US" sz="19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5 CKD-5 Increase the proportion of persons with diabetes and chronic kidney disease who receive recommended medical treatment with angiotensin-converting enzyme (ACE) inhibitors or angiotensin II receptor blockers (ARBS): Target 76.3</a:t>
            </a:r>
            <a:br>
              <a:rPr lang="en-US" sz="19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9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124320"/>
              </p:ext>
            </p:extLst>
          </p:nvPr>
        </p:nvGraphicFramePr>
        <p:xfrm>
          <a:off x="980440" y="1033841"/>
          <a:ext cx="7183120" cy="4750562"/>
        </p:xfrm>
        <a:graphic>
          <a:graphicData uri="http://schemas.openxmlformats.org/drawingml/2006/table">
            <a:tbl>
              <a:tblPr firstRow="1" firstCol="1" bandRow="1"/>
              <a:tblGrid>
                <a:gridCol w="2716530">
                  <a:extLst>
                    <a:ext uri="{9D8B030D-6E8A-4147-A177-3AD203B41FA5}">
                      <a16:colId xmlns:a16="http://schemas.microsoft.com/office/drawing/2014/main" val="569572369"/>
                    </a:ext>
                  </a:extLst>
                </a:gridCol>
                <a:gridCol w="446405">
                  <a:extLst>
                    <a:ext uri="{9D8B030D-6E8A-4147-A177-3AD203B41FA5}">
                      <a16:colId xmlns:a16="http://schemas.microsoft.com/office/drawing/2014/main" val="4108989884"/>
                    </a:ext>
                  </a:extLst>
                </a:gridCol>
                <a:gridCol w="446405">
                  <a:extLst>
                    <a:ext uri="{9D8B030D-6E8A-4147-A177-3AD203B41FA5}">
                      <a16:colId xmlns:a16="http://schemas.microsoft.com/office/drawing/2014/main" val="381814320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3685050659"/>
                    </a:ext>
                  </a:extLst>
                </a:gridCol>
                <a:gridCol w="446405">
                  <a:extLst>
                    <a:ext uri="{9D8B030D-6E8A-4147-A177-3AD203B41FA5}">
                      <a16:colId xmlns:a16="http://schemas.microsoft.com/office/drawing/2014/main" val="1097901985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2926739080"/>
                    </a:ext>
                  </a:extLst>
                </a:gridCol>
                <a:gridCol w="446405">
                  <a:extLst>
                    <a:ext uri="{9D8B030D-6E8A-4147-A177-3AD203B41FA5}">
                      <a16:colId xmlns:a16="http://schemas.microsoft.com/office/drawing/2014/main" val="3686806969"/>
                    </a:ext>
                  </a:extLst>
                </a:gridCol>
                <a:gridCol w="446405">
                  <a:extLst>
                    <a:ext uri="{9D8B030D-6E8A-4147-A177-3AD203B41FA5}">
                      <a16:colId xmlns:a16="http://schemas.microsoft.com/office/drawing/2014/main" val="900118056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2597477167"/>
                    </a:ext>
                  </a:extLst>
                </a:gridCol>
                <a:gridCol w="446405">
                  <a:extLst>
                    <a:ext uri="{9D8B030D-6E8A-4147-A177-3AD203B41FA5}">
                      <a16:colId xmlns:a16="http://schemas.microsoft.com/office/drawing/2014/main" val="158162570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val="3361737080"/>
                    </a:ext>
                  </a:extLst>
                </a:gridCol>
              </a:tblGrid>
              <a:tr h="4343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264368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1082458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Race/Ethnicity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11612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96603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45538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01042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611949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 or Latino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20638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354249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48816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7669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556829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75.4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27627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958717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90" marR="889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49750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74803" y="5784403"/>
            <a:ext cx="72580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Special analyses, Medicare 5 percent sample. Medicare patients aged 65 &amp; older with CKD &amp; diabetes mellitus. Abbreviation: CKD, chronic kidney disease.</a:t>
            </a:r>
            <a:endParaRPr lang="en-US" sz="12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9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marL="0" marR="0">
              <a:spcBef>
                <a:spcPts val="240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</a:t>
            </a:r>
            <a:r>
              <a:rPr lang="en-US" sz="2000" b="1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6 CKD-8 Reduce the rate of new cases of end-stage renal disease (ESRD): Target 352.0 new cases per million population 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383512"/>
              </p:ext>
            </p:extLst>
          </p:nvPr>
        </p:nvGraphicFramePr>
        <p:xfrm>
          <a:off x="685800" y="685800"/>
          <a:ext cx="6140635" cy="5608320"/>
        </p:xfrm>
        <a:graphic>
          <a:graphicData uri="http://schemas.openxmlformats.org/drawingml/2006/table">
            <a:tbl>
              <a:tblPr firstRow="1" firstCol="1" bandRow="1"/>
              <a:tblGrid>
                <a:gridCol w="2148840">
                  <a:extLst>
                    <a:ext uri="{9D8B030D-6E8A-4147-A177-3AD203B41FA5}">
                      <a16:colId xmlns:a16="http://schemas.microsoft.com/office/drawing/2014/main" val="2779526445"/>
                    </a:ext>
                  </a:extLst>
                </a:gridCol>
                <a:gridCol w="401530">
                  <a:extLst>
                    <a:ext uri="{9D8B030D-6E8A-4147-A177-3AD203B41FA5}">
                      <a16:colId xmlns:a16="http://schemas.microsoft.com/office/drawing/2014/main" val="626200499"/>
                    </a:ext>
                  </a:extLst>
                </a:gridCol>
                <a:gridCol w="401530">
                  <a:extLst>
                    <a:ext uri="{9D8B030D-6E8A-4147-A177-3AD203B41FA5}">
                      <a16:colId xmlns:a16="http://schemas.microsoft.com/office/drawing/2014/main" val="250803964"/>
                    </a:ext>
                  </a:extLst>
                </a:gridCol>
                <a:gridCol w="401530">
                  <a:extLst>
                    <a:ext uri="{9D8B030D-6E8A-4147-A177-3AD203B41FA5}">
                      <a16:colId xmlns:a16="http://schemas.microsoft.com/office/drawing/2014/main" val="3083695293"/>
                    </a:ext>
                  </a:extLst>
                </a:gridCol>
                <a:gridCol w="401530">
                  <a:extLst>
                    <a:ext uri="{9D8B030D-6E8A-4147-A177-3AD203B41FA5}">
                      <a16:colId xmlns:a16="http://schemas.microsoft.com/office/drawing/2014/main" val="1724540388"/>
                    </a:ext>
                  </a:extLst>
                </a:gridCol>
                <a:gridCol w="401530">
                  <a:extLst>
                    <a:ext uri="{9D8B030D-6E8A-4147-A177-3AD203B41FA5}">
                      <a16:colId xmlns:a16="http://schemas.microsoft.com/office/drawing/2014/main" val="3262895587"/>
                    </a:ext>
                  </a:extLst>
                </a:gridCol>
                <a:gridCol w="401530">
                  <a:extLst>
                    <a:ext uri="{9D8B030D-6E8A-4147-A177-3AD203B41FA5}">
                      <a16:colId xmlns:a16="http://schemas.microsoft.com/office/drawing/2014/main" val="248511547"/>
                    </a:ext>
                  </a:extLst>
                </a:gridCol>
                <a:gridCol w="401530">
                  <a:extLst>
                    <a:ext uri="{9D8B030D-6E8A-4147-A177-3AD203B41FA5}">
                      <a16:colId xmlns:a16="http://schemas.microsoft.com/office/drawing/2014/main" val="1416036808"/>
                    </a:ext>
                  </a:extLst>
                </a:gridCol>
                <a:gridCol w="401530">
                  <a:extLst>
                    <a:ext uri="{9D8B030D-6E8A-4147-A177-3AD203B41FA5}">
                      <a16:colId xmlns:a16="http://schemas.microsoft.com/office/drawing/2014/main" val="3697805817"/>
                    </a:ext>
                  </a:extLst>
                </a:gridCol>
                <a:gridCol w="381739">
                  <a:extLst>
                    <a:ext uri="{9D8B030D-6E8A-4147-A177-3AD203B41FA5}">
                      <a16:colId xmlns:a16="http://schemas.microsoft.com/office/drawing/2014/main" val="1763621860"/>
                    </a:ext>
                  </a:extLst>
                </a:gridCol>
                <a:gridCol w="397816">
                  <a:extLst>
                    <a:ext uri="{9D8B030D-6E8A-4147-A177-3AD203B41FA5}">
                      <a16:colId xmlns:a16="http://schemas.microsoft.com/office/drawing/2014/main" val="962343376"/>
                    </a:ext>
                  </a:extLst>
                </a:gridCol>
              </a:tblGrid>
              <a:tr h="164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824721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070820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73157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544.0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465.4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85118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33383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Islander~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2433.0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2608.7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2381.0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2599.5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023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1092.1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50330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312.1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294.0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42332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147.5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149.3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158.4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145.1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140.6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115.2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210670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863035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610.5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593.6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589.7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586.4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579.6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566.8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533.0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525.9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498.7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492.0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0587029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382.5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375.9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372.3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377.1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369.9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354.3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354.5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357.3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360.6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364.0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19397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1093.1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1093.4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547759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272.1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265.9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70126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90849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494.1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5073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46692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90871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07611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06984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602711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45587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118.8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113.9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119.8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577349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40.7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59911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08608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611.5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575.3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557.1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559.4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9568742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386.3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371.9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393.8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04383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796.6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777.0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38302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1609.4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1436.5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727801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1379.3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1244.3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1235.2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1214.9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36342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1855.0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1860.8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1786.4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1659.3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14659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1510.2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1548.6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1478.4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1364.8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1310.2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1237.3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1205.2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1166.0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" marR="602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0385103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977821" y="3637761"/>
            <a:ext cx="2120562" cy="283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Source: </a:t>
            </a:r>
            <a:r>
              <a:rPr lang="en-US" sz="1050" i="1" dirty="0" smtClean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analyses, USRDS ESRD Database and CDC Bridged Race </a:t>
            </a:r>
            <a:r>
              <a:rPr lang="en-US" sz="1050" i="1" dirty="0" err="1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Intercensal</a:t>
            </a:r>
            <a:r>
              <a:rPr lang="en-US" sz="105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Estimates Dataset, Incident ESRD patients. Rates adjusted for: overall, age/sex/race; rates by age adjusted for sex/race; rates by sex adjusted for age/race; rates by race/ethnicity adjusted for age/sex. Standard population: 2012 patients. “.” Zero values in this cell. ~Estimate shown is imprecise due to small sample size and may be unstable over time. Abbreviations: CDC, Centers for Disease Control and Prevention; CKD, chronic kidney disease.</a:t>
            </a:r>
            <a:endParaRPr lang="en-US" sz="105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50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406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</a:pP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HP2020 Table 7 CKD-9.1 Reduce kidney failure (or end-stage renal disease, ESRD)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 to diabetes: Target 154.4 per million population </a:t>
            </a:r>
            <a:br>
              <a:rPr lang="en-US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808001"/>
              </p:ext>
            </p:extLst>
          </p:nvPr>
        </p:nvGraphicFramePr>
        <p:xfrm>
          <a:off x="457200" y="689258"/>
          <a:ext cx="6477352" cy="5608320"/>
        </p:xfrm>
        <a:graphic>
          <a:graphicData uri="http://schemas.openxmlformats.org/drawingml/2006/table">
            <a:tbl>
              <a:tblPr firstRow="1" firstCol="1" bandRow="1"/>
              <a:tblGrid>
                <a:gridCol w="2311689">
                  <a:extLst>
                    <a:ext uri="{9D8B030D-6E8A-4147-A177-3AD203B41FA5}">
                      <a16:colId xmlns:a16="http://schemas.microsoft.com/office/drawing/2014/main" val="2321827525"/>
                    </a:ext>
                  </a:extLst>
                </a:gridCol>
                <a:gridCol w="418661">
                  <a:extLst>
                    <a:ext uri="{9D8B030D-6E8A-4147-A177-3AD203B41FA5}">
                      <a16:colId xmlns:a16="http://schemas.microsoft.com/office/drawing/2014/main" val="984553648"/>
                    </a:ext>
                  </a:extLst>
                </a:gridCol>
                <a:gridCol w="418661">
                  <a:extLst>
                    <a:ext uri="{9D8B030D-6E8A-4147-A177-3AD203B41FA5}">
                      <a16:colId xmlns:a16="http://schemas.microsoft.com/office/drawing/2014/main" val="3394880605"/>
                    </a:ext>
                  </a:extLst>
                </a:gridCol>
                <a:gridCol w="418661">
                  <a:extLst>
                    <a:ext uri="{9D8B030D-6E8A-4147-A177-3AD203B41FA5}">
                      <a16:colId xmlns:a16="http://schemas.microsoft.com/office/drawing/2014/main" val="1368883617"/>
                    </a:ext>
                  </a:extLst>
                </a:gridCol>
                <a:gridCol w="418661">
                  <a:extLst>
                    <a:ext uri="{9D8B030D-6E8A-4147-A177-3AD203B41FA5}">
                      <a16:colId xmlns:a16="http://schemas.microsoft.com/office/drawing/2014/main" val="1294390670"/>
                    </a:ext>
                  </a:extLst>
                </a:gridCol>
                <a:gridCol w="418661">
                  <a:extLst>
                    <a:ext uri="{9D8B030D-6E8A-4147-A177-3AD203B41FA5}">
                      <a16:colId xmlns:a16="http://schemas.microsoft.com/office/drawing/2014/main" val="188273782"/>
                    </a:ext>
                  </a:extLst>
                </a:gridCol>
                <a:gridCol w="418661">
                  <a:extLst>
                    <a:ext uri="{9D8B030D-6E8A-4147-A177-3AD203B41FA5}">
                      <a16:colId xmlns:a16="http://schemas.microsoft.com/office/drawing/2014/main" val="1297571444"/>
                    </a:ext>
                  </a:extLst>
                </a:gridCol>
                <a:gridCol w="418661">
                  <a:extLst>
                    <a:ext uri="{9D8B030D-6E8A-4147-A177-3AD203B41FA5}">
                      <a16:colId xmlns:a16="http://schemas.microsoft.com/office/drawing/2014/main" val="4228159307"/>
                    </a:ext>
                  </a:extLst>
                </a:gridCol>
                <a:gridCol w="418661">
                  <a:extLst>
                    <a:ext uri="{9D8B030D-6E8A-4147-A177-3AD203B41FA5}">
                      <a16:colId xmlns:a16="http://schemas.microsoft.com/office/drawing/2014/main" val="1301760913"/>
                    </a:ext>
                  </a:extLst>
                </a:gridCol>
                <a:gridCol w="418661">
                  <a:extLst>
                    <a:ext uri="{9D8B030D-6E8A-4147-A177-3AD203B41FA5}">
                      <a16:colId xmlns:a16="http://schemas.microsoft.com/office/drawing/2014/main" val="2325000264"/>
                    </a:ext>
                  </a:extLst>
                </a:gridCol>
                <a:gridCol w="397714">
                  <a:extLst>
                    <a:ext uri="{9D8B030D-6E8A-4147-A177-3AD203B41FA5}">
                      <a16:colId xmlns:a16="http://schemas.microsoft.com/office/drawing/2014/main" val="1791545837"/>
                    </a:ext>
                  </a:extLst>
                </a:gridCol>
              </a:tblGrid>
              <a:tr h="164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08009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171.5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63705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Race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416609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American Indian or Alaska Native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321.3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427945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144921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Native Hawaiian or Pacific Islander~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1504.7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1327.4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1530.7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1517.6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1674.4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1606.5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34159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396.2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83621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139.6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136.2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134.0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135.1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134.4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129.3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130.0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133.0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135.0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139.8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471228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 or more races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74.2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81.4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78.4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76.2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68.4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58.4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6.6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04082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Ethnicity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713521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Hispanic/Latino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377.3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367.2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367.6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359.9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355.9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346.8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324.5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318.8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305.3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302.6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90959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164.1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158.6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156.2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157.7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155.1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148.3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147.8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149.7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152.1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156.2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7782766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Black/African American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509.7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486.1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481.5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421.5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407.3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404.6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84273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Non-Hispanic White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109.4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87854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46712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88074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227493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820879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&lt;18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76078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0-4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7828099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79991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59233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18-44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479281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871563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25-44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3600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45-64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309.8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281.9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282.6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37444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45-54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175.5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10901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55-64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440.8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437.7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433.3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414.5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393.5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381.4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383.2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597854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65+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691.6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673.4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679.6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647.5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629.1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626.9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644.1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7767978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65-74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725.6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697.8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674.8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669.0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632.5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613.6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622.0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617.0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611.7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376035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75-84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722.7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717.9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700.3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720.1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691.5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647.7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665.9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666.0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706.8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713281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8288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85+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359.9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367.2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376.7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390.4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381.6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358.5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349.2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332.5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335.7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341.0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76" marR="597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873368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010576" y="3948114"/>
            <a:ext cx="20574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Source: </a:t>
            </a:r>
            <a:endParaRPr lang="en-US" sz="11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5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 </a:t>
            </a:r>
            <a:r>
              <a:rPr lang="en-US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analyses, USRDS ESRD Database and CDC Bridged Race </a:t>
            </a:r>
            <a:r>
              <a:rPr lang="en-US" sz="105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Intercensal</a:t>
            </a:r>
            <a:r>
              <a:rPr lang="en-US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Estimates Dataset, Incident ESRD patients. Adjusted for age/sex/race; standard population: 2012. “.” Zero values in this cell. *Values for cells with 10 or fewer patients are suppressed. ~Estimate shown is imprecise due to small sample size and may be unstable over time. Abbreviations: CDC, Centers for Disease Control and Prevention; CKD, chronic kidney disease.</a:t>
            </a:r>
            <a:endParaRPr lang="en-US" sz="1050" i="1" dirty="0"/>
          </a:p>
        </p:txBody>
      </p:sp>
    </p:spTree>
    <p:extLst>
      <p:ext uri="{BB962C8B-B14F-4D97-AF65-F5344CB8AC3E}">
        <p14:creationId xmlns:p14="http://schemas.microsoft.com/office/powerpoint/2010/main" val="426930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374</TotalTime>
  <Words>7457</Words>
  <Application>Microsoft Office PowerPoint</Application>
  <PresentationFormat>On-screen Show (4:3)</PresentationFormat>
  <Paragraphs>5748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SimSun</vt:lpstr>
      <vt:lpstr>Arial</vt:lpstr>
      <vt:lpstr>Calibri</vt:lpstr>
      <vt:lpstr>Candara</vt:lpstr>
      <vt:lpstr>Constantia</vt:lpstr>
      <vt:lpstr>Times New Roman</vt:lpstr>
      <vt:lpstr>Trebuchet MS</vt:lpstr>
      <vt:lpstr>ADR_PPT_Template_CKD</vt:lpstr>
      <vt:lpstr>PowerPoint Presentation</vt:lpstr>
      <vt:lpstr>HP2020 Table A HP2020 CKD Objectives </vt:lpstr>
      <vt:lpstr>HP2020 Table 1 CKD-3 Increase the proportion of hospital patients who incurred acute kidney injury who have follow-up renal evaluation in 6 months post discharge: Target 12.3%</vt:lpstr>
      <vt:lpstr>HP2020 Table 2 D-12 Increase the proportion of persons with diagnosed diabetes who obtain an annual urinary microalbumin measurement: Target 37.0%</vt:lpstr>
      <vt:lpstr>HP2020 Table 3 CKD-4.1 Increase the proportion of persons with chronic kidney disease who receive medical evaluation with serum creatinine, lipids, and microalbuminuria: Target 28.4%</vt:lpstr>
      <vt:lpstr>HP2020 Table 4 CKD-4.2 Increase the proportion of persons with type 1 or type 2 diabetes and chronic kidney disease who receive medical evaluation with serum creatinine, microalbuminuria, A1c, lipids, and eye examinations: Target 25.3% </vt:lpstr>
      <vt:lpstr>HP2020 Table 5 CKD-5 Increase the proportion of persons with diabetes and chronic kidney disease who receive recommended medical treatment with angiotensin-converting enzyme (ACE) inhibitors or angiotensin II receptor blockers (ARBS): Target 76.3 </vt:lpstr>
      <vt:lpstr>HP2020 Table 6 CKD-8 Reduce the rate of new cases of end-stage renal disease (ESRD): Target 352.0 new cases per million population  </vt:lpstr>
      <vt:lpstr>HP2020 Table 7 CKD-9.1 Reduce kidney failure (or end-stage renal disease, ESRD) due to diabetes: Target 154.4 per million population  </vt:lpstr>
      <vt:lpstr>HP2020 Table 8 CKD-9.2 Reduce kidney failure (or end-stage renal disease, ESRD) due to diabetes among persons with diabetes: Target 2,354.4 per million population </vt:lpstr>
      <vt:lpstr>HP2020 Table 9 CKD-10 Increase the proportion of chronic kidney disease patients receiving care from a nephrologist at least 12 months before the start of renal replacement therapy: Target 30.4% </vt:lpstr>
      <vt:lpstr>HP2020 Figure 1 CKD-10: Geographic distribution of the adjusted proportion of chronic kidney disease patients receiving care from a nephrologist at least 12 months before the start of renal replacement therapy, by state, in the U.S. population, 2015: Target 30.4%  </vt:lpstr>
      <vt:lpstr>HP2020 Table 10 CKD-11.1: Increase the proportion of adult hemodialysis patients who use arteriovenous fistulas as the primary mode of vascular access: Previous data source target 50.6% </vt:lpstr>
      <vt:lpstr>HP2020 Table 11 CKD-11.2: Reduce the proportion of adult hemodialysis patients who use catheters as the only mode of vascular access: Previous data source target 26.1% </vt:lpstr>
      <vt:lpstr>HP2020 Table 12 CKD-11.3 Increase the proportion of adult hemodialysis patients who use arteriovenous fistulas or have a maturing fistula as the primary mode of vascular access at the start of renal replacement therapy: Target 34.8%  </vt:lpstr>
      <vt:lpstr>HP2020 Table 13 CKD-12 Increase the proportion of dialysis patients waitlisted and/or receiving a kidney transplant from a deceased donor within 1 year of end-stage renal disease (ESRD) start (among patients under 70 years of age): Target 18.7% of dialysis patients </vt:lpstr>
      <vt:lpstr>HP2020 Table 14 CKD-13.1 Increase the proportion of patients receiving a kidney transplant within 3 years of end-stage renal disease (ESRD): Target 20.1% </vt:lpstr>
      <vt:lpstr>HP2020 Figure 2 HP2020 CKD-13.1 Geographic distribution of the adjusted proportion of patients receiving a kidney transplant within 3 years of end-stage renal disease (ESRD), by state, in the U.S. population, 2012: Target 20.1%  </vt:lpstr>
      <vt:lpstr>HP2020 Table 15 CKD-13.2 Increase the proportion of patients who receive a preemptive transplant at the start of end-stage renal disease (ESRD): No applicable target </vt:lpstr>
      <vt:lpstr>HP2020 Table 16 CKD-14.1 Reduce the total number of deaths for persons on dialysis: Target 187.4 deaths per 1,000 patient years  </vt:lpstr>
      <vt:lpstr>HP2020 Table 17 CKD-14.2 Reduce the number of deaths in dialysis patients within the first 3 months of initiation of renal replacement therapy: Target 335.0 deaths per 1,000 patient years at risk  </vt:lpstr>
      <vt:lpstr>HP2020 Table 18 CKD-14.3 Reduce the number of cardiovascular deaths for persons on dialysis: Target 81.3 deaths per 1,000 patient years at risk  </vt:lpstr>
      <vt:lpstr>HP2020 Table 19 CKD-14.4 Reduce the total number of deaths for persons with a functioning kidney transplant: Target 27.8 deaths per 1,000 patient years at risk  </vt:lpstr>
      <vt:lpstr>HP2020 Table 20 CKD-14.5 Reduce the number of cardiovascular deaths in persons with a functioning kidney transplant: Target 4.5 deaths per 1,000 patient years at risk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Vivian Kurtz</cp:lastModifiedBy>
  <cp:revision>58</cp:revision>
  <dcterms:created xsi:type="dcterms:W3CDTF">2014-11-10T19:37:45Z</dcterms:created>
  <dcterms:modified xsi:type="dcterms:W3CDTF">2017-10-27T01:54:44Z</dcterms:modified>
</cp:coreProperties>
</file>