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1" r:id="rId4"/>
    <p:sldId id="265" r:id="rId5"/>
    <p:sldId id="264" r:id="rId6"/>
    <p:sldId id="263" r:id="rId7"/>
    <p:sldId id="262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7D0"/>
    <a:srgbClr val="367CA8"/>
    <a:srgbClr val="A63C12"/>
    <a:srgbClr val="1C6E62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2" autoAdjust="0"/>
    <p:restoredTop sz="94660"/>
  </p:normalViewPr>
  <p:slideViewPr>
    <p:cSldViewPr showGuides="1">
      <p:cViewPr varScale="1">
        <p:scale>
          <a:sx n="82" d="100"/>
          <a:sy n="82" d="100"/>
        </p:scale>
        <p:origin x="10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2682" y="78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351" y="699448"/>
            <a:ext cx="4392449" cy="144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36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16" y="6172200"/>
            <a:ext cx="1467184" cy="48271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410324"/>
            <a:ext cx="3086100" cy="447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2018 Annual Data Report</a:t>
            </a:r>
          </a:p>
          <a:p>
            <a:r>
              <a:rPr lang="en-US" dirty="0" smtClean="0"/>
              <a:t>Volume 1 CKD, Chapter 1</a:t>
            </a:r>
          </a:p>
        </p:txBody>
      </p:sp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9337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rgbClr val="00B7D0"/>
                </a:solidFill>
                <a:latin typeface="Constantia" panose="02030602050306030303" pitchFamily="18" charset="0"/>
                <a:ea typeface="Segoe UI" panose="020B0502040204020203" pitchFamily="34" charset="0"/>
                <a:cs typeface="Segoe UI" panose="020B0502040204020203" pitchFamily="34" charset="0"/>
              </a:rPr>
              <a:t>2018 </a:t>
            </a:r>
            <a:r>
              <a:rPr lang="en-US" sz="2400" b="1" cap="small" dirty="0">
                <a:solidFill>
                  <a:srgbClr val="00B7D0"/>
                </a:solidFill>
                <a:latin typeface="Constantia" panose="02030602050306030303" pitchFamily="18" charset="0"/>
                <a:ea typeface="Segoe UI" panose="020B0502040204020203" pitchFamily="34" charset="0"/>
                <a:cs typeface="Segoe UI" panose="020B0502040204020203" pitchFamily="34" charset="0"/>
              </a:rPr>
              <a:t>Annual Data Report</a:t>
            </a:r>
          </a:p>
          <a:p>
            <a:pPr algn="ctr"/>
            <a:r>
              <a:rPr lang="en-US" sz="2400" b="1" cap="small" dirty="0">
                <a:solidFill>
                  <a:srgbClr val="00B7D0"/>
                </a:solidFill>
                <a:latin typeface="Constantia" panose="02030602050306030303" pitchFamily="18" charset="0"/>
                <a:ea typeface="Segoe UI" panose="020B0502040204020203" pitchFamily="34" charset="0"/>
                <a:cs typeface="Segoe UI" panose="020B0502040204020203" pitchFamily="34" charset="0"/>
              </a:rPr>
              <a:t>Volume 1: Chronic Kidney Disease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09900" y="64008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400" b="1" dirty="0">
                <a:solidFill>
                  <a:prstClr val="black"/>
                </a:solidFill>
              </a:rPr>
              <a:t>2018 Annual Data Report  </a:t>
            </a:r>
            <a:br>
              <a:rPr lang="en-US" sz="1400" b="1" dirty="0">
                <a:solidFill>
                  <a:prstClr val="black"/>
                </a:solidFill>
              </a:rPr>
            </a:br>
            <a:r>
              <a:rPr lang="en-US" sz="1400" b="1" dirty="0">
                <a:solidFill>
                  <a:prstClr val="black"/>
                </a:solidFill>
              </a:rPr>
              <a:t>Volume </a:t>
            </a:r>
            <a:r>
              <a:rPr lang="en-US" sz="1400" b="1" dirty="0" smtClean="0">
                <a:solidFill>
                  <a:prstClr val="black"/>
                </a:solidFill>
              </a:rPr>
              <a:t>1 CKD, </a:t>
            </a:r>
            <a:r>
              <a:rPr lang="en-US" sz="1400" b="1" dirty="0">
                <a:solidFill>
                  <a:prstClr val="black"/>
                </a:solidFill>
              </a:rPr>
              <a:t>Chapter 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7300" y="4099072"/>
            <a:ext cx="68199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2880" algn="ctr">
              <a:lnSpc>
                <a:spcPct val="110000"/>
              </a:lnSpc>
              <a:spcBef>
                <a:spcPts val="2400"/>
              </a:spcBef>
              <a:spcAft>
                <a:spcPts val="1800"/>
              </a:spcAft>
            </a:pPr>
            <a:r>
              <a:rPr lang="en-US" sz="3600" b="1" kern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6: CKD among Children and Adolescents</a:t>
            </a:r>
          </a:p>
        </p:txBody>
      </p:sp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Table 6.1 Demographic characteristics of pediatric patients among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™, 2016</a:t>
            </a:r>
            <a:b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6380937"/>
            <a:ext cx="3121423" cy="59136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" y="3678777"/>
            <a:ext cx="16002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0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</a:t>
            </a:r>
            <a:r>
              <a:rPr lang="en-US" sz="10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0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10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(aged &lt;22) alive &amp; eligible for all of 2016. CVD is defined as presence of any of the following comorbidities: cerebrovascular accident, peripheral vascular disease, atherosclerotic heart disease, heart failure, dysrhythmia or other cardiac comorbidities. Abbreviation: CKD, chronic kidney disease.</a:t>
            </a:r>
            <a:endParaRPr lang="en-US" sz="10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64221"/>
              </p:ext>
            </p:extLst>
          </p:nvPr>
        </p:nvGraphicFramePr>
        <p:xfrm>
          <a:off x="2250015" y="1013425"/>
          <a:ext cx="5903385" cy="5330704"/>
        </p:xfrm>
        <a:graphic>
          <a:graphicData uri="http://schemas.openxmlformats.org/drawingml/2006/table">
            <a:tbl>
              <a:tblPr firstRow="1" firstCol="1" bandRow="1"/>
              <a:tblGrid>
                <a:gridCol w="1653486">
                  <a:extLst>
                    <a:ext uri="{9D8B030D-6E8A-4147-A177-3AD203B41FA5}">
                      <a16:colId xmlns:a16="http://schemas.microsoft.com/office/drawing/2014/main" val="1151724806"/>
                    </a:ext>
                  </a:extLst>
                </a:gridCol>
                <a:gridCol w="1129578">
                  <a:extLst>
                    <a:ext uri="{9D8B030D-6E8A-4147-A177-3AD203B41FA5}">
                      <a16:colId xmlns:a16="http://schemas.microsoft.com/office/drawing/2014/main" val="1367844539"/>
                    </a:ext>
                  </a:extLst>
                </a:gridCol>
                <a:gridCol w="1062475">
                  <a:extLst>
                    <a:ext uri="{9D8B030D-6E8A-4147-A177-3AD203B41FA5}">
                      <a16:colId xmlns:a16="http://schemas.microsoft.com/office/drawing/2014/main" val="3984235788"/>
                    </a:ext>
                  </a:extLst>
                </a:gridCol>
                <a:gridCol w="1062475">
                  <a:extLst>
                    <a:ext uri="{9D8B030D-6E8A-4147-A177-3AD203B41FA5}">
                      <a16:colId xmlns:a16="http://schemas.microsoft.com/office/drawing/2014/main" val="1128046131"/>
                    </a:ext>
                  </a:extLst>
                </a:gridCol>
                <a:gridCol w="995371">
                  <a:extLst>
                    <a:ext uri="{9D8B030D-6E8A-4147-A177-3AD203B41FA5}">
                      <a16:colId xmlns:a16="http://schemas.microsoft.com/office/drawing/2014/main" val="2455234868"/>
                    </a:ext>
                  </a:extLst>
                </a:gridCol>
              </a:tblGrid>
              <a:tr h="365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children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Children with CKD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569632"/>
                  </a:ext>
                </a:extLst>
              </a:tr>
              <a:tr h="3086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Percent (%)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Percent (% of all children)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598124"/>
                  </a:ext>
                </a:extLst>
              </a:tr>
              <a:tr h="1761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1,970,375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5,285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520483"/>
                  </a:ext>
                </a:extLst>
              </a:tr>
              <a:tr h="1697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967280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308,099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1,122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264492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445,408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08882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392,978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219815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411,582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1,085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810655"/>
                  </a:ext>
                </a:extLst>
              </a:tr>
              <a:tr h="17614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18-21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412,308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8881984"/>
                  </a:ext>
                </a:extLst>
              </a:tr>
              <a:tr h="1697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71354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1,007,120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2,491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364725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963,175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48.9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2,794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571811"/>
                  </a:ext>
                </a:extLst>
              </a:tr>
              <a:tr h="17614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Unknown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857196"/>
                  </a:ext>
                </a:extLst>
              </a:tr>
              <a:tr h="1697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378148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1,265,505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64.2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3,459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306259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Black/African American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149,789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995448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Asian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104,525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428527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Hispanic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244,113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594763"/>
                  </a:ext>
                </a:extLst>
              </a:tr>
              <a:tr h="176147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Unknown/Missing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206,443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728188"/>
                  </a:ext>
                </a:extLst>
              </a:tr>
              <a:tr h="1697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Comorbidity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5161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Diabetes Mellitus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6,546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415602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Hypertension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3,483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13.29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64257"/>
                  </a:ext>
                </a:extLst>
              </a:tr>
              <a:tr h="167759">
                <a:tc>
                  <a:txBody>
                    <a:bodyPr/>
                    <a:lstStyle/>
                    <a:p>
                      <a:pPr marL="5461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Cardiovascular Disease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17,549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93" marR="603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629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926931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Table 6.2 Prevalence </a:t>
            </a: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comorbid conditions by diagnosis codes (CKD, CVD), (a) total &amp; (b) one or more, among </a:t>
            </a:r>
            <a:r>
              <a:rPr lang="en-US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pediatric patients, 2016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288" y="6362700"/>
            <a:ext cx="3121423" cy="59136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476499" y="3839190"/>
            <a:ext cx="41765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0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</a:t>
            </a:r>
            <a:r>
              <a:rPr lang="en-US" sz="10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0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10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(aged &lt;22) alive &amp; eligible for all of 2016. Abbreviations: CKD, chronic kidney disease; CVD, cardiovascular disease; DM, diabetes mellitus. CVD is defined as presence of any of the following comorbidities: cerebrovascular accident, peripheral vascular disease, atherosclerotic heart disease, congestive heart failure, dysrhythmia or other cardiac comorbidities.</a:t>
            </a:r>
            <a:endParaRPr lang="en-US" sz="10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082405"/>
              </p:ext>
            </p:extLst>
          </p:nvPr>
        </p:nvGraphicFramePr>
        <p:xfrm>
          <a:off x="2476500" y="1896561"/>
          <a:ext cx="4176572" cy="1717548"/>
        </p:xfrm>
        <a:graphic>
          <a:graphicData uri="http://schemas.openxmlformats.org/drawingml/2006/table">
            <a:tbl>
              <a:tblPr firstRow="1" firstCol="1" bandRow="1"/>
              <a:tblGrid>
                <a:gridCol w="1097915">
                  <a:extLst>
                    <a:ext uri="{9D8B030D-6E8A-4147-A177-3AD203B41FA5}">
                      <a16:colId xmlns:a16="http://schemas.microsoft.com/office/drawing/2014/main" val="1778978542"/>
                    </a:ext>
                  </a:extLst>
                </a:gridCol>
                <a:gridCol w="902335">
                  <a:extLst>
                    <a:ext uri="{9D8B030D-6E8A-4147-A177-3AD203B41FA5}">
                      <a16:colId xmlns:a16="http://schemas.microsoft.com/office/drawing/2014/main" val="2041651202"/>
                    </a:ext>
                  </a:extLst>
                </a:gridCol>
                <a:gridCol w="1423988">
                  <a:extLst>
                    <a:ext uri="{9D8B030D-6E8A-4147-A177-3AD203B41FA5}">
                      <a16:colId xmlns:a16="http://schemas.microsoft.com/office/drawing/2014/main" val="182614497"/>
                    </a:ext>
                  </a:extLst>
                </a:gridCol>
                <a:gridCol w="216535">
                  <a:extLst>
                    <a:ext uri="{9D8B030D-6E8A-4147-A177-3AD203B41FA5}">
                      <a16:colId xmlns:a16="http://schemas.microsoft.com/office/drawing/2014/main" val="1170733342"/>
                    </a:ext>
                  </a:extLst>
                </a:gridCol>
                <a:gridCol w="535799">
                  <a:extLst>
                    <a:ext uri="{9D8B030D-6E8A-4147-A177-3AD203B41FA5}">
                      <a16:colId xmlns:a16="http://schemas.microsoft.com/office/drawing/2014/main" val="72445473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Clinformatics™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968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Cases per 10,000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13892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25590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8132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CKD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5,285</a:t>
                      </a:r>
                    </a:p>
                  </a:txBody>
                  <a:tcPr marL="73025" marR="25590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9488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CVD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17,549</a:t>
                      </a:r>
                    </a:p>
                  </a:txBody>
                  <a:tcPr marL="73025" marR="25590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4848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DM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6,546</a:t>
                      </a:r>
                    </a:p>
                  </a:txBody>
                  <a:tcPr marL="73025" marR="25590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71807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229100" y="1265738"/>
            <a:ext cx="1104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(a) total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8973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1731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400" b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Table 6.2 Prevalence 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comorbid conditions by diagnosis codes (CKD, CVD), (a) total &amp; (b) one or more, among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pediatric patients, 2016</a:t>
            </a:r>
            <a:b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288" y="6362700"/>
            <a:ext cx="3121423" cy="59136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22365" y="5359523"/>
            <a:ext cx="549927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(aged &lt;22) alive &amp; eligible for all of 2016. Abbreviations: CKD, chronic kidney disease; CVD, cardiovascular disease; DM, diabetes mellitus. CVD is defined as presence of any of the following comorbidities: cerebrovascular accident, peripheral vascular disease, atherosclerotic heart disease, congestive heart failure, dysrhythmia or other cardiac comorbidities.</a:t>
            </a:r>
            <a:endParaRPr lang="en-US" sz="105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14339"/>
              </p:ext>
            </p:extLst>
          </p:nvPr>
        </p:nvGraphicFramePr>
        <p:xfrm>
          <a:off x="1822365" y="1865012"/>
          <a:ext cx="5499270" cy="3386646"/>
        </p:xfrm>
        <a:graphic>
          <a:graphicData uri="http://schemas.openxmlformats.org/drawingml/2006/table">
            <a:tbl>
              <a:tblPr firstRow="1" firstCol="1" bandRow="1"/>
              <a:tblGrid>
                <a:gridCol w="2166684">
                  <a:extLst>
                    <a:ext uri="{9D8B030D-6E8A-4147-A177-3AD203B41FA5}">
                      <a16:colId xmlns:a16="http://schemas.microsoft.com/office/drawing/2014/main" val="1783131349"/>
                    </a:ext>
                  </a:extLst>
                </a:gridCol>
                <a:gridCol w="605049">
                  <a:extLst>
                    <a:ext uri="{9D8B030D-6E8A-4147-A177-3AD203B41FA5}">
                      <a16:colId xmlns:a16="http://schemas.microsoft.com/office/drawing/2014/main" val="3702575282"/>
                    </a:ext>
                  </a:extLst>
                </a:gridCol>
                <a:gridCol w="969963">
                  <a:extLst>
                    <a:ext uri="{9D8B030D-6E8A-4147-A177-3AD203B41FA5}">
                      <a16:colId xmlns:a16="http://schemas.microsoft.com/office/drawing/2014/main" val="378605248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4010970079"/>
                    </a:ext>
                  </a:extLst>
                </a:gridCol>
                <a:gridCol w="605049">
                  <a:extLst>
                    <a:ext uri="{9D8B030D-6E8A-4147-A177-3AD203B41FA5}">
                      <a16:colId xmlns:a16="http://schemas.microsoft.com/office/drawing/2014/main" val="508788537"/>
                    </a:ext>
                  </a:extLst>
                </a:gridCol>
              </a:tblGrid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Clinformatics™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516241"/>
                  </a:ext>
                </a:extLst>
              </a:tr>
              <a:tr h="3642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count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Cases per 10,000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543149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294146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CKD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4,564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719066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CVD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16,731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977511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DM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6,054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982694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&amp; DM, no CVD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041505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&amp; CVD, no DM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504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561060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DM &amp; CVD, no CKD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940573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 &amp; CVD &amp; DM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927455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one comorbidity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28,345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235989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least two comorbidities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996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406287"/>
                  </a:ext>
                </a:extLst>
              </a:tr>
              <a:tr h="212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CKD, no CVD, no DM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6675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1,942,030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9,856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1828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46654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439846" y="1299746"/>
            <a:ext cx="42643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fontAlgn="base">
              <a:spcBef>
                <a:spcPts val="1800"/>
              </a:spcBef>
              <a:spcAft>
                <a:spcPts val="600"/>
              </a:spcAft>
            </a:pPr>
            <a:r>
              <a:rPr lang="en-US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(b) Combinations </a:t>
            </a:r>
            <a:r>
              <a:rPr lang="en-US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of CKD, CVD, or DM diagnoses</a:t>
            </a:r>
            <a:endParaRPr lang="en-US" sz="1600" b="1" u="none" strike="noStrike" kern="0" spc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49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Table 6.3  Unadjusted and adjusted all-cause hospitalization rates (per 1,000 patient years at risk) for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patients aged &lt;22, by CKD status, 2016</a:t>
            </a:r>
            <a:b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288" y="6362700"/>
            <a:ext cx="3121423" cy="591363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074164"/>
              </p:ext>
            </p:extLst>
          </p:nvPr>
        </p:nvGraphicFramePr>
        <p:xfrm>
          <a:off x="2314859" y="1664317"/>
          <a:ext cx="4514279" cy="3314192"/>
        </p:xfrm>
        <a:graphic>
          <a:graphicData uri="http://schemas.openxmlformats.org/drawingml/2006/table">
            <a:tbl>
              <a:tblPr firstRow="1" firstCol="1" bandRow="1"/>
              <a:tblGrid>
                <a:gridCol w="989394">
                  <a:extLst>
                    <a:ext uri="{9D8B030D-6E8A-4147-A177-3AD203B41FA5}">
                      <a16:colId xmlns:a16="http://schemas.microsoft.com/office/drawing/2014/main" val="2427652339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1220271711"/>
                    </a:ext>
                  </a:extLst>
                </a:gridCol>
                <a:gridCol w="781685">
                  <a:extLst>
                    <a:ext uri="{9D8B030D-6E8A-4147-A177-3AD203B41FA5}">
                      <a16:colId xmlns:a16="http://schemas.microsoft.com/office/drawing/2014/main" val="4248704759"/>
                    </a:ext>
                  </a:extLst>
                </a:gridCol>
                <a:gridCol w="983615">
                  <a:extLst>
                    <a:ext uri="{9D8B030D-6E8A-4147-A177-3AD203B41FA5}">
                      <a16:colId xmlns:a16="http://schemas.microsoft.com/office/drawing/2014/main" val="3534152865"/>
                    </a:ext>
                  </a:extLst>
                </a:gridCol>
                <a:gridCol w="788035">
                  <a:extLst>
                    <a:ext uri="{9D8B030D-6E8A-4147-A177-3AD203B41FA5}">
                      <a16:colId xmlns:a16="http://schemas.microsoft.com/office/drawing/2014/main" val="73059761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Unadjusted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Adjusted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6742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CKD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CKD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CKD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CKD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3228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325.8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273.0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668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482.5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366.4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60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4736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174.1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174.2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9150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227.8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228.1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432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18-21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345.0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343.3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8539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346.9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275.5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9714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304.9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6603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247.4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2240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Blk/Af Am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267.1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262.8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9329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407.5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303.8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45366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14858" y="4978509"/>
            <a:ext cx="4514279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™. January 1, 2016 point prevalent patients, aged &lt;22.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commercial insurance patients aged &lt;22 who were enrolled in the plan, did not have diagnoses of ESRD, and were alive on January 1, 2016.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for age/sex/race. Standard population: all patients, 2010-2011. Abbreviations: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Blk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Am, Black/African American; CKD, chronic kidney disease.</a:t>
            </a:r>
            <a:endParaRPr lang="en-US" sz="105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71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6.1  Adjusted all-cause hospitalization rates (per 1,000 patient years at risk) for </a:t>
            </a:r>
            <a:r>
              <a:rPr lang="en-US" sz="2400" b="1" spc="3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patients aged &lt;22, by CKD status and year, 2006-2016 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288" y="6362700"/>
            <a:ext cx="3121423" cy="59136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42992" y="5524500"/>
            <a:ext cx="68580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</a:t>
            </a:r>
            <a:r>
              <a:rPr lang="en-US" sz="12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Clinfomatics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™. January 1, 2016 point prevalent </a:t>
            </a:r>
            <a:r>
              <a:rPr lang="en-US" sz="12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Clinformatics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™ patients age &lt;22. </a:t>
            </a:r>
            <a:r>
              <a:rPr lang="en-US" sz="12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age/sex/race. Ref: 2010-2011 patients. Abbreviations: CKD, chronic kidney disease.</a:t>
            </a:r>
            <a:endParaRPr lang="en-US" sz="12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3" y="1482848"/>
            <a:ext cx="6858014" cy="389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92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6.2  Adjusted rates of hospitalization  (per 1,000 patient years at risk) for </a:t>
            </a:r>
            <a:r>
              <a:rPr lang="en-US" sz="2400" b="1" spc="3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patients aged &lt; 22 with CKD, by cause, 2014-2016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288" y="6362700"/>
            <a:ext cx="3121423" cy="59136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42992" y="5574935"/>
            <a:ext cx="68580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</a:t>
            </a:r>
            <a:r>
              <a:rPr lang="en-US" sz="12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™. January 1, 2016 point prevalent </a:t>
            </a:r>
            <a:r>
              <a:rPr lang="en-US" sz="12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patients, age &lt; 22 . </a:t>
            </a:r>
            <a:r>
              <a:rPr lang="en-US" sz="12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age/sex/race; rates by one factor are adjusted for the others. Ref: all patients, 2010-2011. Abbreviations: CKD, chronic kidney disease; CVD, cardiovascular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3" y="1555996"/>
            <a:ext cx="6858014" cy="389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spc="3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6.3 Per person per year Commercial spending ($, in thousands) for </a:t>
            </a:r>
            <a:r>
              <a:rPr lang="en-US" sz="2400" b="1" spc="3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 patients aged &lt;22, by CKD status, and year, 2006-2016</a:t>
            </a:r>
            <a:br>
              <a:rPr lang="en-US" sz="24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1288" y="6362700"/>
            <a:ext cx="3121423" cy="59136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42993" y="5441216"/>
            <a:ext cx="68580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</a:t>
            </a:r>
            <a:r>
              <a:rPr lang="en-US" sz="12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Optum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Clinformatics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™. Abbreviations: CKD, chronic kidney disease; PPPY, per person per year. 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3" y="1498088"/>
            <a:ext cx="6858014" cy="386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81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190</TotalTime>
  <Words>924</Words>
  <Application>Microsoft Office PowerPoint</Application>
  <PresentationFormat>On-screen Show (4:3)</PresentationFormat>
  <Paragraphs>273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Candara</vt:lpstr>
      <vt:lpstr>Constantia</vt:lpstr>
      <vt:lpstr>Segoe UI</vt:lpstr>
      <vt:lpstr>Times New Roman</vt:lpstr>
      <vt:lpstr>Trebuchet MS</vt:lpstr>
      <vt:lpstr>ADR_PPT_Template_CKD</vt:lpstr>
      <vt:lpstr>PowerPoint Presentation</vt:lpstr>
      <vt:lpstr>vol 1 Table 6.1 Demographic characteristics of pediatric patients among Optum Clinformatics™, 2016 </vt:lpstr>
      <vt:lpstr>vol 1 Table 6.2 Prevalence of comorbid conditions by diagnosis codes (CKD, CVD), (a) total &amp; (b) one or more, among Optum Clinformatics™ pediatric patients, 2016 </vt:lpstr>
      <vt:lpstr>vol 1 Table 6.2 Prevalence of comorbid conditions by diagnosis codes (CKD, CVD), (a) total &amp; (b) one or more, among Optum Clinformatics™ pediatric patients, 2016 </vt:lpstr>
      <vt:lpstr>vol 1 Table 6.3  Unadjusted and adjusted all-cause hospitalization rates (per 1,000 patient years at risk) for Clinformatics™ patients aged &lt;22, by CKD status, 2016 </vt:lpstr>
      <vt:lpstr>vol 1 Figure 6.1  Adjusted all-cause hospitalization rates (per 1,000 patient years at risk) for Clinformatics™ patients aged &lt;22, by CKD status and year, 2006-2016  </vt:lpstr>
      <vt:lpstr>vol 1 Figure 6.2  Adjusted rates of hospitalization  (per 1,000 patient years at risk) for Clinformatics™ patients aged &lt; 22 with CKD, by cause, 2014-2016 </vt:lpstr>
      <vt:lpstr>vol 1 Figure 6.3 Per person per year Commercial spending ($, in thousands) for Clinformatics™ patients aged &lt;22, by CKD status, and year, 2006-2016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Vivian Kurtz</cp:lastModifiedBy>
  <cp:revision>65</cp:revision>
  <dcterms:created xsi:type="dcterms:W3CDTF">2014-11-10T19:37:45Z</dcterms:created>
  <dcterms:modified xsi:type="dcterms:W3CDTF">2018-11-02T16:47:18Z</dcterms:modified>
</cp:coreProperties>
</file>