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9" r:id="rId3"/>
    <p:sldId id="261" r:id="rId4"/>
    <p:sldId id="263" r:id="rId5"/>
    <p:sldId id="264" r:id="rId6"/>
    <p:sldId id="266" r:id="rId7"/>
    <p:sldId id="265" r:id="rId8"/>
    <p:sldId id="267" r:id="rId9"/>
    <p:sldId id="262" r:id="rId10"/>
    <p:sldId id="269" r:id="rId11"/>
    <p:sldId id="268" r:id="rId12"/>
    <p:sldId id="270" r:id="rId13"/>
    <p:sldId id="273" r:id="rId14"/>
    <p:sldId id="272" r:id="rId15"/>
    <p:sldId id="274" r:id="rId16"/>
    <p:sldId id="276" r:id="rId17"/>
    <p:sldId id="278" r:id="rId18"/>
    <p:sldId id="277" r:id="rId19"/>
    <p:sldId id="281" r:id="rId20"/>
    <p:sldId id="284" r:id="rId21"/>
    <p:sldId id="283" r:id="rId22"/>
    <p:sldId id="275" r:id="rId23"/>
    <p:sldId id="280" r:id="rId24"/>
    <p:sldId id="279" r:id="rId25"/>
    <p:sldId id="287" r:id="rId26"/>
    <p:sldId id="286" r:id="rId27"/>
    <p:sldId id="288" r:id="rId28"/>
    <p:sldId id="289" r:id="rId29"/>
    <p:sldId id="290" r:id="rId30"/>
    <p:sldId id="291" r:id="rId31"/>
    <p:sldId id="292" r:id="rId32"/>
    <p:sldId id="293"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2" autoAdjust="0"/>
    <p:restoredTop sz="94660"/>
  </p:normalViewPr>
  <p:slideViewPr>
    <p:cSldViewPr showGuides="1">
      <p:cViewPr varScale="1">
        <p:scale>
          <a:sx n="81" d="100"/>
          <a:sy n="81" d="100"/>
        </p:scale>
        <p:origin x="462" y="60"/>
      </p:cViewPr>
      <p:guideLst>
        <p:guide orient="horz" pos="2160"/>
        <p:guide pos="2880"/>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2"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a:t>
            </a:r>
          </a:p>
          <a:p>
            <a:r>
              <a:rPr lang="en-US" dirty="0" smtClean="0"/>
              <a:t>Volume 1 CKD, Chapter 1</a:t>
            </a:r>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967335"/>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1: Chronic Kidney Disease</a:t>
            </a:r>
          </a:p>
        </p:txBody>
      </p:sp>
      <p:sp>
        <p:nvSpPr>
          <p:cNvPr id="3" name="TextBox 2"/>
          <p:cNvSpPr txBox="1"/>
          <p:nvPr/>
        </p:nvSpPr>
        <p:spPr>
          <a:xfrm>
            <a:off x="3009900" y="6400800"/>
            <a:ext cx="3124200" cy="523220"/>
          </a:xfrm>
          <a:prstGeom prst="rect">
            <a:avLst/>
          </a:prstGeom>
          <a:noFill/>
        </p:spPr>
        <p:txBody>
          <a:bodyPr wrap="square" rtlCol="0">
            <a:spAutoFit/>
          </a:bodyPr>
          <a:lstStyle/>
          <a:p>
            <a:pPr lvl="0" algn="ctr"/>
            <a:r>
              <a:rPr lang="en-US" sz="1400" b="1" dirty="0">
                <a:solidFill>
                  <a:prstClr val="black"/>
                </a:solidFill>
              </a:rPr>
              <a:t>2018 Annual Data Report  </a:t>
            </a:r>
            <a:br>
              <a:rPr lang="en-US" sz="1400" b="1" dirty="0">
                <a:solidFill>
                  <a:prstClr val="black"/>
                </a:solidFill>
              </a:rPr>
            </a:br>
            <a:r>
              <a:rPr lang="en-US" sz="1400" b="1" dirty="0">
                <a:solidFill>
                  <a:prstClr val="black"/>
                </a:solidFill>
              </a:rPr>
              <a:t>Volume </a:t>
            </a:r>
            <a:r>
              <a:rPr lang="en-US" sz="1400" b="1" dirty="0" smtClean="0">
                <a:solidFill>
                  <a:prstClr val="black"/>
                </a:solidFill>
              </a:rPr>
              <a:t>1 CKD, </a:t>
            </a:r>
            <a:r>
              <a:rPr lang="en-US" sz="1400" b="1" dirty="0">
                <a:solidFill>
                  <a:prstClr val="black"/>
                </a:solidFill>
              </a:rPr>
              <a:t>Chapter </a:t>
            </a:r>
            <a:r>
              <a:rPr lang="en-US" sz="1400" b="1" dirty="0" smtClean="0">
                <a:solidFill>
                  <a:prstClr val="black"/>
                </a:solidFill>
              </a:rPr>
              <a:t>8</a:t>
            </a:r>
            <a:endParaRPr lang="en-US" sz="1400" b="1" dirty="0">
              <a:solidFill>
                <a:prstClr val="black"/>
              </a:solidFill>
            </a:endParaRPr>
          </a:p>
        </p:txBody>
      </p:sp>
      <p:sp>
        <p:nvSpPr>
          <p:cNvPr id="4" name="Rectangle 3"/>
          <p:cNvSpPr/>
          <p:nvPr/>
        </p:nvSpPr>
        <p:spPr>
          <a:xfrm>
            <a:off x="1104900" y="3924300"/>
            <a:ext cx="6819900" cy="1754326"/>
          </a:xfrm>
          <a:prstGeom prst="rect">
            <a:avLst/>
          </a:prstGeom>
        </p:spPr>
        <p:txBody>
          <a:bodyPr wrap="square">
            <a:spAutoFit/>
          </a:bodyPr>
          <a:lstStyle/>
          <a:p>
            <a:pPr lvl="0" algn="ctr"/>
            <a:r>
              <a:rPr lang="en-US" sz="3600" b="1" dirty="0">
                <a:solidFill>
                  <a:prstClr val="black"/>
                </a:solidFill>
                <a:latin typeface="Candara" panose="020E0502030303020204" pitchFamily="34" charset="0"/>
              </a:rPr>
              <a:t>Chapter </a:t>
            </a:r>
            <a:r>
              <a:rPr lang="en-US" sz="3600" b="1" dirty="0" smtClean="0">
                <a:solidFill>
                  <a:prstClr val="black"/>
                </a:solidFill>
                <a:latin typeface="Candara" panose="020E0502030303020204" pitchFamily="34" charset="0"/>
              </a:rPr>
              <a:t>8:</a:t>
            </a:r>
            <a:r>
              <a:rPr lang="en-US" sz="3600" b="1" dirty="0">
                <a:solidFill>
                  <a:prstClr val="black"/>
                </a:solidFill>
                <a:latin typeface="Candara" panose="020E0502030303020204" pitchFamily="34" charset="0"/>
              </a:rPr>
              <a:t/>
            </a:r>
            <a:br>
              <a:rPr lang="en-US" sz="3600" b="1" dirty="0">
                <a:solidFill>
                  <a:prstClr val="black"/>
                </a:solidFill>
                <a:latin typeface="Candara" panose="020E0502030303020204" pitchFamily="34" charset="0"/>
              </a:rPr>
            </a:br>
            <a:r>
              <a:rPr lang="en-US" sz="3600" b="1" dirty="0">
                <a:solidFill>
                  <a:prstClr val="black"/>
                </a:solidFill>
                <a:latin typeface="Candara" panose="020E0502030303020204" pitchFamily="34" charset="0"/>
              </a:rPr>
              <a:t>Prescription Drug Coverage in Patients with CKD</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4" name="Title 3"/>
          <p:cNvSpPr>
            <a:spLocks noGrp="1"/>
          </p:cNvSpPr>
          <p:nvPr>
            <p:ph type="title"/>
          </p:nvPr>
        </p:nvSpPr>
        <p:spPr>
          <a:xfrm>
            <a:off x="0" y="1"/>
            <a:ext cx="9144000" cy="914400"/>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8.4 </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Distribution of Low-income Subsidy categories in Part D general Medicare and CKD patients,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19200"/>
            <a:ext cx="6870206" cy="3435103"/>
          </a:xfrm>
        </p:spPr>
      </p:pic>
      <p:pic>
        <p:nvPicPr>
          <p:cNvPr id="3" name="Picture 2"/>
          <p:cNvPicPr>
            <a:picLocks noChangeAspect="1"/>
          </p:cNvPicPr>
          <p:nvPr/>
        </p:nvPicPr>
        <p:blipFill>
          <a:blip r:embed="rId3"/>
          <a:stretch>
            <a:fillRect/>
          </a:stretch>
        </p:blipFill>
        <p:spPr>
          <a:xfrm>
            <a:off x="2857500" y="6362700"/>
            <a:ext cx="3121423" cy="591363"/>
          </a:xfrm>
          <a:prstGeom prst="rect">
            <a:avLst/>
          </a:prstGeom>
        </p:spPr>
      </p:pic>
      <p:sp>
        <p:nvSpPr>
          <p:cNvPr id="7" name="Rectangle 6"/>
          <p:cNvSpPr/>
          <p:nvPr/>
        </p:nvSpPr>
        <p:spPr>
          <a:xfrm>
            <a:off x="1066800" y="4937415"/>
            <a:ext cx="6870206"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5% sample. Point prevalent Medicare enrollees alive on January 1, 2016. Abbreviations: CKD, chronic kidney disease;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541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4" name="Title 3"/>
          <p:cNvSpPr>
            <a:spLocks noGrp="1"/>
          </p:cNvSpPr>
          <p:nvPr>
            <p:ph type="title"/>
          </p:nvPr>
        </p:nvSpPr>
        <p:spPr/>
        <p:txBody>
          <a:bodyPr/>
          <a:lstStyle/>
          <a:p>
            <a: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a:t>
            </a:r>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8.4 </a:t>
            </a:r>
            <a: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Total estimated Medicare Part D spending for fee-for-service beneficiaries (in billions),</a:t>
            </a:r>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2011-2016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3426868"/>
              </p:ext>
            </p:extLst>
          </p:nvPr>
        </p:nvGraphicFramePr>
        <p:xfrm>
          <a:off x="1752600" y="1417638"/>
          <a:ext cx="5486400" cy="2453640"/>
        </p:xfrm>
        <a:graphic>
          <a:graphicData uri="http://schemas.openxmlformats.org/drawingml/2006/table">
            <a:tbl>
              <a:tblPr firstRow="1" firstCol="1" bandRow="1"/>
              <a:tblGrid>
                <a:gridCol w="558800">
                  <a:extLst>
                    <a:ext uri="{9D8B030D-6E8A-4147-A177-3AD203B41FA5}">
                      <a16:colId xmlns:a16="http://schemas.microsoft.com/office/drawing/2014/main" val="2670215036"/>
                    </a:ext>
                  </a:extLst>
                </a:gridCol>
                <a:gridCol w="1156970">
                  <a:extLst>
                    <a:ext uri="{9D8B030D-6E8A-4147-A177-3AD203B41FA5}">
                      <a16:colId xmlns:a16="http://schemas.microsoft.com/office/drawing/2014/main" val="493325384"/>
                    </a:ext>
                  </a:extLst>
                </a:gridCol>
                <a:gridCol w="1256030">
                  <a:extLst>
                    <a:ext uri="{9D8B030D-6E8A-4147-A177-3AD203B41FA5}">
                      <a16:colId xmlns:a16="http://schemas.microsoft.com/office/drawing/2014/main" val="3415514194"/>
                    </a:ext>
                  </a:extLst>
                </a:gridCol>
                <a:gridCol w="1234440">
                  <a:extLst>
                    <a:ext uri="{9D8B030D-6E8A-4147-A177-3AD203B41FA5}">
                      <a16:colId xmlns:a16="http://schemas.microsoft.com/office/drawing/2014/main" val="2161083099"/>
                    </a:ext>
                  </a:extLst>
                </a:gridCol>
                <a:gridCol w="1280160">
                  <a:extLst>
                    <a:ext uri="{9D8B030D-6E8A-4147-A177-3AD203B41FA5}">
                      <a16:colId xmlns:a16="http://schemas.microsoft.com/office/drawing/2014/main" val="1826803225"/>
                    </a:ext>
                  </a:extLst>
                </a:gridCol>
              </a:tblGrid>
              <a:tr h="161925">
                <a:tc>
                  <a:txBody>
                    <a:bodyPr/>
                    <a:lstStyle/>
                    <a:p>
                      <a:pPr>
                        <a:lnSpc>
                          <a:spcPct val="115000"/>
                        </a:lnSpc>
                      </a:pPr>
                      <a:endParaRPr lang="en-US" sz="1400" dirty="0">
                        <a:effectLst/>
                        <a:latin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General Medicare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All CKD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53324099"/>
                  </a:ext>
                </a:extLst>
              </a:tr>
              <a:tr h="161925">
                <a:tc>
                  <a:txBody>
                    <a:bodyPr/>
                    <a:lstStyle/>
                    <a:p>
                      <a:pPr marL="0" marR="0">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Medicare spending (in billions)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Medicare spending / PPPY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Medicare spending (in billions)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Medicare spending / PPPY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504526"/>
                  </a:ext>
                </a:extLst>
              </a:tr>
              <a:tr h="182880">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2011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$2,689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$3,978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51572813"/>
                  </a:ext>
                </a:extLst>
              </a:tr>
              <a:tr h="182880">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2012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$2,610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$3,918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48948322"/>
                  </a:ext>
                </a:extLst>
              </a:tr>
              <a:tr h="182880">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$2,584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$3,947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45331784"/>
                  </a:ext>
                </a:extLst>
              </a:tr>
              <a:tr h="182880">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2014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$2,806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$4,229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440414800"/>
                  </a:ext>
                </a:extLst>
              </a:tr>
              <a:tr h="182880">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$2,970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$4,545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30825191"/>
                  </a:ext>
                </a:extLst>
              </a:tr>
              <a:tr h="182880">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2016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$3,027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$11.8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$4,941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731523"/>
                  </a:ext>
                </a:extLst>
              </a:tr>
            </a:tbl>
          </a:graphicData>
        </a:graphic>
      </p:graphicFrame>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1676400" y="4152900"/>
            <a:ext cx="5829300" cy="830997"/>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Medicare totals include Part D claims for Part D enrollees with traditional Medicare (Parts A &amp; B). CKD totals include Medicare CKD patients, as determined from claims. Abbreviations: CKD, chronic kidney disease; Part D, Medicare prescription drug coverage benefit; PPPY, per person per year.</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777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4" name="Title 3"/>
          <p:cNvSpPr>
            <a:spLocks noGrp="1"/>
          </p:cNvSpPr>
          <p:nvPr>
            <p:ph type="title"/>
          </p:nvPr>
        </p:nvSpPr>
        <p:spPr>
          <a:xfrm>
            <a:off x="394767" y="190500"/>
            <a:ext cx="8229600" cy="868362"/>
          </a:xfrm>
        </p:spPr>
        <p:txBody>
          <a:bodyPr/>
          <a:lstStyle/>
          <a:p>
            <a:pPr lvl="0" fontAlgn="base">
              <a:spcBef>
                <a:spcPts val="1200"/>
              </a:spcBef>
              <a:spcAft>
                <a:spcPts val="600"/>
              </a:spcAft>
            </a:pP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8.5 Per person per year &amp; out-of-pocket costs </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 $1,000s) for enrollees, 2016</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r>
              <a:rPr lang="en-US" sz="1600" b="1" kern="0" dirty="0">
                <a:solidFill>
                  <a:prstClr val="black"/>
                </a:solidFill>
                <a:latin typeface="Calibri" panose="020F0502020204030204" pitchFamily="34" charset="0"/>
                <a:ea typeface="Times New Roman" panose="02020603050405020304" pitchFamily="18" charset="0"/>
                <a:cs typeface="Segoe UI" panose="020B0502040204020203" pitchFamily="34" charset="0"/>
              </a:rPr>
              <a:t/>
            </a:r>
            <a:br>
              <a:rPr lang="en-US" sz="1600" b="1" kern="0" dirty="0">
                <a:solidFill>
                  <a:prstClr val="black"/>
                </a:solidFill>
                <a:latin typeface="Calibri" panose="020F0502020204030204" pitchFamily="34" charset="0"/>
                <a:ea typeface="Times New Roman" panose="02020603050405020304" pitchFamily="18" charset="0"/>
                <a:cs typeface="Segoe UI" panose="020B0502040204020203" pitchFamily="34"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6" name="Rectangle 5"/>
          <p:cNvSpPr/>
          <p:nvPr/>
        </p:nvSpPr>
        <p:spPr>
          <a:xfrm>
            <a:off x="623367" y="4954683"/>
            <a:ext cx="7772400"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Medicare totals include Part D claims for Part D enrollees with traditional Medicare (Parts A &amp; B). CKD totals include Medicare CKD patients as determined from claims. Costs are per person per year for calendar year 2016. Medicare total is the sum of Medicare net payment plus Low-income Supplement amount. Abbreviations: Gen., general enrollees; CKD, chronic kidney disease; LIS, Medicare Low-income Subsidy; Medicare adv., Medicare Advantage plans;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324100" y="1006742"/>
            <a:ext cx="4466287" cy="338554"/>
          </a:xfrm>
          <a:prstGeom prst="rect">
            <a:avLst/>
          </a:prstGeom>
        </p:spPr>
        <p:txBody>
          <a:bodyPr wrap="none">
            <a:spAutoFit/>
          </a:bodyPr>
          <a:lstStyle/>
          <a:p>
            <a:pPr lvl="0" algn="ctr" fontAlgn="base">
              <a:spcBef>
                <a:spcPts val="1200"/>
              </a:spcBef>
              <a:spcAft>
                <a:spcPts val="600"/>
              </a:spcAft>
            </a:pPr>
            <a:r>
              <a:rPr lang="en-US" sz="1600" b="1" kern="0" dirty="0">
                <a:solidFill>
                  <a:prstClr val="black"/>
                </a:solidFill>
                <a:latin typeface="Calibri" panose="020F0502020204030204" pitchFamily="34" charset="0"/>
                <a:ea typeface="Times New Roman" panose="02020603050405020304" pitchFamily="18" charset="0"/>
                <a:cs typeface="Segoe UI" panose="020B0502040204020203" pitchFamily="34" charset="0"/>
              </a:rPr>
              <a:t>(a) All enrollees by type of insurance and modality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36" y="1510707"/>
            <a:ext cx="6858014" cy="3435103"/>
          </a:xfrm>
          <a:prstGeom prst="rect">
            <a:avLst/>
          </a:prstGeom>
        </p:spPr>
      </p:pic>
    </p:spTree>
    <p:extLst>
      <p:ext uri="{BB962C8B-B14F-4D97-AF65-F5344CB8AC3E}">
        <p14:creationId xmlns:p14="http://schemas.microsoft.com/office/powerpoint/2010/main" val="2125621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4" name="Title 3"/>
          <p:cNvSpPr>
            <a:spLocks noGrp="1"/>
          </p:cNvSpPr>
          <p:nvPr>
            <p:ph type="title"/>
          </p:nvPr>
        </p:nvSpPr>
        <p:spPr>
          <a:xfrm>
            <a:off x="457200" y="274638"/>
            <a:ext cx="8229600" cy="868362"/>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8.5 </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Per person per year &amp; out-of-pocket costs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 $1,000s) for enrollees,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6" name="Rectangle 5"/>
          <p:cNvSpPr/>
          <p:nvPr/>
        </p:nvSpPr>
        <p:spPr>
          <a:xfrm>
            <a:off x="685800" y="5130488"/>
            <a:ext cx="7772400"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Medicare totals include Part D claims for Part D enrollees with traditional Medicare (Parts A &amp; B). CKD totals include Medicare CKD patients as determined from claims. Costs are per person per year for calendar year 2016. Medicare total is the sum of Medicare net payment plus Low-income Supplement amount. Abbreviations: Gen., general enrollees; CKD, chronic kidney disease; LIS, Medicare Low-income Subsidy; Medicare adv., Medicare Advantage plans;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981200" y="1066800"/>
            <a:ext cx="5297883" cy="4328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45" y="1602530"/>
            <a:ext cx="6864110" cy="3435103"/>
          </a:xfrm>
          <a:prstGeom prst="rect">
            <a:avLst/>
          </a:prstGeom>
        </p:spPr>
      </p:pic>
    </p:spTree>
    <p:extLst>
      <p:ext uri="{BB962C8B-B14F-4D97-AF65-F5344CB8AC3E}">
        <p14:creationId xmlns:p14="http://schemas.microsoft.com/office/powerpoint/2010/main" val="912965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4" name="Title 3"/>
          <p:cNvSpPr>
            <a:spLocks noGrp="1"/>
          </p:cNvSpPr>
          <p:nvPr>
            <p:ph type="title"/>
          </p:nvPr>
        </p:nvSpPr>
        <p:spPr>
          <a:xfrm>
            <a:off x="0" y="228600"/>
            <a:ext cx="9144000" cy="533400"/>
          </a:xfrm>
        </p:spPr>
        <p:txBody>
          <a:bodyPr/>
          <a:lstStyle/>
          <a:p>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8.5 Per person per year spending ($) for enrollees, 2016</a:t>
            </a: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9" name="Rectangle 8"/>
          <p:cNvSpPr/>
          <p:nvPr/>
        </p:nvSpPr>
        <p:spPr>
          <a:xfrm>
            <a:off x="647700" y="5118437"/>
            <a:ext cx="7962900" cy="1015663"/>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determined from claims. Costs are per person per year for calendar year 2016. Medicare PPPY is the sum of Medicare net payment and the Low-income Supplement amount. LIS status is determined from the Part D enrollment. A person is classified as LIS if they are eligible for the LIS for at least one month during 2016. Abbreviations: CKD, chronic kidney disease; LIS, Medicare Low-income Subsidy; NA, not applicable; Part D, Medicare prescription drug coverage benefit.</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2877938" y="741286"/>
            <a:ext cx="3388123" cy="338554"/>
          </a:xfrm>
          <a:prstGeom prst="rect">
            <a:avLst/>
          </a:prstGeom>
          <a:noFill/>
        </p:spPr>
        <p:txBody>
          <a:bodyPr wrap="square" rtlCol="0">
            <a:spAutoFit/>
          </a:bodyPr>
          <a:lstStyle/>
          <a:p>
            <a:pPr algn="ctr"/>
            <a:r>
              <a:rPr lang="en-US" sz="1600" b="1" dirty="0" smtClean="0"/>
              <a:t>(a) </a:t>
            </a:r>
            <a:r>
              <a:rPr lang="en-US" sz="1600" b="1" dirty="0"/>
              <a:t>Medicare Part </a:t>
            </a:r>
            <a:r>
              <a:rPr lang="en-US" sz="1600" b="1" dirty="0" smtClean="0"/>
              <a:t>D</a:t>
            </a:r>
            <a:endParaRPr lang="en-US" sz="1600" b="1"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8972" b="51462"/>
          <a:stretch/>
        </p:blipFill>
        <p:spPr>
          <a:xfrm>
            <a:off x="14844" y="1274686"/>
            <a:ext cx="8931961" cy="3754514"/>
          </a:xfrm>
        </p:spPr>
      </p:pic>
    </p:spTree>
    <p:extLst>
      <p:ext uri="{BB962C8B-B14F-4D97-AF65-F5344CB8AC3E}">
        <p14:creationId xmlns:p14="http://schemas.microsoft.com/office/powerpoint/2010/main" val="332027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4" name="Title 3"/>
          <p:cNvSpPr>
            <a:spLocks noGrp="1"/>
          </p:cNvSpPr>
          <p:nvPr>
            <p:ph type="title"/>
          </p:nvPr>
        </p:nvSpPr>
        <p:spPr>
          <a:xfrm>
            <a:off x="0" y="228600"/>
            <a:ext cx="9144000" cy="533400"/>
          </a:xfrm>
        </p:spPr>
        <p:txBody>
          <a:bodyPr/>
          <a:lstStyle/>
          <a:p>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8.5 Per person per year spending ($) for enrollees, 2016</a:t>
            </a: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9" name="Rectangle 8"/>
          <p:cNvSpPr/>
          <p:nvPr/>
        </p:nvSpPr>
        <p:spPr>
          <a:xfrm>
            <a:off x="1600200" y="5162371"/>
            <a:ext cx="6240134" cy="1200329"/>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determined from claims. Costs are per person per year for calendar year 2016. Medicare PPPY is the sum of Medicare net payment and the Low-income Supplement amount. LIS status is determined from the Part D enrollment. A person is classified as LIS if they are eligible for the LIS for at least one month during 2016. Abbreviations: CKD, chronic kidney disease; LIS, Medicare Low-income Subsidy; NA, not applicable; Part D, Medicare prescription drug coverage benefit.</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2286000" y="863489"/>
            <a:ext cx="4607323" cy="369332"/>
          </a:xfrm>
          <a:prstGeom prst="rect">
            <a:avLst/>
          </a:prstGeom>
          <a:noFill/>
        </p:spPr>
        <p:txBody>
          <a:bodyPr wrap="square" rtlCol="0">
            <a:spAutoFit/>
          </a:bodyPr>
          <a:lstStyle/>
          <a:p>
            <a:pPr lvl="0" fontAlgn="base"/>
            <a:r>
              <a:rPr lang="en-US" sz="1600" b="1" dirty="0" smtClean="0"/>
              <a:t>(b) </a:t>
            </a:r>
            <a:r>
              <a:rPr lang="en-US" b="1" dirty="0"/>
              <a:t>Medicare Advantage and Managed </a:t>
            </a:r>
            <a:r>
              <a:rPr lang="en-US" b="1" dirty="0" smtClean="0"/>
              <a:t>Care</a:t>
            </a:r>
            <a:endParaRPr lang="en-US" dirty="0"/>
          </a:p>
        </p:txBody>
      </p:sp>
      <p:pic>
        <p:nvPicPr>
          <p:cNvPr id="8"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50685" b="9926"/>
          <a:stretch/>
        </p:blipFill>
        <p:spPr>
          <a:xfrm>
            <a:off x="114300" y="1377538"/>
            <a:ext cx="8771138" cy="3670533"/>
          </a:xfrm>
        </p:spPr>
      </p:pic>
    </p:spTree>
    <p:extLst>
      <p:ext uri="{BB962C8B-B14F-4D97-AF65-F5344CB8AC3E}">
        <p14:creationId xmlns:p14="http://schemas.microsoft.com/office/powerpoint/2010/main" val="1979411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4" name="Title 3"/>
          <p:cNvSpPr>
            <a:spLocks noGrp="1"/>
          </p:cNvSpPr>
          <p:nvPr>
            <p:ph type="title"/>
          </p:nvPr>
        </p:nvSpPr>
        <p:spPr/>
        <p:txBody>
          <a:bodyPr/>
          <a:lstStyle/>
          <a:p>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8.6 Top 15 drug classes received by CKD cohorts in different health plans, by percent of patients, 2016</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55529"/>
              </p:ext>
            </p:extLst>
          </p:nvPr>
        </p:nvGraphicFramePr>
        <p:xfrm>
          <a:off x="1794167" y="1464601"/>
          <a:ext cx="5248085" cy="4171188"/>
        </p:xfrm>
        <a:graphic>
          <a:graphicData uri="http://schemas.openxmlformats.org/drawingml/2006/table">
            <a:tbl>
              <a:tblPr firstRow="1" firstCol="1" bandRow="1"/>
              <a:tblGrid>
                <a:gridCol w="386715">
                  <a:extLst>
                    <a:ext uri="{9D8B030D-6E8A-4147-A177-3AD203B41FA5}">
                      <a16:colId xmlns:a16="http://schemas.microsoft.com/office/drawing/2014/main" val="1934117812"/>
                    </a:ext>
                  </a:extLst>
                </a:gridCol>
                <a:gridCol w="3675825">
                  <a:extLst>
                    <a:ext uri="{9D8B030D-6E8A-4147-A177-3AD203B41FA5}">
                      <a16:colId xmlns:a16="http://schemas.microsoft.com/office/drawing/2014/main" val="2136683253"/>
                    </a:ext>
                  </a:extLst>
                </a:gridCol>
                <a:gridCol w="1185545">
                  <a:extLst>
                    <a:ext uri="{9D8B030D-6E8A-4147-A177-3AD203B41FA5}">
                      <a16:colId xmlns:a16="http://schemas.microsoft.com/office/drawing/2014/main" val="665902139"/>
                    </a:ext>
                  </a:extLst>
                </a:gridCol>
              </a:tblGrid>
              <a:tr h="9144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Rank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0" algn="l">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Drug class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Percent of patients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418656"/>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Lipid-lowering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65.2%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88112731"/>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Antibacterials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60.2%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267674311"/>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Renin-angiotensin-aldosterone system Inhibitors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954427802"/>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β-adrenergic blocking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907447825"/>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Analgesics and antipyretics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133618089"/>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Diuretics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539283214"/>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Antiulcer agents and acid suppressants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29917252"/>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Antidiabetic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917841803"/>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Calcium-channel blocking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816462646"/>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Psychotherapeutic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820812672"/>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Antithrombotic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447675771"/>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Anticonvulsants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145579431"/>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Thyroid and antithyroid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105347743"/>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Anxiolytics, sedatives, and hypnotics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272265016"/>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3716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Adrenals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3716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484457"/>
                  </a:ext>
                </a:extLst>
              </a:tr>
            </a:tbl>
          </a:graphicData>
        </a:graphic>
      </p:graphicFrame>
      <p:pic>
        <p:nvPicPr>
          <p:cNvPr id="3" name="Picture 2"/>
          <p:cNvPicPr>
            <a:picLocks noChangeAspect="1"/>
          </p:cNvPicPr>
          <p:nvPr/>
        </p:nvPicPr>
        <p:blipFill>
          <a:blip r:embed="rId2"/>
          <a:stretch>
            <a:fillRect/>
          </a:stretch>
        </p:blipFill>
        <p:spPr>
          <a:xfrm>
            <a:off x="2857500" y="6362700"/>
            <a:ext cx="3121423" cy="591363"/>
          </a:xfrm>
          <a:prstGeom prst="rect">
            <a:avLst/>
          </a:prstGeom>
        </p:spPr>
      </p:pic>
      <p:pic>
        <p:nvPicPr>
          <p:cNvPr id="7" name="Picture 6"/>
          <p:cNvPicPr>
            <a:picLocks noChangeAspect="1"/>
          </p:cNvPicPr>
          <p:nvPr/>
        </p:nvPicPr>
        <p:blipFill>
          <a:blip r:embed="rId3"/>
          <a:stretch>
            <a:fillRect/>
          </a:stretch>
        </p:blipFill>
        <p:spPr>
          <a:xfrm>
            <a:off x="3540310" y="1108092"/>
            <a:ext cx="1755800" cy="390178"/>
          </a:xfrm>
          <a:prstGeom prst="rect">
            <a:avLst/>
          </a:prstGeom>
        </p:spPr>
      </p:pic>
      <p:sp>
        <p:nvSpPr>
          <p:cNvPr id="8" name="Rectangle 7"/>
          <p:cNvSpPr/>
          <p:nvPr/>
        </p:nvSpPr>
        <p:spPr>
          <a:xfrm>
            <a:off x="1794166" y="5668338"/>
            <a:ext cx="5444833" cy="707886"/>
          </a:xfrm>
          <a:prstGeom prst="rect">
            <a:avLst/>
          </a:prstGeom>
        </p:spPr>
        <p:txBody>
          <a:bodyPr wrap="square">
            <a:spAutoFit/>
          </a:bodyPr>
          <a:lstStyle/>
          <a:p>
            <a:pPr>
              <a:spcBef>
                <a:spcPts val="600"/>
              </a:spcBef>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patients with Medicare Part D stand-alone prescription drug plans in the Medicare 5% sample. Diabetic Consumables refers to blood glucose test strips, blood glucose meters/sensors, lancets, needles, pen needles etc. Abbreviations: CKD, chronic kidney disease; Part D, Medicare prescription drug coverage benefit.</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546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4" name="Title 3"/>
          <p:cNvSpPr>
            <a:spLocks noGrp="1"/>
          </p:cNvSpPr>
          <p:nvPr>
            <p:ph type="title"/>
          </p:nvPr>
        </p:nvSpPr>
        <p:spPr/>
        <p:txBody>
          <a:bodyPr/>
          <a:lstStyle/>
          <a:p>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8.6 Top 15 drug classes received by CKD cohorts in different health plans, by percent of patients, 2016</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8" name="Rectangle 7"/>
          <p:cNvSpPr/>
          <p:nvPr/>
        </p:nvSpPr>
        <p:spPr>
          <a:xfrm>
            <a:off x="1733550" y="5538281"/>
            <a:ext cx="5676900" cy="938719"/>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patients with Medicare Part D stand-alone prescription drug plans in the Medicare 5% sample. Diabetic Consumables refers to blood glucose test strips, blood glucose meters/sensors, lancets, needles, pen needles etc. Abbreviations: CKD, chronic kidney disease; Part D, Medicare prescription drug coverage benefit.</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418379" y="1054011"/>
            <a:ext cx="1999661" cy="37798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782539224"/>
              </p:ext>
            </p:extLst>
          </p:nvPr>
        </p:nvGraphicFramePr>
        <p:xfrm>
          <a:off x="1754955" y="1412705"/>
          <a:ext cx="5326508" cy="4171188"/>
        </p:xfrm>
        <a:graphic>
          <a:graphicData uri="http://schemas.openxmlformats.org/drawingml/2006/table">
            <a:tbl>
              <a:tblPr firstRow="1" firstCol="1" bandRow="1"/>
              <a:tblGrid>
                <a:gridCol w="407988">
                  <a:extLst>
                    <a:ext uri="{9D8B030D-6E8A-4147-A177-3AD203B41FA5}">
                      <a16:colId xmlns:a16="http://schemas.microsoft.com/office/drawing/2014/main" val="769735453"/>
                    </a:ext>
                  </a:extLst>
                </a:gridCol>
                <a:gridCol w="3675825">
                  <a:extLst>
                    <a:ext uri="{9D8B030D-6E8A-4147-A177-3AD203B41FA5}">
                      <a16:colId xmlns:a16="http://schemas.microsoft.com/office/drawing/2014/main" val="3406689457"/>
                    </a:ext>
                  </a:extLst>
                </a:gridCol>
                <a:gridCol w="1242695">
                  <a:extLst>
                    <a:ext uri="{9D8B030D-6E8A-4147-A177-3AD203B41FA5}">
                      <a16:colId xmlns:a16="http://schemas.microsoft.com/office/drawing/2014/main" val="2523881016"/>
                    </a:ext>
                  </a:extLst>
                </a:gridCol>
              </a:tblGrid>
              <a:tr h="19050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Rank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0" algn="l">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Drug class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Percent of patients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418009"/>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Lipid-lowering agents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1193737"/>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Renin-angiotensin-aldosterone system Inhibitors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50.4%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902400513"/>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Antibacterials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549799548"/>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β-adrenergic blocking agents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40.6%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813979368"/>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Analgesics and antipyretics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49718018"/>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Diuretics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333845613"/>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Calcium-channel blocking agents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111128847"/>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Antiulcer agents and acid suppressants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30.3%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944179182"/>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Antidiabetic agents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820037530"/>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Psychotherapeutic agents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009352126"/>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Antithrombotic agents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55152412"/>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Vaccines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20.4%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898023392"/>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Diabetic consumables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19.5%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88675890"/>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Thyroid and antithyroid agents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18.8%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072431160"/>
                  </a:ext>
                </a:extLst>
              </a:tr>
              <a:tr h="182880">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37160" marR="0" algn="l">
                        <a:lnSpc>
                          <a:spcPct val="115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Anticonvulsants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18.3%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884870"/>
                  </a:ext>
                </a:extLst>
              </a:tr>
            </a:tbl>
          </a:graphicData>
        </a:graphic>
      </p:graphicFrame>
    </p:spTree>
    <p:extLst>
      <p:ext uri="{BB962C8B-B14F-4D97-AF65-F5344CB8AC3E}">
        <p14:creationId xmlns:p14="http://schemas.microsoft.com/office/powerpoint/2010/main" val="183682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4" name="Title 3"/>
          <p:cNvSpPr>
            <a:spLocks noGrp="1"/>
          </p:cNvSpPr>
          <p:nvPr>
            <p:ph type="title"/>
          </p:nvPr>
        </p:nvSpPr>
        <p:spPr/>
        <p:txBody>
          <a:bodyPr/>
          <a:lstStyle/>
          <a:p>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8.6 Top 15 drug classes received by CKD cohorts in different health plans, by percent of patients, 2016</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8" name="Rectangle 7"/>
          <p:cNvSpPr/>
          <p:nvPr/>
        </p:nvSpPr>
        <p:spPr>
          <a:xfrm>
            <a:off x="2072266" y="5210724"/>
            <a:ext cx="4691888" cy="1200329"/>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patients with Medicare Part D stand-alone prescription drug plans in the Medicare 5% sample. Diabetic Consumables refers to blood glucose test strips, blood glucose meters/sensors, lancets, needles, pen needles etc. Abbreviations: CKD, chronic kidney disease; Part D, Medicare prescription drug coverage benefit.</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665289" y="1181100"/>
            <a:ext cx="1505843" cy="37798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288879800"/>
              </p:ext>
            </p:extLst>
          </p:nvPr>
        </p:nvGraphicFramePr>
        <p:xfrm>
          <a:off x="2072266" y="1603412"/>
          <a:ext cx="4691888" cy="3575304"/>
        </p:xfrm>
        <a:graphic>
          <a:graphicData uri="http://schemas.openxmlformats.org/drawingml/2006/table">
            <a:tbl>
              <a:tblPr firstRow="1" firstCol="1" bandRow="1"/>
              <a:tblGrid>
                <a:gridCol w="290512">
                  <a:extLst>
                    <a:ext uri="{9D8B030D-6E8A-4147-A177-3AD203B41FA5}">
                      <a16:colId xmlns:a16="http://schemas.microsoft.com/office/drawing/2014/main" val="2011840529"/>
                    </a:ext>
                  </a:extLst>
                </a:gridCol>
                <a:gridCol w="3158681">
                  <a:extLst>
                    <a:ext uri="{9D8B030D-6E8A-4147-A177-3AD203B41FA5}">
                      <a16:colId xmlns:a16="http://schemas.microsoft.com/office/drawing/2014/main" val="1710815441"/>
                    </a:ext>
                  </a:extLst>
                </a:gridCol>
                <a:gridCol w="1242695">
                  <a:extLst>
                    <a:ext uri="{9D8B030D-6E8A-4147-A177-3AD203B41FA5}">
                      <a16:colId xmlns:a16="http://schemas.microsoft.com/office/drawing/2014/main" val="3788548296"/>
                    </a:ext>
                  </a:extLst>
                </a:gridCol>
              </a:tblGrid>
              <a:tr h="19050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Rank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0" algn="l">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Drug class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Percent of patients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566736"/>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Antibacterials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2516214"/>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Renin-angiotensin-aldosterone system Inhibitors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265735011"/>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Lipid-lowering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949894917"/>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Analgesics and antipyretics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777155933"/>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β-adrenergic blocking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31.2%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583015454"/>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Antidiabetic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30.6%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378505212"/>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Calcium-channel blocking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149610876"/>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Diuretics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523274114"/>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Psychotherapeutic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936177233"/>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Antiulcer agents and acid suppressants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024193020"/>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Adrenals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367344667"/>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Anxiolytics, sedatives, and hypnotics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145473396"/>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Diabetic consumables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13588133"/>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Anticonvulsants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546303505"/>
                  </a:ext>
                </a:extLst>
              </a:tr>
              <a:tr h="182880">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3716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Thyroid and antithyroid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777899"/>
                  </a:ext>
                </a:extLst>
              </a:tr>
            </a:tbl>
          </a:graphicData>
        </a:graphic>
      </p:graphicFrame>
    </p:spTree>
    <p:extLst>
      <p:ext uri="{BB962C8B-B14F-4D97-AF65-F5344CB8AC3E}">
        <p14:creationId xmlns:p14="http://schemas.microsoft.com/office/powerpoint/2010/main" val="594834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4" name="Title 3"/>
          <p:cNvSpPr>
            <a:spLocks noGrp="1"/>
          </p:cNvSpPr>
          <p:nvPr>
            <p:ph type="title"/>
          </p:nvPr>
        </p:nvSpPr>
        <p:spPr>
          <a:xfrm>
            <a:off x="0" y="1"/>
            <a:ext cx="9067800" cy="1101857"/>
          </a:xfrm>
        </p:spPr>
        <p:txBody>
          <a:bodyPr/>
          <a:lstStyle/>
          <a:p>
            <a:r>
              <a:rPr lang="en-US" sz="2400" b="1" dirty="0"/>
              <a:t>vol 1 Table 8.7 Top 15 drug classes received by different CKD cohorts (Medicare Part D/Medicare Advantage programs/Managed Care health plans), by insurance spending, 2016</a:t>
            </a:r>
            <a:r>
              <a:rPr lang="en-US" b="1" dirty="0"/>
              <a:t/>
            </a:r>
            <a:br>
              <a:rPr lang="en-US" b="1" dirty="0"/>
            </a:b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5" name="TextBox 4"/>
          <p:cNvSpPr txBox="1"/>
          <p:nvPr/>
        </p:nvSpPr>
        <p:spPr>
          <a:xfrm>
            <a:off x="3390900" y="1191483"/>
            <a:ext cx="2438400" cy="615553"/>
          </a:xfrm>
          <a:prstGeom prst="rect">
            <a:avLst/>
          </a:prstGeom>
          <a:noFill/>
        </p:spPr>
        <p:txBody>
          <a:bodyPr wrap="square" rtlCol="0">
            <a:spAutoFit/>
          </a:bodyPr>
          <a:lstStyle/>
          <a:p>
            <a:r>
              <a:rPr lang="en-US" sz="1600" b="1" dirty="0" smtClean="0"/>
              <a:t>(a) </a:t>
            </a:r>
            <a:r>
              <a:rPr lang="en-US" sz="1600" b="1" dirty="0"/>
              <a:t>Medicare Part D</a:t>
            </a:r>
          </a:p>
          <a:p>
            <a:endParaRPr lang="en-US" dirty="0"/>
          </a:p>
        </p:txBody>
      </p:sp>
      <p:sp>
        <p:nvSpPr>
          <p:cNvPr id="6" name="Rectangle 5"/>
          <p:cNvSpPr/>
          <p:nvPr/>
        </p:nvSpPr>
        <p:spPr>
          <a:xfrm>
            <a:off x="457200" y="5364659"/>
            <a:ext cx="8267700" cy="769441"/>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patients with Medicare Part D stand-alone prescription drug plans in the Medicare 5% sample. Medicare Part D spending represents the sum of the Medicare covered amount and the Low- income Subsidy amount. Diabetic Consumables refers to blood glucose test strips, blood glucose meters/sensors, lancets, needles, pen needles etc. Abbreviations: CKD, chronic kidney disease; Part D, Medicare prescription drug coverage benefit.</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2056"/>
          <a:stretch/>
        </p:blipFill>
        <p:spPr>
          <a:xfrm>
            <a:off x="457199" y="1499260"/>
            <a:ext cx="8267701" cy="3929988"/>
          </a:xfrm>
          <a:prstGeom prst="rect">
            <a:avLst/>
          </a:prstGeom>
        </p:spPr>
      </p:pic>
    </p:spTree>
    <p:extLst>
      <p:ext uri="{BB962C8B-B14F-4D97-AF65-F5344CB8AC3E}">
        <p14:creationId xmlns:p14="http://schemas.microsoft.com/office/powerpoint/2010/main" val="3631989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7.1 Sources of prescription drug coverage in Medicare enrollees, by population,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a:t>
            </a:r>
            <a:r>
              <a:rPr lang="en-US" sz="2400" b="1" spc="3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3181" y="1417638"/>
            <a:ext cx="6897638" cy="3435103"/>
          </a:xfrm>
        </p:spPr>
      </p:pic>
      <p:pic>
        <p:nvPicPr>
          <p:cNvPr id="3" name="Picture 2"/>
          <p:cNvPicPr>
            <a:picLocks noChangeAspect="1"/>
          </p:cNvPicPr>
          <p:nvPr/>
        </p:nvPicPr>
        <p:blipFill>
          <a:blip r:embed="rId3"/>
          <a:stretch>
            <a:fillRect/>
          </a:stretch>
        </p:blipFill>
        <p:spPr>
          <a:xfrm>
            <a:off x="2857500" y="6362700"/>
            <a:ext cx="3121423" cy="591363"/>
          </a:xfrm>
          <a:prstGeom prst="rect">
            <a:avLst/>
          </a:prstGeom>
        </p:spPr>
      </p:pic>
      <p:sp>
        <p:nvSpPr>
          <p:cNvPr id="7" name="Rectangle 6"/>
          <p:cNvSpPr/>
          <p:nvPr/>
        </p:nvSpPr>
        <p:spPr>
          <a:xfrm>
            <a:off x="1104900" y="5053722"/>
            <a:ext cx="67818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5% sample. Point prevalent Medicare enrollees alive on January 1, 2016. Abbreviations: CKD, chronic kidney disease; LIS, Medicare Low-income Subsidy;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4" name="Title 3"/>
          <p:cNvSpPr>
            <a:spLocks noGrp="1"/>
          </p:cNvSpPr>
          <p:nvPr>
            <p:ph type="title"/>
          </p:nvPr>
        </p:nvSpPr>
        <p:spPr>
          <a:xfrm>
            <a:off x="0" y="1"/>
            <a:ext cx="9067800" cy="1101857"/>
          </a:xfrm>
        </p:spPr>
        <p:txBody>
          <a:bodyPr/>
          <a:lstStyle/>
          <a:p>
            <a:r>
              <a:rPr lang="en-US" sz="2400" b="1" dirty="0"/>
              <a:t>vol 1 Table 8.7 Top 15 drug classes received by different CKD cohorts (Medicare Part D/Medicare Advantage programs/Managed Care health plans), by insurance spending, 2016</a:t>
            </a:r>
            <a:r>
              <a:rPr lang="en-US" b="1" dirty="0"/>
              <a:t/>
            </a:r>
            <a:br>
              <a:rPr lang="en-US" b="1" dirty="0"/>
            </a:b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5" name="TextBox 4"/>
          <p:cNvSpPr txBox="1"/>
          <p:nvPr/>
        </p:nvSpPr>
        <p:spPr>
          <a:xfrm>
            <a:off x="3390900" y="1191483"/>
            <a:ext cx="2438400" cy="615553"/>
          </a:xfrm>
          <a:prstGeom prst="rect">
            <a:avLst/>
          </a:prstGeom>
          <a:noFill/>
        </p:spPr>
        <p:txBody>
          <a:bodyPr wrap="square" rtlCol="0">
            <a:spAutoFit/>
          </a:bodyPr>
          <a:lstStyle/>
          <a:p>
            <a:r>
              <a:rPr lang="en-US" sz="1600" b="1" dirty="0" smtClean="0"/>
              <a:t>(b) </a:t>
            </a:r>
            <a:r>
              <a:rPr lang="en-US" sz="1600" b="1" dirty="0" smtClean="0"/>
              <a:t>Medicare Advantage</a:t>
            </a:r>
            <a:endParaRPr lang="en-US" sz="1600" b="1" dirty="0"/>
          </a:p>
          <a:p>
            <a:endParaRPr lang="en-US" dirty="0"/>
          </a:p>
        </p:txBody>
      </p:sp>
      <p:sp>
        <p:nvSpPr>
          <p:cNvPr id="6" name="Rectangle 5"/>
          <p:cNvSpPr/>
          <p:nvPr/>
        </p:nvSpPr>
        <p:spPr>
          <a:xfrm>
            <a:off x="457200" y="5364659"/>
            <a:ext cx="8267700" cy="769441"/>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patients with Medicare Part D stand-alone prescription drug plans in the Medicare 5% sample. Medicare Part D spending represents the sum of the Medicare covered amount and the Low- income Subsidy amount. Diabetic Consumables refers to blood glucose test strips, blood glucose meters/sensors, lancets, needles, pen needles etc. Abbreviations: CKD, chronic kidney disease; Part D, Medicare prescription drug coverage benefit.</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39367104"/>
              </p:ext>
            </p:extLst>
          </p:nvPr>
        </p:nvGraphicFramePr>
        <p:xfrm>
          <a:off x="1533525" y="1524000"/>
          <a:ext cx="6000750" cy="3785616"/>
        </p:xfrm>
        <a:graphic>
          <a:graphicData uri="http://schemas.openxmlformats.org/drawingml/2006/table">
            <a:tbl>
              <a:tblPr firstRow="1" firstCol="1" bandRow="1"/>
              <a:tblGrid>
                <a:gridCol w="722630">
                  <a:extLst>
                    <a:ext uri="{9D8B030D-6E8A-4147-A177-3AD203B41FA5}">
                      <a16:colId xmlns:a16="http://schemas.microsoft.com/office/drawing/2014/main" val="512126285"/>
                    </a:ext>
                  </a:extLst>
                </a:gridCol>
                <a:gridCol w="2934970">
                  <a:extLst>
                    <a:ext uri="{9D8B030D-6E8A-4147-A177-3AD203B41FA5}">
                      <a16:colId xmlns:a16="http://schemas.microsoft.com/office/drawing/2014/main" val="509385818"/>
                    </a:ext>
                  </a:extLst>
                </a:gridCol>
                <a:gridCol w="1171575">
                  <a:extLst>
                    <a:ext uri="{9D8B030D-6E8A-4147-A177-3AD203B41FA5}">
                      <a16:colId xmlns:a16="http://schemas.microsoft.com/office/drawing/2014/main" val="2869743010"/>
                    </a:ext>
                  </a:extLst>
                </a:gridCol>
                <a:gridCol w="1171575">
                  <a:extLst>
                    <a:ext uri="{9D8B030D-6E8A-4147-A177-3AD203B41FA5}">
                      <a16:colId xmlns:a16="http://schemas.microsoft.com/office/drawing/2014/main" val="1762851666"/>
                    </a:ext>
                  </a:extLst>
                </a:gridCol>
              </a:tblGrid>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Rank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gn="l">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Drug class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Spending</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 in millions)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Percent of total</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spending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264086"/>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Antidiabetic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3670602"/>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Antineoplastic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27092638"/>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Lipid-lowering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60770317"/>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Antivirals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69031077"/>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Antithrombotic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94453462"/>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Diabetes consumables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58741573"/>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Anti-inflammatory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36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21714699"/>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Psychotherapeutic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59249169"/>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Analgesics and antipyretics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83627079"/>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Anticonvulsants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53713254"/>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Renin-angiotensin-aldosterone system inhibitors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66938692"/>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Anticholinergic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61790225"/>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Disease-modifying antirheumatic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80169056"/>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Antiulcer agents and acid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85796537"/>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Vasodilating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970264"/>
                  </a:ext>
                </a:extLst>
              </a:tr>
            </a:tbl>
          </a:graphicData>
        </a:graphic>
      </p:graphicFrame>
    </p:spTree>
    <p:extLst>
      <p:ext uri="{BB962C8B-B14F-4D97-AF65-F5344CB8AC3E}">
        <p14:creationId xmlns:p14="http://schemas.microsoft.com/office/powerpoint/2010/main" val="2918673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4" name="Title 3"/>
          <p:cNvSpPr>
            <a:spLocks noGrp="1"/>
          </p:cNvSpPr>
          <p:nvPr>
            <p:ph type="title"/>
          </p:nvPr>
        </p:nvSpPr>
        <p:spPr>
          <a:xfrm>
            <a:off x="0" y="1"/>
            <a:ext cx="9067800" cy="1101857"/>
          </a:xfrm>
        </p:spPr>
        <p:txBody>
          <a:bodyPr/>
          <a:lstStyle/>
          <a:p>
            <a:r>
              <a:rPr lang="en-US" sz="2400" b="1" dirty="0"/>
              <a:t>vol 1 Table 8.7 Top 15 drug classes received by different CKD cohorts (Medicare Part D/Medicare Advantage programs/Managed Care health plans), by insurance spending, 2016</a:t>
            </a:r>
            <a:r>
              <a:rPr lang="en-US" b="1" dirty="0"/>
              <a:t/>
            </a:r>
            <a:br>
              <a:rPr lang="en-US" b="1" dirty="0"/>
            </a:b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5" name="TextBox 4"/>
          <p:cNvSpPr txBox="1"/>
          <p:nvPr/>
        </p:nvSpPr>
        <p:spPr>
          <a:xfrm>
            <a:off x="3390900" y="1191483"/>
            <a:ext cx="2438400" cy="615553"/>
          </a:xfrm>
          <a:prstGeom prst="rect">
            <a:avLst/>
          </a:prstGeom>
          <a:noFill/>
        </p:spPr>
        <p:txBody>
          <a:bodyPr wrap="square" rtlCol="0">
            <a:spAutoFit/>
          </a:bodyPr>
          <a:lstStyle/>
          <a:p>
            <a:r>
              <a:rPr lang="en-US" sz="1600" b="1" dirty="0" smtClean="0"/>
              <a:t>(c) </a:t>
            </a:r>
            <a:r>
              <a:rPr lang="en-US" sz="1600" b="1" dirty="0" smtClean="0"/>
              <a:t>Managed Care</a:t>
            </a:r>
            <a:endParaRPr lang="en-US" sz="1600" b="1" dirty="0"/>
          </a:p>
          <a:p>
            <a:endParaRPr lang="en-US" dirty="0"/>
          </a:p>
        </p:txBody>
      </p:sp>
      <p:sp>
        <p:nvSpPr>
          <p:cNvPr id="6" name="Rectangle 5"/>
          <p:cNvSpPr/>
          <p:nvPr/>
        </p:nvSpPr>
        <p:spPr>
          <a:xfrm>
            <a:off x="876300" y="5326559"/>
            <a:ext cx="7581900" cy="769441"/>
          </a:xfrm>
          <a:prstGeom prst="rect">
            <a:avLst/>
          </a:prstGeom>
        </p:spPr>
        <p:txBody>
          <a:bodyPr wrap="square">
            <a:spAutoFit/>
          </a:bodyPr>
          <a:lstStyle/>
          <a:p>
            <a:pPr>
              <a:spcBef>
                <a:spcPts val="600"/>
              </a:spcBef>
            </a:pP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Part D claims and Optum Clinformatics™ claims. CKD patients with Medicare Part D stand-alone prescription drug plans in the Medicare 5% sample. Medicare Part D spending represents the sum of the Medicare covered amount and the Low- income Subsidy amount. Diabetic Consumables refers to blood glucose test strips, blood glucose meters/sensors, lancets, needles, pen needles etc. Abbreviations: CKD, chronic kidney disease; Part D, Medicare prescription drug coverage benefit.</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5282038"/>
              </p:ext>
            </p:extLst>
          </p:nvPr>
        </p:nvGraphicFramePr>
        <p:xfrm>
          <a:off x="1417836" y="1638300"/>
          <a:ext cx="6450267" cy="3575304"/>
        </p:xfrm>
        <a:graphic>
          <a:graphicData uri="http://schemas.openxmlformats.org/drawingml/2006/table">
            <a:tbl>
              <a:tblPr firstRow="1" firstCol="1" bandRow="1"/>
              <a:tblGrid>
                <a:gridCol w="722630">
                  <a:extLst>
                    <a:ext uri="{9D8B030D-6E8A-4147-A177-3AD203B41FA5}">
                      <a16:colId xmlns:a16="http://schemas.microsoft.com/office/drawing/2014/main" val="1529335797"/>
                    </a:ext>
                  </a:extLst>
                </a:gridCol>
                <a:gridCol w="3384487">
                  <a:extLst>
                    <a:ext uri="{9D8B030D-6E8A-4147-A177-3AD203B41FA5}">
                      <a16:colId xmlns:a16="http://schemas.microsoft.com/office/drawing/2014/main" val="3347158074"/>
                    </a:ext>
                  </a:extLst>
                </a:gridCol>
                <a:gridCol w="1171575">
                  <a:extLst>
                    <a:ext uri="{9D8B030D-6E8A-4147-A177-3AD203B41FA5}">
                      <a16:colId xmlns:a16="http://schemas.microsoft.com/office/drawing/2014/main" val="541210915"/>
                    </a:ext>
                  </a:extLst>
                </a:gridCol>
                <a:gridCol w="1171575">
                  <a:extLst>
                    <a:ext uri="{9D8B030D-6E8A-4147-A177-3AD203B41FA5}">
                      <a16:colId xmlns:a16="http://schemas.microsoft.com/office/drawing/2014/main" val="3856581088"/>
                    </a:ext>
                  </a:extLst>
                </a:gridCol>
              </a:tblGrid>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Rank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gn="l">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Drug class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Spending</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 in millions)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Percent of total</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dirty="0">
                          <a:effectLst/>
                          <a:latin typeface="Calibri" panose="020F0502020204030204" pitchFamily="34" charset="0"/>
                          <a:ea typeface="Calibri" panose="020F0502020204030204" pitchFamily="34" charset="0"/>
                          <a:cs typeface="Times New Roman" panose="02020603050405020304" pitchFamily="18" charset="0"/>
                        </a:rPr>
                        <a:t>spending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600350"/>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Antidiabetic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17484226"/>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Antineoplastic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905374762"/>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Antivirals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10455390"/>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Disease-modifying antirheumatic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3291611"/>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Lipid-lowering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27609921"/>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Antithrombotic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063553997"/>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Analgesics and antipyretics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591633827"/>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Psychotherapeutic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55013799"/>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Diabetic consumables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53821119"/>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Anticonvulsants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83387355"/>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Anti-inflammatory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82940655"/>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Immunomodulatory agents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17742696"/>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Renin-angiotensin-aldosterone system inhibitors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25345695"/>
                  </a:ext>
                </a:extLst>
              </a:tr>
              <a:tr h="20002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Antibacterials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47769202"/>
                  </a:ext>
                </a:extLst>
              </a:tr>
              <a:tr h="201295">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15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63500" marR="0" algn="l">
                        <a:lnSpc>
                          <a:spcPct val="115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Skin and mucous membrane agents, miscellaneous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005577"/>
                  </a:ext>
                </a:extLst>
              </a:tr>
            </a:tbl>
          </a:graphicData>
        </a:graphic>
      </p:graphicFrame>
    </p:spTree>
    <p:extLst>
      <p:ext uri="{BB962C8B-B14F-4D97-AF65-F5344CB8AC3E}">
        <p14:creationId xmlns:p14="http://schemas.microsoft.com/office/powerpoint/2010/main" val="2580185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4" name="Title 3"/>
          <p:cNvSpPr>
            <a:spLocks noGrp="1"/>
          </p:cNvSpPr>
          <p:nvPr>
            <p:ph type="title"/>
          </p:nvPr>
        </p:nvSpPr>
        <p:spPr>
          <a:xfrm>
            <a:off x="114300" y="76200"/>
            <a:ext cx="9029700" cy="1341438"/>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8.6 </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Estimated utilization rate of prescription NSAIDs,</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by state, Medicare CKD Patients,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6" name="Rectangle 5"/>
          <p:cNvSpPr/>
          <p:nvPr/>
        </p:nvSpPr>
        <p:spPr>
          <a:xfrm>
            <a:off x="951111" y="4821599"/>
            <a:ext cx="69342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NSAIDs, nonsteroidal anti-inflammatory agents; Part D, Medicare prescription drug coverage benefit. NSAIDs filled under Medicare Part D represent a fraction of actual NSAID use.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155" y="1295400"/>
            <a:ext cx="6665990" cy="2886462"/>
          </a:xfrm>
          <a:prstGeom prst="rect">
            <a:avLst/>
          </a:prstGeom>
        </p:spPr>
      </p:pic>
    </p:spTree>
    <p:extLst>
      <p:ext uri="{BB962C8B-B14F-4D97-AF65-F5344CB8AC3E}">
        <p14:creationId xmlns:p14="http://schemas.microsoft.com/office/powerpoint/2010/main" val="111416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4" name="Title 3"/>
          <p:cNvSpPr>
            <a:spLocks noGrp="1"/>
          </p:cNvSpPr>
          <p:nvPr>
            <p:ph type="title"/>
          </p:nvPr>
        </p:nvSpPr>
        <p:spPr>
          <a:xfrm>
            <a:off x="114300" y="76200"/>
            <a:ext cx="9029700" cy="1341438"/>
          </a:xfrm>
        </p:spPr>
        <p:txBody>
          <a:bodyPr/>
          <a:lstStyle/>
          <a:p>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.7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Estimated utilization rate of </a:t>
            </a:r>
            <a:r>
              <a:rPr lang="en-US" sz="2400" b="1" spc="30" dirty="0">
                <a:latin typeface="Calibri" panose="020F0502020204030204" pitchFamily="34" charset="0"/>
                <a:ea typeface="SimSun" panose="02010600030101010101" pitchFamily="2" charset="-122"/>
                <a:cs typeface="Times New Roman" panose="02020603050405020304" pitchFamily="18" charset="0"/>
              </a:rPr>
              <a:t>opioid analgesics,</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r>
              <a:rPr lang="en-US" sz="2400" b="1" spc="30" dirty="0">
                <a:latin typeface="Calibri" panose="020F0502020204030204" pitchFamily="34" charset="0"/>
                <a:ea typeface="Times New Roman" panose="02020603050405020304" pitchFamily="18" charset="0"/>
                <a:cs typeface="Times New Roman" panose="02020603050405020304" pitchFamily="18" charset="0"/>
              </a:rPr>
              <a:t>by state, Medicare CKD Patients,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2016</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5" name="Rectangle 4"/>
          <p:cNvSpPr/>
          <p:nvPr/>
        </p:nvSpPr>
        <p:spPr>
          <a:xfrm>
            <a:off x="1296155" y="4507468"/>
            <a:ext cx="6857245"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154" y="1143000"/>
            <a:ext cx="6971545" cy="3009900"/>
          </a:xfrm>
          <a:prstGeom prst="rect">
            <a:avLst/>
          </a:prstGeom>
        </p:spPr>
      </p:pic>
    </p:spTree>
    <p:extLst>
      <p:ext uri="{BB962C8B-B14F-4D97-AF65-F5344CB8AC3E}">
        <p14:creationId xmlns:p14="http://schemas.microsoft.com/office/powerpoint/2010/main" val="2355733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4" name="Title 3"/>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8.8 Estimated prevalence of HIV and HCV in Medicare Part D enrollees, 2011-2016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6" name="TextBox 5"/>
          <p:cNvSpPr txBox="1"/>
          <p:nvPr/>
        </p:nvSpPr>
        <p:spPr>
          <a:xfrm>
            <a:off x="4000500" y="1181100"/>
            <a:ext cx="1600200" cy="338554"/>
          </a:xfrm>
          <a:prstGeom prst="rect">
            <a:avLst/>
          </a:prstGeom>
          <a:noFill/>
        </p:spPr>
        <p:txBody>
          <a:bodyPr wrap="square" rtlCol="0">
            <a:spAutoFit/>
          </a:bodyPr>
          <a:lstStyle/>
          <a:p>
            <a:r>
              <a:rPr lang="en-US" sz="1600" b="1" dirty="0" smtClean="0"/>
              <a:t>(a) HIV</a:t>
            </a:r>
            <a:endParaRPr lang="en-US" sz="1600" b="1" dirty="0"/>
          </a:p>
        </p:txBody>
      </p:sp>
      <p:sp>
        <p:nvSpPr>
          <p:cNvPr id="7" name="Rectangle 6"/>
          <p:cNvSpPr/>
          <p:nvPr/>
        </p:nvSpPr>
        <p:spPr>
          <a:xfrm>
            <a:off x="1142218" y="5372100"/>
            <a:ext cx="6859563"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HCV, hepatitis C; HIV, human immunodeficiency virus;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18" y="1586646"/>
            <a:ext cx="6859563" cy="3747354"/>
          </a:xfrm>
          <a:prstGeom prst="rect">
            <a:avLst/>
          </a:prstGeom>
        </p:spPr>
      </p:pic>
    </p:spTree>
    <p:extLst>
      <p:ext uri="{BB962C8B-B14F-4D97-AF65-F5344CB8AC3E}">
        <p14:creationId xmlns:p14="http://schemas.microsoft.com/office/powerpoint/2010/main" val="27475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4" name="Title 3"/>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8.8 Estimated prevalence of HIV and HCV in Medicare Part D enrollees, 2011-2016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6" name="TextBox 5"/>
          <p:cNvSpPr txBox="1"/>
          <p:nvPr/>
        </p:nvSpPr>
        <p:spPr>
          <a:xfrm>
            <a:off x="4000500" y="1181100"/>
            <a:ext cx="1600200" cy="338554"/>
          </a:xfrm>
          <a:prstGeom prst="rect">
            <a:avLst/>
          </a:prstGeom>
          <a:noFill/>
        </p:spPr>
        <p:txBody>
          <a:bodyPr wrap="square" rtlCol="0">
            <a:spAutoFit/>
          </a:bodyPr>
          <a:lstStyle/>
          <a:p>
            <a:r>
              <a:rPr lang="en-US" sz="1600" b="1" dirty="0" smtClean="0"/>
              <a:t>(b) HCV</a:t>
            </a:r>
            <a:endParaRPr lang="en-US" sz="1600" b="1" dirty="0"/>
          </a:p>
        </p:txBody>
      </p:sp>
      <p:sp>
        <p:nvSpPr>
          <p:cNvPr id="7" name="Rectangle 6"/>
          <p:cNvSpPr/>
          <p:nvPr/>
        </p:nvSpPr>
        <p:spPr>
          <a:xfrm>
            <a:off x="1142218" y="5372100"/>
            <a:ext cx="6859563"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HCV, hepatitis C; HIV, human immunodeficiency virus;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18" y="1586646"/>
            <a:ext cx="6859563" cy="3747354"/>
          </a:xfrm>
          <a:prstGeom prst="rect">
            <a:avLst/>
          </a:prstGeom>
        </p:spPr>
      </p:pic>
    </p:spTree>
    <p:extLst>
      <p:ext uri="{BB962C8B-B14F-4D97-AF65-F5344CB8AC3E}">
        <p14:creationId xmlns:p14="http://schemas.microsoft.com/office/powerpoint/2010/main" val="884921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4" name="Title 3"/>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8.9 Estimated utilization rate of prescription antivirals in Medicare Part D enrollees, 2011-2016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3695700" y="1143000"/>
            <a:ext cx="1510350" cy="338554"/>
          </a:xfrm>
          <a:prstGeom prst="rect">
            <a:avLst/>
          </a:prstGeom>
        </p:spPr>
        <p:txBody>
          <a:bodyPr wrap="none">
            <a:spAutoFit/>
          </a:bodyPr>
          <a:lstStyle/>
          <a:p>
            <a:pPr lvl="0"/>
            <a:r>
              <a:rPr lang="en-US" sz="1600" b="1" dirty="0">
                <a:solidFill>
                  <a:prstClr val="black"/>
                </a:solidFill>
              </a:rPr>
              <a:t>(a) </a:t>
            </a:r>
            <a:r>
              <a:rPr lang="en-US" sz="1600" b="1" dirty="0"/>
              <a:t>All antivirals</a:t>
            </a:r>
            <a:endParaRPr lang="en-US" sz="1600" b="1" dirty="0">
              <a:solidFill>
                <a:prstClr val="black"/>
              </a:solidFill>
            </a:endParaRPr>
          </a:p>
        </p:txBody>
      </p:sp>
      <p:sp>
        <p:nvSpPr>
          <p:cNvPr id="8" name="Rectangle 7"/>
          <p:cNvSpPr/>
          <p:nvPr/>
        </p:nvSpPr>
        <p:spPr>
          <a:xfrm>
            <a:off x="1142218" y="5448300"/>
            <a:ext cx="6553982"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18" y="1555323"/>
            <a:ext cx="6859563" cy="3747354"/>
          </a:xfrm>
          <a:prstGeom prst="rect">
            <a:avLst/>
          </a:prstGeom>
        </p:spPr>
      </p:pic>
    </p:spTree>
    <p:extLst>
      <p:ext uri="{BB962C8B-B14F-4D97-AF65-F5344CB8AC3E}">
        <p14:creationId xmlns:p14="http://schemas.microsoft.com/office/powerpoint/2010/main" val="4152986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4" name="Title 3"/>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8.9 Estimated utilization rate of prescription antivirals in Medicare Part D enrollees, 2011-2016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3695700" y="1143000"/>
            <a:ext cx="1697516" cy="338554"/>
          </a:xfrm>
          <a:prstGeom prst="rect">
            <a:avLst/>
          </a:prstGeom>
        </p:spPr>
        <p:txBody>
          <a:bodyPr wrap="none">
            <a:spAutoFit/>
          </a:bodyPr>
          <a:lstStyle/>
          <a:p>
            <a:pPr lvl="0"/>
            <a:r>
              <a:rPr lang="en-US" sz="1600" b="1" dirty="0" smtClean="0">
                <a:solidFill>
                  <a:prstClr val="black"/>
                </a:solidFill>
              </a:rPr>
              <a:t>(b) </a:t>
            </a:r>
            <a:r>
              <a:rPr lang="en-US" sz="1600" b="1" dirty="0"/>
              <a:t>Antiretrovirals</a:t>
            </a:r>
            <a:endParaRPr lang="en-US" sz="1600" b="1" dirty="0">
              <a:solidFill>
                <a:prstClr val="black"/>
              </a:solidFill>
            </a:endParaRPr>
          </a:p>
        </p:txBody>
      </p:sp>
      <p:sp>
        <p:nvSpPr>
          <p:cNvPr id="8" name="Rectangle 7"/>
          <p:cNvSpPr/>
          <p:nvPr/>
        </p:nvSpPr>
        <p:spPr>
          <a:xfrm>
            <a:off x="1333500" y="5448300"/>
            <a:ext cx="62103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18" y="1555323"/>
            <a:ext cx="6859563" cy="3747354"/>
          </a:xfrm>
          <a:prstGeom prst="rect">
            <a:avLst/>
          </a:prstGeom>
        </p:spPr>
      </p:pic>
    </p:spTree>
    <p:extLst>
      <p:ext uri="{BB962C8B-B14F-4D97-AF65-F5344CB8AC3E}">
        <p14:creationId xmlns:p14="http://schemas.microsoft.com/office/powerpoint/2010/main" val="3849425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4" name="Title 3"/>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8.9 Estimated utilization rate of prescription antivirals in Medicare Part D enrollees, 2011-2016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3314700" y="1143958"/>
            <a:ext cx="2906565" cy="338554"/>
          </a:xfrm>
          <a:prstGeom prst="rect">
            <a:avLst/>
          </a:prstGeom>
        </p:spPr>
        <p:txBody>
          <a:bodyPr wrap="none">
            <a:spAutoFit/>
          </a:bodyPr>
          <a:lstStyle/>
          <a:p>
            <a:pPr lvl="0"/>
            <a:r>
              <a:rPr lang="en-US" sz="1600" b="1" dirty="0" smtClean="0">
                <a:solidFill>
                  <a:prstClr val="black"/>
                </a:solidFill>
              </a:rPr>
              <a:t>(c) </a:t>
            </a:r>
            <a:r>
              <a:rPr lang="en-US" sz="1600" b="1" dirty="0"/>
              <a:t>Nucleosides and Nucleotides</a:t>
            </a:r>
            <a:endParaRPr lang="en-US" sz="1600" b="1" dirty="0">
              <a:solidFill>
                <a:prstClr val="black"/>
              </a:solidFill>
            </a:endParaRPr>
          </a:p>
        </p:txBody>
      </p:sp>
      <p:sp>
        <p:nvSpPr>
          <p:cNvPr id="8" name="Rectangle 7"/>
          <p:cNvSpPr/>
          <p:nvPr/>
        </p:nvSpPr>
        <p:spPr>
          <a:xfrm>
            <a:off x="1333500" y="5448300"/>
            <a:ext cx="63627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18" y="1555323"/>
            <a:ext cx="6859563" cy="3747354"/>
          </a:xfrm>
          <a:prstGeom prst="rect">
            <a:avLst/>
          </a:prstGeom>
        </p:spPr>
      </p:pic>
    </p:spTree>
    <p:extLst>
      <p:ext uri="{BB962C8B-B14F-4D97-AF65-F5344CB8AC3E}">
        <p14:creationId xmlns:p14="http://schemas.microsoft.com/office/powerpoint/2010/main" val="2500460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4" name="Title 3"/>
          <p:cNvSpPr>
            <a:spLocks noGrp="1"/>
          </p:cNvSpPr>
          <p:nvPr>
            <p:ph type="title"/>
          </p:nvPr>
        </p:nvSpPr>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1 Figure 8.9 Estimated utilization rate of prescription antivirals in Medicare Part D enrollees, 2011-2016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3695700" y="1143000"/>
            <a:ext cx="2127634" cy="338554"/>
          </a:xfrm>
          <a:prstGeom prst="rect">
            <a:avLst/>
          </a:prstGeom>
        </p:spPr>
        <p:txBody>
          <a:bodyPr wrap="none">
            <a:spAutoFit/>
          </a:bodyPr>
          <a:lstStyle/>
          <a:p>
            <a:pPr lvl="0"/>
            <a:r>
              <a:rPr lang="en-US" sz="1600" b="1" dirty="0" smtClean="0">
                <a:solidFill>
                  <a:prstClr val="black"/>
                </a:solidFill>
              </a:rPr>
              <a:t>(d) </a:t>
            </a:r>
            <a:r>
              <a:rPr lang="en-US" sz="1600" b="1" dirty="0"/>
              <a:t>Protease Inhibitors </a:t>
            </a:r>
            <a:endParaRPr lang="en-US" sz="1600" b="1" dirty="0">
              <a:solidFill>
                <a:prstClr val="black"/>
              </a:solidFill>
            </a:endParaRPr>
          </a:p>
        </p:txBody>
      </p:sp>
      <p:sp>
        <p:nvSpPr>
          <p:cNvPr id="8" name="Rectangle 7"/>
          <p:cNvSpPr/>
          <p:nvPr/>
        </p:nvSpPr>
        <p:spPr>
          <a:xfrm>
            <a:off x="1295400" y="5448300"/>
            <a:ext cx="64008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18" y="1555323"/>
            <a:ext cx="6859563" cy="3747354"/>
          </a:xfrm>
          <a:prstGeom prst="rect">
            <a:avLst/>
          </a:prstGeom>
        </p:spPr>
      </p:pic>
    </p:spTree>
    <p:extLst>
      <p:ext uri="{BB962C8B-B14F-4D97-AF65-F5344CB8AC3E}">
        <p14:creationId xmlns:p14="http://schemas.microsoft.com/office/powerpoint/2010/main" val="389447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0" y="274638"/>
            <a:ext cx="8991600" cy="1143000"/>
          </a:xfrm>
        </p:spPr>
        <p:txBody>
          <a:bodyPr/>
          <a:lstStyle/>
          <a:p>
            <a: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a:t>
            </a:r>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8.1 </a:t>
            </a:r>
            <a: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General Medicare and CKD patients enrolled in Part D</a:t>
            </a:r>
            <a:b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4189197"/>
              </p:ext>
            </p:extLst>
          </p:nvPr>
        </p:nvGraphicFramePr>
        <p:xfrm>
          <a:off x="2171700" y="1295401"/>
          <a:ext cx="4953000" cy="1999871"/>
        </p:xfrm>
        <a:graphic>
          <a:graphicData uri="http://schemas.openxmlformats.org/drawingml/2006/table">
            <a:tbl>
              <a:tblPr firstRow="1" firstCol="1" bandRow="1"/>
              <a:tblGrid>
                <a:gridCol w="752122">
                  <a:extLst>
                    <a:ext uri="{9D8B030D-6E8A-4147-A177-3AD203B41FA5}">
                      <a16:colId xmlns:a16="http://schemas.microsoft.com/office/drawing/2014/main" val="3191555893"/>
                    </a:ext>
                  </a:extLst>
                </a:gridCol>
                <a:gridCol w="2100439">
                  <a:extLst>
                    <a:ext uri="{9D8B030D-6E8A-4147-A177-3AD203B41FA5}">
                      <a16:colId xmlns:a16="http://schemas.microsoft.com/office/drawing/2014/main" val="4151723412"/>
                    </a:ext>
                  </a:extLst>
                </a:gridCol>
                <a:gridCol w="2100439">
                  <a:extLst>
                    <a:ext uri="{9D8B030D-6E8A-4147-A177-3AD203B41FA5}">
                      <a16:colId xmlns:a16="http://schemas.microsoft.com/office/drawing/2014/main" val="1060813577"/>
                    </a:ext>
                  </a:extLst>
                </a:gridCol>
              </a:tblGrid>
              <a:tr h="317375">
                <a:tc>
                  <a:txBody>
                    <a:bodyPr/>
                    <a:lstStyle/>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General Medicare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All CKD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101465"/>
                  </a:ext>
                </a:extLst>
              </a:tr>
              <a:tr h="274764">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55.7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59.3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2256977"/>
                  </a:ext>
                </a:extLst>
              </a:tr>
              <a:tr h="274764">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57.6</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60.5</a:t>
                      </a:r>
                    </a:p>
                  </a:txBody>
                  <a:tcPr marL="68580" marR="68580" marT="0" marB="0" anchor="ctr">
                    <a:lnL>
                      <a:noFill/>
                    </a:lnL>
                    <a:lnR>
                      <a:noFill/>
                    </a:lnR>
                    <a:lnT>
                      <a:noFill/>
                    </a:lnT>
                    <a:lnB>
                      <a:noFill/>
                    </a:lnB>
                  </a:tcPr>
                </a:tc>
                <a:extLst>
                  <a:ext uri="{0D108BD9-81ED-4DB2-BD59-A6C34878D82A}">
                    <a16:rowId xmlns:a16="http://schemas.microsoft.com/office/drawing/2014/main" val="1357018747"/>
                  </a:ext>
                </a:extLst>
              </a:tr>
              <a:tr h="274764">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2013</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65.7</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69.3</a:t>
                      </a:r>
                    </a:p>
                  </a:txBody>
                  <a:tcPr marL="68580" marR="68580" marT="0" marB="0" anchor="ctr">
                    <a:lnL>
                      <a:noFill/>
                    </a:lnL>
                    <a:lnR>
                      <a:noFill/>
                    </a:lnR>
                    <a:lnT>
                      <a:noFill/>
                    </a:lnT>
                    <a:lnB>
                      <a:noFill/>
                    </a:lnB>
                  </a:tcPr>
                </a:tc>
                <a:extLst>
                  <a:ext uri="{0D108BD9-81ED-4DB2-BD59-A6C34878D82A}">
                    <a16:rowId xmlns:a16="http://schemas.microsoft.com/office/drawing/2014/main" val="1619807519"/>
                  </a:ext>
                </a:extLst>
              </a:tr>
              <a:tr h="274764">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2014</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66.3</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71.1</a:t>
                      </a:r>
                    </a:p>
                  </a:txBody>
                  <a:tcPr marL="68580" marR="68580" marT="0" marB="0" anchor="ctr">
                    <a:lnL>
                      <a:noFill/>
                    </a:lnL>
                    <a:lnR>
                      <a:noFill/>
                    </a:lnR>
                    <a:lnT>
                      <a:noFill/>
                    </a:lnT>
                    <a:lnB>
                      <a:noFill/>
                    </a:lnB>
                  </a:tcPr>
                </a:tc>
                <a:extLst>
                  <a:ext uri="{0D108BD9-81ED-4DB2-BD59-A6C34878D82A}">
                    <a16:rowId xmlns:a16="http://schemas.microsoft.com/office/drawing/2014/main" val="1283329215"/>
                  </a:ext>
                </a:extLst>
              </a:tr>
              <a:tr h="274764">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67.1</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71.9</a:t>
                      </a:r>
                    </a:p>
                  </a:txBody>
                  <a:tcPr marL="68580" marR="68580" marT="0" marB="0" anchor="ctr">
                    <a:lnL>
                      <a:noFill/>
                    </a:lnL>
                    <a:lnR>
                      <a:noFill/>
                    </a:lnR>
                    <a:lnT>
                      <a:noFill/>
                    </a:lnT>
                    <a:lnB>
                      <a:noFill/>
                    </a:lnB>
                  </a:tcPr>
                </a:tc>
                <a:extLst>
                  <a:ext uri="{0D108BD9-81ED-4DB2-BD59-A6C34878D82A}">
                    <a16:rowId xmlns:a16="http://schemas.microsoft.com/office/drawing/2014/main" val="2520972928"/>
                  </a:ext>
                </a:extLst>
              </a:tr>
              <a:tr h="274764">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69.5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73.7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037551"/>
                  </a:ext>
                </a:extLst>
              </a:tr>
            </a:tbl>
          </a:graphicData>
        </a:graphic>
      </p:graphicFrame>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2095500" y="3577987"/>
            <a:ext cx="5372100" cy="646331"/>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5% sample. Point prevalent Medicare enrollees alive on January 1. Abbreviations: CKD, chronic kidney disease; Part D, Medicare prescription drug coverage benefit.</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733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4" name="Title 3"/>
          <p:cNvSpPr>
            <a:spLocks noGrp="1"/>
          </p:cNvSpPr>
          <p:nvPr>
            <p:ph type="title"/>
          </p:nvPr>
        </p:nvSpPr>
        <p:spPr/>
        <p:txBody>
          <a:bodyPr/>
          <a:lstStyle/>
          <a:p>
            <a:r>
              <a:rPr lang="en-US" sz="2400" b="1" dirty="0"/>
              <a:t>vol 1 Figure 8.10 Estimated PPPY Medicare Part D spending </a:t>
            </a:r>
            <a:r>
              <a:rPr lang="en-US" sz="2400" b="1" dirty="0" smtClean="0"/>
              <a:t>on </a:t>
            </a:r>
            <a:r>
              <a:rPr lang="en-US" sz="2400" b="1" dirty="0"/>
              <a:t>antivirals in Medicare Part D enrollees, 2011-2016</a:t>
            </a:r>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3695700" y="1143000"/>
            <a:ext cx="1510350" cy="338554"/>
          </a:xfrm>
          <a:prstGeom prst="rect">
            <a:avLst/>
          </a:prstGeom>
        </p:spPr>
        <p:txBody>
          <a:bodyPr wrap="none">
            <a:spAutoFit/>
          </a:bodyPr>
          <a:lstStyle/>
          <a:p>
            <a:pPr lvl="0"/>
            <a:r>
              <a:rPr lang="en-US" sz="1600" b="1" dirty="0">
                <a:solidFill>
                  <a:prstClr val="black"/>
                </a:solidFill>
              </a:rPr>
              <a:t>(a) </a:t>
            </a:r>
            <a:r>
              <a:rPr lang="en-US" sz="1600" b="1" dirty="0"/>
              <a:t>All antivirals</a:t>
            </a:r>
            <a:endParaRPr lang="en-US" sz="1600" b="1" dirty="0">
              <a:solidFill>
                <a:prstClr val="black"/>
              </a:solidFill>
            </a:endParaRPr>
          </a:p>
        </p:txBody>
      </p:sp>
      <p:sp>
        <p:nvSpPr>
          <p:cNvPr id="5" name="Rectangle 4"/>
          <p:cNvSpPr/>
          <p:nvPr/>
        </p:nvSpPr>
        <p:spPr>
          <a:xfrm>
            <a:off x="1085850" y="5295900"/>
            <a:ext cx="69723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 PPPY, per person per year.</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18" y="1555323"/>
            <a:ext cx="6859563" cy="3747354"/>
          </a:xfrm>
          <a:prstGeom prst="rect">
            <a:avLst/>
          </a:prstGeom>
        </p:spPr>
      </p:pic>
    </p:spTree>
    <p:extLst>
      <p:ext uri="{BB962C8B-B14F-4D97-AF65-F5344CB8AC3E}">
        <p14:creationId xmlns:p14="http://schemas.microsoft.com/office/powerpoint/2010/main" val="2808116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4" name="Title 3"/>
          <p:cNvSpPr>
            <a:spLocks noGrp="1"/>
          </p:cNvSpPr>
          <p:nvPr>
            <p:ph type="title"/>
          </p:nvPr>
        </p:nvSpPr>
        <p:spPr/>
        <p:txBody>
          <a:bodyPr/>
          <a:lstStyle/>
          <a:p>
            <a:r>
              <a:rPr lang="en-US" sz="2400" b="1" dirty="0"/>
              <a:t>vol 1 Figure 8.10 Estimated PPPY Medicare Part D spending </a:t>
            </a:r>
            <a:r>
              <a:rPr lang="en-US" sz="2400" b="1" dirty="0" smtClean="0"/>
              <a:t>on </a:t>
            </a:r>
            <a:r>
              <a:rPr lang="en-US" sz="2400" b="1" dirty="0"/>
              <a:t>antivirals in Medicare Part D enrollees, 2011-2016</a:t>
            </a:r>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5" name="Rectangle 4"/>
          <p:cNvSpPr/>
          <p:nvPr/>
        </p:nvSpPr>
        <p:spPr>
          <a:xfrm>
            <a:off x="1085850" y="5295900"/>
            <a:ext cx="69723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 PPPY, per person per year.</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546407" y="1137762"/>
            <a:ext cx="1743607" cy="4267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218" y="1564519"/>
            <a:ext cx="6859563" cy="3747354"/>
          </a:xfrm>
          <a:prstGeom prst="rect">
            <a:avLst/>
          </a:prstGeom>
        </p:spPr>
      </p:pic>
    </p:spTree>
    <p:extLst>
      <p:ext uri="{BB962C8B-B14F-4D97-AF65-F5344CB8AC3E}">
        <p14:creationId xmlns:p14="http://schemas.microsoft.com/office/powerpoint/2010/main" val="2594804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4" name="Title 3"/>
          <p:cNvSpPr>
            <a:spLocks noGrp="1"/>
          </p:cNvSpPr>
          <p:nvPr>
            <p:ph type="title"/>
          </p:nvPr>
        </p:nvSpPr>
        <p:spPr/>
        <p:txBody>
          <a:bodyPr/>
          <a:lstStyle/>
          <a:p>
            <a:r>
              <a:rPr lang="en-US" sz="2400" b="1" dirty="0"/>
              <a:t>vol 1 Figure 8.10 Estimated PPPY Medicare Part D spending </a:t>
            </a:r>
            <a:r>
              <a:rPr lang="en-US" sz="2400" b="1" dirty="0" smtClean="0"/>
              <a:t>on </a:t>
            </a:r>
            <a:r>
              <a:rPr lang="en-US" sz="2400" b="1" dirty="0"/>
              <a:t>antivirals in Medicare Part D enrollees, 2011-2016</a:t>
            </a:r>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5" name="Rectangle 4"/>
          <p:cNvSpPr/>
          <p:nvPr/>
        </p:nvSpPr>
        <p:spPr>
          <a:xfrm>
            <a:off x="1085850" y="5295900"/>
            <a:ext cx="69723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 PPPY, per person per year.</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099688" y="1117091"/>
            <a:ext cx="2944623" cy="4328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218" y="1555323"/>
            <a:ext cx="6859563" cy="3747354"/>
          </a:xfrm>
          <a:prstGeom prst="rect">
            <a:avLst/>
          </a:prstGeom>
        </p:spPr>
      </p:pic>
    </p:spTree>
    <p:extLst>
      <p:ext uri="{BB962C8B-B14F-4D97-AF65-F5344CB8AC3E}">
        <p14:creationId xmlns:p14="http://schemas.microsoft.com/office/powerpoint/2010/main" val="2059587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4" name="Title 3"/>
          <p:cNvSpPr>
            <a:spLocks noGrp="1"/>
          </p:cNvSpPr>
          <p:nvPr>
            <p:ph type="title"/>
          </p:nvPr>
        </p:nvSpPr>
        <p:spPr/>
        <p:txBody>
          <a:bodyPr/>
          <a:lstStyle/>
          <a:p>
            <a:r>
              <a:rPr lang="en-US" sz="2400" b="1" dirty="0"/>
              <a:t>vol 1 Figure 8.10 Estimated PPPY Medicare Part D spending </a:t>
            </a:r>
            <a:r>
              <a:rPr lang="en-US" sz="2400" b="1" dirty="0" smtClean="0"/>
              <a:t>on </a:t>
            </a:r>
            <a:r>
              <a:rPr lang="en-US" sz="2400" b="1" dirty="0"/>
              <a:t>antivirals in Medicare Part D enrollees, 2011-2016</a:t>
            </a:r>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5" name="Rectangle 4"/>
          <p:cNvSpPr/>
          <p:nvPr/>
        </p:nvSpPr>
        <p:spPr>
          <a:xfrm>
            <a:off x="1257300" y="5295900"/>
            <a:ext cx="680085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Part D claims. CKD patients with Medicare Part D stand-alone prescription drug plans in the Medicare 5% sample. Abbreviations: CKD, chronic kidney disease; Part D, Medicare prescription drug coverage benefit; PPPY, per person per year.</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483769" y="1137442"/>
            <a:ext cx="2176461" cy="4267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218" y="1555323"/>
            <a:ext cx="6859563" cy="3747354"/>
          </a:xfrm>
          <a:prstGeom prst="rect">
            <a:avLst/>
          </a:prstGeom>
        </p:spPr>
      </p:pic>
    </p:spTree>
    <p:extLst>
      <p:ext uri="{BB962C8B-B14F-4D97-AF65-F5344CB8AC3E}">
        <p14:creationId xmlns:p14="http://schemas.microsoft.com/office/powerpoint/2010/main" val="379986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0" y="0"/>
            <a:ext cx="9144000" cy="876300"/>
          </a:xfrm>
        </p:spPr>
        <p:txBody>
          <a:bodyPr/>
          <a:lstStyle/>
          <a:p>
            <a: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a:t>
            </a:r>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8.2 </a:t>
            </a:r>
            <a: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Medicare Part D parameters for defined standard benefit, </a:t>
            </a:r>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2011 </a:t>
            </a:r>
            <a:r>
              <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&amp; </a:t>
            </a:r>
            <a:r>
              <a:rPr lang="en-US" sz="24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657799" y="5240108"/>
            <a:ext cx="7800401" cy="969496"/>
          </a:xfrm>
          <a:prstGeom prst="rect">
            <a:avLst/>
          </a:prstGeom>
        </p:spPr>
        <p:txBody>
          <a:bodyPr wrap="square">
            <a:spAutoFit/>
          </a:bodyPr>
          <a:lstStyle/>
          <a:p>
            <a:pPr>
              <a:spcBef>
                <a:spcPts val="600"/>
              </a:spcBef>
            </a:pPr>
            <a:r>
              <a:rPr lang="en-US" sz="9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Table adapted from http://www.q1medicare.com/PartD-The-2016-Medicare-Part-D-Outlook.php. Medicare Part D Enrollment Patterns. </a:t>
            </a:r>
            <a:r>
              <a:rPr lang="en-US" sz="950" i="1"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95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catastrophic coverage amount is the greater of 5% of medication cost or the values shown in the chart above. In 2016, beneficiaries were charged $2.95 for those generic or preferred multisource drugs with a retail price less than $59 and 5% for those with a retail price over $59. For brand name drugs, beneficiaries paid $7.4 for those drugs with a retail price less than $148 and 5% for those with a retail price over $148. In 2016, beneficiaries received a 50% discount on brand name drugs from manufacturers plus 5% coverage from their Part D plans; plans also paid 42% of generic drug costs in the gap. Abbreviation: Part D, Medicare prescription drug coverage benefit.</a:t>
            </a:r>
            <a:endParaRPr lang="en-US" sz="95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7760" b="17503"/>
          <a:stretch/>
        </p:blipFill>
        <p:spPr>
          <a:xfrm>
            <a:off x="682125" y="876300"/>
            <a:ext cx="7249038" cy="4321122"/>
          </a:xfrm>
        </p:spPr>
      </p:pic>
    </p:spTree>
    <p:extLst>
      <p:ext uri="{BB962C8B-B14F-4D97-AF65-F5344CB8AC3E}">
        <p14:creationId xmlns:p14="http://schemas.microsoft.com/office/powerpoint/2010/main" val="395010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114300" y="0"/>
            <a:ext cx="9029700" cy="952500"/>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8.2 </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Sources of prescription drug coverage in Medicare enrollees, by age,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0331" y="1485900"/>
            <a:ext cx="6897638" cy="3435103"/>
          </a:xfrm>
        </p:spPr>
      </p:pic>
      <p:pic>
        <p:nvPicPr>
          <p:cNvPr id="3" name="Picture 2"/>
          <p:cNvPicPr>
            <a:picLocks noChangeAspect="1"/>
          </p:cNvPicPr>
          <p:nvPr/>
        </p:nvPicPr>
        <p:blipFill>
          <a:blip r:embed="rId3"/>
          <a:stretch>
            <a:fillRect/>
          </a:stretch>
        </p:blipFill>
        <p:spPr>
          <a:xfrm>
            <a:off x="2857500" y="6362700"/>
            <a:ext cx="3121423" cy="591363"/>
          </a:xfrm>
          <a:prstGeom prst="rect">
            <a:avLst/>
          </a:prstGeom>
        </p:spPr>
      </p:pic>
      <p:sp>
        <p:nvSpPr>
          <p:cNvPr id="7" name="Rectangle 6"/>
          <p:cNvSpPr/>
          <p:nvPr/>
        </p:nvSpPr>
        <p:spPr>
          <a:xfrm>
            <a:off x="3048000" y="932092"/>
            <a:ext cx="3052438" cy="338554"/>
          </a:xfrm>
          <a:prstGeom prst="rect">
            <a:avLst/>
          </a:prstGeom>
        </p:spPr>
        <p:txBody>
          <a:bodyPr wrap="none">
            <a:spAutoFit/>
          </a:bodyPr>
          <a:lstStyle/>
          <a:p>
            <a:pPr lvl="0" algn="ctr" fontAlgn="base">
              <a:spcBef>
                <a:spcPts val="600"/>
              </a:spcBef>
              <a:spcAft>
                <a:spcPts val="600"/>
              </a:spcAft>
            </a:pPr>
            <a:r>
              <a:rPr lang="en-US" sz="1600" b="1" kern="0" dirty="0">
                <a:solidFill>
                  <a:prstClr val="black"/>
                </a:solidFill>
                <a:latin typeface="Calibri" panose="020F0502020204030204" pitchFamily="34" charset="0"/>
                <a:ea typeface="Times New Roman" panose="02020603050405020304" pitchFamily="18" charset="0"/>
                <a:cs typeface="Segoe UI" panose="020B0502040204020203" pitchFamily="34" charset="0"/>
              </a:rPr>
              <a:t>(a) All general Medicare enrollees</a:t>
            </a:r>
          </a:p>
        </p:txBody>
      </p:sp>
      <p:sp>
        <p:nvSpPr>
          <p:cNvPr id="5" name="TextBox 4"/>
          <p:cNvSpPr txBox="1"/>
          <p:nvPr/>
        </p:nvSpPr>
        <p:spPr>
          <a:xfrm>
            <a:off x="1180331" y="5052670"/>
            <a:ext cx="5295900" cy="646331"/>
          </a:xfrm>
          <a:prstGeom prst="rect">
            <a:avLst/>
          </a:prstGeom>
          <a:noFill/>
        </p:spPr>
        <p:txBody>
          <a:bodyPr wrap="square" rtlCol="0">
            <a:spAutoFit/>
          </a:bodyPr>
          <a:lstStyle/>
          <a:p>
            <a:r>
              <a:rPr lang="en-US" sz="1200" dirty="0"/>
              <a:t>Data source: Medicare 5% sample. Point prevalent Medicare enrollees alive on January 1, 2016. Abbreviations: CKD, chronic kidney disease; LIS, Medicare Low-income Subsidy; Part D, Medicare prescription drug coverage benefit.</a:t>
            </a:r>
          </a:p>
        </p:txBody>
      </p:sp>
    </p:spTree>
    <p:extLst>
      <p:ext uri="{BB962C8B-B14F-4D97-AF65-F5344CB8AC3E}">
        <p14:creationId xmlns:p14="http://schemas.microsoft.com/office/powerpoint/2010/main" val="60128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3181" y="1485900"/>
            <a:ext cx="6897638" cy="3435103"/>
          </a:xfrm>
        </p:spPr>
      </p:pic>
      <p:pic>
        <p:nvPicPr>
          <p:cNvPr id="3" name="Picture 2"/>
          <p:cNvPicPr>
            <a:picLocks noChangeAspect="1"/>
          </p:cNvPicPr>
          <p:nvPr/>
        </p:nvPicPr>
        <p:blipFill>
          <a:blip r:embed="rId3"/>
          <a:stretch>
            <a:fillRect/>
          </a:stretch>
        </p:blipFill>
        <p:spPr>
          <a:xfrm>
            <a:off x="2857500" y="6362700"/>
            <a:ext cx="3121423" cy="591363"/>
          </a:xfrm>
          <a:prstGeom prst="rect">
            <a:avLst/>
          </a:prstGeom>
        </p:spPr>
      </p:pic>
      <p:pic>
        <p:nvPicPr>
          <p:cNvPr id="7" name="Picture 6"/>
          <p:cNvPicPr>
            <a:picLocks noChangeAspect="1"/>
          </p:cNvPicPr>
          <p:nvPr/>
        </p:nvPicPr>
        <p:blipFill>
          <a:blip r:embed="rId4"/>
          <a:stretch>
            <a:fillRect/>
          </a:stretch>
        </p:blipFill>
        <p:spPr>
          <a:xfrm>
            <a:off x="120804" y="0"/>
            <a:ext cx="9028959" cy="1012024"/>
          </a:xfrm>
          <a:prstGeom prst="rect">
            <a:avLst/>
          </a:prstGeom>
        </p:spPr>
      </p:pic>
      <p:sp>
        <p:nvSpPr>
          <p:cNvPr id="8" name="Rectangle 7"/>
          <p:cNvSpPr/>
          <p:nvPr/>
        </p:nvSpPr>
        <p:spPr>
          <a:xfrm>
            <a:off x="3533094" y="961016"/>
            <a:ext cx="2077812" cy="338554"/>
          </a:xfrm>
          <a:prstGeom prst="rect">
            <a:avLst/>
          </a:prstGeom>
        </p:spPr>
        <p:txBody>
          <a:bodyPr wrap="none">
            <a:spAutoFit/>
          </a:bodyPr>
          <a:lstStyle/>
          <a:p>
            <a:pPr lvl="0" algn="ctr" fontAlgn="base">
              <a:spcBef>
                <a:spcPts val="600"/>
              </a:spcBef>
              <a:spcAft>
                <a:spcPts val="600"/>
              </a:spcAft>
            </a:pPr>
            <a:r>
              <a:rPr lang="en-US" sz="1600" b="1" kern="0" dirty="0">
                <a:solidFill>
                  <a:prstClr val="black"/>
                </a:solidFill>
                <a:latin typeface="Calibri" panose="020F0502020204030204" pitchFamily="34" charset="0"/>
                <a:ea typeface="Times New Roman" panose="02020603050405020304" pitchFamily="18" charset="0"/>
                <a:cs typeface="Segoe UI" panose="020B0502040204020203" pitchFamily="34" charset="0"/>
              </a:rPr>
              <a:t>(b) Enrollees with CKD</a:t>
            </a:r>
          </a:p>
        </p:txBody>
      </p:sp>
      <p:sp>
        <p:nvSpPr>
          <p:cNvPr id="10" name="Rectangle 9"/>
          <p:cNvSpPr/>
          <p:nvPr/>
        </p:nvSpPr>
        <p:spPr>
          <a:xfrm>
            <a:off x="1219201" y="4953000"/>
            <a:ext cx="62865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5% sample. Point prevalent Medicare enrollees alive on January 1, 2016. Abbreviations: CKD, chronic kidney disease; LIS, Medicare Low-income Subsidy; Part D, Medicare prescription drug coverage benefit.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67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4" name="Title 3"/>
          <p:cNvSpPr>
            <a:spLocks noGrp="1"/>
          </p:cNvSpPr>
          <p:nvPr>
            <p:ph type="title"/>
          </p:nvPr>
        </p:nvSpPr>
        <p:spPr>
          <a:xfrm>
            <a:off x="0" y="76200"/>
            <a:ext cx="9144000" cy="876300"/>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8.3 </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Sources of prescription drug coverage in Medicare enrollees, by race,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6" name="Rectangle 5"/>
          <p:cNvSpPr/>
          <p:nvPr/>
        </p:nvSpPr>
        <p:spPr>
          <a:xfrm>
            <a:off x="989211" y="5253469"/>
            <a:ext cx="5792589"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5% sample. Point prevalent Medicare enrollees alive on January 1, 2016. Abbreviations: Blk/Af Am, Black/African American; CKD, chronic kidney disease; LIS, Medicare Low-income Subsidy; Part D, Medicare prescription drug coverage benefit.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124200" y="918653"/>
            <a:ext cx="3097036" cy="4328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81" y="1632197"/>
            <a:ext cx="6973838" cy="3435103"/>
          </a:xfrm>
          <a:prstGeom prst="rect">
            <a:avLst/>
          </a:prstGeom>
        </p:spPr>
      </p:pic>
    </p:spTree>
    <p:extLst>
      <p:ext uri="{BB962C8B-B14F-4D97-AF65-F5344CB8AC3E}">
        <p14:creationId xmlns:p14="http://schemas.microsoft.com/office/powerpoint/2010/main" val="2567760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4" name="Title 3"/>
          <p:cNvSpPr>
            <a:spLocks noGrp="1"/>
          </p:cNvSpPr>
          <p:nvPr>
            <p:ph type="title"/>
          </p:nvPr>
        </p:nvSpPr>
        <p:spPr>
          <a:xfrm>
            <a:off x="0" y="76200"/>
            <a:ext cx="9144000" cy="876300"/>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Figure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8.3 </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Sources of prescription drug coverage in Medicare enrollees, by race,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endParaRPr lang="en-US" dirty="0"/>
          </a:p>
        </p:txBody>
      </p:sp>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6" name="Rectangle 5"/>
          <p:cNvSpPr/>
          <p:nvPr/>
        </p:nvSpPr>
        <p:spPr>
          <a:xfrm>
            <a:off x="1066800" y="5067300"/>
            <a:ext cx="57531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Medicare 5% sample. Point prevalent Medicare enrollees alive on January 1, 2016. Abbreviations: Blk/Af Am, Black/African American; CKD, chronic kidney disease; LIS, Medicare Low-income Subsidy; Part D, Medicare prescription drug coverage benefit.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533094" y="948018"/>
            <a:ext cx="2077812" cy="338554"/>
          </a:xfrm>
          <a:prstGeom prst="rect">
            <a:avLst/>
          </a:prstGeom>
        </p:spPr>
        <p:txBody>
          <a:bodyPr wrap="none">
            <a:spAutoFit/>
          </a:bodyPr>
          <a:lstStyle/>
          <a:p>
            <a:pPr lvl="0" algn="ctr" fontAlgn="base">
              <a:spcBef>
                <a:spcPts val="600"/>
              </a:spcBef>
              <a:spcAft>
                <a:spcPts val="600"/>
              </a:spcAft>
            </a:pPr>
            <a:r>
              <a:rPr lang="en-US" sz="1600" b="1" kern="0" dirty="0">
                <a:solidFill>
                  <a:prstClr val="black"/>
                </a:solidFill>
                <a:latin typeface="Calibri" panose="020F0502020204030204" pitchFamily="34" charset="0"/>
                <a:ea typeface="Times New Roman" panose="02020603050405020304" pitchFamily="18" charset="0"/>
                <a:cs typeface="Segoe UI" panose="020B0502040204020203" pitchFamily="34" charset="0"/>
              </a:rPr>
              <a:t>(b) Enrollees with CKD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85" y="1447800"/>
            <a:ext cx="6909830" cy="3435103"/>
          </a:xfrm>
          <a:prstGeom prst="rect">
            <a:avLst/>
          </a:prstGeom>
        </p:spPr>
      </p:pic>
    </p:spTree>
    <p:extLst>
      <p:ext uri="{BB962C8B-B14F-4D97-AF65-F5344CB8AC3E}">
        <p14:creationId xmlns:p14="http://schemas.microsoft.com/office/powerpoint/2010/main" val="335848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4" name="Title 3"/>
          <p:cNvSpPr>
            <a:spLocks noGrp="1"/>
          </p:cNvSpPr>
          <p:nvPr>
            <p:ph type="title"/>
          </p:nvPr>
        </p:nvSpPr>
        <p:spPr>
          <a:xfrm>
            <a:off x="76200" y="0"/>
            <a:ext cx="9067800" cy="838200"/>
          </a:xfrm>
        </p:spPr>
        <p:txBody>
          <a:bodyPr/>
          <a:lstStyle/>
          <a:p>
            <a:r>
              <a:rPr lang="en-US" sz="20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1 Table </a:t>
            </a:r>
            <a:r>
              <a:rPr lang="en-US" sz="20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8.3 </a:t>
            </a:r>
            <a:r>
              <a:rPr lang="en-US" sz="20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Medicare Part D enrollees with the Low-income Subsidy, by age &amp; race, </a:t>
            </a:r>
            <a:r>
              <a:rPr lang="en-US" sz="20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0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4545450"/>
              </p:ext>
            </p:extLst>
          </p:nvPr>
        </p:nvGraphicFramePr>
        <p:xfrm>
          <a:off x="2438400" y="723900"/>
          <a:ext cx="4381500" cy="5468112"/>
        </p:xfrm>
        <a:graphic>
          <a:graphicData uri="http://schemas.openxmlformats.org/drawingml/2006/table">
            <a:tbl>
              <a:tblPr firstRow="1" firstCol="1" bandRow="1"/>
              <a:tblGrid>
                <a:gridCol w="1519244">
                  <a:extLst>
                    <a:ext uri="{9D8B030D-6E8A-4147-A177-3AD203B41FA5}">
                      <a16:colId xmlns:a16="http://schemas.microsoft.com/office/drawing/2014/main" val="4113461004"/>
                    </a:ext>
                  </a:extLst>
                </a:gridCol>
                <a:gridCol w="1414456">
                  <a:extLst>
                    <a:ext uri="{9D8B030D-6E8A-4147-A177-3AD203B41FA5}">
                      <a16:colId xmlns:a16="http://schemas.microsoft.com/office/drawing/2014/main" val="348735825"/>
                    </a:ext>
                  </a:extLst>
                </a:gridCol>
                <a:gridCol w="1447800">
                  <a:extLst>
                    <a:ext uri="{9D8B030D-6E8A-4147-A177-3AD203B41FA5}">
                      <a16:colId xmlns:a16="http://schemas.microsoft.com/office/drawing/2014/main" val="2598991206"/>
                    </a:ext>
                  </a:extLst>
                </a:gridCol>
              </a:tblGrid>
              <a:tr h="169590">
                <a:tc>
                  <a:txBody>
                    <a:bodyPr/>
                    <a:lstStyle/>
                    <a:p>
                      <a:pPr>
                        <a:lnSpc>
                          <a:spcPct val="115000"/>
                        </a:lnSpc>
                      </a:pPr>
                      <a:endParaRPr lang="en-US" sz="1200" dirty="0">
                        <a:effectLst/>
                        <a:latin typeface="Calibri" panose="020F0502020204030204" pitchFamily="34"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General Medicare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All CKD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305135"/>
                  </a:ext>
                </a:extLst>
              </a:tr>
              <a:tr h="308345">
                <a:tc>
                  <a:txBody>
                    <a:bodyPr/>
                    <a:lstStyle/>
                    <a:p>
                      <a:pPr>
                        <a:lnSpc>
                          <a:spcPct val="115000"/>
                        </a:lnSpc>
                      </a:pPr>
                      <a:endParaRPr lang="en-US" sz="1200" dirty="0">
                        <a:effectLst/>
                        <a:latin typeface="Calibri" panose="020F0502020204030204" pitchFamily="34" charset="0"/>
                      </a:endParaRPr>
                    </a:p>
                  </a:txBody>
                  <a:tcPr marL="60328" marR="603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Part D with</a:t>
                      </a:r>
                      <a:br>
                        <a:rPr lang="en-US" sz="1100" b="1"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latin typeface="Calibri" panose="020F0502020204030204" pitchFamily="34" charset="0"/>
                          <a:ea typeface="Calibri" panose="020F0502020204030204" pitchFamily="34" charset="0"/>
                          <a:cs typeface="Times New Roman" panose="02020603050405020304" pitchFamily="18" charset="0"/>
                        </a:rPr>
                        <a:t>Low-income Subsidy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Part D with</a:t>
                      </a:r>
                      <a:br>
                        <a:rPr lang="en-US" sz="1100" b="1"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latin typeface="Calibri" panose="020F0502020204030204" pitchFamily="34" charset="0"/>
                          <a:ea typeface="Calibri" panose="020F0502020204030204" pitchFamily="34" charset="0"/>
                          <a:cs typeface="Times New Roman" panose="02020603050405020304" pitchFamily="18" charset="0"/>
                        </a:rPr>
                        <a:t>Low-income Subsidy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528130"/>
                  </a:ext>
                </a:extLst>
              </a:tr>
              <a:tr h="160875">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All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32.9</a:t>
                      </a:r>
                    </a:p>
                  </a:txBody>
                  <a:tcPr marL="7820" marR="78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36.1</a:t>
                      </a:r>
                    </a:p>
                  </a:txBody>
                  <a:tcPr marL="7820" marR="78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775057"/>
                  </a:ext>
                </a:extLst>
              </a:tr>
              <a:tr h="169590">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White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3287513"/>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27.0</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29.3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1913225239"/>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92.4</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94.2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4072777037"/>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75.4</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76.8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1160180318"/>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65-74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15.1</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23.2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3820405906"/>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18.8</a:t>
                      </a: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23.7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092210"/>
                  </a:ext>
                </a:extLst>
              </a:tr>
              <a:tr h="160875">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Black/African American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6464741"/>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63.8</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62.8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57096692"/>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95.2</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96.6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21157362"/>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85.4</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85.5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2915454108"/>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65-74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44.8</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50.5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1311014722"/>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52.7</a:t>
                      </a: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58.2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874136"/>
                  </a:ext>
                </a:extLst>
              </a:tr>
              <a:tr h="169590">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Asian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32623080"/>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70.0</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73.8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2862702174"/>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93.1</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93.1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2638389146"/>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85.3</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84.1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3241027226"/>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65-74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60.0</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63.8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261528357"/>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73.9</a:t>
                      </a: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77.2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509004"/>
                  </a:ext>
                </a:extLst>
              </a:tr>
              <a:tr h="169590">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Other races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panose="020F0502020204030204" pitchFamily="34" charset="0"/>
                      </a:endParaRPr>
                    </a:p>
                  </a:txBody>
                  <a:tcPr marL="7820" marR="782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1637327"/>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45.2</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48.5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2136300561"/>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94.9</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96.5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1582372131"/>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80.6</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81.9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726721174"/>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65-74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30.4</a:t>
                      </a:r>
                    </a:p>
                  </a:txBody>
                  <a:tcPr marL="7820" marR="782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35.3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a:noFill/>
                    </a:lnB>
                  </a:tcPr>
                </a:tc>
                <a:extLst>
                  <a:ext uri="{0D108BD9-81ED-4DB2-BD59-A6C34878D82A}">
                    <a16:rowId xmlns:a16="http://schemas.microsoft.com/office/drawing/2014/main" val="1273287367"/>
                  </a:ext>
                </a:extLst>
              </a:tr>
              <a:tr h="160875">
                <a:tc>
                  <a:txBody>
                    <a:bodyPr/>
                    <a:lstStyle/>
                    <a:p>
                      <a:pPr marL="18288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8" marR="6032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39.8</a:t>
                      </a: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47.7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820" marR="782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177465"/>
                  </a:ext>
                </a:extLst>
              </a:tr>
            </a:tbl>
          </a:graphicData>
        </a:graphic>
      </p:graphicFrame>
      <p:pic>
        <p:nvPicPr>
          <p:cNvPr id="3" name="Picture 2"/>
          <p:cNvPicPr>
            <a:picLocks noChangeAspect="1"/>
          </p:cNvPicPr>
          <p:nvPr/>
        </p:nvPicPr>
        <p:blipFill>
          <a:blip r:embed="rId2"/>
          <a:stretch>
            <a:fillRect/>
          </a:stretch>
        </p:blipFill>
        <p:spPr>
          <a:xfrm>
            <a:off x="2857500" y="6362700"/>
            <a:ext cx="3121423" cy="591363"/>
          </a:xfrm>
          <a:prstGeom prst="rect">
            <a:avLst/>
          </a:prstGeom>
        </p:spPr>
      </p:pic>
      <p:sp>
        <p:nvSpPr>
          <p:cNvPr id="7" name="Rectangle 6"/>
          <p:cNvSpPr/>
          <p:nvPr/>
        </p:nvSpPr>
        <p:spPr>
          <a:xfrm>
            <a:off x="434236" y="4686300"/>
            <a:ext cx="1676400" cy="1323439"/>
          </a:xfrm>
          <a:prstGeom prst="rect">
            <a:avLst/>
          </a:prstGeom>
        </p:spPr>
        <p:txBody>
          <a:bodyPr wrap="square">
            <a:spAutoFit/>
          </a:bodyPr>
          <a:lstStyle/>
          <a:p>
            <a:pPr>
              <a:spcBef>
                <a:spcPts val="600"/>
              </a:spcBef>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Medicare 5% sample. Point prevalent Medicare enrollees alive on January 1, 2016. Abbreviations: CKD, chronic kidney disease; Part D, Medicare prescription drug coverage benefit.</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30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674</TotalTime>
  <Words>3356</Words>
  <Application>Microsoft Office PowerPoint</Application>
  <PresentationFormat>On-screen Show (4:3)</PresentationFormat>
  <Paragraphs>518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SimSun</vt:lpstr>
      <vt:lpstr>Arial</vt:lpstr>
      <vt:lpstr>Calibri</vt:lpstr>
      <vt:lpstr>Candara</vt:lpstr>
      <vt:lpstr>Constantia</vt:lpstr>
      <vt:lpstr>Segoe UI</vt:lpstr>
      <vt:lpstr>Times New Roman</vt:lpstr>
      <vt:lpstr>ADR_PPT_Template_CKD</vt:lpstr>
      <vt:lpstr>PowerPoint Presentation</vt:lpstr>
      <vt:lpstr>vol 1 Figure 7.1 Sources of prescription drug coverage in Medicare enrollees, by population, 2016 </vt:lpstr>
      <vt:lpstr>vol 1 Table 8.1 General Medicare and CKD patients enrolled in Part D </vt:lpstr>
      <vt:lpstr>vol 1 Table 8.2 Medicare Part D parameters for defined standard benefit, 2011 &amp; 2016</vt:lpstr>
      <vt:lpstr>vol 1 Figure 8.2 Sources of prescription drug coverage in Medicare enrollees, by age, 2016</vt:lpstr>
      <vt:lpstr>PowerPoint Presentation</vt:lpstr>
      <vt:lpstr>vol 1 Figure 8.3 Sources of prescription drug coverage in Medicare enrollees, by race, 2016</vt:lpstr>
      <vt:lpstr>vol 1 Figure 8.3 Sources of prescription drug coverage in Medicare enrollees, by race, 2016</vt:lpstr>
      <vt:lpstr>vol 1 Table 8.3 Medicare Part D enrollees with the Low-income Subsidy, by age &amp; race, 2016 </vt:lpstr>
      <vt:lpstr>vol 1 Figure 8.4 Distribution of Low-income Subsidy categories in Part D general Medicare and CKD patients, 2016 </vt:lpstr>
      <vt:lpstr>vol 1 Table 8.4 Total estimated Medicare Part D spending for fee-for-service beneficiaries (in billions),2011-2016</vt:lpstr>
      <vt:lpstr>vol 1 Figure 8.5 Per person per year &amp; out-of-pocket costs  (in $1,000s) for enrollees, 2016  </vt:lpstr>
      <vt:lpstr>vol 1 Figure 8.5 Per person per year &amp; out-of-pocket costs  (in $1,000s) for enrollees, 2016 </vt:lpstr>
      <vt:lpstr>vol 1 Table 8.5 Per person per year spending ($) for enrollees, 2016</vt:lpstr>
      <vt:lpstr>vol 1 Table 8.5 Per person per year spending ($) for enrollees, 2016</vt:lpstr>
      <vt:lpstr>vol 1 Table 8.6 Top 15 drug classes received by CKD cohorts in different health plans, by percent of patients, 2016 </vt:lpstr>
      <vt:lpstr>vol 1 Table 8.6 Top 15 drug classes received by CKD cohorts in different health plans, by percent of patients, 2016 </vt:lpstr>
      <vt:lpstr>vol 1 Table 8.6 Top 15 drug classes received by CKD cohorts in different health plans, by percent of patients, 2016 </vt:lpstr>
      <vt:lpstr>vol 1 Table 8.7 Top 15 drug classes received by different CKD cohorts (Medicare Part D/Medicare Advantage programs/Managed Care health plans), by insurance spending, 2016  </vt:lpstr>
      <vt:lpstr>vol 1 Table 8.7 Top 15 drug classes received by different CKD cohorts (Medicare Part D/Medicare Advantage programs/Managed Care health plans), by insurance spending, 2016  </vt:lpstr>
      <vt:lpstr>vol 1 Table 8.7 Top 15 drug classes received by different CKD cohorts (Medicare Part D/Medicare Advantage programs/Managed Care health plans), by insurance spending, 2016  </vt:lpstr>
      <vt:lpstr>vol 1 Figure 8.6 Estimated utilization rate of prescription NSAIDs,  by state, Medicare CKD Patients, 2016 </vt:lpstr>
      <vt:lpstr>vol 1 Figure 8.7 Estimated utilization rate of opioid analgesics,  by state, Medicare CKD Patients, 2016 </vt:lpstr>
      <vt:lpstr>vol 1 Figure 8.8 Estimated prevalence of HIV and HCV in Medicare Part D enrollees, 2011-2016 </vt:lpstr>
      <vt:lpstr>vol 1 Figure 8.8 Estimated prevalence of HIV and HCV in Medicare Part D enrollees, 2011-2016 </vt:lpstr>
      <vt:lpstr>vol 1 Figure 8.9 Estimated utilization rate of prescription antivirals in Medicare Part D enrollees, 2011-2016 </vt:lpstr>
      <vt:lpstr>vol 1 Figure 8.9 Estimated utilization rate of prescription antivirals in Medicare Part D enrollees, 2011-2016 </vt:lpstr>
      <vt:lpstr>vol 1 Figure 8.9 Estimated utilization rate of prescription antivirals in Medicare Part D enrollees, 2011-2016 </vt:lpstr>
      <vt:lpstr>vol 1 Figure 8.9 Estimated utilization rate of prescription antivirals in Medicare Part D enrollees, 2011-2016 </vt:lpstr>
      <vt:lpstr>vol 1 Figure 8.10 Estimated PPPY Medicare Part D spending on antivirals in Medicare Part D enrollees, 2011-2016</vt:lpstr>
      <vt:lpstr>vol 1 Figure 8.10 Estimated PPPY Medicare Part D spending on antivirals in Medicare Part D enrollees, 2011-2016</vt:lpstr>
      <vt:lpstr>vol 1 Figure 8.10 Estimated PPPY Medicare Part D spending on antivirals in Medicare Part D enrollees, 2011-2016</vt:lpstr>
      <vt:lpstr>vol 1 Figure 8.10 Estimated PPPY Medicare Part D spending on antivirals in Medicare Part D enrollees, 2011-2016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109</cp:revision>
  <dcterms:created xsi:type="dcterms:W3CDTF">2014-11-10T19:37:45Z</dcterms:created>
  <dcterms:modified xsi:type="dcterms:W3CDTF">2018-11-06T20:30:22Z</dcterms:modified>
</cp:coreProperties>
</file>