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9" r:id="rId3"/>
    <p:sldId id="263" r:id="rId4"/>
    <p:sldId id="264" r:id="rId5"/>
    <p:sldId id="265" r:id="rId6"/>
    <p:sldId id="260" r:id="rId7"/>
    <p:sldId id="266" r:id="rId8"/>
    <p:sldId id="267" r:id="rId9"/>
    <p:sldId id="268" r:id="rId10"/>
    <p:sldId id="262" r:id="rId11"/>
    <p:sldId id="261" r:id="rId12"/>
    <p:sldId id="271" r:id="rId13"/>
    <p:sldId id="272" r:id="rId14"/>
    <p:sldId id="270" r:id="rId15"/>
    <p:sldId id="275" r:id="rId16"/>
    <p:sldId id="269" r:id="rId17"/>
    <p:sldId id="276" r:id="rId18"/>
    <p:sldId id="274" r:id="rId19"/>
    <p:sldId id="277" r:id="rId20"/>
    <p:sldId id="278" r:id="rId21"/>
    <p:sldId id="279" r:id="rId22"/>
    <p:sldId id="273" r:id="rId23"/>
    <p:sldId id="281" r:id="rId24"/>
    <p:sldId id="280" r:id="rId25"/>
    <p:sldId id="284" r:id="rId26"/>
    <p:sldId id="283" r:id="rId27"/>
    <p:sldId id="282" r:id="rId28"/>
    <p:sldId id="286" r:id="rId29"/>
    <p:sldId id="288" r:id="rId30"/>
    <p:sldId id="285" r:id="rId31"/>
    <p:sldId id="287" r:id="rId32"/>
    <p:sldId id="291" r:id="rId33"/>
    <p:sldId id="290"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82" d="100"/>
          <a:sy n="82" d="100"/>
        </p:scale>
        <p:origin x="1068" y="66"/>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2971800" y="6362700"/>
            <a:ext cx="3084843" cy="591363"/>
          </a:xfrm>
          <a:prstGeom prst="rect">
            <a:avLst/>
          </a:prstGeom>
        </p:spPr>
      </p:pic>
      <p:pic>
        <p:nvPicPr>
          <p:cNvPr id="5" name="Picture 4"/>
          <p:cNvPicPr>
            <a:picLocks noChangeAspect="1"/>
          </p:cNvPicPr>
          <p:nvPr/>
        </p:nvPicPr>
        <p:blipFill>
          <a:blip r:embed="rId3"/>
          <a:stretch>
            <a:fillRect/>
          </a:stretch>
        </p:blipFill>
        <p:spPr>
          <a:xfrm>
            <a:off x="-3675" y="4076700"/>
            <a:ext cx="9144793" cy="1511939"/>
          </a:xfrm>
          <a:prstGeom prst="rect">
            <a:avLst/>
          </a:prstGeom>
        </p:spPr>
      </p:pic>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485775" y="274638"/>
            <a:ext cx="8229600" cy="11430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2.3 Distribution of monthly </a:t>
            </a:r>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levels in ESA-treated adult hemodialysis patients on dialysis ≥90 days, Medicare claims,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457200" y="5429924"/>
            <a:ext cx="828675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Distribution of monthly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200" i="1" dirty="0">
                <a:latin typeface="Calibri" panose="020F0502020204030204" pitchFamily="34" charset="0"/>
                <a:ea typeface="Times New Roman" panose="02020603050405020304" pitchFamily="18" charset="0"/>
                <a:cs typeface="Times New Roman" panose="02020603050405020304" pitchFamily="18" charset="0"/>
              </a:rPr>
              <a:t> levels among hemodialysis patients within a given month who had claims for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200" i="1" dirty="0">
                <a:latin typeface="Calibri" panose="020F0502020204030204" pitchFamily="34" charset="0"/>
                <a:ea typeface="Times New Roman" panose="02020603050405020304" pitchFamily="18" charset="0"/>
                <a:cs typeface="Times New Roman" panose="02020603050405020304" pitchFamily="18" charset="0"/>
              </a:rPr>
              <a:t> level and ESA use, were on dialysis ≥90 days and ≥18 years old at the start of the month. Abbreviations: ESRD, end-stage renal disease; ESA, erythropoiesis-stimulating agents;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2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148" y="1507232"/>
            <a:ext cx="6720854" cy="3843536"/>
          </a:xfrm>
          <a:prstGeom prst="rect">
            <a:avLst/>
          </a:prstGeom>
        </p:spPr>
      </p:pic>
    </p:spTree>
    <p:extLst>
      <p:ext uri="{BB962C8B-B14F-4D97-AF65-F5344CB8AC3E}">
        <p14:creationId xmlns:p14="http://schemas.microsoft.com/office/powerpoint/2010/main" val="3562884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0"/>
            <a:ext cx="9144000" cy="7620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2.4 Monthly percent IV iron use and mean monthly IV iron dose in adult hemodialysis patients on dialysis ≥90 days, Medicare claims,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2005-2016</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7" name="Rectangle 6"/>
          <p:cNvSpPr/>
          <p:nvPr/>
        </p:nvSpPr>
        <p:spPr>
          <a:xfrm>
            <a:off x="952500" y="5094616"/>
            <a:ext cx="72390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Monthly IV iron use is among hemodialysis patients on dialysis ≥90 days and ≥18 years old at the start of the given month. Mean IV iron dose was calculated as the average number of mg of IV iron given to all such patients during a month, among patients receiving iron during the month. Abbreviations: ESRD, end-stage renal disease; IV, intravenous.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056008"/>
            <a:ext cx="6858014" cy="4038608"/>
          </a:xfrm>
          <a:prstGeom prst="rect">
            <a:avLst/>
          </a:prstGeom>
        </p:spPr>
      </p:pic>
    </p:spTree>
    <p:extLst>
      <p:ext uri="{BB962C8B-B14F-4D97-AF65-F5344CB8AC3E}">
        <p14:creationId xmlns:p14="http://schemas.microsoft.com/office/powerpoint/2010/main" val="1949756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0"/>
            <a:ext cx="9144000" cy="8001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2.5 Distribution of TSAT levels in adult hemodialysis patients on dialysis for at least 90 days, </a:t>
            </a:r>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2015, 2016,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400050" y="5391262"/>
            <a:ext cx="8343900" cy="830997"/>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t>
            </a:r>
            <a:r>
              <a:rPr lang="en-US" sz="12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200" i="1" dirty="0">
                <a:latin typeface="Calibri" panose="020F0502020204030204" pitchFamily="34" charset="0"/>
                <a:ea typeface="Calibri" panose="020F0502020204030204" pitchFamily="34" charset="0"/>
                <a:cs typeface="Times New Roman" panose="02020603050405020304" pitchFamily="18" charset="0"/>
              </a:rPr>
              <a:t> clinical extracts for March to May for years 2015, 2016, and 2017. Dialysis patients on treatment for ESRD at least 90 days before the time of measurement of TSAT level for that year, ≥18 years old as of May 1 of that year and who were alive through May 31 of that year. Abbreviations: </a:t>
            </a:r>
            <a:r>
              <a:rPr lang="en-US" sz="12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200" i="1" dirty="0">
                <a:latin typeface="Calibri" panose="020F0502020204030204" pitchFamily="34" charset="0"/>
                <a:ea typeface="Calibri" panose="020F0502020204030204" pitchFamily="34" charset="0"/>
                <a:cs typeface="Times New Roman" panose="02020603050405020304" pitchFamily="18" charset="0"/>
              </a:rPr>
              <a:t>, Consolidated Renal Operations in a Web-Enabled Network; ESRD, end-stage renal disease; TSAT, transferrin saturation.</a:t>
            </a:r>
            <a:endParaRPr lang="en-US" sz="12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876300"/>
            <a:ext cx="6096012" cy="4575057"/>
          </a:xfrm>
          <a:prstGeom prst="rect">
            <a:avLst/>
          </a:prstGeom>
        </p:spPr>
      </p:pic>
    </p:spTree>
    <p:extLst>
      <p:ext uri="{BB962C8B-B14F-4D97-AF65-F5344CB8AC3E}">
        <p14:creationId xmlns:p14="http://schemas.microsoft.com/office/powerpoint/2010/main" val="1342856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144000" cy="800100"/>
          </a:xfrm>
        </p:spPr>
        <p:txBody>
          <a:bodyPr/>
          <a:lstStyle/>
          <a:p>
            <a:pPr marL="0" marR="0">
              <a:spcBef>
                <a:spcPts val="1200"/>
              </a:spcBef>
              <a:spcAft>
                <a:spcPts val="600"/>
              </a:spcAft>
              <a:tabLst>
                <a:tab pos="685800" algn="l"/>
              </a:tabLs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Table 2.1 TSAT by age, sex, race, and primary ESRD cause in hemodialysis patients, May 2017</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graphicFrame>
        <p:nvGraphicFramePr>
          <p:cNvPr id="4" name="Table 3"/>
          <p:cNvGraphicFramePr>
            <a:graphicFrameLocks noGrp="1"/>
          </p:cNvGraphicFramePr>
          <p:nvPr>
            <p:extLst>
              <p:ext uri="{D42A27DB-BD31-4B8C-83A1-F6EECF244321}">
                <p14:modId xmlns:p14="http://schemas.microsoft.com/office/powerpoint/2010/main" val="719518315"/>
              </p:ext>
            </p:extLst>
          </p:nvPr>
        </p:nvGraphicFramePr>
        <p:xfrm>
          <a:off x="990600" y="881390"/>
          <a:ext cx="6942137" cy="4626864"/>
        </p:xfrm>
        <a:graphic>
          <a:graphicData uri="http://schemas.openxmlformats.org/drawingml/2006/table">
            <a:tbl>
              <a:tblPr firstRow="1" firstCol="1" bandRow="1"/>
              <a:tblGrid>
                <a:gridCol w="2226310">
                  <a:extLst>
                    <a:ext uri="{9D8B030D-6E8A-4147-A177-3AD203B41FA5}">
                      <a16:colId xmlns:a16="http://schemas.microsoft.com/office/drawing/2014/main" val="1814870483"/>
                    </a:ext>
                  </a:extLst>
                </a:gridCol>
                <a:gridCol w="678497">
                  <a:extLst>
                    <a:ext uri="{9D8B030D-6E8A-4147-A177-3AD203B41FA5}">
                      <a16:colId xmlns:a16="http://schemas.microsoft.com/office/drawing/2014/main" val="3476233282"/>
                    </a:ext>
                  </a:extLst>
                </a:gridCol>
                <a:gridCol w="920750">
                  <a:extLst>
                    <a:ext uri="{9D8B030D-6E8A-4147-A177-3AD203B41FA5}">
                      <a16:colId xmlns:a16="http://schemas.microsoft.com/office/drawing/2014/main" val="170820744"/>
                    </a:ext>
                  </a:extLst>
                </a:gridCol>
                <a:gridCol w="1115060">
                  <a:extLst>
                    <a:ext uri="{9D8B030D-6E8A-4147-A177-3AD203B41FA5}">
                      <a16:colId xmlns:a16="http://schemas.microsoft.com/office/drawing/2014/main" val="1774167123"/>
                    </a:ext>
                  </a:extLst>
                </a:gridCol>
                <a:gridCol w="1115060">
                  <a:extLst>
                    <a:ext uri="{9D8B030D-6E8A-4147-A177-3AD203B41FA5}">
                      <a16:colId xmlns:a16="http://schemas.microsoft.com/office/drawing/2014/main" val="1847889598"/>
                    </a:ext>
                  </a:extLst>
                </a:gridCol>
                <a:gridCol w="886460">
                  <a:extLst>
                    <a:ext uri="{9D8B030D-6E8A-4147-A177-3AD203B41FA5}">
                      <a16:colId xmlns:a16="http://schemas.microsoft.com/office/drawing/2014/main" val="1910731312"/>
                    </a:ext>
                  </a:extLst>
                </a:gridCol>
              </a:tblGrid>
              <a:tr h="149860">
                <a:tc>
                  <a:txBody>
                    <a:bodyPr/>
                    <a:lstStyle/>
                    <a:p>
                      <a:pPr marL="0" marR="0">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 &lt;20%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 20-&lt;30%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 30-&lt;40%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2918665"/>
                  </a:ext>
                </a:extLst>
              </a:tr>
              <a:tr h="149860">
                <a:tc>
                  <a:txBody>
                    <a:bodyPr/>
                    <a:lstStyle/>
                    <a:p>
                      <a:pPr marL="0" marR="0">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441,443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881056"/>
                  </a:ext>
                </a:extLst>
              </a:tr>
              <a:tr h="149860">
                <a:tc>
                  <a:txBody>
                    <a:bodyPr/>
                    <a:lstStyle/>
                    <a:p>
                      <a:pPr marL="0" marR="0">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5163762"/>
                  </a:ext>
                </a:extLst>
              </a:tr>
              <a:tr h="149860">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659479"/>
                  </a:ext>
                </a:extLst>
              </a:tr>
              <a:tr h="149860">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50,498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2526224"/>
                  </a:ext>
                </a:extLst>
              </a:tr>
              <a:tr h="149860">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183,368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544093"/>
                  </a:ext>
                </a:extLst>
              </a:tr>
              <a:tr h="149860">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114,918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2924690"/>
                  </a:ext>
                </a:extLst>
              </a:tr>
              <a:tr h="149860">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91,616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618608"/>
                  </a:ext>
                </a:extLst>
              </a:tr>
              <a:tr h="149860">
                <a:tc>
                  <a:txBody>
                    <a:bodyPr/>
                    <a:lstStyle/>
                    <a:p>
                      <a:pPr marL="0" marR="0">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14613243"/>
                  </a:ext>
                </a:extLst>
              </a:tr>
              <a:tr h="149860">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252,263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723871"/>
                  </a:ext>
                </a:extLst>
              </a:tr>
              <a:tr h="149860">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189,163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233900"/>
                  </a:ext>
                </a:extLst>
              </a:tr>
              <a:tr h="149860">
                <a:tc>
                  <a:txBody>
                    <a:bodyPr/>
                    <a:lstStyle/>
                    <a:p>
                      <a:pPr marL="0" marR="0">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1869181"/>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250,955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9558711"/>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159,310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5072878"/>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American Indian or Alaska Native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1742843"/>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572936"/>
                  </a:ext>
                </a:extLst>
              </a:tr>
              <a:tr h="149860">
                <a:tc>
                  <a:txBody>
                    <a:bodyPr/>
                    <a:lstStyle/>
                    <a:p>
                      <a:pPr marL="0" marR="0">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0206547"/>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206,682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2584038"/>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130,743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7535595"/>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45,037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7796764"/>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1602826"/>
                  </a:ext>
                </a:extLst>
              </a:tr>
              <a:tr h="149860">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45,199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626719"/>
                  </a:ext>
                </a:extLst>
              </a:tr>
            </a:tbl>
          </a:graphicData>
        </a:graphic>
      </p:graphicFrame>
      <p:sp>
        <p:nvSpPr>
          <p:cNvPr id="7" name="Rectangle 6"/>
          <p:cNvSpPr/>
          <p:nvPr/>
        </p:nvSpPr>
        <p:spPr>
          <a:xfrm>
            <a:off x="609600" y="5508254"/>
            <a:ext cx="8001000" cy="707886"/>
          </a:xfrm>
          <a:prstGeom prst="rect">
            <a:avLst/>
          </a:prstGeom>
        </p:spPr>
        <p:txBody>
          <a:bodyPr wrap="square">
            <a:spAutoFit/>
          </a:bodyPr>
          <a:lstStyle/>
          <a:p>
            <a:pPr>
              <a:spcBef>
                <a:spcPts val="600"/>
              </a:spcBef>
              <a:spcAft>
                <a:spcPts val="600"/>
              </a:spcAft>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clinical extracts for March through May of 2017. Dialysis patients on treatment for ESRD at least 90 days before the time of measurement of TSAT level for that year, &gt;=18 years old as of May 1, 2017 and who were alive through May 31, 2017. Table includes row percentages within demographic categories from May 2017. Abbreviations: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TSAT, transferrin saturation.</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66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0"/>
            <a:ext cx="9144000" cy="10287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2.6 Distribution of the most recent value of serum ferritin level taken between March and May in adult hemodialysis patients on dialysis for at least 90 days, </a:t>
            </a:r>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2015-2017</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771524" y="5171494"/>
            <a:ext cx="7600950" cy="938719"/>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clinical extracts for March to May for years 2015, 2016, and 2017. Dialysis patients initiating treatment for ESRD at least 90 days before the time of measurement of serum ferritin for that year, ≥18 years old as of May 1 of that year and who were alive through May 31 of that year. Figure includes row percentages within demographic categories from May 2017.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4" y="1028700"/>
            <a:ext cx="5486411" cy="4117551"/>
          </a:xfrm>
          <a:prstGeom prst="rect">
            <a:avLst/>
          </a:prstGeom>
        </p:spPr>
      </p:pic>
    </p:spTree>
    <p:extLst>
      <p:ext uri="{BB962C8B-B14F-4D97-AF65-F5344CB8AC3E}">
        <p14:creationId xmlns:p14="http://schemas.microsoft.com/office/powerpoint/2010/main" val="120722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4" name="Title 3"/>
          <p:cNvSpPr>
            <a:spLocks noGrp="1"/>
          </p:cNvSpPr>
          <p:nvPr>
            <p:ph type="title"/>
          </p:nvPr>
        </p:nvSpPr>
        <p:spPr>
          <a:xfrm>
            <a:off x="0" y="0"/>
            <a:ext cx="9144000" cy="838200"/>
          </a:xfrm>
        </p:spPr>
        <p:txBody>
          <a:bodyPr/>
          <a:lstStyle/>
          <a:p>
            <a:pPr marL="0" marR="0">
              <a:spcBef>
                <a:spcPts val="1200"/>
              </a:spcBef>
              <a:spcAft>
                <a:spcPts val="600"/>
              </a:spcAft>
              <a:tabLst>
                <a:tab pos="685800" algn="l"/>
              </a:tabLs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Table 2.2 Serum ferritin by age, sex, race, and primary ESRD cause in hemodialysis patients, May 2017</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2024971443"/>
              </p:ext>
            </p:extLst>
          </p:nvPr>
        </p:nvGraphicFramePr>
        <p:xfrm>
          <a:off x="825976" y="886339"/>
          <a:ext cx="7530148" cy="4477893"/>
        </p:xfrm>
        <a:graphic>
          <a:graphicData uri="http://schemas.openxmlformats.org/drawingml/2006/table">
            <a:tbl>
              <a:tblPr firstRow="1" firstCol="1" bandRow="1"/>
              <a:tblGrid>
                <a:gridCol w="1956435">
                  <a:extLst>
                    <a:ext uri="{9D8B030D-6E8A-4147-A177-3AD203B41FA5}">
                      <a16:colId xmlns:a16="http://schemas.microsoft.com/office/drawing/2014/main" val="709807244"/>
                    </a:ext>
                  </a:extLst>
                </a:gridCol>
                <a:gridCol w="720090">
                  <a:extLst>
                    <a:ext uri="{9D8B030D-6E8A-4147-A177-3AD203B41FA5}">
                      <a16:colId xmlns:a16="http://schemas.microsoft.com/office/drawing/2014/main" val="2493891626"/>
                    </a:ext>
                  </a:extLst>
                </a:gridCol>
                <a:gridCol w="826135">
                  <a:extLst>
                    <a:ext uri="{9D8B030D-6E8A-4147-A177-3AD203B41FA5}">
                      <a16:colId xmlns:a16="http://schemas.microsoft.com/office/drawing/2014/main" val="2370952558"/>
                    </a:ext>
                  </a:extLst>
                </a:gridCol>
                <a:gridCol w="1035050">
                  <a:extLst>
                    <a:ext uri="{9D8B030D-6E8A-4147-A177-3AD203B41FA5}">
                      <a16:colId xmlns:a16="http://schemas.microsoft.com/office/drawing/2014/main" val="1470789191"/>
                    </a:ext>
                  </a:extLst>
                </a:gridCol>
                <a:gridCol w="1005523">
                  <a:extLst>
                    <a:ext uri="{9D8B030D-6E8A-4147-A177-3AD203B41FA5}">
                      <a16:colId xmlns:a16="http://schemas.microsoft.com/office/drawing/2014/main" val="1407025961"/>
                    </a:ext>
                  </a:extLst>
                </a:gridCol>
                <a:gridCol w="1054100">
                  <a:extLst>
                    <a:ext uri="{9D8B030D-6E8A-4147-A177-3AD203B41FA5}">
                      <a16:colId xmlns:a16="http://schemas.microsoft.com/office/drawing/2014/main" val="1761810699"/>
                    </a:ext>
                  </a:extLst>
                </a:gridCol>
                <a:gridCol w="932815">
                  <a:extLst>
                    <a:ext uri="{9D8B030D-6E8A-4147-A177-3AD203B41FA5}">
                      <a16:colId xmlns:a16="http://schemas.microsoft.com/office/drawing/2014/main" val="2312133007"/>
                    </a:ext>
                  </a:extLst>
                </a:gridCol>
              </a:tblGrid>
              <a:tr h="165100">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a:t>
                      </a:r>
                      <a:b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&lt;200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a:t>
                      </a:r>
                      <a:b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201-500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a:t>
                      </a:r>
                      <a:b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501-800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a:t>
                      </a:r>
                      <a:b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801-1200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a:t>
                      </a:r>
                      <a:b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&gt;1200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3534260"/>
                  </a:ext>
                </a:extLst>
              </a:tr>
              <a:tr h="165100">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436,264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095289"/>
                  </a:ext>
                </a:extLst>
              </a:tr>
              <a:tr h="165100">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0244913"/>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6926474"/>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49,927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3189307"/>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181,274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1471979"/>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113,489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44251679"/>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90,541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944632"/>
                  </a:ext>
                </a:extLst>
              </a:tr>
              <a:tr h="165100">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2354437"/>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249,218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9055262"/>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187,029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208430"/>
                  </a:ext>
                </a:extLst>
              </a:tr>
              <a:tr h="165100">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3974783"/>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247,758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7795667"/>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157,733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5574392"/>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1831984"/>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872982"/>
                  </a:ext>
                </a:extLst>
              </a:tr>
              <a:tr h="165100">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9340509"/>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203,988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3771762"/>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129,318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245181"/>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44,653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3379977"/>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9823753"/>
                  </a:ext>
                </a:extLst>
              </a:tr>
              <a:tr h="165100">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44,641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344304"/>
                  </a:ext>
                </a:extLst>
              </a:tr>
            </a:tbl>
          </a:graphicData>
        </a:graphic>
      </p:graphicFrame>
      <p:sp>
        <p:nvSpPr>
          <p:cNvPr id="8" name="Rectangle 7"/>
          <p:cNvSpPr/>
          <p:nvPr/>
        </p:nvSpPr>
        <p:spPr>
          <a:xfrm>
            <a:off x="571500" y="5364232"/>
            <a:ext cx="82677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clinical extracts for March to May 2017. Dialysis patients initiating treatment for ESRD at least 90 days before the time of measurement of serum ferritin for that year, ≥18 years old as of May 1, 2017, and who were alive through May 31, 2017. Table includes row percentages within demographic categories from May 2017.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627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1"/>
            <a:ext cx="9144000" cy="990600"/>
          </a:xfrm>
        </p:spPr>
        <p:txBody>
          <a:bodyPr/>
          <a:lstStyle/>
          <a:p>
            <a:r>
              <a:rPr lang="en-US" sz="1600" b="1" dirty="0"/>
              <a:t>vol 2 Figure 2.7 Percentage of all adult hemodialysis patients (a) by number of red blood cell transfusions received in a year, and (b) with ≥1 claim for a red blood cell transfusion in a month, from Medicare claims data overall, within 90 days and after at least 90 days of first HD session, 2012-2016</a:t>
            </a: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61920" y="5205649"/>
            <a:ext cx="8820153"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The percent of hemodialysis patients ≥18 years with total number of red blood cell transfusion claims in a given year among dialysis patients having a claim for at least one hemodialysis session during the year. (b) The percentage of hemodialysis patients ≥18 years old at the start of the month with ≥1 red blood cell transfusion claims in a given month among hemodialysis patients having a claim for at least one dialysis session during the month. Additional analysis of RBC transfusion claims completed for patients on dialysis for &lt; 90 days or ≥ 90 days. Abbreviations: ESRD, end-stage renal disease; RBC, red blood cell; Pts, patients.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648713" y="911508"/>
            <a:ext cx="5846571" cy="3231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957" y="1219128"/>
            <a:ext cx="8132081" cy="3974246"/>
          </a:xfrm>
          <a:prstGeom prst="rect">
            <a:avLst/>
          </a:prstGeom>
        </p:spPr>
      </p:pic>
    </p:spTree>
    <p:extLst>
      <p:ext uri="{BB962C8B-B14F-4D97-AF65-F5344CB8AC3E}">
        <p14:creationId xmlns:p14="http://schemas.microsoft.com/office/powerpoint/2010/main" val="1550708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0"/>
            <a:ext cx="9144000" cy="1249363"/>
          </a:xfrm>
        </p:spPr>
        <p:txBody>
          <a:bodyPr/>
          <a:lstStyle/>
          <a:p>
            <a:r>
              <a:rPr lang="en-US" sz="2000" b="1" dirty="0"/>
              <a:t>vol 2 Figure 2.7 Percentage of all adult hemodialysis patients (a) by number of red blood cell transfusions received in a year, and (b) with ≥1 claim for a red blood cell transfusion in a month, from Medicare claims data overall, within 90 days and after at least 90 days of first HD session, 2012-2016</a:t>
            </a: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209550" y="5563969"/>
            <a:ext cx="8724900" cy="6463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The percent of hemodialysis patients ≥18 years with total number of red blood cell transfusion claims in a given year among dialysis patients having a claim for at least one hemodialysis session during the year. (b) The percentage of hemodialysis patients ≥18 years old at the start of the month with ≥1 red blood cell transfusion claims in a given month among hemodialysis patients having a claim for at least one dialysis session during the month. Additional analysis of RBC transfusion claims completed for patients on dialysis for &lt; 90 days or ≥ 90 days. Abbreviations: ESRD, end-stage renal disease; RBC, red blood cell; Pts, patients.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952500" y="1257300"/>
            <a:ext cx="7353300" cy="430887"/>
          </a:xfrm>
          <a:prstGeom prst="rect">
            <a:avLst/>
          </a:prstGeom>
        </p:spPr>
        <p:txBody>
          <a:bodyPr wrap="square">
            <a:spAutoFit/>
          </a:bodyPr>
          <a:lstStyle/>
          <a:p>
            <a:pPr marL="91440" marR="0" indent="-91440" algn="ctr">
              <a:spcBef>
                <a:spcPts val="600"/>
              </a:spcBef>
              <a:spcAft>
                <a:spcPts val="600"/>
              </a:spcAft>
            </a:pPr>
            <a:r>
              <a:rPr lang="en-US" sz="11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a:t>
            </a:r>
            <a:r>
              <a:rPr lang="en-US" sz="11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Percent of all patients on dialysis &lt;90 days, or patients on dialysis ≥ 90 days, who had ≥1 claim </a:t>
            </a:r>
            <a:br>
              <a:rPr lang="en-US" sz="11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br>
            <a:r>
              <a:rPr lang="en-US" sz="11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for a red blood cell transfusion in a month</a:t>
            </a:r>
            <a:endParaRPr lang="en-US" sz="11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600192"/>
            <a:ext cx="6858014" cy="4038608"/>
          </a:xfrm>
          <a:prstGeom prst="rect">
            <a:avLst/>
          </a:prstGeom>
        </p:spPr>
      </p:pic>
    </p:spTree>
    <p:extLst>
      <p:ext uri="{BB962C8B-B14F-4D97-AF65-F5344CB8AC3E}">
        <p14:creationId xmlns:p14="http://schemas.microsoft.com/office/powerpoint/2010/main" val="3046891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0"/>
            <a:ext cx="9144000" cy="876300"/>
          </a:xfrm>
        </p:spPr>
        <p:txBody>
          <a:bodyPr/>
          <a:lstStyle/>
          <a:p>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vol 2 Figure 2.8 Anemia measures among adult peritoneal dialysis patients on dialysis ≥90 days: (a)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level and mean weekly EPO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alfa</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(averaged over a month), (b)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darbepoetin</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and (c) percent ESA use monthly, Medicare claims, </a:t>
            </a:r>
            <a:r>
              <a:rPr lang="en-US"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1995-2016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0" y="5009971"/>
            <a:ext cx="8991600" cy="12003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(c)PEG-EPO beta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peritoneal 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2.8.b &amp; PEG-EPO beta, Figure 2.8.C) doses are shown for peritoneal 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doses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in all peritoneal 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752600" y="762000"/>
            <a:ext cx="5295900" cy="307777"/>
          </a:xfrm>
          <a:prstGeom prst="rect">
            <a:avLst/>
          </a:prstGeom>
        </p:spPr>
        <p:txBody>
          <a:bodyPr wrap="square">
            <a:spAutoFit/>
          </a:bodyPr>
          <a:lstStyle/>
          <a:p>
            <a:pPr marL="457200" lvl="0" indent="-228600" algn="ctr">
              <a:spcBef>
                <a:spcPts val="150"/>
              </a:spcBef>
              <a:spcAft>
                <a:spcPts val="375"/>
              </a:spcAft>
            </a:pP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 Mean monthly </a:t>
            </a:r>
            <a:r>
              <a:rPr lang="en-US" sz="14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Hgb</a:t>
            </a: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level and mean weekly </a:t>
            </a:r>
            <a:r>
              <a:rPr lang="en-US" sz="14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epoetin</a:t>
            </a: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a:t>
            </a:r>
            <a:r>
              <a:rPr lang="en-US" sz="14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alfa</a:t>
            </a: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dose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104900"/>
            <a:ext cx="6819907" cy="4016167"/>
          </a:xfrm>
          <a:prstGeom prst="rect">
            <a:avLst/>
          </a:prstGeom>
        </p:spPr>
      </p:pic>
    </p:spTree>
    <p:extLst>
      <p:ext uri="{BB962C8B-B14F-4D97-AF65-F5344CB8AC3E}">
        <p14:creationId xmlns:p14="http://schemas.microsoft.com/office/powerpoint/2010/main" val="4050875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0"/>
            <a:ext cx="9144000" cy="876300"/>
          </a:xfrm>
        </p:spPr>
        <p:txBody>
          <a:bodyPr/>
          <a:lstStyle/>
          <a:p>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vol 2 Figure 2.8 Anemia measures among adult peritoneal dialysis patients on dialysis ≥90 days: (a)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level and mean weekly EPO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alfa</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(averaged over a month), (b)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darbepoetin</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and (c) percent ESA use monthly, Medicare claims, </a:t>
            </a:r>
            <a:r>
              <a:rPr lang="en-US"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1995-2016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0" y="5009971"/>
            <a:ext cx="8991600" cy="12003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(c)PEG-EPO beta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peritoneal 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2.8.b &amp; PEG-EPO beta, Figure 2.8.C) doses are shown for peritoneal 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doses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in all peritoneal 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900203" y="762000"/>
            <a:ext cx="5055488" cy="307777"/>
          </a:xfrm>
          <a:prstGeom prst="rect">
            <a:avLst/>
          </a:prstGeom>
        </p:spPr>
        <p:txBody>
          <a:bodyPr wrap="none">
            <a:spAutoFit/>
          </a:bodyPr>
          <a:lstStyle/>
          <a:p>
            <a:pPr marL="91440" marR="0" indent="-91440" algn="ctr">
              <a:spcBef>
                <a:spcPts val="600"/>
              </a:spcBef>
              <a:spcAft>
                <a:spcPts val="600"/>
              </a:spcAft>
            </a:pPr>
            <a:r>
              <a:rPr lang="en-US" sz="1400" b="1" dirty="0" smtClean="0">
                <a:latin typeface="Calibri" panose="020F0502020204030204" pitchFamily="34" charset="0"/>
                <a:ea typeface="Times New Roman" panose="02020603050405020304" pitchFamily="18" charset="0"/>
                <a:cs typeface="Segoe UI" panose="020B0502040204020203" pitchFamily="34" charset="0"/>
              </a:rPr>
              <a:t>(b) Mean </a:t>
            </a:r>
            <a:r>
              <a:rPr lang="en-US" sz="1400" b="1" dirty="0">
                <a:latin typeface="Calibri" panose="020F0502020204030204" pitchFamily="34" charset="0"/>
                <a:ea typeface="Times New Roman" panose="02020603050405020304" pitchFamily="18" charset="0"/>
                <a:cs typeface="Segoe UI" panose="020B0502040204020203" pitchFamily="34" charset="0"/>
              </a:rPr>
              <a:t>monthly </a:t>
            </a:r>
            <a:r>
              <a:rPr lang="en-US" sz="1400" b="1" dirty="0" err="1">
                <a:latin typeface="Calibri" panose="020F0502020204030204" pitchFamily="34" charset="0"/>
                <a:ea typeface="Times New Roman" panose="02020603050405020304" pitchFamily="18" charset="0"/>
                <a:cs typeface="Segoe UI" panose="020B0502040204020203" pitchFamily="34" charset="0"/>
              </a:rPr>
              <a:t>Hgb</a:t>
            </a:r>
            <a:r>
              <a:rPr lang="en-US" sz="1400" b="1" dirty="0">
                <a:latin typeface="Calibri" panose="020F0502020204030204" pitchFamily="34" charset="0"/>
                <a:ea typeface="Times New Roman" panose="02020603050405020304" pitchFamily="18" charset="0"/>
                <a:cs typeface="Segoe UI" panose="020B0502040204020203" pitchFamily="34" charset="0"/>
              </a:rPr>
              <a:t> level and mean monthly </a:t>
            </a:r>
            <a:r>
              <a:rPr lang="en-US" sz="1400" b="1" dirty="0" err="1">
                <a:latin typeface="Calibri" panose="020F0502020204030204" pitchFamily="34" charset="0"/>
                <a:ea typeface="Times New Roman" panose="02020603050405020304" pitchFamily="18" charset="0"/>
                <a:cs typeface="Segoe UI" panose="020B0502040204020203" pitchFamily="34" charset="0"/>
              </a:rPr>
              <a:t>darbepoetin</a:t>
            </a:r>
            <a:r>
              <a:rPr lang="en-US" sz="1400" b="1" dirty="0">
                <a:latin typeface="Calibri" panose="020F0502020204030204" pitchFamily="34" charset="0"/>
                <a:ea typeface="Times New Roman" panose="02020603050405020304" pitchFamily="18" charset="0"/>
                <a:cs typeface="Segoe UI" panose="020B0502040204020203" pitchFamily="34" charset="0"/>
              </a:rPr>
              <a:t> dose</a:t>
            </a:r>
            <a:endParaRPr lang="en-US" sz="14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066800"/>
            <a:ext cx="6728618" cy="3962408"/>
          </a:xfrm>
          <a:prstGeom prst="rect">
            <a:avLst/>
          </a:prstGeom>
        </p:spPr>
      </p:pic>
    </p:spTree>
    <p:extLst>
      <p:ext uri="{BB962C8B-B14F-4D97-AF65-F5344CB8AC3E}">
        <p14:creationId xmlns:p14="http://schemas.microsoft.com/office/powerpoint/2010/main" val="2791976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0" y="0"/>
            <a:ext cx="9144000" cy="1095615"/>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 </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percentage of patients meeting clinical care guidelines for dialysis adequacy; (b) percent distribution of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levels; (c) percentage of patients with serum calcium &gt;10.2 mg/</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 percent distribution of serum albumin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levels.</a:t>
            </a:r>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2</a:t>
            </a:r>
            <a:endParaRPr lang="en-US" dirty="0" smtClean="0"/>
          </a:p>
        </p:txBody>
      </p:sp>
      <p:sp>
        <p:nvSpPr>
          <p:cNvPr id="3" name="Rectangle 2"/>
          <p:cNvSpPr/>
          <p:nvPr/>
        </p:nvSpPr>
        <p:spPr>
          <a:xfrm>
            <a:off x="1333500" y="1095615"/>
            <a:ext cx="6553200" cy="523220"/>
          </a:xfrm>
          <a:prstGeom prst="rect">
            <a:avLst/>
          </a:prstGeom>
        </p:spPr>
        <p:txBody>
          <a:bodyPr wrap="square">
            <a:spAutoFit/>
          </a:bodyPr>
          <a:lstStyle/>
          <a:p>
            <a:pPr marL="457200" lvl="0" indent="-228600" algn="ctr">
              <a:spcBef>
                <a:spcPts val="150"/>
              </a:spcBef>
              <a:spcAft>
                <a:spcPts val="375"/>
              </a:spcAft>
            </a:pP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 Percentage of prevalent hemodialysis and peritoneal dialysis patients meeting</a:t>
            </a:r>
            <a:b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b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clinical care guidelines for dialysis adequacy, by modality</a:t>
            </a:r>
          </a:p>
        </p:txBody>
      </p:sp>
      <p:sp>
        <p:nvSpPr>
          <p:cNvPr id="7" name="Rectangle 6"/>
          <p:cNvSpPr/>
          <p:nvPr/>
        </p:nvSpPr>
        <p:spPr>
          <a:xfrm>
            <a:off x="76200" y="4978812"/>
            <a:ext cx="9067800" cy="1223412"/>
          </a:xfrm>
          <a:prstGeom prst="rect">
            <a:avLst/>
          </a:prstGeom>
        </p:spPr>
        <p:txBody>
          <a:bodyPr wrap="square">
            <a:spAutoFit/>
          </a:bodyPr>
          <a:lstStyle/>
          <a:p>
            <a:pPr>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50" i="1" dirty="0">
                <a:latin typeface="Calibri" panose="020F0502020204030204" pitchFamily="34" charset="0"/>
                <a:ea typeface="Times New Roman" panose="02020603050405020304" pitchFamily="18" charset="0"/>
                <a:cs typeface="Times New Roman" panose="02020603050405020304" pitchFamily="18" charset="0"/>
              </a:rPr>
              <a:t> for May 2017, restricted to patients as follows: (a) dialysis patients initiating treatment for ESRD at least 1 year prior to May 1, 2017, and who were alive through May 31, 2017; (b) dialysis patients initiating treatment for ESRD at least 90 days prior to May 1, 2017, who were ≥18 years old as of May 1, 2017, and who were alive through May 31, 2017; (c) hemodialysis and peritoneal dialysis patients initiating treatment for ESRD at least 90 days prior to May 1, 2017, who were ≥18 years old as of May 1, 2017, and who were alive through May 31, 2017; and (d) dialysis patients initiating treatment for ESRD at least 90 days prior to May 1, 2017, who were ≥18 years old as of May 1, 2017, and who were alive through May 31, 2017. Abbreviations: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5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HD, hemodialysis;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050" i="1" dirty="0">
                <a:latin typeface="Calibri" panose="020F0502020204030204" pitchFamily="34" charset="0"/>
                <a:ea typeface="Times New Roman" panose="02020603050405020304" pitchFamily="18" charset="0"/>
                <a:cs typeface="Times New Roman" panose="02020603050405020304" pitchFamily="18" charset="0"/>
              </a:rPr>
              <a:t>, hemoglobin;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Kt</a:t>
            </a:r>
            <a:r>
              <a:rPr lang="en-US" sz="1050" i="1" dirty="0">
                <a:latin typeface="Calibri" panose="020F0502020204030204" pitchFamily="34" charset="0"/>
                <a:ea typeface="Times New Roman" panose="02020603050405020304" pitchFamily="18" charset="0"/>
                <a:cs typeface="Times New Roman" panose="02020603050405020304" pitchFamily="18" charset="0"/>
              </a:rPr>
              <a:t>/V, see Glossary; PD, peritoneal dialysis.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8315" y="1667153"/>
            <a:ext cx="5623571" cy="3311659"/>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0"/>
            <a:ext cx="9144000" cy="876300"/>
          </a:xfrm>
        </p:spPr>
        <p:txBody>
          <a:bodyPr/>
          <a:lstStyle/>
          <a:p>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vol 2 Figure 2.8 Anemia measures among adult peritoneal dialysis patients on dialysis ≥90 days: (a)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level and mean weekly EPO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alfa</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(averaged over a month), (b)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darbepoetin</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and (c) percent ESA use monthly, Medicare claims, </a:t>
            </a:r>
            <a:r>
              <a:rPr lang="en-US"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1995-2016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0" y="5009971"/>
            <a:ext cx="8991600" cy="12003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(c)PEG-EPO beta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peritoneal 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2.8.b &amp; PEG-EPO beta, Figure 2.8.C) doses are shown for peritoneal 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doses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in all peritoneal 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752600" y="762000"/>
            <a:ext cx="5295900" cy="625812"/>
          </a:xfrm>
          <a:prstGeom prst="rect">
            <a:avLst/>
          </a:prstGeom>
        </p:spPr>
        <p:txBody>
          <a:bodyPr wrap="square">
            <a:spAutoFit/>
          </a:bodyPr>
          <a:lstStyle/>
          <a:p>
            <a:pPr marL="91440" marR="0" indent="-91440" algn="ctr">
              <a:spcBef>
                <a:spcPts val="600"/>
              </a:spcBef>
              <a:spcAft>
                <a:spcPts val="600"/>
              </a:spcAft>
            </a:pPr>
            <a:r>
              <a:rPr lang="en-US" sz="14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(c) </a:t>
            </a:r>
            <a:r>
              <a:rPr lang="en-US" sz="1400" b="1" dirty="0">
                <a:latin typeface="Calibri" panose="020F0502020204030204" pitchFamily="34" charset="0"/>
                <a:ea typeface="Times New Roman" panose="02020603050405020304" pitchFamily="18" charset="0"/>
                <a:cs typeface="Segoe UI" panose="020B0502040204020203" pitchFamily="34" charset="0"/>
              </a:rPr>
              <a:t>Mean monthly </a:t>
            </a:r>
            <a:r>
              <a:rPr lang="en-US" sz="1400" b="1" dirty="0" err="1">
                <a:latin typeface="Calibri" panose="020F0502020204030204" pitchFamily="34" charset="0"/>
                <a:ea typeface="Times New Roman" panose="02020603050405020304" pitchFamily="18" charset="0"/>
                <a:cs typeface="Segoe UI" panose="020B0502040204020203" pitchFamily="34" charset="0"/>
              </a:rPr>
              <a:t>Hgb</a:t>
            </a:r>
            <a:r>
              <a:rPr lang="en-US" sz="1400" b="1" dirty="0">
                <a:latin typeface="Calibri" panose="020F0502020204030204" pitchFamily="34" charset="0"/>
                <a:ea typeface="Times New Roman" panose="02020603050405020304" pitchFamily="18" charset="0"/>
                <a:cs typeface="Segoe UI" panose="020B0502040204020203" pitchFamily="34" charset="0"/>
              </a:rPr>
              <a:t> level and mean monthly PEG-EPO beta dose</a:t>
            </a:r>
          </a:p>
          <a:p>
            <a:pPr marL="457200" lvl="0" indent="-228600" algn="ctr">
              <a:spcBef>
                <a:spcPts val="150"/>
              </a:spcBef>
              <a:spcAft>
                <a:spcPts val="375"/>
              </a:spcAft>
            </a:pPr>
            <a:endPar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693" y="1141472"/>
            <a:ext cx="5791207" cy="3863378"/>
          </a:xfrm>
          <a:prstGeom prst="rect">
            <a:avLst/>
          </a:prstGeom>
        </p:spPr>
      </p:pic>
    </p:spTree>
    <p:extLst>
      <p:ext uri="{BB962C8B-B14F-4D97-AF65-F5344CB8AC3E}">
        <p14:creationId xmlns:p14="http://schemas.microsoft.com/office/powerpoint/2010/main" val="3546556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0"/>
            <a:ext cx="9144000" cy="876300"/>
          </a:xfrm>
        </p:spPr>
        <p:txBody>
          <a:bodyPr/>
          <a:lstStyle/>
          <a:p>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vol 2 Figure 2.8 Anemia measures among adult peritoneal dialysis patients on dialysis ≥90 days: (a)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level and mean weekly EPO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alfa</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(averaged over a month), (b)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mean monthly </a:t>
            </a:r>
            <a:r>
              <a:rPr lang="en-US"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darbepoetin</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dose, and (c) percent ESA use monthly, Medicare claims, </a:t>
            </a:r>
            <a:r>
              <a:rPr lang="en-US"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1995-2016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0" y="5009971"/>
            <a:ext cx="8991600" cy="12003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(c)PEG-EPO beta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peritoneal 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2.8.b &amp; PEG-EPO beta, Figure 2.8.C) doses are shown for peritoneal 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doses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in all peritoneal 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752600" y="723900"/>
            <a:ext cx="5295900" cy="307777"/>
          </a:xfrm>
          <a:prstGeom prst="rect">
            <a:avLst/>
          </a:prstGeom>
        </p:spPr>
        <p:txBody>
          <a:bodyPr wrap="square">
            <a:spAutoFit/>
          </a:bodyPr>
          <a:lstStyle/>
          <a:p>
            <a:pPr marL="457200" lvl="0" indent="-228600" algn="ctr">
              <a:spcBef>
                <a:spcPts val="150"/>
              </a:spcBef>
              <a:spcAft>
                <a:spcPts val="375"/>
              </a:spcAft>
            </a:pPr>
            <a:r>
              <a:rPr lang="en-US" sz="14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(d) </a:t>
            </a:r>
            <a:r>
              <a:rPr lang="en-US" sz="1400" b="1" dirty="0">
                <a:latin typeface="Calibri" panose="020F0502020204030204" pitchFamily="34" charset="0"/>
                <a:ea typeface="Calibri" panose="020F0502020204030204" pitchFamily="34" charset="0"/>
                <a:cs typeface="Times New Roman" panose="02020603050405020304" pitchFamily="18" charset="0"/>
              </a:rPr>
              <a:t>Percent monthly ESA use </a:t>
            </a:r>
            <a:endPar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817" y="1031676"/>
            <a:ext cx="5400083" cy="4035961"/>
          </a:xfrm>
          <a:prstGeom prst="rect">
            <a:avLst/>
          </a:prstGeom>
        </p:spPr>
      </p:pic>
    </p:spTree>
    <p:extLst>
      <p:ext uri="{BB962C8B-B14F-4D97-AF65-F5344CB8AC3E}">
        <p14:creationId xmlns:p14="http://schemas.microsoft.com/office/powerpoint/2010/main" val="1996309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0"/>
            <a:ext cx="9144000" cy="7239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2.9 Distribution of monthly </a:t>
            </a:r>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levels in ESA-treated adult peritoneal dialysis patients on dialysis ≥90 days, Medicare claims,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1995-2016</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285750" y="5410200"/>
            <a:ext cx="85725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Distribution of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200" i="1" dirty="0">
                <a:latin typeface="Calibri" panose="020F0502020204030204" pitchFamily="34" charset="0"/>
                <a:ea typeface="Times New Roman" panose="02020603050405020304" pitchFamily="18" charset="0"/>
                <a:cs typeface="Times New Roman" panose="02020603050405020304" pitchFamily="18" charset="0"/>
              </a:rPr>
              <a:t> levels among peritoneal dialysis patients within a given month who had claims for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200" i="1" dirty="0">
                <a:latin typeface="Calibri" panose="020F0502020204030204" pitchFamily="34" charset="0"/>
                <a:ea typeface="Times New Roman" panose="02020603050405020304" pitchFamily="18" charset="0"/>
                <a:cs typeface="Times New Roman" panose="02020603050405020304" pitchFamily="18" charset="0"/>
              </a:rPr>
              <a:t> level and ESA use, were on dialysis ≥90 days and ≥18 years old at the start of the month. Abbreviations: ESA, erythropoiesis-stimulating agents;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2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573" y="1192768"/>
            <a:ext cx="6720854" cy="3843536"/>
          </a:xfrm>
          <a:prstGeom prst="rect">
            <a:avLst/>
          </a:prstGeom>
        </p:spPr>
      </p:pic>
    </p:spTree>
    <p:extLst>
      <p:ext uri="{BB962C8B-B14F-4D97-AF65-F5344CB8AC3E}">
        <p14:creationId xmlns:p14="http://schemas.microsoft.com/office/powerpoint/2010/main" val="1496513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0"/>
            <a:ext cx="9144000" cy="1417638"/>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2.10 Monthly IV iron use and mean monthly IV iron dose in adult peritoneal dialysis patients on dialysis ≥90 days, Medicare claims,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2005-2016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247650" y="5199348"/>
            <a:ext cx="86487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Monthly IV iron use is among peritoneal dialysis patients on dialysis ≥90 days and ≥18 years old at the start of the given month. Mean IV iron dose was calculated as the average number of mg of IV iron given to all such patients during a month, among patients receiving iron during the month. Abbreviations: ESRD, end-stage renal disease; IV, intravenous.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149258"/>
            <a:ext cx="6858014" cy="4038608"/>
          </a:xfrm>
          <a:prstGeom prst="rect">
            <a:avLst/>
          </a:prstGeom>
        </p:spPr>
      </p:pic>
    </p:spTree>
    <p:extLst>
      <p:ext uri="{BB962C8B-B14F-4D97-AF65-F5344CB8AC3E}">
        <p14:creationId xmlns:p14="http://schemas.microsoft.com/office/powerpoint/2010/main" val="2271727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0"/>
            <a:ext cx="9144000" cy="8382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2.11 Distribution of TSAT levels in adult peritoneal dialysis patients on dialysis for at least 90 days, </a:t>
            </a:r>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2015, 2016,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838200" y="5255687"/>
            <a:ext cx="77724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clinical extracts for March to May for years 2015, 2016, and 2017. Dialysis patients on treatment for ESRD at least 90 days before the time of measurement of TSAT level for that year, ≥18 years old as of May 1 of that year and who were alive through May 31 of that year. Abbreviations: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2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TSAT, transferrin saturation.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680630"/>
            <a:ext cx="6096012" cy="4575057"/>
          </a:xfrm>
          <a:prstGeom prst="rect">
            <a:avLst/>
          </a:prstGeom>
        </p:spPr>
      </p:pic>
    </p:spTree>
    <p:extLst>
      <p:ext uri="{BB962C8B-B14F-4D97-AF65-F5344CB8AC3E}">
        <p14:creationId xmlns:p14="http://schemas.microsoft.com/office/powerpoint/2010/main" val="267422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0"/>
            <a:ext cx="9144000" cy="838200"/>
          </a:xfrm>
        </p:spPr>
        <p:txBody>
          <a:bodyPr/>
          <a:lstStyle/>
          <a:p>
            <a:pPr marL="0" marR="0">
              <a:spcBef>
                <a:spcPts val="1200"/>
              </a:spcBef>
              <a:spcAft>
                <a:spcPts val="600"/>
              </a:spcAft>
              <a:tabLst>
                <a:tab pos="685800" algn="l"/>
              </a:tabLs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Table 2.3 TSAT by age, sex, race, and primary ESRD cause in peritoneal dialysis patients, May 2017</a:t>
            </a:r>
            <a:endParaRPr lang="en-US" sz="20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graphicFrame>
        <p:nvGraphicFramePr>
          <p:cNvPr id="4" name="Table 3"/>
          <p:cNvGraphicFramePr>
            <a:graphicFrameLocks noGrp="1"/>
          </p:cNvGraphicFramePr>
          <p:nvPr>
            <p:extLst>
              <p:ext uri="{D42A27DB-BD31-4B8C-83A1-F6EECF244321}">
                <p14:modId xmlns:p14="http://schemas.microsoft.com/office/powerpoint/2010/main" val="2096371757"/>
              </p:ext>
            </p:extLst>
          </p:nvPr>
        </p:nvGraphicFramePr>
        <p:xfrm>
          <a:off x="1028700" y="995511"/>
          <a:ext cx="6851650" cy="4626864"/>
        </p:xfrm>
        <a:graphic>
          <a:graphicData uri="http://schemas.openxmlformats.org/drawingml/2006/table">
            <a:tbl>
              <a:tblPr firstRow="1" firstCol="1" bandRow="1"/>
              <a:tblGrid>
                <a:gridCol w="1939925">
                  <a:extLst>
                    <a:ext uri="{9D8B030D-6E8A-4147-A177-3AD203B41FA5}">
                      <a16:colId xmlns:a16="http://schemas.microsoft.com/office/drawing/2014/main" val="2742378211"/>
                    </a:ext>
                  </a:extLst>
                </a:gridCol>
                <a:gridCol w="945515">
                  <a:extLst>
                    <a:ext uri="{9D8B030D-6E8A-4147-A177-3AD203B41FA5}">
                      <a16:colId xmlns:a16="http://schemas.microsoft.com/office/drawing/2014/main" val="2646642299"/>
                    </a:ext>
                  </a:extLst>
                </a:gridCol>
                <a:gridCol w="1205230">
                  <a:extLst>
                    <a:ext uri="{9D8B030D-6E8A-4147-A177-3AD203B41FA5}">
                      <a16:colId xmlns:a16="http://schemas.microsoft.com/office/drawing/2014/main" val="2558403414"/>
                    </a:ext>
                  </a:extLst>
                </a:gridCol>
                <a:gridCol w="954405">
                  <a:extLst>
                    <a:ext uri="{9D8B030D-6E8A-4147-A177-3AD203B41FA5}">
                      <a16:colId xmlns:a16="http://schemas.microsoft.com/office/drawing/2014/main" val="3807635053"/>
                    </a:ext>
                  </a:extLst>
                </a:gridCol>
                <a:gridCol w="885825">
                  <a:extLst>
                    <a:ext uri="{9D8B030D-6E8A-4147-A177-3AD203B41FA5}">
                      <a16:colId xmlns:a16="http://schemas.microsoft.com/office/drawing/2014/main" val="2367352127"/>
                    </a:ext>
                  </a:extLst>
                </a:gridCol>
                <a:gridCol w="920750">
                  <a:extLst>
                    <a:ext uri="{9D8B030D-6E8A-4147-A177-3AD203B41FA5}">
                      <a16:colId xmlns:a16="http://schemas.microsoft.com/office/drawing/2014/main" val="2078062471"/>
                    </a:ext>
                  </a:extLst>
                </a:gridCol>
              </a:tblGrid>
              <a:tr h="133985">
                <a:tc>
                  <a:txBody>
                    <a:bodyPr/>
                    <a:lstStyle/>
                    <a:p>
                      <a:pPr marL="0" marR="0">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 &lt;20%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 20-&lt;30%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 30-&lt;40%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TSAT≥40%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01687145"/>
                  </a:ext>
                </a:extLst>
              </a:tr>
              <a:tr h="133985">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47,539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843141"/>
                  </a:ext>
                </a:extLst>
              </a:tr>
              <a:tr h="133985">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4461019"/>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0948952"/>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7347122"/>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4243023"/>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6348544"/>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77335"/>
                  </a:ext>
                </a:extLst>
              </a:tr>
              <a:tr h="133985">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4060270"/>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2041338"/>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21,027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392708"/>
                  </a:ext>
                </a:extLst>
              </a:tr>
              <a:tr h="133985">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27798042"/>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31,623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3450320"/>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62663955"/>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9536841"/>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529280"/>
                  </a:ext>
                </a:extLst>
              </a:tr>
              <a:tr h="133985">
                <a:tc>
                  <a:txBody>
                    <a:bodyPr/>
                    <a:lstStyle/>
                    <a:p>
                      <a:pPr marL="0" marR="0">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28517655"/>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9925753"/>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7731233"/>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7718837"/>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4896323"/>
                  </a:ext>
                </a:extLst>
              </a:tr>
              <a:tr h="133985">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168701"/>
                  </a:ext>
                </a:extLst>
              </a:tr>
            </a:tbl>
          </a:graphicData>
        </a:graphic>
      </p:graphicFrame>
      <p:sp>
        <p:nvSpPr>
          <p:cNvPr id="7" name="Rectangle 6"/>
          <p:cNvSpPr/>
          <p:nvPr/>
        </p:nvSpPr>
        <p:spPr>
          <a:xfrm>
            <a:off x="838200" y="5373709"/>
            <a:ext cx="7772400" cy="738664"/>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50" i="1" dirty="0">
                <a:latin typeface="Calibri" panose="020F0502020204030204" pitchFamily="34" charset="0"/>
                <a:ea typeface="Times New Roman" panose="02020603050405020304" pitchFamily="18" charset="0"/>
                <a:cs typeface="Times New Roman" panose="02020603050405020304" pitchFamily="18" charset="0"/>
              </a:rPr>
              <a:t> clinical extracts for March through May of 2017. Dialysis patients on treatment for ESRD at least 90 days before the time of measurement of TSAT level for that year, &gt;=18 years old as of May 1, 2017 and who were alive through May 31, 2017. Table includes row percentages within demographic categories from May 2017. Abbreviations: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5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TSAT, transferrin saturation.</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993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0"/>
            <a:ext cx="9144000" cy="1066800"/>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2.12 Distribution of the most recent serum ferritin level taken between March and May in adult peritoneal dialysis patients on dialysis for at least 90 days, </a:t>
            </a:r>
            <a:r>
              <a:rPr lang="en-US" sz="20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2015, 2016,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247650" y="5411569"/>
            <a:ext cx="8648700" cy="769441"/>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clinical extracts for March to May for years 2015, 2016, and 2017. Dialysis patients initiating treatment for ESRD at least 90 days before the time of measurement of serum ferritin for that year, ≥18 years old as of May 1 of that year and who were alive through May 31 of that year. Figure includes row percentages within demographic categories from May 2017.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914400"/>
            <a:ext cx="6096012" cy="4575057"/>
          </a:xfrm>
          <a:prstGeom prst="rect">
            <a:avLst/>
          </a:prstGeom>
        </p:spPr>
      </p:pic>
    </p:spTree>
    <p:extLst>
      <p:ext uri="{BB962C8B-B14F-4D97-AF65-F5344CB8AC3E}">
        <p14:creationId xmlns:p14="http://schemas.microsoft.com/office/powerpoint/2010/main" val="1887389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304800" y="0"/>
            <a:ext cx="8382000" cy="990600"/>
          </a:xfrm>
        </p:spPr>
        <p:txBody>
          <a:bodyPr/>
          <a:lstStyle/>
          <a:p>
            <a:pPr marL="0" marR="0">
              <a:spcBef>
                <a:spcPts val="0"/>
              </a:spcBef>
              <a:spcAft>
                <a:spcPts val="600"/>
              </a:spcAft>
              <a:tabLst>
                <a:tab pos="685800" algn="l"/>
              </a:tabLs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Table 2.4 Serum ferritin by age, sex, race, and primary ESRD cause in peritoneal dialysis patients, May 2017</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graphicFrame>
        <p:nvGraphicFramePr>
          <p:cNvPr id="6" name="Table 5"/>
          <p:cNvGraphicFramePr>
            <a:graphicFrameLocks noGrp="1"/>
          </p:cNvGraphicFramePr>
          <p:nvPr>
            <p:extLst>
              <p:ext uri="{D42A27DB-BD31-4B8C-83A1-F6EECF244321}">
                <p14:modId xmlns:p14="http://schemas.microsoft.com/office/powerpoint/2010/main" val="198206584"/>
              </p:ext>
            </p:extLst>
          </p:nvPr>
        </p:nvGraphicFramePr>
        <p:xfrm>
          <a:off x="985903" y="838200"/>
          <a:ext cx="7437755" cy="4477893"/>
        </p:xfrm>
        <a:graphic>
          <a:graphicData uri="http://schemas.openxmlformats.org/drawingml/2006/table">
            <a:tbl>
              <a:tblPr firstRow="1" firstCol="1" bandRow="1"/>
              <a:tblGrid>
                <a:gridCol w="1956435">
                  <a:extLst>
                    <a:ext uri="{9D8B030D-6E8A-4147-A177-3AD203B41FA5}">
                      <a16:colId xmlns:a16="http://schemas.microsoft.com/office/drawing/2014/main" val="3955518645"/>
                    </a:ext>
                  </a:extLst>
                </a:gridCol>
                <a:gridCol w="614045">
                  <a:extLst>
                    <a:ext uri="{9D8B030D-6E8A-4147-A177-3AD203B41FA5}">
                      <a16:colId xmlns:a16="http://schemas.microsoft.com/office/drawing/2014/main" val="1622021741"/>
                    </a:ext>
                  </a:extLst>
                </a:gridCol>
                <a:gridCol w="886460">
                  <a:extLst>
                    <a:ext uri="{9D8B030D-6E8A-4147-A177-3AD203B41FA5}">
                      <a16:colId xmlns:a16="http://schemas.microsoft.com/office/drawing/2014/main" val="3354220614"/>
                    </a:ext>
                  </a:extLst>
                </a:gridCol>
                <a:gridCol w="995045">
                  <a:extLst>
                    <a:ext uri="{9D8B030D-6E8A-4147-A177-3AD203B41FA5}">
                      <a16:colId xmlns:a16="http://schemas.microsoft.com/office/drawing/2014/main" val="271895980"/>
                    </a:ext>
                  </a:extLst>
                </a:gridCol>
                <a:gridCol w="995045">
                  <a:extLst>
                    <a:ext uri="{9D8B030D-6E8A-4147-A177-3AD203B41FA5}">
                      <a16:colId xmlns:a16="http://schemas.microsoft.com/office/drawing/2014/main" val="3739737064"/>
                    </a:ext>
                  </a:extLst>
                </a:gridCol>
                <a:gridCol w="1049655">
                  <a:extLst>
                    <a:ext uri="{9D8B030D-6E8A-4147-A177-3AD203B41FA5}">
                      <a16:colId xmlns:a16="http://schemas.microsoft.com/office/drawing/2014/main" val="2666230867"/>
                    </a:ext>
                  </a:extLst>
                </a:gridCol>
                <a:gridCol w="941070">
                  <a:extLst>
                    <a:ext uri="{9D8B030D-6E8A-4147-A177-3AD203B41FA5}">
                      <a16:colId xmlns:a16="http://schemas.microsoft.com/office/drawing/2014/main" val="3029755638"/>
                    </a:ext>
                  </a:extLst>
                </a:gridCol>
              </a:tblGrid>
              <a:tr h="168275">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&lt;200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201-500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501-800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801-1200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Ferritin &gt;1200 ng/mL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1357592"/>
                  </a:ext>
                </a:extLst>
              </a:tr>
              <a:tr h="168275">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46,583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581840"/>
                  </a:ext>
                </a:extLst>
              </a:tr>
              <a:tr h="168275">
                <a:tc>
                  <a:txBody>
                    <a:bodyPr/>
                    <a:lstStyle/>
                    <a:p>
                      <a:pPr marL="0" marR="0">
                        <a:lnSpc>
                          <a:spcPct val="115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1362413"/>
                  </a:ext>
                </a:extLst>
              </a:tr>
              <a:tr h="168275">
                <a:tc>
                  <a:txBody>
                    <a:bodyPr/>
                    <a:lstStyle/>
                    <a:p>
                      <a:pPr marL="0" marR="0">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3047481"/>
                  </a:ext>
                </a:extLst>
              </a:tr>
              <a:tr h="168275">
                <a:tc>
                  <a:txBody>
                    <a:bodyPr/>
                    <a:lstStyle/>
                    <a:p>
                      <a:pPr marL="0" marR="0">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6644126"/>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49782019"/>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10,787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6018329"/>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313813"/>
                  </a:ext>
                </a:extLst>
              </a:tr>
              <a:tr h="168275">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00088972"/>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8372822"/>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796094"/>
                  </a:ext>
                </a:extLst>
              </a:tr>
              <a:tr h="168275">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671726"/>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30,960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6387966"/>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31500287"/>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American Indian or Alaska Native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7472855"/>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98003"/>
                  </a:ext>
                </a:extLst>
              </a:tr>
              <a:tr h="168275">
                <a:tc>
                  <a:txBody>
                    <a:bodyPr/>
                    <a:lstStyle/>
                    <a:p>
                      <a:pPr marL="0" marR="0">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3065105"/>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5533890"/>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0292373"/>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07909032"/>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693265"/>
                  </a:ext>
                </a:extLst>
              </a:tr>
              <a:tr h="168275">
                <a:tc>
                  <a:txBody>
                    <a:bodyPr/>
                    <a:lstStyle/>
                    <a:p>
                      <a:pPr marL="0" marR="0">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820706"/>
                  </a:ext>
                </a:extLst>
              </a:tr>
            </a:tbl>
          </a:graphicData>
        </a:graphic>
      </p:graphicFrame>
      <p:sp>
        <p:nvSpPr>
          <p:cNvPr id="7" name="Rectangle 6"/>
          <p:cNvSpPr/>
          <p:nvPr/>
        </p:nvSpPr>
        <p:spPr>
          <a:xfrm>
            <a:off x="982771" y="5305298"/>
            <a:ext cx="7440887" cy="938719"/>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clinical extracts for March to May 2017. Dialysis patients initiating treatment for ESRD at least 90 days before the time of measurement of serum ferritin for that year, ≥18 years old as of May 1, 2017, and who were alive through May 31, 2017. Table includes row percentages within demographic categories from May 2017.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397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457200" y="152400"/>
            <a:ext cx="8229600" cy="1143000"/>
          </a:xfrm>
        </p:spPr>
        <p:txBody>
          <a:bodyPr/>
          <a:lstStyle/>
          <a:p>
            <a:r>
              <a:rPr lang="en-US" sz="17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a:t>
            </a:r>
            <a:r>
              <a:rPr lang="en-US" sz="17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2.13 Percentage of all adult peritoneal dialysis patients (a) by number of red blood cell transfusions received in a year, and (b) with ≥1 claims for a red blood cell transfusion in a month, from Medicare claims data</a:t>
            </a:r>
            <a:r>
              <a:rPr lang="en-US" sz="17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overall, within 90 days and after at least 90 days of first PD session, </a:t>
            </a:r>
            <a:r>
              <a:rPr lang="en-US" sz="1700" b="1" spc="3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2012-2016</a:t>
            </a:r>
            <a:r>
              <a:rPr lang="en-US" sz="17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17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sz="17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2400300" y="1295400"/>
            <a:ext cx="4578241" cy="307777"/>
          </a:xfrm>
          <a:prstGeom prst="rect">
            <a:avLst/>
          </a:prstGeom>
        </p:spPr>
        <p:txBody>
          <a:bodyPr wrap="none">
            <a:spAutoFit/>
          </a:bodyPr>
          <a:lstStyle/>
          <a:p>
            <a:pPr lvl="0"/>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Number of red blood cell transfusions received in a year</a:t>
            </a:r>
            <a:endParaRPr lang="en-US" sz="2400" b="1" dirty="0">
              <a:solidFill>
                <a:prstClr val="black"/>
              </a:solidFill>
            </a:endParaRPr>
          </a:p>
        </p:txBody>
      </p:sp>
      <p:sp>
        <p:nvSpPr>
          <p:cNvPr id="7" name="Rectangle 6"/>
          <p:cNvSpPr/>
          <p:nvPr/>
        </p:nvSpPr>
        <p:spPr>
          <a:xfrm>
            <a:off x="457200" y="5401397"/>
            <a:ext cx="8115300" cy="1304203"/>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The percent of peritoneal dialysis patients ≥18 years with total number of red blood cell transfusion claims in a given year among dialysis patients having a claim for at least one peritoneal dialysis session during the year. (b) The percentage of peritoneal dialysis patients with ≥1 red blood cell transfusion claims in a given month was among peritoneal dialysis patients having a claim for at least one dialysis session during the month, and who were ≥18 years old at the start of the month. Additional analysis of RBC transfusion claims completed for patients on dialysis for &lt; 90 days or ≥ 90 days. Abbreviations: ESRD, end-stage renal disease; RBC, red blood cell.</a:t>
            </a:r>
          </a:p>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900" y="1690256"/>
            <a:ext cx="4337900" cy="3796144"/>
          </a:xfrm>
          <a:prstGeom prst="rect">
            <a:avLst/>
          </a:prstGeom>
        </p:spPr>
      </p:pic>
    </p:spTree>
    <p:extLst>
      <p:ext uri="{BB962C8B-B14F-4D97-AF65-F5344CB8AC3E}">
        <p14:creationId xmlns:p14="http://schemas.microsoft.com/office/powerpoint/2010/main" val="2126660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236206" y="15922"/>
            <a:ext cx="8907793" cy="1143000"/>
          </a:xfrm>
        </p:spPr>
        <p:txBody>
          <a:bodyPr/>
          <a:lstStyle/>
          <a:p>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a:t>
            </a:r>
            <a:r>
              <a:rPr lang="en-US" sz="18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2.13 Percentage of all adult peritoneal dialysis patients (a) by number of red blood cell transfusions received in a year, and (b) with ≥1 claims for a red blood cell transfusion in a month, from Medicare claims data</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overall, within 90 days and after at least 90 days of first PD session, </a:t>
            </a:r>
            <a:r>
              <a:rPr lang="en-US" sz="1800" b="1" spc="3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2012-2016</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52400" y="1164104"/>
            <a:ext cx="8907793" cy="969496"/>
          </a:xfrm>
          <a:prstGeom prst="rect">
            <a:avLst/>
          </a:prstGeom>
        </p:spPr>
        <p:txBody>
          <a:bodyPr wrap="square">
            <a:spAutoFit/>
          </a:bodyPr>
          <a:lstStyle/>
          <a:p>
            <a:pPr marL="1577340" marR="0" indent="-91440" algn="ctr">
              <a:spcBef>
                <a:spcPts val="600"/>
              </a:spcBef>
              <a:spcAft>
                <a:spcPts val="600"/>
              </a:spcAft>
            </a:pPr>
            <a:r>
              <a:rPr lang="en-US" sz="1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 </a:t>
            </a:r>
            <a:r>
              <a:rPr lang="en-US" sz="14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Percent of all patients on dialysis &lt;90 days, or patients on dialysis ≥ 90 days,</a:t>
            </a:r>
            <a:br>
              <a:rPr lang="en-US" sz="14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br>
            <a:r>
              <a:rPr lang="en-US" sz="1400" b="1" dirty="0">
                <a:solidFill>
                  <a:srgbClr val="000000"/>
                </a:solidFill>
                <a:latin typeface="Calibri" panose="020F0502020204030204" pitchFamily="34" charset="0"/>
                <a:ea typeface="Times New Roman" panose="02020603050405020304" pitchFamily="18" charset="0"/>
                <a:cs typeface="Segoe UI" panose="020B0502040204020203" pitchFamily="34" charset="0"/>
              </a:rPr>
              <a:t> who had ≥1 claim for a red blood cell transfusion in a month</a:t>
            </a:r>
            <a:endParaRPr lang="en-US" sz="1400" b="1" dirty="0">
              <a:latin typeface="Calibri" panose="020F0502020204030204" pitchFamily="34" charset="0"/>
              <a:ea typeface="Times New Roman" panose="02020603050405020304" pitchFamily="18" charset="0"/>
              <a:cs typeface="Segoe UI" panose="020B0502040204020203" pitchFamily="34" charset="0"/>
            </a:endParaRPr>
          </a:p>
          <a:p>
            <a:pPr lvl="0"/>
            <a:endParaRPr lang="en-US" sz="2400" b="1" dirty="0">
              <a:solidFill>
                <a:prstClr val="black"/>
              </a:solidFill>
            </a:endParaRPr>
          </a:p>
        </p:txBody>
      </p:sp>
      <p:sp>
        <p:nvSpPr>
          <p:cNvPr id="7" name="Rectangle 6"/>
          <p:cNvSpPr/>
          <p:nvPr/>
        </p:nvSpPr>
        <p:spPr>
          <a:xfrm>
            <a:off x="457200" y="5401397"/>
            <a:ext cx="8115300" cy="1304203"/>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The percent of peritoneal dialysis patients ≥18 years with total number of red blood cell transfusion claims in a given year among dialysis patients having a claim for at least one peritoneal dialysis session during the year. (b) The percentage of peritoneal dialysis patients with ≥1 red blood cell transfusion claims in a given month was among peritoneal dialysis patients having a claim for at least one dialysis session during the month, and who were ≥18 years old at the start of the month. Additional analysis of RBC transfusion claims completed for patients on dialysis for &lt; 90 days or ≥ 90 days. Abbreviations: ESRD, end-stage renal disease; RBC, red blood cell.</a:t>
            </a:r>
          </a:p>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400" b="1" dirty="0">
                <a:latin typeface="Candara" panose="020E0502030303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293" y="1701376"/>
            <a:ext cx="6362707" cy="3746927"/>
          </a:xfrm>
          <a:prstGeom prst="rect">
            <a:avLst/>
          </a:prstGeom>
        </p:spPr>
      </p:pic>
    </p:spTree>
    <p:extLst>
      <p:ext uri="{BB962C8B-B14F-4D97-AF65-F5344CB8AC3E}">
        <p14:creationId xmlns:p14="http://schemas.microsoft.com/office/powerpoint/2010/main" val="4196981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0" y="0"/>
            <a:ext cx="9144000" cy="1104900"/>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 </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percentage of patients meeting clinical care guidelines for dialysis adequacy; (b) percent distribution of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levels; (c) percentage of patients with serum calcium &gt;10.2 mg/</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 percent distribution of serum albumin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levels.</a:t>
            </a:r>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2</a:t>
            </a:r>
            <a:endParaRPr lang="en-US" dirty="0" smtClean="0"/>
          </a:p>
        </p:txBody>
      </p:sp>
      <p:sp>
        <p:nvSpPr>
          <p:cNvPr id="3" name="Rectangle 2"/>
          <p:cNvSpPr/>
          <p:nvPr/>
        </p:nvSpPr>
        <p:spPr>
          <a:xfrm>
            <a:off x="809625" y="1151035"/>
            <a:ext cx="7524750" cy="307777"/>
          </a:xfrm>
          <a:prstGeom prst="rect">
            <a:avLst/>
          </a:prstGeom>
        </p:spPr>
        <p:txBody>
          <a:bodyPr wrap="square">
            <a:spAutoFit/>
          </a:bodyPr>
          <a:lstStyle/>
          <a:p>
            <a:pPr lvl="0"/>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 Percent distribution of </a:t>
            </a:r>
            <a:r>
              <a:rPr lang="en-US" sz="14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Hgb</a:t>
            </a: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levels among prevalent hemodialysis and peritoneal dialysis </a:t>
            </a:r>
            <a:r>
              <a:rPr lang="en-US" sz="1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patients</a:t>
            </a:r>
            <a:endParaRPr lang="en-US" sz="2400" b="1" dirty="0">
              <a:solidFill>
                <a:prstClr val="black"/>
              </a:solidFill>
            </a:endParaRPr>
          </a:p>
        </p:txBody>
      </p:sp>
      <p:sp>
        <p:nvSpPr>
          <p:cNvPr id="7" name="Rectangle 6"/>
          <p:cNvSpPr/>
          <p:nvPr/>
        </p:nvSpPr>
        <p:spPr>
          <a:xfrm>
            <a:off x="38100" y="5042326"/>
            <a:ext cx="9067800" cy="1169551"/>
          </a:xfrm>
          <a:prstGeom prst="rect">
            <a:avLst/>
          </a:prstGeom>
        </p:spPr>
        <p:txBody>
          <a:bodyPr wrap="square">
            <a:spAutoFit/>
          </a:bodyPr>
          <a:lstStyle/>
          <a:p>
            <a:pPr>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for May 2017, restricted to patients as follows: (a) dialysis patients initiating treatment for ESRD at least 1 year prior to May 1, 2017, and who were alive through May 31, 2017; (b) dialysis patients initiating treatment for ESRD at least 90 days prior to May 1, 2017, who were ≥18 years old as of May 1, 2017, and who were alive through May 31, 2017; (c) hemodialysis and peritoneal dialysis patients initiating treatment for ESRD at least 90 days prior to May 1, 2017, who were ≥18 years old as of May 1, 2017, and who were alive through May 31, 2017; and (d) dialysis patients initiating treatment for ESRD at least 90 days prior to May 1, 2017, who were ≥18 years old as of May 1, 2017, and who were alive through May 31, 2017. Abbreviations: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HD, hemodialysis;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000" i="1" dirty="0">
                <a:latin typeface="Calibri" panose="020F0502020204030204" pitchFamily="34" charset="0"/>
                <a:ea typeface="Times New Roman" panose="02020603050405020304" pitchFamily="18" charset="0"/>
                <a:cs typeface="Times New Roman" panose="02020603050405020304" pitchFamily="18" charset="0"/>
              </a:rPr>
              <a:t>, hemoglobin;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Kt</a:t>
            </a:r>
            <a:r>
              <a:rPr lang="en-US" sz="1000" i="1" dirty="0">
                <a:latin typeface="Calibri" panose="020F0502020204030204" pitchFamily="34" charset="0"/>
                <a:ea typeface="Times New Roman" panose="02020603050405020304" pitchFamily="18" charset="0"/>
                <a:cs typeface="Times New Roman" panose="02020603050405020304" pitchFamily="18" charset="0"/>
              </a:rPr>
              <a:t>/V, see Glossary; PD, peritoneal dialysis.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7344" y="1609509"/>
            <a:ext cx="5829312" cy="3432817"/>
          </a:xfrm>
          <a:prstGeom prst="rect">
            <a:avLst/>
          </a:prstGeom>
        </p:spPr>
      </p:pic>
    </p:spTree>
    <p:extLst>
      <p:ext uri="{BB962C8B-B14F-4D97-AF65-F5344CB8AC3E}">
        <p14:creationId xmlns:p14="http://schemas.microsoft.com/office/powerpoint/2010/main" val="2904917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a:t>
            </a: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2.14 Distribution of serum calcium levels in adult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hemodialysis </a:t>
            </a: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patients on dialysis for at least 1 year, </a:t>
            </a:r>
            <a:r>
              <a:rPr lang="en-US" sz="2000" b="1" spc="3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CROWNWeb</a:t>
            </a: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data,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May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2015, 2016,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r>
              <a:rPr lang="en-US"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914407" y="5448304"/>
            <a:ext cx="7086600" cy="769441"/>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Calibri" panose="020F0502020204030204" pitchFamily="34" charset="0"/>
                <a:cs typeface="Times New Roman" panose="02020603050405020304" pitchFamily="18" charset="0"/>
              </a:rPr>
              <a:t>Special analyses, USRDS ESRD Database. </a:t>
            </a:r>
            <a:r>
              <a:rPr lang="en-US" sz="11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100" i="1" dirty="0">
                <a:latin typeface="Calibri" panose="020F0502020204030204" pitchFamily="34" charset="0"/>
                <a:ea typeface="Calibri" panose="020F0502020204030204" pitchFamily="34" charset="0"/>
                <a:cs typeface="Times New Roman" panose="02020603050405020304" pitchFamily="18" charset="0"/>
              </a:rPr>
              <a:t> clinical extracts for May for years 2015, 2016, and 2017. Dialysis patients on treatment for ESRD at least 1 year at the time of measurement of serum calcium for that year, ≥18 years old as of May 1 of that year and who were alive through May 31 of that year. Abbreviations: </a:t>
            </a:r>
            <a:r>
              <a:rPr lang="en-US" sz="11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100" i="1" dirty="0">
                <a:latin typeface="Calibri" panose="020F0502020204030204" pitchFamily="34" charset="0"/>
                <a:ea typeface="Calibri" panose="020F0502020204030204" pitchFamily="34" charset="0"/>
                <a:cs typeface="Times New Roman" panose="02020603050405020304" pitchFamily="18" charset="0"/>
              </a:rPr>
              <a:t>, Consolidated Renal Operations in a Web-Enabled Network</a:t>
            </a:r>
            <a:r>
              <a:rPr lang="en-US" sz="1100" i="1" dirty="0">
                <a:latin typeface="Calibri" panose="020F0502020204030204" pitchFamily="34" charset="0"/>
                <a:ea typeface="Times New Roman" panose="02020603050405020304" pitchFamily="18" charset="0"/>
                <a:cs typeface="Times New Roman" panose="02020603050405020304" pitchFamily="18" charset="0"/>
              </a:rPr>
              <a:t> ESRD, end-stage renal disease</a:t>
            </a:r>
            <a:r>
              <a:rPr lang="en-US" sz="1100" i="1" dirty="0">
                <a:latin typeface="Calibri" panose="020F0502020204030204" pitchFamily="34" charset="0"/>
                <a:ea typeface="Calibri" panose="020F0502020204030204" pitchFamily="34" charset="0"/>
                <a:cs typeface="Times New Roman" panose="02020603050405020304" pitchFamily="18" charset="0"/>
              </a:rPr>
              <a:t>.</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4253486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114300" y="152400"/>
            <a:ext cx="8839200" cy="1265238"/>
          </a:xfrm>
        </p:spPr>
        <p:txBody>
          <a:bodyPr/>
          <a:lstStyle/>
          <a:p>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a:t>
            </a:r>
            <a:r>
              <a:rPr lang="en-US" sz="18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2.15 Distribution of serum calcium levels in adult peritoneal dialysis patients on dialysis for at least 1 year, </a:t>
            </a:r>
            <a:r>
              <a:rPr lang="en-US" sz="1800" b="1" spc="3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CROWNWeb</a:t>
            </a:r>
            <a:r>
              <a:rPr lang="en-US" sz="18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data, </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May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2015, 2016, </a:t>
            </a:r>
            <a:r>
              <a:rPr lang="en-US" sz="1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361950" y="5270334"/>
            <a:ext cx="8420100" cy="769441"/>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t>
            </a:r>
            <a:r>
              <a:rPr lang="en-US" sz="11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100" i="1" dirty="0">
                <a:latin typeface="Calibri" panose="020F0502020204030204" pitchFamily="34" charset="0"/>
                <a:ea typeface="Calibri" panose="020F0502020204030204" pitchFamily="34" charset="0"/>
                <a:cs typeface="Times New Roman" panose="02020603050405020304" pitchFamily="18" charset="0"/>
              </a:rPr>
              <a:t> clinical extracts for May for years 2015, 2016, and 2017. Dialysis patients on treatment for ESRD at least 1 year at the time of measurement of serum calcium for that year, ≥18 years old as of May 1 of that year and who were alive through May 31 of that year. Abbreviations: </a:t>
            </a:r>
            <a:r>
              <a:rPr lang="en-US" sz="11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100" i="1" dirty="0">
                <a:latin typeface="Calibri" panose="020F0502020204030204" pitchFamily="34" charset="0"/>
                <a:ea typeface="Calibri" panose="020F0502020204030204" pitchFamily="34" charset="0"/>
                <a:cs typeface="Times New Roman" panose="02020603050405020304" pitchFamily="18" charset="0"/>
              </a:rPr>
              <a:t>, Consolidated Renal Operations in a Web-Enabled Network</a:t>
            </a:r>
            <a:r>
              <a:rPr lang="en-US" sz="1100" i="1" dirty="0">
                <a:latin typeface="Calibri" panose="020F0502020204030204" pitchFamily="34" charset="0"/>
                <a:ea typeface="Times New Roman" panose="02020603050405020304" pitchFamily="18" charset="0"/>
                <a:cs typeface="Times New Roman" panose="02020603050405020304" pitchFamily="18" charset="0"/>
              </a:rPr>
              <a:t> ESRD, end-stage renal disease</a:t>
            </a:r>
            <a:r>
              <a:rPr lang="en-US" sz="1100" i="1" dirty="0">
                <a:latin typeface="Calibri" panose="020F0502020204030204" pitchFamily="34" charset="0"/>
                <a:ea typeface="Calibri" panose="020F0502020204030204" pitchFamily="34" charset="0"/>
                <a:cs typeface="Times New Roman" panose="02020603050405020304" pitchFamily="18" charset="0"/>
              </a:rPr>
              <a:t>.</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219200"/>
            <a:ext cx="6858014" cy="4038608"/>
          </a:xfrm>
          <a:prstGeom prst="rect">
            <a:avLst/>
          </a:prstGeom>
        </p:spPr>
      </p:pic>
    </p:spTree>
    <p:extLst>
      <p:ext uri="{BB962C8B-B14F-4D97-AF65-F5344CB8AC3E}">
        <p14:creationId xmlns:p14="http://schemas.microsoft.com/office/powerpoint/2010/main" val="711710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a:t>
            </a: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2.16 Distribution of serum phosphorus levels in adult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hemodialysis </a:t>
            </a: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patients on dialysis for at least 1 year, </a:t>
            </a:r>
            <a:r>
              <a:rPr lang="en-US" sz="2000" b="1" spc="3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CROWNWeb</a:t>
            </a: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data,</a:t>
            </a:r>
            <a:r>
              <a:rPr lang="en-US" sz="2000"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May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2015, 2016,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609600" y="5410200"/>
            <a:ext cx="7924800" cy="769441"/>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t>
            </a:r>
            <a:r>
              <a:rPr lang="en-US" sz="11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100" i="1" dirty="0">
                <a:latin typeface="Calibri" panose="020F0502020204030204" pitchFamily="34" charset="0"/>
                <a:ea typeface="Calibri" panose="020F0502020204030204" pitchFamily="34" charset="0"/>
                <a:cs typeface="Times New Roman" panose="02020603050405020304" pitchFamily="18" charset="0"/>
              </a:rPr>
              <a:t> clinical extracts for May 2015, May 2016, and May 2017. Dialysis patients on treatment for ESRD at least 1 year at the time of measurement of serum phosphorus for that year, ≥18 years old as of May 1 of that year and who were alive through May 31 of that year. Abbreviations: </a:t>
            </a:r>
            <a:r>
              <a:rPr lang="en-US" sz="1100" i="1" dirty="0" err="1">
                <a:latin typeface="Calibri" panose="020F0502020204030204" pitchFamily="34" charset="0"/>
                <a:ea typeface="Calibri" panose="020F0502020204030204" pitchFamily="34" charset="0"/>
                <a:cs typeface="Times New Roman" panose="02020603050405020304" pitchFamily="18" charset="0"/>
              </a:rPr>
              <a:t>CROWNWeb</a:t>
            </a:r>
            <a:r>
              <a:rPr lang="en-US" sz="1100" i="1" dirty="0">
                <a:latin typeface="Calibri" panose="020F0502020204030204" pitchFamily="34" charset="0"/>
                <a:ea typeface="Calibri" panose="020F0502020204030204" pitchFamily="34" charset="0"/>
                <a:cs typeface="Times New Roman" panose="02020603050405020304" pitchFamily="18" charset="0"/>
              </a:rPr>
              <a:t>, Consolidated Renal Operations in a Web-Enabled Network; </a:t>
            </a:r>
            <a:r>
              <a:rPr lang="en-US" sz="1100" i="1" dirty="0">
                <a:latin typeface="Calibri" panose="020F0502020204030204" pitchFamily="34" charset="0"/>
                <a:ea typeface="Times New Roman" panose="02020603050405020304" pitchFamily="18" charset="0"/>
                <a:cs typeface="Times New Roman" panose="02020603050405020304" pitchFamily="18" charset="0"/>
              </a:rPr>
              <a:t>ESRD, end-stage renal disease</a:t>
            </a:r>
            <a:r>
              <a:rPr lang="en-US" sz="1100" i="1" dirty="0">
                <a:latin typeface="Calibri" panose="020F0502020204030204" pitchFamily="34" charset="0"/>
                <a:ea typeface="Calibri" panose="020F0502020204030204" pitchFamily="34" charset="0"/>
                <a:cs typeface="Times New Roman" panose="02020603050405020304" pitchFamily="18" charset="0"/>
              </a:rPr>
              <a:t>.</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1854805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114300" y="114300"/>
            <a:ext cx="8839200" cy="1303338"/>
          </a:xfrm>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a:t>
            </a: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Figure 2.17 Distribution of serum phosphorus levels in adult peritoneal dialysis patients on dialysis for at least 1 year, CROWNWEB data,</a:t>
            </a:r>
            <a:b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spc="3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May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2015, 2016, </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733421" y="5432646"/>
            <a:ext cx="7600957" cy="769441"/>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clinical extracts for May 2015, May 2016, and May 2017. Dialysis patients on treatment for ESRD at least 1 year at the time of measurement of serum phosphorus for that year, ≥18 years old as of May 1 of that year and who were alive through May 31 of that year.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1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09696"/>
            <a:ext cx="6858014" cy="4038608"/>
          </a:xfrm>
          <a:prstGeom prst="rect">
            <a:avLst/>
          </a:prstGeom>
        </p:spPr>
      </p:pic>
    </p:spTree>
    <p:extLst>
      <p:ext uri="{BB962C8B-B14F-4D97-AF65-F5344CB8AC3E}">
        <p14:creationId xmlns:p14="http://schemas.microsoft.com/office/powerpoint/2010/main" val="2026389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p:txBody>
          <a:bodyPr/>
          <a:lstStyle/>
          <a:p>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2.18 Diabetes-related care among ESRD patients with diabetes mellitus aged 18-75 years, Medicare claims, </a:t>
            </a:r>
            <a:r>
              <a:rPr lang="en-US" sz="20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2004-2016</a:t>
            </a:r>
            <a: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0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704850" y="5151476"/>
            <a:ext cx="7734300" cy="646331"/>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Medicare ESRD patients aged 18 to 75 years with a diagnosis claim for diabetes mellitus in the previous year; diabetes-related care in the measurement year. Abbreviations: ESRD, end-stage renal disease; HbA1c, glycosylated hemoglobin.</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305560"/>
            <a:ext cx="6858014" cy="3813056"/>
          </a:xfrm>
          <a:prstGeom prst="rect">
            <a:avLst/>
          </a:prstGeom>
        </p:spPr>
      </p:pic>
    </p:spTree>
    <p:extLst>
      <p:ext uri="{BB962C8B-B14F-4D97-AF65-F5344CB8AC3E}">
        <p14:creationId xmlns:p14="http://schemas.microsoft.com/office/powerpoint/2010/main" val="75079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3" name="Title 2"/>
          <p:cNvSpPr>
            <a:spLocks noGrp="1"/>
          </p:cNvSpPr>
          <p:nvPr>
            <p:ph type="title"/>
          </p:nvPr>
        </p:nvSpPr>
        <p:spPr>
          <a:xfrm>
            <a:off x="0" y="0"/>
            <a:ext cx="9029700" cy="1066800"/>
          </a:xfrm>
        </p:spPr>
        <p:txBody>
          <a:bodyPr/>
          <a:lstStyle/>
          <a:p>
            <a:pPr marL="0" marR="0">
              <a:spcBef>
                <a:spcPts val="1200"/>
              </a:spcBef>
              <a:spcAft>
                <a:spcPts val="120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a:t>
            </a:r>
            <a:endParaRPr lang="en-US" sz="18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381000" y="5511969"/>
            <a:ext cx="8229600" cy="5078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AI, American Indian; AN, Alaska Native;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900" i="1" dirty="0">
                <a:latin typeface="Calibri" panose="020F0502020204030204" pitchFamily="34" charset="0"/>
                <a:ea typeface="Times New Roman" panose="02020603050405020304" pitchFamily="18" charset="0"/>
                <a:cs typeface="Times New Roman" panose="02020603050405020304" pitchFamily="18" charset="0"/>
              </a:rPr>
              <a:t>/</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900" i="1" dirty="0">
                <a:latin typeface="Calibri" panose="020F0502020204030204" pitchFamily="34" charset="0"/>
                <a:ea typeface="Times New Roman" panose="02020603050405020304" pitchFamily="18" charset="0"/>
                <a:cs typeface="Times New Roman" panose="02020603050405020304" pitchFamily="18" charset="0"/>
              </a:rPr>
              <a:t> Am, Black/African American; ESRD, end-stage renal disease.</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823180" y="1223546"/>
            <a:ext cx="1345240" cy="338554"/>
          </a:xfrm>
          <a:prstGeom prst="rect">
            <a:avLst/>
          </a:prstGeom>
        </p:spPr>
        <p:txBody>
          <a:bodyPr wrap="none">
            <a:spAutoFit/>
          </a:bodyPr>
          <a:lstStyle/>
          <a:p>
            <a:pPr marL="457200" lvl="0" indent="-228600" algn="ctr">
              <a:spcBef>
                <a:spcPts val="150"/>
              </a:spcBef>
              <a:spcAft>
                <a:spcPts val="375"/>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 Overall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88000"/>
            <a:ext cx="6858014" cy="3746000"/>
          </a:xfrm>
          <a:prstGeom prst="rect">
            <a:avLst/>
          </a:prstGeom>
        </p:spPr>
      </p:pic>
    </p:spTree>
    <p:extLst>
      <p:ext uri="{BB962C8B-B14F-4D97-AF65-F5344CB8AC3E}">
        <p14:creationId xmlns:p14="http://schemas.microsoft.com/office/powerpoint/2010/main" val="3657581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3" name="Title 2"/>
          <p:cNvSpPr>
            <a:spLocks noGrp="1"/>
          </p:cNvSpPr>
          <p:nvPr>
            <p:ph type="title"/>
          </p:nvPr>
        </p:nvSpPr>
        <p:spPr>
          <a:xfrm>
            <a:off x="114300" y="0"/>
            <a:ext cx="8915400" cy="1066800"/>
          </a:xfrm>
        </p:spPr>
        <p:txBody>
          <a:bodyPr/>
          <a:lstStyle/>
          <a:p>
            <a:pPr marL="0" marR="0">
              <a:spcBef>
                <a:spcPts val="1200"/>
              </a:spcBef>
              <a:spcAft>
                <a:spcPts val="120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a:t>
            </a:r>
            <a:endParaRPr lang="en-US" sz="18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761996" y="5422726"/>
            <a:ext cx="7620007"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AI, American Indian; AN, Alaska Native;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417910" y="1205180"/>
            <a:ext cx="3459600" cy="661720"/>
          </a:xfrm>
          <a:prstGeom prst="rect">
            <a:avLst/>
          </a:prstGeom>
        </p:spPr>
        <p:txBody>
          <a:bodyPr wrap="none">
            <a:spAutoFit/>
          </a:bodyPr>
          <a:lstStyle/>
          <a:p>
            <a:pPr marL="457200" indent="-228600" algn="ctr">
              <a:spcBef>
                <a:spcPts val="150"/>
              </a:spcBef>
              <a:spcAft>
                <a:spcPts val="375"/>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a:t>
            </a:r>
            <a:r>
              <a:rPr lang="en-US" sz="1600" b="1" dirty="0"/>
              <a:t>Age and hemodialysis treatment</a:t>
            </a:r>
          </a:p>
          <a:p>
            <a:pPr marL="457200" lvl="0" indent="-228600" algn="ctr">
              <a:spcBef>
                <a:spcPts val="150"/>
              </a:spcBef>
              <a:spcAft>
                <a:spcPts val="375"/>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 </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02300"/>
            <a:ext cx="6858014" cy="3746000"/>
          </a:xfrm>
          <a:prstGeom prst="rect">
            <a:avLst/>
          </a:prstGeom>
        </p:spPr>
      </p:pic>
    </p:spTree>
    <p:extLst>
      <p:ext uri="{BB962C8B-B14F-4D97-AF65-F5344CB8AC3E}">
        <p14:creationId xmlns:p14="http://schemas.microsoft.com/office/powerpoint/2010/main" val="1840421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3" name="Title 2"/>
          <p:cNvSpPr>
            <a:spLocks noGrp="1"/>
          </p:cNvSpPr>
          <p:nvPr>
            <p:ph type="title"/>
          </p:nvPr>
        </p:nvSpPr>
        <p:spPr>
          <a:xfrm>
            <a:off x="114300" y="0"/>
            <a:ext cx="8915400" cy="1066800"/>
          </a:xfrm>
        </p:spPr>
        <p:txBody>
          <a:bodyPr/>
          <a:lstStyle/>
          <a:p>
            <a:pPr marL="0" marR="0">
              <a:spcBef>
                <a:spcPts val="1200"/>
              </a:spcBef>
              <a:spcAft>
                <a:spcPts val="120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a:t>
            </a:r>
            <a:endParaRPr lang="en-US" sz="18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457200" y="5291061"/>
            <a:ext cx="82296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AI, American Indian; AN, Alaska Native;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14700" y="1299746"/>
            <a:ext cx="2731197" cy="338554"/>
          </a:xfrm>
          <a:prstGeom prst="rect">
            <a:avLst/>
          </a:prstGeom>
        </p:spPr>
        <p:txBody>
          <a:bodyPr wrap="none">
            <a:spAutoFit/>
          </a:bodyPr>
          <a:lstStyle/>
          <a:p>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(c) </a:t>
            </a:r>
            <a:r>
              <a:rPr lang="en-US" sz="1600" b="1" dirty="0"/>
              <a:t>Age and peritoneal dialysis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69857"/>
            <a:ext cx="6858014" cy="3746000"/>
          </a:xfrm>
          <a:prstGeom prst="rect">
            <a:avLst/>
          </a:prstGeom>
        </p:spPr>
      </p:pic>
    </p:spTree>
    <p:extLst>
      <p:ext uri="{BB962C8B-B14F-4D97-AF65-F5344CB8AC3E}">
        <p14:creationId xmlns:p14="http://schemas.microsoft.com/office/powerpoint/2010/main" val="475367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3" name="Title 2"/>
          <p:cNvSpPr>
            <a:spLocks noGrp="1"/>
          </p:cNvSpPr>
          <p:nvPr>
            <p:ph type="title"/>
          </p:nvPr>
        </p:nvSpPr>
        <p:spPr>
          <a:xfrm>
            <a:off x="114300" y="0"/>
            <a:ext cx="8915400" cy="1066800"/>
          </a:xfrm>
        </p:spPr>
        <p:txBody>
          <a:bodyPr/>
          <a:lstStyle/>
          <a:p>
            <a:pPr marL="0" marR="0">
              <a:spcBef>
                <a:spcPts val="1200"/>
              </a:spcBef>
              <a:spcAft>
                <a:spcPts val="120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a:t>
            </a:r>
            <a:endParaRPr lang="en-US" sz="1800" b="1" spc="3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142993" y="5362827"/>
            <a:ext cx="6858014" cy="769441"/>
          </a:xfrm>
          <a:prstGeom prst="rect">
            <a:avLst/>
          </a:prstGeom>
        </p:spPr>
        <p:txBody>
          <a:bodyPr wrap="square">
            <a:spAutoFit/>
          </a:bodyPr>
          <a:lstStyle/>
          <a:p>
            <a:pPr>
              <a:spcBef>
                <a:spcPts val="600"/>
              </a:spcBef>
              <a:spcAft>
                <a:spcPts val="6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AI, American Indian; AN, Alaska Native;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100" i="1" dirty="0">
                <a:latin typeface="Calibri" panose="020F0502020204030204" pitchFamily="34" charset="0"/>
                <a:ea typeface="Times New Roman" panose="02020603050405020304" pitchFamily="18" charset="0"/>
                <a:cs typeface="Times New Roman" panose="02020603050405020304" pitchFamily="18" charset="0"/>
              </a:rPr>
              <a:t>/</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100" i="1" dirty="0">
                <a:latin typeface="Calibri" panose="020F0502020204030204" pitchFamily="34" charset="0"/>
                <a:ea typeface="Times New Roman" panose="02020603050405020304" pitchFamily="18" charset="0"/>
                <a:cs typeface="Times New Roman" panose="02020603050405020304" pitchFamily="18" charset="0"/>
              </a:rPr>
              <a:t> Am, Black/African American;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714500" y="1253373"/>
            <a:ext cx="4667250" cy="338554"/>
          </a:xfrm>
          <a:prstGeom prst="rect">
            <a:avLst/>
          </a:prstGeom>
        </p:spPr>
        <p:txBody>
          <a:bodyPr wrap="square">
            <a:spAutoFit/>
          </a:bodyPr>
          <a:lstStyle/>
          <a:p>
            <a:pPr marL="1577340" marR="0" indent="-91440" algn="ctr">
              <a:spcBef>
                <a:spcPts val="600"/>
              </a:spcBef>
              <a:spcAft>
                <a:spcPts val="600"/>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(d) </a:t>
            </a:r>
            <a:r>
              <a:rPr lang="en-US" sz="1600" b="1" dirty="0">
                <a:latin typeface="Calibri" panose="020F0502020204030204" pitchFamily="34" charset="0"/>
                <a:ea typeface="Times New Roman" panose="02020603050405020304" pitchFamily="18" charset="0"/>
                <a:cs typeface="Segoe UI" panose="020B0502040204020203" pitchFamily="34" charset="0"/>
              </a:rPr>
              <a:t>Age and transplantation</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651669"/>
            <a:ext cx="6858014" cy="3746000"/>
          </a:xfrm>
          <a:prstGeom prst="rect">
            <a:avLst/>
          </a:prstGeom>
        </p:spPr>
      </p:pic>
    </p:spTree>
    <p:extLst>
      <p:ext uri="{BB962C8B-B14F-4D97-AF65-F5344CB8AC3E}">
        <p14:creationId xmlns:p14="http://schemas.microsoft.com/office/powerpoint/2010/main" val="2281383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3" name="Title 2"/>
          <p:cNvSpPr>
            <a:spLocks noGrp="1"/>
          </p:cNvSpPr>
          <p:nvPr>
            <p:ph type="title"/>
          </p:nvPr>
        </p:nvSpPr>
        <p:spPr>
          <a:xfrm>
            <a:off x="114300" y="0"/>
            <a:ext cx="8915400" cy="1038394"/>
          </a:xfrm>
        </p:spPr>
        <p:txBody>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a:t>
            </a:r>
            <a:endParaRPr lang="en-US" b="1"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158129" y="5225048"/>
            <a:ext cx="6858015"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AI, American Indian; AN, Alaska Native;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923366" y="1185446"/>
            <a:ext cx="1144865" cy="338554"/>
          </a:xfrm>
          <a:prstGeom prst="rect">
            <a:avLst/>
          </a:prstGeom>
        </p:spPr>
        <p:txBody>
          <a:bodyPr wrap="none">
            <a:spAutoFit/>
          </a:bodyPr>
          <a:lstStyle/>
          <a:p>
            <a:pPr marL="457200" lvl="0" indent="-228600" algn="ctr">
              <a:spcBef>
                <a:spcPts val="150"/>
              </a:spcBef>
              <a:spcAft>
                <a:spcPts val="375"/>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(e) </a:t>
            </a: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Race </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479048"/>
            <a:ext cx="6858014" cy="3746000"/>
          </a:xfrm>
          <a:prstGeom prst="rect">
            <a:avLst/>
          </a:prstGeom>
        </p:spPr>
      </p:pic>
    </p:spTree>
    <p:extLst>
      <p:ext uri="{BB962C8B-B14F-4D97-AF65-F5344CB8AC3E}">
        <p14:creationId xmlns:p14="http://schemas.microsoft.com/office/powerpoint/2010/main" val="588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0" y="0"/>
            <a:ext cx="9144000" cy="1104900"/>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2017: </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percentage of patients meeting clinical care guidelines for dialysis adequacy; (b) percent distribution of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levels; (c) percentage of patients with serum calcium &gt;10.2 mg/</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 percent distribution of serum albumin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levels (continued)</a:t>
            </a:r>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2</a:t>
            </a:r>
            <a:endParaRPr lang="en-US" dirty="0" smtClean="0"/>
          </a:p>
        </p:txBody>
      </p:sp>
      <p:sp>
        <p:nvSpPr>
          <p:cNvPr id="3" name="Rectangle 2"/>
          <p:cNvSpPr/>
          <p:nvPr/>
        </p:nvSpPr>
        <p:spPr>
          <a:xfrm>
            <a:off x="1295400" y="1095615"/>
            <a:ext cx="6553200" cy="307777"/>
          </a:xfrm>
          <a:prstGeom prst="rect">
            <a:avLst/>
          </a:prstGeom>
        </p:spPr>
        <p:txBody>
          <a:bodyPr wrap="square">
            <a:spAutoFit/>
          </a:bodyPr>
          <a:lstStyle/>
          <a:p>
            <a:pPr marL="457200" marR="0" indent="-228600" algn="ctr">
              <a:spcBef>
                <a:spcPts val="150"/>
              </a:spcBef>
              <a:spcAft>
                <a:spcPts val="375"/>
              </a:spcAft>
            </a:pPr>
            <a:r>
              <a:rPr lang="en-US" sz="1400" b="1" dirty="0">
                <a:latin typeface="Calibri" panose="020F0502020204030204" pitchFamily="34" charset="0"/>
                <a:ea typeface="Times New Roman" panose="02020603050405020304" pitchFamily="18" charset="0"/>
                <a:cs typeface="Segoe UI" panose="020B0502040204020203" pitchFamily="34" charset="0"/>
              </a:rPr>
              <a:t>(c) Percentage of dialysis patients with serum calcium &gt;10.2 mg/</a:t>
            </a:r>
            <a:r>
              <a:rPr lang="en-US" sz="1400" b="1" dirty="0" err="1">
                <a:latin typeface="Calibri" panose="020F0502020204030204" pitchFamily="34" charset="0"/>
                <a:ea typeface="Times New Roman" panose="02020603050405020304" pitchFamily="18" charset="0"/>
                <a:cs typeface="Segoe UI" panose="020B0502040204020203" pitchFamily="34" charset="0"/>
              </a:rPr>
              <a:t>dL</a:t>
            </a:r>
            <a:r>
              <a:rPr lang="en-US" sz="1400" b="1" dirty="0">
                <a:latin typeface="Calibri" panose="020F0502020204030204" pitchFamily="34" charset="0"/>
                <a:ea typeface="Times New Roman" panose="02020603050405020304" pitchFamily="18" charset="0"/>
                <a:cs typeface="Segoe UI" panose="020B0502040204020203" pitchFamily="34" charset="0"/>
              </a:rPr>
              <a:t>, by modality</a:t>
            </a:r>
          </a:p>
        </p:txBody>
      </p:sp>
      <p:sp>
        <p:nvSpPr>
          <p:cNvPr id="7" name="Rectangle 6"/>
          <p:cNvSpPr/>
          <p:nvPr/>
        </p:nvSpPr>
        <p:spPr>
          <a:xfrm>
            <a:off x="38100" y="5035857"/>
            <a:ext cx="9067800" cy="1169551"/>
          </a:xfrm>
          <a:prstGeom prst="rect">
            <a:avLst/>
          </a:prstGeom>
        </p:spPr>
        <p:txBody>
          <a:bodyPr wrap="square">
            <a:spAutoFit/>
          </a:bodyPr>
          <a:lstStyle/>
          <a:p>
            <a:pPr>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for May 2017, restricted to patients as follows: (a) dialysis patients initiating treatment for ESRD at least 1 year prior to May 1, 2017, and who were alive through May 31, 2017; (b) dialysis patients initiating treatment for ESRD at least 90 days prior to May 1, 2017, who were ≥18 years old as of May 1, 2017, and who were alive through May 31, 2017; (c) hemodialysis and peritoneal dialysis patients initiating treatment for ESRD at least 90 days prior to May 1, 2017, who were ≥18 years old as of May 1, 2017, and who were alive through May 31, 2017; and (d) dialysis patients initiating treatment for ESRD at least 90 days prior to May 1, 2017, who were ≥18 years old as of May 1, 2017, and who were alive through May 31, 2017. Abbreviations: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HD, hemodialysis;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000" i="1" dirty="0">
                <a:latin typeface="Calibri" panose="020F0502020204030204" pitchFamily="34" charset="0"/>
                <a:ea typeface="Times New Roman" panose="02020603050405020304" pitchFamily="18" charset="0"/>
                <a:cs typeface="Times New Roman" panose="02020603050405020304" pitchFamily="18" charset="0"/>
              </a:rPr>
              <a:t>, hemoglobin;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Kt</a:t>
            </a:r>
            <a:r>
              <a:rPr lang="en-US" sz="1000" i="1" dirty="0">
                <a:latin typeface="Calibri" panose="020F0502020204030204" pitchFamily="34" charset="0"/>
                <a:ea typeface="Times New Roman" panose="02020603050405020304" pitchFamily="18" charset="0"/>
                <a:cs typeface="Times New Roman" panose="02020603050405020304" pitchFamily="18" charset="0"/>
              </a:rPr>
              <a:t>/V, see Glossary; PD, peritoneal dialysis.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45" y="1403395"/>
            <a:ext cx="5143511" cy="3632462"/>
          </a:xfrm>
          <a:prstGeom prst="rect">
            <a:avLst/>
          </a:prstGeom>
        </p:spPr>
      </p:pic>
    </p:spTree>
    <p:extLst>
      <p:ext uri="{BB962C8B-B14F-4D97-AF65-F5344CB8AC3E}">
        <p14:creationId xmlns:p14="http://schemas.microsoft.com/office/powerpoint/2010/main" val="2022544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3" name="Title 2"/>
          <p:cNvSpPr>
            <a:spLocks noGrp="1"/>
          </p:cNvSpPr>
          <p:nvPr>
            <p:ph type="title"/>
          </p:nvPr>
        </p:nvSpPr>
        <p:spPr>
          <a:xfrm>
            <a:off x="114300" y="0"/>
            <a:ext cx="8915400" cy="1038394"/>
          </a:xfrm>
        </p:spPr>
        <p:txBody>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a:t>
            </a:r>
            <a:endParaRPr lang="en-US" b="1"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971550" y="5292964"/>
            <a:ext cx="72009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treatment for ESRD at least 90 days before seasonal period: August 1-April 30 for influenza. (c) Native Hawaiian/Pacific Islander, Multiracial, and Other/Unknown races excluded due to small number of flu vaccination claims. Abbreviations: AI, American Indian; AN, Alaska Native;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Blk</a:t>
            </a:r>
            <a:r>
              <a:rPr lang="en-US" sz="1200" i="1" dirty="0">
                <a:latin typeface="Calibri" panose="020F0502020204030204" pitchFamily="34" charset="0"/>
                <a:ea typeface="Times New Roman" panose="02020603050405020304" pitchFamily="18" charset="0"/>
                <a:cs typeface="Times New Roman" panose="02020603050405020304" pitchFamily="18" charset="0"/>
              </a:rPr>
              <a:t>/</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200" i="1" dirty="0">
                <a:latin typeface="Calibri" panose="020F0502020204030204" pitchFamily="34" charset="0"/>
                <a:ea typeface="Times New Roman" panose="02020603050405020304" pitchFamily="18" charset="0"/>
                <a:cs typeface="Times New Roman" panose="02020603050405020304" pitchFamily="18" charset="0"/>
              </a:rPr>
              <a:t> Am, Black/African American;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743200" y="1185446"/>
            <a:ext cx="2704779" cy="687368"/>
          </a:xfrm>
          <a:prstGeom prst="rect">
            <a:avLst/>
          </a:prstGeom>
        </p:spPr>
        <p:txBody>
          <a:bodyPr wrap="none">
            <a:spAutoFit/>
          </a:bodyPr>
          <a:lstStyle/>
          <a:p>
            <a:pPr marL="1577340" marR="0" indent="-91440" algn="ctr">
              <a:spcBef>
                <a:spcPts val="600"/>
              </a:spcBef>
              <a:spcAft>
                <a:spcPts val="600"/>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(f) </a:t>
            </a:r>
            <a:r>
              <a:rPr lang="en-US" sz="1600" b="1" dirty="0">
                <a:latin typeface="Calibri" panose="020F0502020204030204" pitchFamily="34" charset="0"/>
                <a:ea typeface="Times New Roman" panose="02020603050405020304" pitchFamily="18" charset="0"/>
                <a:cs typeface="Segoe UI" panose="020B0502040204020203" pitchFamily="34" charset="0"/>
              </a:rPr>
              <a:t>Ethnicity</a:t>
            </a:r>
          </a:p>
          <a:p>
            <a:pPr marL="457200" lvl="0" indent="-228600" algn="ctr">
              <a:spcBef>
                <a:spcPts val="150"/>
              </a:spcBef>
              <a:spcAft>
                <a:spcPts val="375"/>
              </a:spcAft>
            </a:pPr>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 </a:t>
            </a:r>
            <a:endPar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556000"/>
            <a:ext cx="6858014" cy="3746000"/>
          </a:xfrm>
          <a:prstGeom prst="rect">
            <a:avLst/>
          </a:prstGeom>
        </p:spPr>
      </p:pic>
    </p:spTree>
    <p:extLst>
      <p:ext uri="{BB962C8B-B14F-4D97-AF65-F5344CB8AC3E}">
        <p14:creationId xmlns:p14="http://schemas.microsoft.com/office/powerpoint/2010/main" val="1829554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0" y="0"/>
            <a:ext cx="9144000" cy="1104900"/>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2.1 ESRD clinical indicator levels among prevalent hemodialysis versus peritoneal dialysis patients in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CROWNWeb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data, May 2016: (a) percentage of patients meeting clinical care guidelines for dialysis adequacy; (b) percent distribution of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levels; (c) percentage of patients with serum calcium &gt;10.2 mg/</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dL</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 percent distribution of serum albumin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levels (continued)</a:t>
            </a:r>
            <a:endParaRPr lang="en-US"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a:t>
            </a:r>
            <a:r>
              <a:rPr lang="en-US" dirty="0"/>
              <a:t>2</a:t>
            </a:r>
            <a:endParaRPr lang="en-US" dirty="0" smtClean="0"/>
          </a:p>
        </p:txBody>
      </p:sp>
      <p:sp>
        <p:nvSpPr>
          <p:cNvPr id="3" name="Rectangle 2"/>
          <p:cNvSpPr/>
          <p:nvPr/>
        </p:nvSpPr>
        <p:spPr>
          <a:xfrm>
            <a:off x="1295400" y="1095615"/>
            <a:ext cx="6553200" cy="523220"/>
          </a:xfrm>
          <a:prstGeom prst="rect">
            <a:avLst/>
          </a:prstGeom>
        </p:spPr>
        <p:txBody>
          <a:bodyPr wrap="square">
            <a:spAutoFit/>
          </a:bodyPr>
          <a:lstStyle/>
          <a:p>
            <a:pPr marL="457200" lvl="0" indent="-228600" algn="ctr">
              <a:spcBef>
                <a:spcPts val="150"/>
              </a:spcBef>
              <a:spcAft>
                <a:spcPts val="375"/>
              </a:spcAft>
            </a:pP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(d) Percent distribution of serum albumin levels among prevalent hemodialysis</a:t>
            </a:r>
            <a:b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b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and peritoneal dialysis patients</a:t>
            </a:r>
          </a:p>
        </p:txBody>
      </p:sp>
      <p:sp>
        <p:nvSpPr>
          <p:cNvPr id="7" name="Rectangle 6"/>
          <p:cNvSpPr/>
          <p:nvPr/>
        </p:nvSpPr>
        <p:spPr>
          <a:xfrm>
            <a:off x="38100" y="5049958"/>
            <a:ext cx="9067800" cy="1169551"/>
          </a:xfrm>
          <a:prstGeom prst="rect">
            <a:avLst/>
          </a:prstGeom>
        </p:spPr>
        <p:txBody>
          <a:bodyPr wrap="square">
            <a:spAutoFit/>
          </a:bodyPr>
          <a:lstStyle/>
          <a:p>
            <a:pPr>
              <a:tabLst>
                <a:tab pos="5943600" algn="l"/>
              </a:tabLst>
            </a:pPr>
            <a:r>
              <a:rPr lang="en-US" sz="10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Results shown are for laboratory values reported to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for May 2017, restricted to patients as follows: (a) dialysis patients initiating treatment for ESRD at least 1 year prior to May 1, 2017, and who were alive through May 31, 2017; (b) dialysis patients initiating treatment for ESRD at least 90 days prior to May 1, 2017, who were ≥18 years old as of May 1, 2017, and who were alive through May 31, 2017; (c) hemodialysis and peritoneal dialysis patients initiating treatment for ESRD at least 90 days prior to May 1, 2017, who were ≥18 years old as of May 1, 2017, and who were alive through May 31, 2017; and (d) dialysis patients initiating treatment for ESRD at least 90 days prior to May 1, 2017, who were ≥18 years old as of May 1, 2017, and who were alive through May 31, 2017. Abbreviations: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CROWNWeb</a:t>
            </a:r>
            <a:r>
              <a:rPr lang="en-US" sz="1000" i="1" dirty="0">
                <a:latin typeface="Calibri" panose="020F0502020204030204" pitchFamily="34" charset="0"/>
                <a:ea typeface="Times New Roman" panose="02020603050405020304" pitchFamily="18" charset="0"/>
                <a:cs typeface="Times New Roman" panose="02020603050405020304" pitchFamily="18" charset="0"/>
              </a:rPr>
              <a:t>, Consolidated Renal Operations in a Web-Enabled Network; ESRD, end-stage renal disease; HD, hemodialysis;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1000" i="1" dirty="0">
                <a:latin typeface="Calibri" panose="020F0502020204030204" pitchFamily="34" charset="0"/>
                <a:ea typeface="Times New Roman" panose="02020603050405020304" pitchFamily="18" charset="0"/>
                <a:cs typeface="Times New Roman" panose="02020603050405020304" pitchFamily="18" charset="0"/>
              </a:rPr>
              <a:t>, hemoglobin;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Kt</a:t>
            </a:r>
            <a:r>
              <a:rPr lang="en-US" sz="1000" i="1" dirty="0">
                <a:latin typeface="Calibri" panose="020F0502020204030204" pitchFamily="34" charset="0"/>
                <a:ea typeface="Times New Roman" panose="02020603050405020304" pitchFamily="18" charset="0"/>
                <a:cs typeface="Times New Roman" panose="02020603050405020304" pitchFamily="18" charset="0"/>
              </a:rPr>
              <a:t>/V, see Glossary; PD, peritoneal dialysis.</a:t>
            </a:r>
            <a:endParaRPr lang="en-US" sz="1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34" y="1657527"/>
            <a:ext cx="5760732" cy="3392431"/>
          </a:xfrm>
          <a:prstGeom prst="rect">
            <a:avLst/>
          </a:prstGeom>
        </p:spPr>
      </p:pic>
    </p:spTree>
    <p:extLst>
      <p:ext uri="{BB962C8B-B14F-4D97-AF65-F5344CB8AC3E}">
        <p14:creationId xmlns:p14="http://schemas.microsoft.com/office/powerpoint/2010/main" val="2276380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1066800"/>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weekly EPO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alfa</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(averaged over a month), (b)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darbepoetin</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(c)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PEG-EPO beta dose, and (d) percent ESA use monthly, Medicare claims,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6329" y="5110371"/>
            <a:ext cx="9067800" cy="1061829"/>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 PEG-EPO beta patients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hemodialysis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values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2.2.a)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Figures 2.2.b and c) doses are shown for hemodialysis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of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in all hemodialysis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974446" y="1085370"/>
            <a:ext cx="5151566" cy="37798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508756"/>
            <a:ext cx="6172207" cy="3634744"/>
          </a:xfrm>
          <a:prstGeom prst="rect">
            <a:avLst/>
          </a:prstGeom>
        </p:spPr>
      </p:pic>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0"/>
            <a:ext cx="9144000" cy="1066800"/>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weekly EPO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alfa</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(averaged over a month), (b)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darbepoetin</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(c)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PEG-EPO beta dose, and (d) percent ESA use monthly, Medicare claims,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6329" y="5110371"/>
            <a:ext cx="9067800" cy="1061829"/>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 PEG-EPO beta patients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hemodialysis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values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2.2.a)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Figures 2.2.b and c) doses are shown for hemodialysis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of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in all hemodialysis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81200" y="1070322"/>
            <a:ext cx="5291787" cy="38408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6206" y="1409696"/>
            <a:ext cx="6129994" cy="3609885"/>
          </a:xfrm>
          <a:prstGeom prst="rect">
            <a:avLst/>
          </a:prstGeom>
        </p:spPr>
      </p:pic>
    </p:spTree>
    <p:extLst>
      <p:ext uri="{BB962C8B-B14F-4D97-AF65-F5344CB8AC3E}">
        <p14:creationId xmlns:p14="http://schemas.microsoft.com/office/powerpoint/2010/main" val="140442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4000" cy="1066800"/>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weekly EPO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alfa</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(averaged over a month), (b)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darbepoetin</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(c)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PEG-EPO beta dose, and (d) percent ESA use monthly, Medicare claims,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1995-2016 (continued)</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6329" y="5110371"/>
            <a:ext cx="9067800" cy="1061829"/>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 PEG-EPO beta patients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hemodialysis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values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2.2.a)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Figures 2.2.b and c) doses are shown for hemodialysis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of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in all hemodialysis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019300" y="1078006"/>
            <a:ext cx="5389331" cy="38408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47800"/>
            <a:ext cx="5791200" cy="3589375"/>
          </a:xfrm>
          <a:prstGeom prst="rect">
            <a:avLst/>
          </a:prstGeom>
        </p:spPr>
      </p:pic>
    </p:spTree>
    <p:extLst>
      <p:ext uri="{BB962C8B-B14F-4D97-AF65-F5344CB8AC3E}">
        <p14:creationId xmlns:p14="http://schemas.microsoft.com/office/powerpoint/2010/main" val="243419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0"/>
            <a:ext cx="9144000" cy="1066800"/>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2.2 Anemia measures among adult hemodialysis patients on dialysis ≥90 days: (a)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weekly EPO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alfa</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(averaged over a month), (b)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darbepoetin</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dose, (c) mean monthly </a:t>
            </a:r>
            <a:r>
              <a:rPr lang="en-US" sz="1600" b="1" spc="3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Hgb</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level and mean monthly PEG-EPO beta dose, and (d) percent ESA use monthly, Medicare claims,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1995-2016 (continued)</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2</a:t>
            </a:r>
          </a:p>
        </p:txBody>
      </p:sp>
      <p:sp>
        <p:nvSpPr>
          <p:cNvPr id="6" name="Rectangle 5"/>
          <p:cNvSpPr/>
          <p:nvPr/>
        </p:nvSpPr>
        <p:spPr>
          <a:xfrm>
            <a:off x="16329" y="5110371"/>
            <a:ext cx="9067800" cy="1061829"/>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(b)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(c) PEG-EPO beta patients on dialysis ≥ 90 days (1995-2016) or (a) mean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level among all adult hemodialysis patients (April 2012 to December 2016 only) who, within the given month had 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 (only 1st reported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values in a month were used) and were on dialysis ≥ 90 days; analyses were restricted to patients ≥ 18 years old and who had been on dialysis ≥ 90 days at the start of the month. Average weekly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Figure 2.2.a) or monthly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Figures 2.2.b and c) doses are shown for hemodialysis patients who within a given month had a corresponding ESA claim.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dose is expressed as mean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units per week averaged over all of a patient’s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claims within a given month.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and PEG-EPO beta dose are expressed as mean units per month over all of a patient’s corresponding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darbepoetin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or PEG-EPO beta claims within a given month; (d) Monthly ESA use in all hemodialysis patients who were ≥ 18 years and on dialysis ≥ 90 days. Abbreviations: EPO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erythropoietin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alfa</a:t>
            </a:r>
            <a:r>
              <a:rPr lang="en-US" sz="900" i="1" dirty="0">
                <a:latin typeface="Calibri" panose="020F0502020204030204" pitchFamily="34" charset="0"/>
                <a:ea typeface="Times New Roman" panose="02020603050405020304" pitchFamily="18" charset="0"/>
                <a:cs typeface="Times New Roman" panose="02020603050405020304" pitchFamily="18" charset="0"/>
              </a:rPr>
              <a:t>; ESRD, end-stage renal disease; PEG-EPO beta,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pegylated</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erythropoetin</a:t>
            </a:r>
            <a:r>
              <a:rPr lang="en-US" sz="900" i="1" dirty="0">
                <a:latin typeface="Calibri" panose="020F0502020204030204" pitchFamily="34" charset="0"/>
                <a:ea typeface="Times New Roman" panose="02020603050405020304" pitchFamily="18" charset="0"/>
                <a:cs typeface="Times New Roman" panose="02020603050405020304" pitchFamily="18" charset="0"/>
              </a:rPr>
              <a:t> beta; ESA, erythropoiesis-stimulating agents;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Hgb</a:t>
            </a:r>
            <a:r>
              <a:rPr lang="en-US" sz="900" i="1" dirty="0">
                <a:latin typeface="Calibri" panose="020F0502020204030204" pitchFamily="34" charset="0"/>
                <a:ea typeface="Times New Roman" panose="02020603050405020304" pitchFamily="18" charset="0"/>
                <a:cs typeface="Times New Roman" panose="02020603050405020304" pitchFamily="18" charset="0"/>
              </a:rPr>
              <a:t>, hemoglobin.</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086100" y="1066800"/>
            <a:ext cx="2651990" cy="37798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693" y="1493093"/>
            <a:ext cx="6134107" cy="3612307"/>
          </a:xfrm>
          <a:prstGeom prst="rect">
            <a:avLst/>
          </a:prstGeom>
        </p:spPr>
      </p:pic>
    </p:spTree>
    <p:extLst>
      <p:ext uri="{BB962C8B-B14F-4D97-AF65-F5344CB8AC3E}">
        <p14:creationId xmlns:p14="http://schemas.microsoft.com/office/powerpoint/2010/main" val="244798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466</TotalTime>
  <Words>8439</Words>
  <Application>Microsoft Office PowerPoint</Application>
  <PresentationFormat>On-screen Show (4:3)</PresentationFormat>
  <Paragraphs>723</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Candara</vt:lpstr>
      <vt:lpstr>Constantia</vt:lpstr>
      <vt:lpstr>Segoe UI</vt:lpstr>
      <vt:lpstr>Times New Roman</vt:lpstr>
      <vt:lpstr>ADR_PPT_Template_CKD</vt:lpstr>
      <vt:lpstr>PowerPoint Presentation</vt:lpstr>
      <vt:lpstr>vol 2 Figure 2.1 ESRD clinical indicator levels among prevalent hemodialysis versus peritoneal dialysis patients in CROWNWeb data, May 2017: (a) percentage of patients meeting clinical care guidelines for dialysis adequacy; (b) percent distribution of Hgb levels; (c) percentage of patients with serum calcium &gt;10.2 mg/dL; (d) percent distribution of serum albumin levels.</vt:lpstr>
      <vt:lpstr>vol 2 Figure 2.1 ESRD clinical indicator levels among prevalent hemodialysis versus peritoneal dialysis patients in CROWNWeb data, May 2017: (a) percentage of patients meeting clinical care guidelines for dialysis adequacy; (b) percent distribution of Hgb levels; (c) percentage of patients with serum calcium &gt;10.2 mg/dL; (d) percent distribution of serum albumin levels.</vt:lpstr>
      <vt:lpstr>vol 2 Figure 2.1 ESRD clinical indicator levels among prevalent hemodialysis versus peritoneal dialysis patients in CROWNWeb data, May 2017: (a) percentage of patients meeting clinical care guidelines for dialysis adequacy; (b) percent distribution of Hgb levels; (c) percentage of patients with serum calcium &gt;10.2 mg/dL; (d) percent distribution of serum albumin levels (continued)</vt:lpstr>
      <vt:lpstr>vol 2 Figure 2.1 ESRD clinical indicator levels among prevalent hemodialysis versus peritoneal dialysis patients in CROWNWeb data, May 2016: (a) percentage of patients meeting clinical care guidelines for dialysis adequacy; (b) percent distribution of Hgb levels; (c) percentage of patients with serum calcium &gt;10.2 mg/dL; (d) percent distribution of serum albumin levels (continued)</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1995-2016</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1995-2016</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1995-2016 (continued)</vt:lpstr>
      <vt:lpstr>vol 2 Figure 2.2 Anemia measures among adult hemodialysis patients on dialysis ≥90 days: (a) mean monthly Hgb level and mean weekly EPO alfa dose (averaged over a month), (b) mean monthly Hgb level and mean monthly darbepoetin dose, (c) mean monthly Hgb level and mean monthly PEG-EPO beta dose, and (d) percent ESA use monthly, Medicare claims, 1995-2016 (continued)</vt:lpstr>
      <vt:lpstr>vol 2 Figure 2.3 Distribution of monthly Hgb levels in ESA-treated adult hemodialysis patients on dialysis ≥90 days, Medicare claims, 1995-2016</vt:lpstr>
      <vt:lpstr>vol 2 Figure 2.4 Monthly percent IV iron use and mean monthly IV iron dose in adult hemodialysis patients on dialysis ≥90 days, Medicare claims, 2005-2016 </vt:lpstr>
      <vt:lpstr>vol 2 Figure 2.5 Distribution of TSAT levels in adult hemodialysis patients on dialysis for at least 90 days, CROWNWeb data, May 2015, 2016, and 2017</vt:lpstr>
      <vt:lpstr>vol 2 Table 2.1 TSAT by age, sex, race, and primary ESRD cause in hemodialysis patients, May 2017 </vt:lpstr>
      <vt:lpstr>vol 2 Figure 2.6 Distribution of the most recent value of serum ferritin level taken between March and May in adult hemodialysis patients on dialysis for at least 90 days, CROWNWeb data, 2015-2017</vt:lpstr>
      <vt:lpstr>vol 2 Table 2.2 Serum ferritin by age, sex, race, and primary ESRD cause in hemodialysis patients, May 2017 </vt:lpstr>
      <vt:lpstr>vol 2 Figure 2.7 Percentage of all adult hemodialysis patients (a) by number of red blood cell transfusions received in a year, and (b) with ≥1 claim for a red blood cell transfusion in a month, from Medicare claims data overall, within 90 days and after at least 90 days of first HD session, 2012-2016</vt:lpstr>
      <vt:lpstr>vol 2 Figure 2.7 Percentage of all adult hemodialysis patients (a) by number of red blood cell transfusions received in a year, and (b) with ≥1 claim for a red blood cell transfusion in a month, from Medicare claims data overall, within 90 days and after at least 90 days of first HD session, 2012-2016</vt:lpstr>
      <vt:lpstr>vol 2 Figure 2.8 Anemia measures among adult peritoneal dialysis patients on dialysis ≥90 days: (a) mean monthly Hgb level and mean weekly EPO alfa dose (averaged over a month), (b) mean monthly Hgb and mean monthly darbepoetin dose, and (c) percent ESA use monthly, Medicare claims, 1995-2016</vt:lpstr>
      <vt:lpstr>vol 2 Figure 2.8 Anemia measures among adult peritoneal dialysis patients on dialysis ≥90 days: (a) mean monthly Hgb level and mean weekly EPO alfa dose (averaged over a month), (b) mean monthly Hgb and mean monthly darbepoetin dose, and (c) percent ESA use monthly, Medicare claims, 1995-2016</vt:lpstr>
      <vt:lpstr>vol 2 Figure 2.8 Anemia measures among adult peritoneal dialysis patients on dialysis ≥90 days: (a) mean monthly Hgb level and mean weekly EPO alfa dose (averaged over a month), (b) mean monthly Hgb and mean monthly darbepoetin dose, and (c) percent ESA use monthly, Medicare claims, 1995-2016</vt:lpstr>
      <vt:lpstr>vol 2 Figure 2.8 Anemia measures among adult peritoneal dialysis patients on dialysis ≥90 days: (a) mean monthly Hgb level and mean weekly EPO alfa dose (averaged over a month), (b) mean monthly Hgb and mean monthly darbepoetin dose, and (c) percent ESA use monthly, Medicare claims, 1995-2016</vt:lpstr>
      <vt:lpstr>vol 2 Figure 2.9 Distribution of monthly Hgb levels in ESA-treated adult peritoneal dialysis patients on dialysis ≥90 days, Medicare claims, 1995-2016 </vt:lpstr>
      <vt:lpstr>vol 2 Figure 2.10 Monthly IV iron use and mean monthly IV iron dose in adult peritoneal dialysis patients on dialysis ≥90 days, Medicare claims, 2005-2016</vt:lpstr>
      <vt:lpstr>vol 2 Figure 2.11 Distribution of TSAT levels in adult peritoneal dialysis patients on dialysis for at least 90 days, CROWNWeb data, May 2015, 2016, and 2017 </vt:lpstr>
      <vt:lpstr>vol 2 Table 2.3 TSAT by age, sex, race, and primary ESRD cause in peritoneal dialysis patients, May 2017</vt:lpstr>
      <vt:lpstr>vol 2 Figure 2.12 Distribution of the most recent serum ferritin level taken between March and May in adult peritoneal dialysis patients on dialysis for at least 90 days, CROWNWeb data, May 2015, 2016, and 2017</vt:lpstr>
      <vt:lpstr>vol 2 Table 2.4 Serum ferritin by age, sex, race, and primary ESRD cause in peritoneal dialysis patients, May 2017 </vt:lpstr>
      <vt:lpstr>vol 2 Figure 2.13 Percentage of all adult peritoneal dialysis patients (a) by number of red blood cell transfusions received in a year, and (b) with ≥1 claims for a red blood cell transfusion in a month, from Medicare claims data overall, within 90 days and after at least 90 days of first PD session, 2012-2016 </vt:lpstr>
      <vt:lpstr>vol 2 Figure 2.13 Percentage of all adult peritoneal dialysis patients (a) by number of red blood cell transfusions received in a year, and (b) with ≥1 claims for a red blood cell transfusion in a month, from Medicare claims data overall, within 90 days and after at least 90 days of first PD session, 2012-2016 </vt:lpstr>
      <vt:lpstr>vol 2 Figure 2.14 Distribution of serum calcium levels in adult hemodialysis patients on dialysis for at least 1 year, CROWNWeb data, May 2015, 2016, and 2017 </vt:lpstr>
      <vt:lpstr>vol 2 Figure 2.15 Distribution of serum calcium levels in adult peritoneal dialysis patients on dialysis for at least 1 year, CROWNWeb data, May 2015, 2016, and 2017</vt:lpstr>
      <vt:lpstr>vol 2 Figure 2.16 Distribution of serum phosphorus levels in adult hemodialysis patients on dialysis for at least 1 year, CROWNWeb data, May 2015, 2016, and 2017 </vt:lpstr>
      <vt:lpstr>vol 2 Figure 2.17 Distribution of serum phosphorus levels in adult peritoneal dialysis patients on dialysis for at least 1 year, CROWNWEB data,  May 2015, 2016, and 2017 </vt:lpstr>
      <vt:lpstr>vol 2 Figure 2.18 Diabetes-related care among ESRD patients with diabetes mellitus aged 18-75 years, Medicare claims, 2004-2016 </vt:lpstr>
      <vt:lpstr>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vt:lpstr>
      <vt:lpstr>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vt:lpstr>
      <vt:lpstr>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vt:lpstr>
      <vt:lpstr>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vt:lpstr>
      <vt:lpstr>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vt:lpstr>
      <vt:lpstr>vol 2 Figure 2.19 Percentage of ESRD patients with a claim for seasonal influenza vaccination (August 1-April 30 of subsequent year), (a) overall, (b) by age and hemodialysis treatment, (c) by age and peritoneal dialysis, (d) by age and transplantation, (e) by race, and (f) by ethnicity, Medicare data, 2003-2016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117</cp:revision>
  <dcterms:created xsi:type="dcterms:W3CDTF">2014-11-10T19:37:45Z</dcterms:created>
  <dcterms:modified xsi:type="dcterms:W3CDTF">2018-10-22T01:52:54Z</dcterms:modified>
</cp:coreProperties>
</file>