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9" r:id="rId3"/>
    <p:sldId id="260" r:id="rId4"/>
    <p:sldId id="263" r:id="rId5"/>
    <p:sldId id="262" r:id="rId6"/>
    <p:sldId id="264" r:id="rId7"/>
    <p:sldId id="267" r:id="rId8"/>
    <p:sldId id="266" r:id="rId9"/>
    <p:sldId id="265" r:id="rId10"/>
    <p:sldId id="270" r:id="rId11"/>
    <p:sldId id="272" r:id="rId12"/>
    <p:sldId id="271" r:id="rId13"/>
    <p:sldId id="268" r:id="rId14"/>
    <p:sldId id="275" r:id="rId15"/>
    <p:sldId id="276" r:id="rId16"/>
    <p:sldId id="274" r:id="rId17"/>
    <p:sldId id="277" r:id="rId18"/>
    <p:sldId id="273" r:id="rId19"/>
    <p:sldId id="281" r:id="rId20"/>
    <p:sldId id="280" r:id="rId21"/>
    <p:sldId id="282" r:id="rId22"/>
    <p:sldId id="279" r:id="rId23"/>
    <p:sldId id="283" r:id="rId24"/>
    <p:sldId id="278" r:id="rId25"/>
    <p:sldId id="288" r:id="rId26"/>
    <p:sldId id="287" r:id="rId27"/>
    <p:sldId id="289" r:id="rId28"/>
    <p:sldId id="286" r:id="rId29"/>
    <p:sldId id="290" r:id="rId30"/>
    <p:sldId id="285" r:id="rId31"/>
    <p:sldId id="292" r:id="rId32"/>
    <p:sldId id="293" r:id="rId33"/>
    <p:sldId id="291" r:id="rId34"/>
    <p:sldId id="294" r:id="rId35"/>
    <p:sldId id="284" r:id="rId36"/>
    <p:sldId id="297" r:id="rId37"/>
    <p:sldId id="296" r:id="rId38"/>
    <p:sldId id="298" r:id="rId39"/>
    <p:sldId id="301" r:id="rId40"/>
    <p:sldId id="302" r:id="rId41"/>
    <p:sldId id="300" r:id="rId42"/>
    <p:sldId id="303" r:id="rId43"/>
    <p:sldId id="299" r:id="rId44"/>
    <p:sldId id="306" r:id="rId45"/>
    <p:sldId id="305" r:id="rId46"/>
    <p:sldId id="3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77" d="100"/>
          <a:sy n="77" d="100"/>
        </p:scale>
        <p:origin x="1332" y="60"/>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10/18/2018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2819400" y="6362700"/>
            <a:ext cx="3084843" cy="591363"/>
          </a:xfrm>
          <a:prstGeom prst="rect">
            <a:avLst/>
          </a:prstGeom>
        </p:spPr>
      </p:pic>
      <p:sp>
        <p:nvSpPr>
          <p:cNvPr id="5" name="Rectangle 4"/>
          <p:cNvSpPr/>
          <p:nvPr/>
        </p:nvSpPr>
        <p:spPr>
          <a:xfrm>
            <a:off x="2286000" y="4229100"/>
            <a:ext cx="4572000" cy="1200329"/>
          </a:xfrm>
          <a:prstGeom prst="rect">
            <a:avLst/>
          </a:prstGeom>
        </p:spPr>
        <p:txBody>
          <a:bodyPr>
            <a:spAutoFit/>
          </a:bodyPr>
          <a:lstStyle/>
          <a:p>
            <a:pPr lvl="0" algn="ctr"/>
            <a:r>
              <a:rPr lang="en-US" sz="3600" b="1" dirty="0">
                <a:solidFill>
                  <a:prstClr val="black"/>
                </a:solidFill>
                <a:latin typeface="Candara" panose="020E0502030303020204" pitchFamily="34" charset="0"/>
              </a:rPr>
              <a:t>Chapter 6:</a:t>
            </a:r>
            <a:br>
              <a:rPr lang="en-US" sz="3600" b="1" dirty="0">
                <a:solidFill>
                  <a:prstClr val="black"/>
                </a:solidFill>
                <a:latin typeface="Candara" panose="020E0502030303020204" pitchFamily="34" charset="0"/>
              </a:rPr>
            </a:br>
            <a:r>
              <a:rPr lang="en-US" sz="3600" b="1" dirty="0">
                <a:solidFill>
                  <a:prstClr val="black"/>
                </a:solidFill>
                <a:latin typeface="Candara" panose="020E0502030303020204" pitchFamily="34" charset="0"/>
              </a:rPr>
              <a:t>Transplantation</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6.7 Number of patients with a functioning kidney transplant,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3" y="5489258"/>
            <a:ext cx="6858014"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D.9. Prevalent counts of patients with a functioning kidney transplant as of December 31 of each year.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96145"/>
            <a:ext cx="6858014" cy="4038608"/>
          </a:xfrm>
          <a:prstGeom prst="rect">
            <a:avLst/>
          </a:prstGeom>
        </p:spPr>
      </p:pic>
    </p:spTree>
    <p:extLst>
      <p:ext uri="{BB962C8B-B14F-4D97-AF65-F5344CB8AC3E}">
        <p14:creationId xmlns:p14="http://schemas.microsoft.com/office/powerpoint/2010/main" val="300542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381000" y="227072"/>
            <a:ext cx="8229600" cy="1143000"/>
          </a:xfrm>
        </p:spPr>
        <p:txBody>
          <a:bodyPr/>
          <a:lstStyle/>
          <a:p>
            <a:pPr marL="0" marR="0">
              <a:spcBef>
                <a:spcPts val="1200"/>
              </a:spcBef>
              <a:spcAft>
                <a:spcPts val="1200"/>
              </a:spcAft>
            </a:pPr>
            <a:r>
              <a:rPr lang="en-US" sz="2400" b="1" spc="30" dirty="0" err="1" smtClean="0">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2 Figure 6.8 Unadjusted kidney transplant rates, by donor type,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066792" y="5461545"/>
            <a:ext cx="6858015"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E.9. Unadjusted transplant rates are for all dialysis patients. Note that trends may be influenced by changes to the kidney allocation system (KAS) policy that were implemented in December 2014.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3" y="1329075"/>
            <a:ext cx="6858014" cy="4117856"/>
          </a:xfrm>
          <a:prstGeom prst="rect">
            <a:avLst/>
          </a:prstGeom>
        </p:spPr>
      </p:pic>
    </p:spTree>
    <p:extLst>
      <p:ext uri="{BB962C8B-B14F-4D97-AF65-F5344CB8AC3E}">
        <p14:creationId xmlns:p14="http://schemas.microsoft.com/office/powerpoint/2010/main" val="321453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600"/>
              </a:spcAft>
              <a:tabLst>
                <a:tab pos="685800" algn="l"/>
              </a:tabLs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Table 6.3 Unadjusted kidney transplant rates, all donor types, by age, sex, race, and primary cause of ESRD, per 100 dialysis patient-years, 2007-2016 </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44389162"/>
              </p:ext>
            </p:extLst>
          </p:nvPr>
        </p:nvGraphicFramePr>
        <p:xfrm>
          <a:off x="1172431" y="1195734"/>
          <a:ext cx="6799137" cy="4549120"/>
        </p:xfrm>
        <a:graphic>
          <a:graphicData uri="http://schemas.openxmlformats.org/drawingml/2006/table">
            <a:tbl>
              <a:tblPr/>
              <a:tblGrid>
                <a:gridCol w="2228117">
                  <a:extLst>
                    <a:ext uri="{9D8B030D-6E8A-4147-A177-3AD203B41FA5}">
                      <a16:colId xmlns:a16="http://schemas.microsoft.com/office/drawing/2014/main" val="3976632288"/>
                    </a:ext>
                  </a:extLst>
                </a:gridCol>
                <a:gridCol w="457102">
                  <a:extLst>
                    <a:ext uri="{9D8B030D-6E8A-4147-A177-3AD203B41FA5}">
                      <a16:colId xmlns:a16="http://schemas.microsoft.com/office/drawing/2014/main" val="1457548747"/>
                    </a:ext>
                  </a:extLst>
                </a:gridCol>
                <a:gridCol w="457102">
                  <a:extLst>
                    <a:ext uri="{9D8B030D-6E8A-4147-A177-3AD203B41FA5}">
                      <a16:colId xmlns:a16="http://schemas.microsoft.com/office/drawing/2014/main" val="985546125"/>
                    </a:ext>
                  </a:extLst>
                </a:gridCol>
                <a:gridCol w="457102">
                  <a:extLst>
                    <a:ext uri="{9D8B030D-6E8A-4147-A177-3AD203B41FA5}">
                      <a16:colId xmlns:a16="http://schemas.microsoft.com/office/drawing/2014/main" val="3169600401"/>
                    </a:ext>
                  </a:extLst>
                </a:gridCol>
                <a:gridCol w="457102">
                  <a:extLst>
                    <a:ext uri="{9D8B030D-6E8A-4147-A177-3AD203B41FA5}">
                      <a16:colId xmlns:a16="http://schemas.microsoft.com/office/drawing/2014/main" val="1631232751"/>
                    </a:ext>
                  </a:extLst>
                </a:gridCol>
                <a:gridCol w="457102">
                  <a:extLst>
                    <a:ext uri="{9D8B030D-6E8A-4147-A177-3AD203B41FA5}">
                      <a16:colId xmlns:a16="http://schemas.microsoft.com/office/drawing/2014/main" val="2923976424"/>
                    </a:ext>
                  </a:extLst>
                </a:gridCol>
                <a:gridCol w="457102">
                  <a:extLst>
                    <a:ext uri="{9D8B030D-6E8A-4147-A177-3AD203B41FA5}">
                      <a16:colId xmlns:a16="http://schemas.microsoft.com/office/drawing/2014/main" val="1248749391"/>
                    </a:ext>
                  </a:extLst>
                </a:gridCol>
                <a:gridCol w="457102">
                  <a:extLst>
                    <a:ext uri="{9D8B030D-6E8A-4147-A177-3AD203B41FA5}">
                      <a16:colId xmlns:a16="http://schemas.microsoft.com/office/drawing/2014/main" val="3013580650"/>
                    </a:ext>
                  </a:extLst>
                </a:gridCol>
                <a:gridCol w="457102">
                  <a:extLst>
                    <a:ext uri="{9D8B030D-6E8A-4147-A177-3AD203B41FA5}">
                      <a16:colId xmlns:a16="http://schemas.microsoft.com/office/drawing/2014/main" val="2627753574"/>
                    </a:ext>
                  </a:extLst>
                </a:gridCol>
                <a:gridCol w="457102">
                  <a:extLst>
                    <a:ext uri="{9D8B030D-6E8A-4147-A177-3AD203B41FA5}">
                      <a16:colId xmlns:a16="http://schemas.microsoft.com/office/drawing/2014/main" val="1817738667"/>
                    </a:ext>
                  </a:extLst>
                </a:gridCol>
                <a:gridCol w="457102">
                  <a:extLst>
                    <a:ext uri="{9D8B030D-6E8A-4147-A177-3AD203B41FA5}">
                      <a16:colId xmlns:a16="http://schemas.microsoft.com/office/drawing/2014/main" val="1237788874"/>
                    </a:ext>
                  </a:extLst>
                </a:gridCol>
              </a:tblGrid>
              <a:tr h="218508">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2007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2008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Arial" panose="020B0604020202020204" pitchFamily="34" charset="0"/>
                        </a:rPr>
                        <a:t>2009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2015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Arial" panose="020B0604020202020204" pitchFamily="34" charset="0"/>
                        </a:rPr>
                        <a:t>2016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118902"/>
                  </a:ext>
                </a:extLst>
              </a:tr>
              <a:tr h="200906">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Age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6018978"/>
                  </a:ext>
                </a:extLst>
              </a:tr>
              <a:tr h="2009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0-21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425790866"/>
                  </a:ext>
                </a:extLst>
              </a:tr>
              <a:tr h="2009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22-44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2074784582"/>
                  </a:ext>
                </a:extLst>
              </a:tr>
              <a:tr h="200906">
                <a:tc>
                  <a:txBody>
                    <a:bodyPr/>
                    <a:lstStyle/>
                    <a:p>
                      <a:pPr marL="100965"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45-64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863513798"/>
                  </a:ext>
                </a:extLst>
              </a:tr>
              <a:tr h="200906">
                <a:tc>
                  <a:txBody>
                    <a:bodyPr/>
                    <a:lstStyle/>
                    <a:p>
                      <a:pPr marL="100965"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65-74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25979946"/>
                  </a:ext>
                </a:extLst>
              </a:tr>
              <a:tr h="200906">
                <a:tc>
                  <a:txBody>
                    <a:bodyPr/>
                    <a:lstStyle/>
                    <a:p>
                      <a:pPr marL="100965"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75 and older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234724"/>
                  </a:ext>
                </a:extLst>
              </a:tr>
              <a:tr h="200906">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Sex</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6923741"/>
                  </a:ext>
                </a:extLst>
              </a:tr>
              <a:tr h="200906">
                <a:tc>
                  <a:txBody>
                    <a:bodyPr/>
                    <a:lstStyle/>
                    <a:p>
                      <a:pPr marL="100965"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1058893141"/>
                  </a:ext>
                </a:extLst>
              </a:tr>
              <a:tr h="200906">
                <a:tc>
                  <a:txBody>
                    <a:bodyPr/>
                    <a:lstStyle/>
                    <a:p>
                      <a:pPr marL="100965"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Female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835819"/>
                  </a:ext>
                </a:extLst>
              </a:tr>
              <a:tr h="200906">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Race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735350"/>
                  </a:ext>
                </a:extLst>
              </a:tr>
              <a:tr h="174806">
                <a:tc>
                  <a:txBody>
                    <a:bodyPr/>
                    <a:lstStyle/>
                    <a:p>
                      <a:pPr marL="100965"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White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1332969871"/>
                  </a:ext>
                </a:extLst>
              </a:tr>
              <a:tr h="174806">
                <a:tc>
                  <a:txBody>
                    <a:bodyPr/>
                    <a:lstStyle/>
                    <a:p>
                      <a:pPr marL="100965"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Black/African American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2536309316"/>
                  </a:ext>
                </a:extLst>
              </a:tr>
              <a:tr h="1748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American Indian/Alaska Native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2646850257"/>
                  </a:ext>
                </a:extLst>
              </a:tr>
              <a:tr h="1748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Asian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2049529295"/>
                  </a:ext>
                </a:extLst>
              </a:tr>
              <a:tr h="1748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Native Hawaiian or Pacific Islander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285570464"/>
                  </a:ext>
                </a:extLst>
              </a:tr>
              <a:tr h="1748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Other or Multiracial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858954453"/>
                  </a:ext>
                </a:extLst>
              </a:tr>
              <a:tr h="1748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13.3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152357"/>
                  </a:ext>
                </a:extLst>
              </a:tr>
              <a:tr h="174806">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Primary Cause of ESRD</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9801" marR="6980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33967827"/>
                  </a:ext>
                </a:extLst>
              </a:tr>
              <a:tr h="1748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Diabetes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2001249234"/>
                  </a:ext>
                </a:extLst>
              </a:tr>
              <a:tr h="1748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Hypertension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a:noFill/>
                    </a:lnB>
                  </a:tcPr>
                </a:tc>
                <a:extLst>
                  <a:ext uri="{0D108BD9-81ED-4DB2-BD59-A6C34878D82A}">
                    <a16:rowId xmlns:a16="http://schemas.microsoft.com/office/drawing/2014/main" val="2781185571"/>
                  </a:ext>
                </a:extLst>
              </a:tr>
              <a:tr h="174806">
                <a:tc>
                  <a:txBody>
                    <a:bodyPr/>
                    <a:lstStyle/>
                    <a:p>
                      <a:pPr marL="100965"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Glomerulonephritis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975367"/>
                  </a:ext>
                </a:extLst>
              </a:tr>
              <a:tr h="200906">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All</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01" marR="698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312875"/>
                  </a:ext>
                </a:extLst>
              </a:tr>
            </a:tbl>
          </a:graphicData>
        </a:graphic>
      </p:graphicFrame>
      <p:sp>
        <p:nvSpPr>
          <p:cNvPr id="7" name="Rectangle 6"/>
          <p:cNvSpPr/>
          <p:nvPr/>
        </p:nvSpPr>
        <p:spPr>
          <a:xfrm>
            <a:off x="1731958" y="5795015"/>
            <a:ext cx="6239610" cy="600164"/>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 E.9. Note that trends may be influenced by changes to the kidney allocation system (KAS) policy that were implemented in December 2014. Abbreviation: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691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6.9 Geographic distribution of unadjusted transplant rate by state,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853858" y="5020033"/>
            <a:ext cx="73152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Geographic distribution of unadjusted transplant rate by state, 2016. Note that trends may be influenced by changes to the kidney allocation system (KAS) policy that were implemented in December 2014.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105" y="1638301"/>
            <a:ext cx="6838195" cy="3032762"/>
          </a:xfrm>
          <a:prstGeom prst="rect">
            <a:avLst/>
          </a:prstGeom>
        </p:spPr>
      </p:pic>
    </p:spTree>
    <p:extLst>
      <p:ext uri="{BB962C8B-B14F-4D97-AF65-F5344CB8AC3E}">
        <p14:creationId xmlns:p14="http://schemas.microsoft.com/office/powerpoint/2010/main" val="4194414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571495" y="118610"/>
            <a:ext cx="8001007" cy="1269867"/>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6.10 Number of deceased-donor transplants and unadjusted transplant rates among deceased-donor kidney recipients, by recipient age, 1999-2016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2" y="5299722"/>
            <a:ext cx="6858015"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Deceased-donor kidney transplant counts by recipient age. (b) Unadjusted deceased-donor kidney transplant rates by recipient age. Note that trends may be influenced by changes to the kidney allocation system (KAS) policy that were implemented in December 2014.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80275" y="1100341"/>
            <a:ext cx="2983445"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transplants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388477"/>
            <a:ext cx="6858014" cy="4038608"/>
          </a:xfrm>
          <a:prstGeom prst="rect">
            <a:avLst/>
          </a:prstGeom>
        </p:spPr>
      </p:pic>
    </p:spTree>
    <p:extLst>
      <p:ext uri="{BB962C8B-B14F-4D97-AF65-F5344CB8AC3E}">
        <p14:creationId xmlns:p14="http://schemas.microsoft.com/office/powerpoint/2010/main" val="1874853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6.10 Number of deceased-donor transplants and unadjusted transplant rates among deceased-donor kidney recipients, by recipient age,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4559" y="5372100"/>
            <a:ext cx="6858015"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Deceased-donor kidney transplant counts by recipient age. (b) Unadjusted deceased-donor kidney transplant rates by recipient age. Note that trends may be influenced by changes to the kidney allocation system (KAS) policy that were implemented in December 2014.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356891" y="1104900"/>
            <a:ext cx="243021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Transplant </a:t>
            </a:r>
            <a:r>
              <a:rPr lang="en-US" sz="1600" b="1" dirty="0">
                <a:latin typeface="Calibri" panose="020F0502020204030204" pitchFamily="34" charset="0"/>
                <a:ea typeface="Times New Roman" panose="02020603050405020304" pitchFamily="18" charset="0"/>
                <a:cs typeface="Segoe UI" panose="020B0502040204020203" pitchFamily="34" charset="0"/>
              </a:rPr>
              <a:t>rates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66658"/>
            <a:ext cx="6858014" cy="4038608"/>
          </a:xfrm>
          <a:prstGeom prst="rect">
            <a:avLst/>
          </a:prstGeom>
        </p:spPr>
      </p:pic>
    </p:spTree>
    <p:extLst>
      <p:ext uri="{BB962C8B-B14F-4D97-AF65-F5344CB8AC3E}">
        <p14:creationId xmlns:p14="http://schemas.microsoft.com/office/powerpoint/2010/main" val="509134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1181100"/>
          </a:xfrm>
        </p:spPr>
        <p:txBody>
          <a:bodyPr/>
          <a:lstStyle/>
          <a:p>
            <a:pPr marL="0" marR="0">
              <a:spcBef>
                <a:spcPts val="6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6.11 Number of deceased-donor transplants and unadjusted transplant rates among deceased-donor kidney recipients, by recipient sex,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251380" y="5379803"/>
            <a:ext cx="6858015" cy="830997"/>
          </a:xfrm>
          <a:prstGeom prst="rect">
            <a:avLst/>
          </a:prstGeom>
        </p:spPr>
        <p:txBody>
          <a:bodyPr wrap="square">
            <a:spAutoFit/>
          </a:bodyPr>
          <a:lstStyle/>
          <a:p>
            <a:pPr>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Deceased-donor kidney transplant counts by recipient sex. (b) Unadjusted deceased-donor kidney transplant rates by recipient sex.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00400" y="1181100"/>
            <a:ext cx="295997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transplants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344848"/>
            <a:ext cx="6858014" cy="4038608"/>
          </a:xfrm>
          <a:prstGeom prst="rect">
            <a:avLst/>
          </a:prstGeom>
        </p:spPr>
      </p:pic>
    </p:spTree>
    <p:extLst>
      <p:ext uri="{BB962C8B-B14F-4D97-AF65-F5344CB8AC3E}">
        <p14:creationId xmlns:p14="http://schemas.microsoft.com/office/powerpoint/2010/main" val="1410189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0"/>
            <a:ext cx="9144000" cy="1219200"/>
          </a:xfrm>
        </p:spPr>
        <p:txBody>
          <a:bodyPr/>
          <a:lstStyle/>
          <a:p>
            <a:pPr marL="0" marR="0">
              <a:spcBef>
                <a:spcPts val="6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6.11 Number of deceased-donor transplants and unadjusted transplant rates among deceased-donor kidney recipients, by recipient sex,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876300" y="5451893"/>
            <a:ext cx="7124707" cy="830997"/>
          </a:xfrm>
          <a:prstGeom prst="rect">
            <a:avLst/>
          </a:prstGeom>
        </p:spPr>
        <p:txBody>
          <a:bodyPr wrap="square">
            <a:spAutoFit/>
          </a:bodyPr>
          <a:lstStyle/>
          <a:p>
            <a:pPr>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Deceased-donor kidney transplant counts by recipient sex. (b) Unadjusted deceased-donor kidney transplant rates by recipient sex.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368625" y="1143000"/>
            <a:ext cx="2406749"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Transplant </a:t>
            </a:r>
            <a:r>
              <a:rPr lang="en-US" sz="1600" b="1" dirty="0">
                <a:latin typeface="Calibri" panose="020F0502020204030204" pitchFamily="34" charset="0"/>
                <a:ea typeface="Times New Roman" panose="02020603050405020304" pitchFamily="18" charset="0"/>
                <a:cs typeface="Segoe UI" panose="020B0502040204020203" pitchFamily="34" charset="0"/>
              </a:rPr>
              <a:t>rates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23992"/>
            <a:ext cx="6858014" cy="4038608"/>
          </a:xfrm>
          <a:prstGeom prst="rect">
            <a:avLst/>
          </a:prstGeom>
        </p:spPr>
      </p:pic>
    </p:spTree>
    <p:extLst>
      <p:ext uri="{BB962C8B-B14F-4D97-AF65-F5344CB8AC3E}">
        <p14:creationId xmlns:p14="http://schemas.microsoft.com/office/powerpoint/2010/main" val="3806360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6.12 Number of deceased-donor transplants and unadjusted transplant rates among deceased-donor kidney recipients, by recipient race,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762000" y="5502414"/>
            <a:ext cx="77724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Deceased-donor kidney transplant counts by recipient race. (b) Unadjusted deceased-donor kidney transplant rates by recipient race. Note that trends may be influenced by changes to the kidney allocation system (KAS) policy that were implemented in December 2014. Abbreviations: AI/AN, American Indian or Alaska Native; Black/</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00" i="1" dirty="0">
                <a:latin typeface="Calibri" panose="020F0502020204030204" pitchFamily="34" charset="0"/>
                <a:ea typeface="Times New Roman" panose="02020603050405020304" pitchFamily="18" charset="0"/>
                <a:cs typeface="Times New Roman" panose="02020603050405020304" pitchFamily="18" charset="0"/>
              </a:rPr>
              <a:t> Am, Black/African American; NH/PI, Native Hawaiian or Pacific Islander;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27274" y="1221588"/>
            <a:ext cx="3043654"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transplants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62092"/>
            <a:ext cx="6858014" cy="4038608"/>
          </a:xfrm>
          <a:prstGeom prst="rect">
            <a:avLst/>
          </a:prstGeom>
        </p:spPr>
      </p:pic>
    </p:spTree>
    <p:extLst>
      <p:ext uri="{BB962C8B-B14F-4D97-AF65-F5344CB8AC3E}">
        <p14:creationId xmlns:p14="http://schemas.microsoft.com/office/powerpoint/2010/main" val="2734886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err="1" smtClean="0">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2 Figure 6.12 Number of deceased-donor transplants and unadjusted transplant rates among deceased-donor kidney recipients, by recipient race, 1999-2016</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762000" y="5502414"/>
            <a:ext cx="77724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Deceased-donor kidney transplant counts by recipient race. (b) Unadjusted deceased-donor kidney transplant rates by recipient race. Note that trends may be influenced by changes to the kidney allocation system (KAS) policy that were implemented in December 2014. Abbreviations: AI/AN, American Indian or Alaska Native; Black/</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00" i="1" dirty="0">
                <a:latin typeface="Calibri" panose="020F0502020204030204" pitchFamily="34" charset="0"/>
                <a:ea typeface="Times New Roman" panose="02020603050405020304" pitchFamily="18" charset="0"/>
                <a:cs typeface="Times New Roman" panose="02020603050405020304" pitchFamily="18" charset="0"/>
              </a:rPr>
              <a:t> Am, Black/African American; NH/PI, Native Hawaiian or Pacific Islander;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154708" y="1153566"/>
            <a:ext cx="249042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Transplant </a:t>
            </a:r>
            <a:r>
              <a:rPr lang="en-US" sz="1600" b="1" dirty="0">
                <a:latin typeface="Calibri" panose="020F0502020204030204" pitchFamily="34" charset="0"/>
                <a:ea typeface="Times New Roman" panose="02020603050405020304" pitchFamily="18" charset="0"/>
                <a:cs typeface="Segoe UI" panose="020B0502040204020203" pitchFamily="34" charset="0"/>
              </a:rPr>
              <a:t>rates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62092"/>
            <a:ext cx="6858014" cy="4038608"/>
          </a:xfrm>
          <a:prstGeom prst="rect">
            <a:avLst/>
          </a:prstGeom>
        </p:spPr>
      </p:pic>
    </p:spTree>
    <p:extLst>
      <p:ext uri="{BB962C8B-B14F-4D97-AF65-F5344CB8AC3E}">
        <p14:creationId xmlns:p14="http://schemas.microsoft.com/office/powerpoint/2010/main" val="2707422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a:xfrm>
            <a:off x="457200" y="274638"/>
            <a:ext cx="8229600" cy="11430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 Number of patients wait-listed for kidney transplant,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6</a:t>
            </a:r>
            <a:endParaRPr lang="en-US" dirty="0" smtClean="0"/>
          </a:p>
        </p:txBody>
      </p:sp>
      <p:sp>
        <p:nvSpPr>
          <p:cNvPr id="3" name="Rectangle 2"/>
          <p:cNvSpPr/>
          <p:nvPr/>
        </p:nvSpPr>
        <p:spPr>
          <a:xfrm>
            <a:off x="1142993" y="5230031"/>
            <a:ext cx="6858014"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E.3. Number of patients wait-listed for kidney transplant. Waiting list counts include all candidates listed for a kidney transplant on December 31 of each year. Note that trends may be influenced by changes to the kidney allocation system (KAS) policy that were implemented in December 2014, as more fully described in the text.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148529"/>
            <a:ext cx="6858014" cy="4038608"/>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6.13 Number of deceased-donor transplants and unadjusted transplant rates among deceased-donor kidney recipients, by recipient primary cause of ESRD,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342900" y="5502414"/>
            <a:ext cx="84582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Deceased-donor kidney transplant counts by recipient primary cause of ESRD. (b) Unadjusted deceased-donor kidney transplant rates by recipient primary cause of ESRD. Note that trends may be influenced by changes to the kidney allocation system (KAS) policy that were implemented in December 2014. Abbreviations: DM, diabetes mellitus; ESRD, end-stage renal disease; GN, glomerulonephritis; HTN, hypertension;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362200" y="1219200"/>
            <a:ext cx="4595938" cy="738664"/>
          </a:xfrm>
          <a:prstGeom prst="rect">
            <a:avLst/>
          </a:prstGeom>
        </p:spPr>
        <p:txBody>
          <a:bodyPr wrap="none">
            <a:spAutoFit/>
          </a:bodyPr>
          <a:lstStyle/>
          <a:p>
            <a:pPr marL="91440" indent="-9144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(a</a:t>
            </a: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 </a:t>
            </a:r>
            <a:r>
              <a:rPr lang="en-US" sz="1600" b="1" dirty="0"/>
              <a:t>Number of transplants by primary cause of ESRD</a:t>
            </a:r>
          </a:p>
          <a:p>
            <a:pPr marL="91440" lvl="0" indent="-91440" algn="ctr">
              <a:spcBef>
                <a:spcPts val="600"/>
              </a:spcBef>
              <a:spcAft>
                <a:spcPts val="600"/>
              </a:spcAft>
            </a:pP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62092"/>
            <a:ext cx="6858014" cy="4038608"/>
          </a:xfrm>
          <a:prstGeom prst="rect">
            <a:avLst/>
          </a:prstGeom>
        </p:spPr>
      </p:pic>
    </p:spTree>
    <p:extLst>
      <p:ext uri="{BB962C8B-B14F-4D97-AF65-F5344CB8AC3E}">
        <p14:creationId xmlns:p14="http://schemas.microsoft.com/office/powerpoint/2010/main" val="1396604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535455" y="111970"/>
            <a:ext cx="7848600" cy="1143000"/>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6.13 Number of deceased-donor transplants and unadjusted transplant rates among deceased-donor kidney recipients, by recipient primary cause of ESRD, 1999-2016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55518" y="5477263"/>
            <a:ext cx="6858015"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E.8(2) and E.9(2). (a) Deceased-donor kidney transplant counts by recipient primary cause of ESRD. (b) Unadjusted deceased-donor kidney transplant rates by recipient primary cause of ESRD. Note that trends may be influenced by changes to the kidney allocation system (KAS) policy that were implemented in December 2014. Abbreviations: DM, diabetes mellitus; ESRD, end-stage renal disease; GN, glomerulonephritis; HTN, hypertension;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438400" y="1164066"/>
            <a:ext cx="404271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Transplant </a:t>
            </a:r>
            <a:r>
              <a:rPr lang="en-US" sz="1600" b="1" dirty="0">
                <a:latin typeface="Calibri" panose="020F0502020204030204" pitchFamily="34" charset="0"/>
                <a:ea typeface="Times New Roman" panose="02020603050405020304" pitchFamily="18" charset="0"/>
                <a:cs typeface="Segoe UI" panose="020B0502040204020203" pitchFamily="34" charset="0"/>
              </a:rPr>
              <a:t>rates by primary cause of ESRD</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694" y="1438655"/>
            <a:ext cx="6858014" cy="4038608"/>
          </a:xfrm>
          <a:prstGeom prst="rect">
            <a:avLst/>
          </a:prstGeom>
        </p:spPr>
      </p:pic>
    </p:spTree>
    <p:extLst>
      <p:ext uri="{BB962C8B-B14F-4D97-AF65-F5344CB8AC3E}">
        <p14:creationId xmlns:p14="http://schemas.microsoft.com/office/powerpoint/2010/main" val="2356660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1135163" y="177444"/>
            <a:ext cx="7124700" cy="1181100"/>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Figure 6.14 Number of living-donor transplants and unadjusted transplant rates among living-donor kidney recipients, by recipient age, 1999-2016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33075" y="5495276"/>
            <a:ext cx="6858015"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age. (b) Unadjusted living-donor kidney transplant rates by recipient age. Note that trends may be influenced by changes to the kidney allocation system (KAS) policy that were implemented in December 2014. Abbreviation: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80277" y="1181100"/>
            <a:ext cx="2983445"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transplants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506" y="1448755"/>
            <a:ext cx="6858014" cy="4038608"/>
          </a:xfrm>
          <a:prstGeom prst="rect">
            <a:avLst/>
          </a:prstGeom>
        </p:spPr>
      </p:pic>
    </p:spTree>
    <p:extLst>
      <p:ext uri="{BB962C8B-B14F-4D97-AF65-F5344CB8AC3E}">
        <p14:creationId xmlns:p14="http://schemas.microsoft.com/office/powerpoint/2010/main" val="4181712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6.14 Number of living-donor transplants and unadjusted transplant rates among living-donor kidney recipients, by recipient age,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419099" y="5484852"/>
            <a:ext cx="83058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age. (b) Unadjusted living-donor kidney transplant rates by recipient age. Note that trends may be influenced by changes to the kidney allocation system (KAS) policy that were implemented in December 2014. Abbreviation: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356891" y="1223546"/>
            <a:ext cx="243021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Transplant </a:t>
            </a:r>
            <a:r>
              <a:rPr lang="en-US" sz="1600" b="1" dirty="0">
                <a:latin typeface="Calibri" panose="020F0502020204030204" pitchFamily="34" charset="0"/>
                <a:ea typeface="Times New Roman" panose="02020603050405020304" pitchFamily="18" charset="0"/>
                <a:cs typeface="Segoe UI" panose="020B0502040204020203" pitchFamily="34" charset="0"/>
              </a:rPr>
              <a:t>rates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1562092"/>
            <a:ext cx="6858014" cy="4038608"/>
          </a:xfrm>
          <a:prstGeom prst="rect">
            <a:avLst/>
          </a:prstGeom>
        </p:spPr>
      </p:pic>
    </p:spTree>
    <p:extLst>
      <p:ext uri="{BB962C8B-B14F-4D97-AF65-F5344CB8AC3E}">
        <p14:creationId xmlns:p14="http://schemas.microsoft.com/office/powerpoint/2010/main" val="791801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6.15 Number of living-donor transplants and unadjusted transplant rates among living-donor kidney recipients, by recipient sex,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381000" y="5656302"/>
            <a:ext cx="83820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sex. (b) Unadjusted living-donor kidney transplant rates by recipient sex. Note that trends may be influenced by changes to the kidney allocation system (KAS) policy that were implemented in December 2014. Abbreviation: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92011" y="1163043"/>
            <a:ext cx="295997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transplants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38292"/>
            <a:ext cx="6858014" cy="4038608"/>
          </a:xfrm>
          <a:prstGeom prst="rect">
            <a:avLst/>
          </a:prstGeom>
        </p:spPr>
      </p:pic>
    </p:spTree>
    <p:extLst>
      <p:ext uri="{BB962C8B-B14F-4D97-AF65-F5344CB8AC3E}">
        <p14:creationId xmlns:p14="http://schemas.microsoft.com/office/powerpoint/2010/main" val="869046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6.15 Number of living-donor transplants and unadjusted transplant rates among living-donor kidney recipients, by recipient sex,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381000" y="5656302"/>
            <a:ext cx="83820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sex. (b) Unadjusted living-donor kidney transplant rates by recipient sex. Note that trends may be influenced by changes to the kidney allocation system (KAS) policy that were implemented in December 2014. Abbreviation: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368625" y="1144985"/>
            <a:ext cx="2406749"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Transplant </a:t>
            </a:r>
            <a:r>
              <a:rPr lang="en-US" sz="1600" b="1" dirty="0">
                <a:latin typeface="Calibri" panose="020F0502020204030204" pitchFamily="34" charset="0"/>
                <a:ea typeface="Times New Roman" panose="02020603050405020304" pitchFamily="18" charset="0"/>
                <a:cs typeface="Segoe UI" panose="020B0502040204020203" pitchFamily="34" charset="0"/>
              </a:rPr>
              <a:t>rates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00192"/>
            <a:ext cx="6858014" cy="4038608"/>
          </a:xfrm>
          <a:prstGeom prst="rect">
            <a:avLst/>
          </a:prstGeom>
        </p:spPr>
      </p:pic>
    </p:spTree>
    <p:extLst>
      <p:ext uri="{BB962C8B-B14F-4D97-AF65-F5344CB8AC3E}">
        <p14:creationId xmlns:p14="http://schemas.microsoft.com/office/powerpoint/2010/main" val="2269857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6.16 Number of living-donor transplants and unadjusted transplant rates among living-donor kidney recipients, by recipient race,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247650" y="5618202"/>
            <a:ext cx="86487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race. (b) Unadjusted living-donor kidney transplant rates by recipient race. Note that trends may be influenced by changes to the kidney allocation system (KAS) policy that were implemented in December 2014. Abbreviations: AI/AN, American Indian or Alaska Native; Black/</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00" i="1" dirty="0">
                <a:latin typeface="Calibri" panose="020F0502020204030204" pitchFamily="34" charset="0"/>
                <a:ea typeface="Times New Roman" panose="02020603050405020304" pitchFamily="18" charset="0"/>
                <a:cs typeface="Times New Roman" panose="02020603050405020304" pitchFamily="18" charset="0"/>
              </a:rPr>
              <a:t> Am, Black/African American; NH/PI, Native Hawaiian or Pacific Islander;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71800" y="1181100"/>
            <a:ext cx="3043654"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transplants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00192"/>
            <a:ext cx="6858014" cy="4038608"/>
          </a:xfrm>
          <a:prstGeom prst="rect">
            <a:avLst/>
          </a:prstGeom>
        </p:spPr>
      </p:pic>
    </p:spTree>
    <p:extLst>
      <p:ext uri="{BB962C8B-B14F-4D97-AF65-F5344CB8AC3E}">
        <p14:creationId xmlns:p14="http://schemas.microsoft.com/office/powerpoint/2010/main" val="76733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6.16 Number of living-donor transplants and unadjusted transplant rates among living-donor kidney recipients, by recipient race,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247650" y="5656302"/>
            <a:ext cx="86487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race. (b) Unadjusted living-donor kidney transplant rates by recipient race. Note that trends may be influenced by changes to the kidney allocation system (KAS) policy that were implemented in December 2014. Abbreviations: AI/AN, American Indian or Alaska Native; Black/</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00" i="1" dirty="0">
                <a:latin typeface="Calibri" panose="020F0502020204030204" pitchFamily="34" charset="0"/>
                <a:ea typeface="Times New Roman" panose="02020603050405020304" pitchFamily="18" charset="0"/>
                <a:cs typeface="Times New Roman" panose="02020603050405020304" pitchFamily="18" charset="0"/>
              </a:rPr>
              <a:t> Am, Black/African American; NH/PI, Native Hawaiian or Pacific Islander;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326787" y="1181100"/>
            <a:ext cx="249042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Transplant </a:t>
            </a:r>
            <a:r>
              <a:rPr lang="en-US" sz="1600" b="1" dirty="0">
                <a:latin typeface="Calibri" panose="020F0502020204030204" pitchFamily="34" charset="0"/>
                <a:ea typeface="Times New Roman" panose="02020603050405020304" pitchFamily="18" charset="0"/>
                <a:cs typeface="Segoe UI" panose="020B0502040204020203" pitchFamily="34" charset="0"/>
              </a:rPr>
              <a:t>rates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00192"/>
            <a:ext cx="6858014" cy="4038608"/>
          </a:xfrm>
          <a:prstGeom prst="rect">
            <a:avLst/>
          </a:prstGeom>
        </p:spPr>
      </p:pic>
    </p:spTree>
    <p:extLst>
      <p:ext uri="{BB962C8B-B14F-4D97-AF65-F5344CB8AC3E}">
        <p14:creationId xmlns:p14="http://schemas.microsoft.com/office/powerpoint/2010/main" val="2797421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6.17 Number of living-donor transplants and unadjusted transplant rates among living-donor kidney recipients, by recipient primary cause of ESRD, 1999-2016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90500" y="5486400"/>
            <a:ext cx="87630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primary cause of ESRD. (b) Unadjusted living-donor kidney transplant rates by recipient primary cause of ESRD. Note that trends may be influenced by changes to the kidney allocation system (KAS) policy that were implemented in December 2014. Abbreviations: DM, diabetes mellitus; ESRD, end-stage renal disease; GN, glomerulonephritis; HTN, hypertension;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324100" y="1181100"/>
            <a:ext cx="459593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transplants by primary cause of ESRD</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24000"/>
            <a:ext cx="6858014" cy="4038608"/>
          </a:xfrm>
          <a:prstGeom prst="rect">
            <a:avLst/>
          </a:prstGeom>
        </p:spPr>
      </p:pic>
    </p:spTree>
    <p:extLst>
      <p:ext uri="{BB962C8B-B14F-4D97-AF65-F5344CB8AC3E}">
        <p14:creationId xmlns:p14="http://schemas.microsoft.com/office/powerpoint/2010/main" val="1228509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6.17 Number of living-donor transplants and unadjusted transplant rates among living-donor kidney recipients, by recipient primary cause of ESRD, 1999-2016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90500" y="5502414"/>
            <a:ext cx="87630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E.8(3) and E.9(3). (a) Living-donor kidney transplant counts by recipient primary cause of ESRD. (b) Unadjusted living-donor kidney transplant rates by recipient primary cause of ESRD. Note that trends may be influenced by changes to the kidney allocation system (KAS) policy that were implemented in December 2014. Abbreviations: DM, diabetes mellitus; ESRD, end-stage renal disease; GN, glomerulonephritis; HTN, hypertension;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00" i="1" dirty="0">
                <a:latin typeface="Calibri" panose="020F0502020204030204" pitchFamily="34" charset="0"/>
                <a:ea typeface="Times New Roman" panose="02020603050405020304" pitchFamily="18" charset="0"/>
                <a:cs typeface="Times New Roman" panose="02020603050405020304" pitchFamily="18" charset="0"/>
              </a:rPr>
              <a:t>, patient-years;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550645" y="1143000"/>
            <a:ext cx="404271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Transplant </a:t>
            </a:r>
            <a:r>
              <a:rPr lang="en-US" sz="1600" b="1" dirty="0">
                <a:latin typeface="Calibri" panose="020F0502020204030204" pitchFamily="34" charset="0"/>
                <a:ea typeface="Times New Roman" panose="02020603050405020304" pitchFamily="18" charset="0"/>
                <a:cs typeface="Segoe UI" panose="020B0502040204020203" pitchFamily="34" charset="0"/>
              </a:rPr>
              <a:t>rates by primary cause of ESRD</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23992"/>
            <a:ext cx="6858014" cy="4038608"/>
          </a:xfrm>
          <a:prstGeom prst="rect">
            <a:avLst/>
          </a:prstGeom>
        </p:spPr>
      </p:pic>
    </p:spTree>
    <p:extLst>
      <p:ext uri="{BB962C8B-B14F-4D97-AF65-F5344CB8AC3E}">
        <p14:creationId xmlns:p14="http://schemas.microsoft.com/office/powerpoint/2010/main" val="2771245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 Percentage of dialysis patients who were wait-listed,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7" name="Rectangle 6"/>
          <p:cNvSpPr/>
          <p:nvPr/>
        </p:nvSpPr>
        <p:spPr>
          <a:xfrm>
            <a:off x="1142993" y="5362933"/>
            <a:ext cx="6858014" cy="1112612"/>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E.4. Percentage of dialysis patients on the kidney waiting list is for all dialysis patients. Note that trends may be influenced by changes to the kidney allocation system (KAS) policy that were implemented in December 2014 as described more fully in the text above. </a:t>
            </a:r>
          </a:p>
          <a:p>
            <a:pPr>
              <a:lnSpc>
                <a:spcPct val="115000"/>
              </a:lnSpc>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Constantia" panose="02030602050306030303"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230537"/>
            <a:ext cx="6858014" cy="4038608"/>
          </a:xfrm>
          <a:prstGeom prst="rect">
            <a:avLst/>
          </a:prstGeom>
        </p:spPr>
      </p:pic>
    </p:spTree>
    <p:extLst>
      <p:ext uri="{BB962C8B-B14F-4D97-AF65-F5344CB8AC3E}">
        <p14:creationId xmlns:p14="http://schemas.microsoft.com/office/powerpoint/2010/main" val="359128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152400" y="317232"/>
            <a:ext cx="8991600" cy="876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6.18 Number of paired donation transplants and percent of all living-donor transplants, 2002-2016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3" y="5323382"/>
            <a:ext cx="6858014"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Data are obtained from the Organ Procurement and Transplantation Network (OPTN). Paired donation transplant counts and percent of all living-donor transplants. Note that trends may be influenced by changes to the kidney allocation system (KAS) policy that were implemented in December 2014.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239153"/>
            <a:ext cx="6858014" cy="4038608"/>
          </a:xfrm>
          <a:prstGeom prst="rect">
            <a:avLst/>
          </a:prstGeom>
        </p:spPr>
      </p:pic>
    </p:spTree>
    <p:extLst>
      <p:ext uri="{BB962C8B-B14F-4D97-AF65-F5344CB8AC3E}">
        <p14:creationId xmlns:p14="http://schemas.microsoft.com/office/powerpoint/2010/main" val="3990357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0" y="0"/>
            <a:ext cx="9144000" cy="838200"/>
          </a:xfrm>
        </p:spPr>
        <p:txBody>
          <a:bodyPr/>
          <a:lstStyle/>
          <a:p>
            <a:pPr marL="0" marR="0">
              <a:spcBef>
                <a:spcPts val="0"/>
              </a:spcBef>
              <a:spcAft>
                <a:spcPts val="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6.19 Number of deceased kidney donors and unadjusted kidney donation rates, by donor age,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884465" y="5327494"/>
            <a:ext cx="737507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age.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00400" y="838200"/>
            <a:ext cx="2623475"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donors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130" y="1274794"/>
            <a:ext cx="6858014" cy="4038608"/>
          </a:xfrm>
          <a:prstGeom prst="rect">
            <a:avLst/>
          </a:prstGeom>
        </p:spPr>
      </p:pic>
    </p:spTree>
    <p:extLst>
      <p:ext uri="{BB962C8B-B14F-4D97-AF65-F5344CB8AC3E}">
        <p14:creationId xmlns:p14="http://schemas.microsoft.com/office/powerpoint/2010/main" val="3384812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0" y="0"/>
            <a:ext cx="9144000" cy="838200"/>
          </a:xfrm>
        </p:spPr>
        <p:txBody>
          <a:bodyPr/>
          <a:lstStyle/>
          <a:p>
            <a:pPr marL="0" marR="0">
              <a:spcBef>
                <a:spcPts val="0"/>
              </a:spcBef>
              <a:spcAft>
                <a:spcPts val="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6.19 Number of deceased kidney donors and unadjusted kidney donation rates, by donor age,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657225" y="5397939"/>
            <a:ext cx="7600964"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age.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48037" y="838200"/>
            <a:ext cx="2328201"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600" b="1" dirty="0">
                <a:latin typeface="Calibri" panose="020F0502020204030204" pitchFamily="34" charset="0"/>
                <a:ea typeface="Times New Roman" panose="02020603050405020304" pitchFamily="18" charset="0"/>
                <a:cs typeface="Segoe UI" panose="020B0502040204020203" pitchFamily="34" charset="0"/>
              </a:rPr>
              <a:t>Donation rates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1359331"/>
            <a:ext cx="6858014" cy="4038608"/>
          </a:xfrm>
          <a:prstGeom prst="rect">
            <a:avLst/>
          </a:prstGeom>
        </p:spPr>
      </p:pic>
    </p:spTree>
    <p:extLst>
      <p:ext uri="{BB962C8B-B14F-4D97-AF65-F5344CB8AC3E}">
        <p14:creationId xmlns:p14="http://schemas.microsoft.com/office/powerpoint/2010/main" val="3317693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0" y="0"/>
            <a:ext cx="9144000" cy="876300"/>
          </a:xfrm>
        </p:spPr>
        <p:txBody>
          <a:bodyPr/>
          <a:lstStyle/>
          <a:p>
            <a:pPr marL="0" marR="0">
              <a:spcBef>
                <a:spcPts val="6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6.20 Number of deceased kidney donors and unadjusted kidney donation rates, by donor sex,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266070" y="5427702"/>
            <a:ext cx="82677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sex. Note that trends may be influenced by changes to the kidney allocation system (KAS) policy that were implemented in December 2014.</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99917" y="839193"/>
            <a:ext cx="260000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donors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106909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3" name="Title 2"/>
          <p:cNvSpPr>
            <a:spLocks noGrp="1"/>
          </p:cNvSpPr>
          <p:nvPr>
            <p:ph type="title"/>
          </p:nvPr>
        </p:nvSpPr>
        <p:spPr>
          <a:xfrm>
            <a:off x="0" y="0"/>
            <a:ext cx="9144000" cy="876300"/>
          </a:xfrm>
        </p:spPr>
        <p:txBody>
          <a:bodyPr/>
          <a:lstStyle/>
          <a:p>
            <a:pPr marL="0" marR="0">
              <a:spcBef>
                <a:spcPts val="6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6.20 Number of deceased kidney donors and unadjusted kidney donation rates, by donor sex,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266070" y="5448304"/>
            <a:ext cx="82677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sex. Note that trends may be influenced by changes to the kidney allocation system (KAS) policy that were implemented in December 2014.</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247553" y="842075"/>
            <a:ext cx="2304735"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Donation </a:t>
            </a:r>
            <a:r>
              <a:rPr lang="en-US" sz="1600" b="1" dirty="0">
                <a:latin typeface="Calibri" panose="020F0502020204030204" pitchFamily="34" charset="0"/>
                <a:ea typeface="Times New Roman" panose="02020603050405020304" pitchFamily="18" charset="0"/>
                <a:cs typeface="Segoe UI" panose="020B0502040204020203" pitchFamily="34" charset="0"/>
              </a:rPr>
              <a:t>rates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836753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35</a:t>
            </a:fld>
            <a:endParaRPr lang="en-US" dirty="0"/>
          </a:p>
        </p:txBody>
      </p:sp>
      <p:sp>
        <p:nvSpPr>
          <p:cNvPr id="3" name="Title 2"/>
          <p:cNvSpPr>
            <a:spLocks noGrp="1"/>
          </p:cNvSpPr>
          <p:nvPr>
            <p:ph type="title"/>
          </p:nvPr>
        </p:nvSpPr>
        <p:spPr>
          <a:xfrm>
            <a:off x="0" y="0"/>
            <a:ext cx="9144000" cy="876300"/>
          </a:xfrm>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6.21 Number of deceased kidney donors and unadjusted kidney donation rates, by donor race,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419100" y="5399165"/>
            <a:ext cx="85344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The U.S. death population data are obtained from the Centers for Disease Control and Prevention; the deceased-donor data are obtained from the Organ Procurement and Transplantation Network (OPTN). Deceased-donor kidney donation counts and rates by donor race. Note that trends may be influenced by changes to the kidney allocation system (KAS) policy that were implemented in December 2014. Abbreviations: AI/AN, American Indian or Alaska Native; Asian/PI, Asian/Pacific Islander; Black/</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00" i="1" dirty="0">
                <a:latin typeface="Calibri" panose="020F0502020204030204" pitchFamily="34" charset="0"/>
                <a:ea typeface="Times New Roman" panose="02020603050405020304" pitchFamily="18" charset="0"/>
                <a:cs typeface="Times New Roman" panose="02020603050405020304" pitchFamily="18" charset="0"/>
              </a:rPr>
              <a:t> Am, Black/African American.</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30158" y="871818"/>
            <a:ext cx="2683684"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donors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295400"/>
            <a:ext cx="6858014" cy="4038608"/>
          </a:xfrm>
          <a:prstGeom prst="rect">
            <a:avLst/>
          </a:prstGeom>
        </p:spPr>
      </p:pic>
    </p:spTree>
    <p:extLst>
      <p:ext uri="{BB962C8B-B14F-4D97-AF65-F5344CB8AC3E}">
        <p14:creationId xmlns:p14="http://schemas.microsoft.com/office/powerpoint/2010/main" val="3460581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36</a:t>
            </a:fld>
            <a:endParaRPr lang="en-US" dirty="0"/>
          </a:p>
        </p:txBody>
      </p:sp>
      <p:sp>
        <p:nvSpPr>
          <p:cNvPr id="3" name="Title 2"/>
          <p:cNvSpPr>
            <a:spLocks noGrp="1"/>
          </p:cNvSpPr>
          <p:nvPr>
            <p:ph type="title"/>
          </p:nvPr>
        </p:nvSpPr>
        <p:spPr>
          <a:xfrm>
            <a:off x="0" y="0"/>
            <a:ext cx="9144000" cy="876300"/>
          </a:xfrm>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6.21 Number of deceased kidney donors and unadjusted kidney donation rates, by donor race,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419100" y="5393268"/>
            <a:ext cx="85344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The U.S. death population data are obtained from the Centers for Disease Control and Prevention; the deceased-donor data are obtained from the Organ Procurement and Transplantation Network (OPTN). Deceased-donor kidney donation counts and rates by donor race. Note that trends may be influenced by changes to the kidney allocation system (KAS) policy that were implemented in December 2014. Abbreviations: AI/AN, American Indian or Alaska Native; Asian/PI, Asian/Pacific Islander; Black/</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00" i="1" dirty="0">
                <a:latin typeface="Calibri" panose="020F0502020204030204" pitchFamily="34" charset="0"/>
                <a:ea typeface="Times New Roman" panose="02020603050405020304" pitchFamily="18" charset="0"/>
                <a:cs typeface="Times New Roman" panose="02020603050405020304" pitchFamily="18" charset="0"/>
              </a:rPr>
              <a:t> Am, Black/African American.</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048000" y="879999"/>
            <a:ext cx="2388411"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Donation </a:t>
            </a:r>
            <a:r>
              <a:rPr lang="en-US" sz="1600" b="1" dirty="0">
                <a:latin typeface="Calibri" panose="020F0502020204030204" pitchFamily="34" charset="0"/>
                <a:ea typeface="Times New Roman" panose="02020603050405020304" pitchFamily="18" charset="0"/>
                <a:cs typeface="Segoe UI" panose="020B0502040204020203" pitchFamily="34" charset="0"/>
              </a:rPr>
              <a:t>rates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1330456"/>
            <a:ext cx="6858014" cy="4038608"/>
          </a:xfrm>
          <a:prstGeom prst="rect">
            <a:avLst/>
          </a:prstGeom>
        </p:spPr>
      </p:pic>
    </p:spTree>
    <p:extLst>
      <p:ext uri="{BB962C8B-B14F-4D97-AF65-F5344CB8AC3E}">
        <p14:creationId xmlns:p14="http://schemas.microsoft.com/office/powerpoint/2010/main" val="3571993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37</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6.22 Number of deceased kidney donors and unadjusted kidney donation rates, for traumatic deaths, by donor age,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342899" y="5555618"/>
            <a:ext cx="84582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age. Note that trends may be influenced by changes to the kidney allocation system (KAS) policy that were implemented in December 2014.</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60262" y="1130834"/>
            <a:ext cx="2623475"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donors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23992"/>
            <a:ext cx="6858014" cy="4038608"/>
          </a:xfrm>
          <a:prstGeom prst="rect">
            <a:avLst/>
          </a:prstGeom>
        </p:spPr>
      </p:pic>
    </p:spTree>
    <p:extLst>
      <p:ext uri="{BB962C8B-B14F-4D97-AF65-F5344CB8AC3E}">
        <p14:creationId xmlns:p14="http://schemas.microsoft.com/office/powerpoint/2010/main" val="3707013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38</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6.22 Number of deceased kidney donors and unadjusted kidney donation rates, for traumatic deaths, by donor age,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342899" y="5543614"/>
            <a:ext cx="84582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age. Note that trends may be influenced by changes to the kidney allocation system (KAS) policy that were implemented in December 2014.</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407899" y="1130834"/>
            <a:ext cx="2328201"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600" b="1" dirty="0">
                <a:latin typeface="Calibri" panose="020F0502020204030204" pitchFamily="34" charset="0"/>
                <a:ea typeface="Times New Roman" panose="02020603050405020304" pitchFamily="18" charset="0"/>
                <a:cs typeface="Segoe UI" panose="020B0502040204020203" pitchFamily="34" charset="0"/>
              </a:rPr>
              <a:t>Donation rates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85892"/>
            <a:ext cx="6858014" cy="4038608"/>
          </a:xfrm>
          <a:prstGeom prst="rect">
            <a:avLst/>
          </a:prstGeom>
        </p:spPr>
      </p:pic>
    </p:spTree>
    <p:extLst>
      <p:ext uri="{BB962C8B-B14F-4D97-AF65-F5344CB8AC3E}">
        <p14:creationId xmlns:p14="http://schemas.microsoft.com/office/powerpoint/2010/main" val="1184093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39</a:t>
            </a:fld>
            <a:endParaRPr lang="en-US" dirty="0"/>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6.23 Number of deceased kidney donors and unadjusted kidney donation rates, for traumatic deaths, by donor sex,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481208" y="5562600"/>
            <a:ext cx="81153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sex. Note that trends may be influenced by changes to the kidney allocation system (KAS) policy that were implemented in December 2014.</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54823" y="1144985"/>
            <a:ext cx="260000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donors by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523992"/>
            <a:ext cx="6858014" cy="4038608"/>
          </a:xfrm>
          <a:prstGeom prst="rect">
            <a:avLst/>
          </a:prstGeom>
        </p:spPr>
      </p:pic>
    </p:spTree>
    <p:extLst>
      <p:ext uri="{BB962C8B-B14F-4D97-AF65-F5344CB8AC3E}">
        <p14:creationId xmlns:p14="http://schemas.microsoft.com/office/powerpoint/2010/main" val="3179740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6.3 Percentage of incident patients who were wait-listed or received a kidney transplant within one year of ESRD initiation, by age, 1999-2015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2" y="5542002"/>
            <a:ext cx="6858015"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E.5(2). Waiting list or transplantation among incident ESRD patients by age (0-74 years). Note that trends may be influenced by changes to the kidney allocation system (KAS) policy that were implemented in December 2014, as more fully described in the text above.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82844"/>
            <a:ext cx="6858014" cy="4117856"/>
          </a:xfrm>
          <a:prstGeom prst="rect">
            <a:avLst/>
          </a:prstGeom>
        </p:spPr>
      </p:pic>
    </p:spTree>
    <p:extLst>
      <p:ext uri="{BB962C8B-B14F-4D97-AF65-F5344CB8AC3E}">
        <p14:creationId xmlns:p14="http://schemas.microsoft.com/office/powerpoint/2010/main" val="623156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40</a:t>
            </a:fld>
            <a:endParaRPr lang="en-US" dirty="0"/>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6.23 Number of deceased kidney donors and unadjusted kidney donation rates, for traumatic deaths, by donor sex, 2002-2016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484862" y="5615836"/>
            <a:ext cx="8115300" cy="553998"/>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Data on the annual number of deaths in the U.S. population are obtained from the Centers for Disease Control and Prevention; the deceased-donor data are obtained from the Organ Procurement and Transplantation Network (OPTN). Deceased-donor kidney donation counts and rates by donor sex. Note that trends may be influenced by changes to the kidney allocation system (KAS) policy that were implemented in December 2014.</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419632" y="1144985"/>
            <a:ext cx="2304735"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Donation </a:t>
            </a:r>
            <a:r>
              <a:rPr lang="en-US" sz="1600" b="1" dirty="0">
                <a:latin typeface="Calibri" panose="020F0502020204030204" pitchFamily="34" charset="0"/>
                <a:ea typeface="Times New Roman" panose="02020603050405020304" pitchFamily="18" charset="0"/>
                <a:cs typeface="Segoe UI" panose="020B0502040204020203" pitchFamily="34" charset="0"/>
              </a:rPr>
              <a:t>rates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00192"/>
            <a:ext cx="6858014" cy="4038608"/>
          </a:xfrm>
          <a:prstGeom prst="rect">
            <a:avLst/>
          </a:prstGeom>
        </p:spPr>
      </p:pic>
    </p:spTree>
    <p:extLst>
      <p:ext uri="{BB962C8B-B14F-4D97-AF65-F5344CB8AC3E}">
        <p14:creationId xmlns:p14="http://schemas.microsoft.com/office/powerpoint/2010/main" val="1048374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41</a:t>
            </a:fld>
            <a:endParaRPr lang="en-US" dirty="0"/>
          </a:p>
        </p:txBody>
      </p:sp>
      <p:sp>
        <p:nvSpPr>
          <p:cNvPr id="3" name="Title 2"/>
          <p:cNvSpPr>
            <a:spLocks noGrp="1"/>
          </p:cNvSpPr>
          <p:nvPr>
            <p:ph type="title"/>
          </p:nvPr>
        </p:nvSpPr>
        <p:spPr>
          <a:xfrm>
            <a:off x="0" y="0"/>
            <a:ext cx="9144000" cy="1345426"/>
          </a:xfrm>
        </p:spPr>
        <p:txBody>
          <a:bodyPr/>
          <a:lstStyle/>
          <a:p>
            <a:pPr marL="0" marR="0">
              <a:lnSpc>
                <a:spcPct val="115000"/>
              </a:lnSpc>
              <a:spcBef>
                <a:spcPts val="0"/>
              </a:spcBef>
              <a:spcAft>
                <a:spcPts val="1000"/>
              </a:spcAft>
            </a:pPr>
            <a:r>
              <a:rPr lang="en-US" sz="2200" b="1" spc="30" dirty="0" err="1">
                <a:latin typeface="Calibri" panose="020F0502020204030204" pitchFamily="34" charset="0"/>
                <a:ea typeface="Calibri" panose="020F0502020204030204" pitchFamily="34" charset="0"/>
                <a:cs typeface="Times New Roman" panose="02020603050405020304" pitchFamily="18" charset="0"/>
              </a:rPr>
              <a:t>vol</a:t>
            </a:r>
            <a:r>
              <a:rPr lang="en-US" sz="2200" b="1" spc="30" dirty="0">
                <a:latin typeface="Calibri" panose="020F0502020204030204" pitchFamily="34" charset="0"/>
                <a:ea typeface="Calibri" panose="020F0502020204030204" pitchFamily="34" charset="0"/>
                <a:cs typeface="Times New Roman" panose="02020603050405020304" pitchFamily="18" charset="0"/>
              </a:rPr>
              <a:t> 2 Figure 6.24 Number of deceased kidney donors and unadjusted kidney donation rates, for traumatic deaths, by donor race, 2002-2016</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466651" y="5406351"/>
            <a:ext cx="82677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The U.S. death population data are obtained from the Centers for Disease Control and Prevention; the deceased-donor data are obtained from the Organ Procurement and Transplantation Network (OPTN). Deceased-donor kidney donation counts and rates by donor race. Note that trends may be influenced by changes to the kidney allocation system (KAS) policy that were implemented in December 2014. Abbreviations: AI/AN, American Indian or Alaska Native; Asian/PI, Asian/Pacific Islander; Black/</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00" i="1" dirty="0">
                <a:latin typeface="Calibri" panose="020F0502020204030204" pitchFamily="34" charset="0"/>
                <a:ea typeface="Times New Roman" panose="02020603050405020304" pitchFamily="18" charset="0"/>
                <a:cs typeface="Times New Roman" panose="02020603050405020304" pitchFamily="18" charset="0"/>
              </a:rPr>
              <a:t> Am, Black/African American.</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58659" y="956846"/>
            <a:ext cx="2683684"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Number </a:t>
            </a:r>
            <a:r>
              <a:rPr lang="en-US" sz="1600" b="1" dirty="0">
                <a:latin typeface="Calibri" panose="020F0502020204030204" pitchFamily="34" charset="0"/>
                <a:ea typeface="Times New Roman" panose="02020603050405020304" pitchFamily="18" charset="0"/>
                <a:cs typeface="Segoe UI" panose="020B0502040204020203" pitchFamily="34" charset="0"/>
              </a:rPr>
              <a:t>of donors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494" y="1399537"/>
            <a:ext cx="6858014" cy="3836177"/>
          </a:xfrm>
          <a:prstGeom prst="rect">
            <a:avLst/>
          </a:prstGeom>
        </p:spPr>
      </p:pic>
    </p:spTree>
    <p:extLst>
      <p:ext uri="{BB962C8B-B14F-4D97-AF65-F5344CB8AC3E}">
        <p14:creationId xmlns:p14="http://schemas.microsoft.com/office/powerpoint/2010/main" val="4133487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42</a:t>
            </a:fld>
            <a:endParaRPr lang="en-US" dirty="0"/>
          </a:p>
        </p:txBody>
      </p:sp>
      <p:sp>
        <p:nvSpPr>
          <p:cNvPr id="3" name="Title 2"/>
          <p:cNvSpPr>
            <a:spLocks noGrp="1"/>
          </p:cNvSpPr>
          <p:nvPr>
            <p:ph type="title"/>
          </p:nvPr>
        </p:nvSpPr>
        <p:spPr>
          <a:xfrm>
            <a:off x="0" y="0"/>
            <a:ext cx="9144000" cy="1345426"/>
          </a:xfrm>
        </p:spPr>
        <p:txBody>
          <a:bodyPr/>
          <a:lstStyle/>
          <a:p>
            <a:pPr marL="0" marR="0">
              <a:lnSpc>
                <a:spcPct val="115000"/>
              </a:lnSpc>
              <a:spcBef>
                <a:spcPts val="0"/>
              </a:spcBef>
              <a:spcAft>
                <a:spcPts val="1000"/>
              </a:spcAft>
            </a:pPr>
            <a:r>
              <a:rPr lang="en-US" sz="2200" b="1" spc="30" dirty="0" err="1">
                <a:latin typeface="Calibri" panose="020F0502020204030204" pitchFamily="34" charset="0"/>
                <a:ea typeface="Calibri" panose="020F0502020204030204" pitchFamily="34" charset="0"/>
                <a:cs typeface="Times New Roman" panose="02020603050405020304" pitchFamily="18" charset="0"/>
              </a:rPr>
              <a:t>vol</a:t>
            </a:r>
            <a:r>
              <a:rPr lang="en-US" sz="2200" b="1" spc="30" dirty="0">
                <a:latin typeface="Calibri" panose="020F0502020204030204" pitchFamily="34" charset="0"/>
                <a:ea typeface="Calibri" panose="020F0502020204030204" pitchFamily="34" charset="0"/>
                <a:cs typeface="Times New Roman" panose="02020603050405020304" pitchFamily="18" charset="0"/>
              </a:rPr>
              <a:t> 2 Figure 6.24 Number of deceased kidney donors and unadjusted kidney donation rates, for traumatic deaths, by donor race, 2002-2016</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438149" y="5345347"/>
            <a:ext cx="82677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The U.S. death population data are obtained from the Centers for Disease Control and Prevention; the deceased-donor data are obtained from the Organ Procurement and Transplantation Network (OPTN). Deceased-donor kidney donation counts and rates by donor race. Note that trends may be influenced by changes to the kidney allocation system (KAS) policy that were implemented in December 2014. Abbreviations: AI/AN, American Indian or Alaska Native; Asian/PI, Asian/Pacific Islander; Black/</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00" i="1" dirty="0">
                <a:latin typeface="Calibri" panose="020F0502020204030204" pitchFamily="34" charset="0"/>
                <a:ea typeface="Times New Roman" panose="02020603050405020304" pitchFamily="18" charset="0"/>
                <a:cs typeface="Times New Roman" panose="02020603050405020304" pitchFamily="18" charset="0"/>
              </a:rPr>
              <a:t> Am, Black/African American.</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377794" y="922914"/>
            <a:ext cx="2388411"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Donation </a:t>
            </a:r>
            <a:r>
              <a:rPr lang="en-US" sz="1600" b="1" dirty="0">
                <a:latin typeface="Calibri" panose="020F0502020204030204" pitchFamily="34" charset="0"/>
                <a:ea typeface="Times New Roman" panose="02020603050405020304" pitchFamily="18" charset="0"/>
                <a:cs typeface="Segoe UI" panose="020B0502040204020203" pitchFamily="34" charset="0"/>
              </a:rPr>
              <a:t>rates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2" y="1306739"/>
            <a:ext cx="6858014" cy="4038608"/>
          </a:xfrm>
          <a:prstGeom prst="rect">
            <a:avLst/>
          </a:prstGeom>
        </p:spPr>
      </p:pic>
    </p:spTree>
    <p:extLst>
      <p:ext uri="{BB962C8B-B14F-4D97-AF65-F5344CB8AC3E}">
        <p14:creationId xmlns:p14="http://schemas.microsoft.com/office/powerpoint/2010/main" val="256438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43</a:t>
            </a:fld>
            <a:endParaRPr lang="en-US" dirty="0"/>
          </a:p>
        </p:txBody>
      </p:sp>
      <p:sp>
        <p:nvSpPr>
          <p:cNvPr id="3" name="Title 2"/>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6.25 Trends in 1-, 5-, &amp; 10-year kidney transplant graft survival, 1999-2015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2" y="5522205"/>
            <a:ext cx="6858015" cy="1061829"/>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Tables F.2, F.14, F.5, F.17, F.6, F.18. Outcomes among recipients of a first-time deceased-donor kidney transplant, unadjusted. Note that trends may be influenced by changes to the kidney allocation system (KAS) policy that were implemented in December 2014.</a:t>
            </a:r>
          </a:p>
          <a:p>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7" name="Rectangle 6"/>
          <p:cNvSpPr/>
          <p:nvPr/>
        </p:nvSpPr>
        <p:spPr>
          <a:xfrm>
            <a:off x="3733800" y="841082"/>
            <a:ext cx="184056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Deceased </a:t>
            </a:r>
            <a:r>
              <a:rPr lang="en-US" sz="1600" b="1" dirty="0">
                <a:latin typeface="Calibri" panose="020F0502020204030204" pitchFamily="34" charset="0"/>
                <a:ea typeface="Times New Roman" panose="02020603050405020304" pitchFamily="18" charset="0"/>
                <a:cs typeface="Segoe UI" panose="020B0502040204020203" pitchFamily="34" charset="0"/>
              </a:rPr>
              <a:t>donor</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1201987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44</a:t>
            </a:fld>
            <a:endParaRPr lang="en-US" dirty="0"/>
          </a:p>
        </p:txBody>
      </p:sp>
      <p:sp>
        <p:nvSpPr>
          <p:cNvPr id="3" name="Title 2"/>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6.25 Trends in 1-, 5-, &amp; 10-year kidney transplant graft survival, 1999-2015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2" y="5448304"/>
            <a:ext cx="6858015" cy="1061829"/>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Tables F.2, F.14, F.5, F.17, F.6, F.18. Outcomes among recipients of a first-time deceased-donor kidney transplant, unadjusted. Note that trends may be influenced by changes to the kidney allocation system (KAS) policy that were implemented in December 2014.</a:t>
            </a:r>
          </a:p>
          <a:p>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7" name="Rectangle 6"/>
          <p:cNvSpPr/>
          <p:nvPr/>
        </p:nvSpPr>
        <p:spPr>
          <a:xfrm>
            <a:off x="3868452" y="841082"/>
            <a:ext cx="1571264" cy="73866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600" b="1" dirty="0">
                <a:latin typeface="Calibri" panose="020F0502020204030204" pitchFamily="34" charset="0"/>
                <a:ea typeface="Times New Roman" panose="02020603050405020304" pitchFamily="18" charset="0"/>
                <a:cs typeface="Segoe UI" panose="020B0502040204020203" pitchFamily="34" charset="0"/>
              </a:rPr>
              <a:t>Living donor </a:t>
            </a:r>
          </a:p>
          <a:p>
            <a:pPr marL="91440" marR="0" indent="-91440" algn="ctr">
              <a:spcBef>
                <a:spcPts val="600"/>
              </a:spcBef>
              <a:spcAft>
                <a:spcPts val="600"/>
              </a:spcAft>
            </a:pP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2730708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45</a:t>
            </a:fld>
            <a:endParaRPr lang="en-US" dirty="0"/>
          </a:p>
        </p:txBody>
      </p:sp>
      <p:sp>
        <p:nvSpPr>
          <p:cNvPr id="3" name="Title 2"/>
          <p:cNvSpPr>
            <a:spLocks noGrp="1"/>
          </p:cNvSpPr>
          <p:nvPr>
            <p:ph type="title"/>
          </p:nvPr>
        </p:nvSpPr>
        <p:spPr>
          <a:xfrm>
            <a:off x="0" y="0"/>
            <a:ext cx="9144000" cy="876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6.26 Trends in 1-, 5-, &amp; 10-year kidney transplant patient survival, 1999-2015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292776" y="5543424"/>
            <a:ext cx="6858014"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I.26, I.29, I.30, I.32, I.35, I.36. Survival probabilities among recipients of a first-time living-donor kidney transplant, unadjusted.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733800" y="775841"/>
            <a:ext cx="184056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Deceased </a:t>
            </a:r>
            <a:r>
              <a:rPr lang="en-US" sz="1600" b="1" dirty="0">
                <a:latin typeface="Calibri" panose="020F0502020204030204" pitchFamily="34" charset="0"/>
                <a:ea typeface="Times New Roman" panose="02020603050405020304" pitchFamily="18" charset="0"/>
                <a:cs typeface="Segoe UI" panose="020B0502040204020203" pitchFamily="34" charset="0"/>
              </a:rPr>
              <a:t>donor</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3209773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46</a:t>
            </a:fld>
            <a:endParaRPr lang="en-US" dirty="0"/>
          </a:p>
        </p:txBody>
      </p:sp>
      <p:sp>
        <p:nvSpPr>
          <p:cNvPr id="3" name="Title 2"/>
          <p:cNvSpPr>
            <a:spLocks noGrp="1"/>
          </p:cNvSpPr>
          <p:nvPr>
            <p:ph type="title"/>
          </p:nvPr>
        </p:nvSpPr>
        <p:spPr>
          <a:xfrm>
            <a:off x="0" y="0"/>
            <a:ext cx="9144000" cy="876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6.26 Trends in 1-, 5-, &amp; 10-year kidney transplant patient survival, 1999-2015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2" y="5448304"/>
            <a:ext cx="6858015"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I.26, I.29, I.30, I.32, I.35, I.36. Survival probabilities among recipients of a first-time living-donor kidney transplant, unadjusted.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809611" y="775841"/>
            <a:ext cx="152477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Living </a:t>
            </a:r>
            <a:r>
              <a:rPr lang="en-US" sz="1600" b="1" dirty="0">
                <a:latin typeface="Calibri" panose="020F0502020204030204" pitchFamily="34" charset="0"/>
                <a:ea typeface="Times New Roman" panose="02020603050405020304" pitchFamily="18" charset="0"/>
                <a:cs typeface="Segoe UI" panose="020B0502040204020203" pitchFamily="34" charset="0"/>
              </a:rPr>
              <a:t>donor</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979881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6.4 Median waiting time for kidney transplant, 1999-2011</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3" y="5543490"/>
            <a:ext cx="6858014"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E.2. Median waiting time to kidney transplant. Median waiting time is calculated for all candidates enrolled on the waiting list in a given year.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1087374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6.5 Percent of patients transplanted (living or deceased-donor) within one year of wait-listing, 1999-2015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1142992" y="5543490"/>
            <a:ext cx="6858015" cy="461665"/>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and the Organ Procurement and Transplantation Network (OPTN). Abbreviation: ESRD, end-stage renal disease.</a:t>
            </a:r>
            <a:endParaRPr lang="en-US" sz="1200"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4188268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0"/>
            <a:ext cx="9144000" cy="914400"/>
          </a:xfrm>
        </p:spPr>
        <p:txBody>
          <a:bodyPr/>
          <a:lstStyle/>
          <a:p>
            <a:pPr marL="0" marR="0">
              <a:spcBef>
                <a:spcPts val="0"/>
              </a:spcBef>
              <a:spcAft>
                <a:spcPts val="600"/>
              </a:spcAft>
              <a:tabLst>
                <a:tab pos="685800" algn="l"/>
              </a:tabLs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Table 6.1 Reported outcomes within three years since first listing in 2013, by blood type, PRA, and age</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46435123"/>
              </p:ext>
            </p:extLst>
          </p:nvPr>
        </p:nvGraphicFramePr>
        <p:xfrm>
          <a:off x="1676399" y="925652"/>
          <a:ext cx="7365589" cy="5340351"/>
        </p:xfrm>
        <a:graphic>
          <a:graphicData uri="http://schemas.openxmlformats.org/drawingml/2006/table">
            <a:tbl>
              <a:tblPr firstRow="1" firstCol="1" bandRow="1"/>
              <a:tblGrid>
                <a:gridCol w="936768">
                  <a:extLst>
                    <a:ext uri="{9D8B030D-6E8A-4147-A177-3AD203B41FA5}">
                      <a16:colId xmlns:a16="http://schemas.microsoft.com/office/drawing/2014/main" val="2967672518"/>
                    </a:ext>
                  </a:extLst>
                </a:gridCol>
                <a:gridCol w="539893">
                  <a:extLst>
                    <a:ext uri="{9D8B030D-6E8A-4147-A177-3AD203B41FA5}">
                      <a16:colId xmlns:a16="http://schemas.microsoft.com/office/drawing/2014/main" val="1059830748"/>
                    </a:ext>
                  </a:extLst>
                </a:gridCol>
                <a:gridCol w="724043">
                  <a:extLst>
                    <a:ext uri="{9D8B030D-6E8A-4147-A177-3AD203B41FA5}">
                      <a16:colId xmlns:a16="http://schemas.microsoft.com/office/drawing/2014/main" val="1042767521"/>
                    </a:ext>
                  </a:extLst>
                </a:gridCol>
                <a:gridCol w="999696">
                  <a:extLst>
                    <a:ext uri="{9D8B030D-6E8A-4147-A177-3AD203B41FA5}">
                      <a16:colId xmlns:a16="http://schemas.microsoft.com/office/drawing/2014/main" val="2371115633"/>
                    </a:ext>
                  </a:extLst>
                </a:gridCol>
                <a:gridCol w="732912">
                  <a:extLst>
                    <a:ext uri="{9D8B030D-6E8A-4147-A177-3AD203B41FA5}">
                      <a16:colId xmlns:a16="http://schemas.microsoft.com/office/drawing/2014/main" val="3335524804"/>
                    </a:ext>
                  </a:extLst>
                </a:gridCol>
                <a:gridCol w="823483">
                  <a:extLst>
                    <a:ext uri="{9D8B030D-6E8A-4147-A177-3AD203B41FA5}">
                      <a16:colId xmlns:a16="http://schemas.microsoft.com/office/drawing/2014/main" val="2971145319"/>
                    </a:ext>
                  </a:extLst>
                </a:gridCol>
                <a:gridCol w="1034405">
                  <a:extLst>
                    <a:ext uri="{9D8B030D-6E8A-4147-A177-3AD203B41FA5}">
                      <a16:colId xmlns:a16="http://schemas.microsoft.com/office/drawing/2014/main" val="1060744615"/>
                    </a:ext>
                  </a:extLst>
                </a:gridCol>
                <a:gridCol w="1574389">
                  <a:extLst>
                    <a:ext uri="{9D8B030D-6E8A-4147-A177-3AD203B41FA5}">
                      <a16:colId xmlns:a16="http://schemas.microsoft.com/office/drawing/2014/main" val="2397593502"/>
                    </a:ext>
                  </a:extLst>
                </a:gridCol>
              </a:tblGrid>
              <a:tr h="158751">
                <a:tc gridSpan="3">
                  <a:txBody>
                    <a:bodyPr/>
                    <a:lstStyle/>
                    <a:p>
                      <a:pPr marL="0" marR="0" algn="ctr">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Patient characteristics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Number who received a living-donor 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Outcomes of patients who did not receive a living-donor 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7803902"/>
                  </a:ext>
                </a:extLst>
              </a:tr>
              <a:tr h="357189">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Blood Type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PRA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Total number of patients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Received a deceased-donor transplant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Still on waiting list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Removed from waiting list at death or reason other than transplant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433590"/>
                  </a:ext>
                </a:extLst>
              </a:tr>
              <a:tr h="142766">
                <a:tc rowSpan="8">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Blood Type 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PRA&lt;20</a:t>
                      </a: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122</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233</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73</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051025"/>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22≤Age≤44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1,268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022905"/>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45≤Age≤64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764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3,694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159066"/>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Age≥65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1,349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375720"/>
                  </a:ext>
                </a:extLst>
              </a:tr>
              <a:tr h="142766">
                <a:tc vMerge="1">
                  <a:txBody>
                    <a:bodyPr/>
                    <a:lstStyle/>
                    <a:p>
                      <a:endParaRPr lang="en-US"/>
                    </a:p>
                  </a:txBody>
                  <a:tcPr/>
                </a:tc>
                <a:tc rowSpan="4">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PRA≥20</a:t>
                      </a: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0≤Age≤21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85012"/>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22≤Age≤44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456052"/>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45≤Age≤64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242</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714705"/>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42</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1031"/>
                  </a:ext>
                </a:extLst>
              </a:tr>
              <a:tr h="142766">
                <a:tc rowSpan="8">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Blood Type 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PRA&lt;20</a:t>
                      </a: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984048"/>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22≤Age≤44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706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959958"/>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45≤Age≤64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255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1,734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889775"/>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275841"/>
                  </a:ext>
                </a:extLst>
              </a:tr>
              <a:tr h="142766">
                <a:tc vMerge="1">
                  <a:txBody>
                    <a:bodyPr/>
                    <a:lstStyle/>
                    <a:p>
                      <a:endParaRPr lang="en-US"/>
                    </a:p>
                  </a:txBody>
                  <a:tcPr/>
                </a:tc>
                <a:tc rowSpan="4">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PRA≥20</a:t>
                      </a: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0≤Age≤21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726089"/>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22≤Age≤44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620812"/>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45≤Age≤64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111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712530"/>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Age≥65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982216"/>
                  </a:ext>
                </a:extLst>
              </a:tr>
              <a:tr h="142766">
                <a:tc rowSpan="4">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Blood Type AB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PRA≥0</a:t>
                      </a: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0≤Age≤21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305293"/>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22≤Age≤44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691576"/>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45≤Age≤64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461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229245"/>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317296"/>
                  </a:ext>
                </a:extLst>
              </a:tr>
              <a:tr h="142766">
                <a:tc rowSpan="8">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Blood Type 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PRA&lt;20</a:t>
                      </a: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388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543555"/>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22≤Age≤44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639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2,196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62</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059080"/>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45≤Age≤64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839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5,686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632103"/>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232</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1,876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426197"/>
                  </a:ext>
                </a:extLst>
              </a:tr>
              <a:tr h="142766">
                <a:tc vMerge="1">
                  <a:txBody>
                    <a:bodyPr/>
                    <a:lstStyle/>
                    <a:p>
                      <a:endParaRPr lang="en-US"/>
                    </a:p>
                  </a:txBody>
                  <a:tcPr/>
                </a:tc>
                <a:tc rowSpan="4">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PRA≥20</a:t>
                      </a: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65191"/>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22≤Age≤44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53</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988289"/>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45≤Age≤64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335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26</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241747"/>
                  </a:ext>
                </a:extLst>
              </a:tr>
              <a:tr h="14276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40</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120838"/>
                  </a:ext>
                </a:extLst>
              </a:tr>
              <a:tr h="142766">
                <a:tc gridSpan="3">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4,378</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21,882</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51%</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24</a:t>
                      </a:r>
                    </a:p>
                  </a:txBody>
                  <a:tcPr marL="55634" marR="5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812772"/>
                  </a:ext>
                </a:extLst>
              </a:tr>
            </a:tbl>
          </a:graphicData>
        </a:graphic>
      </p:graphicFrame>
      <p:sp>
        <p:nvSpPr>
          <p:cNvPr id="7" name="Rectangle 6"/>
          <p:cNvSpPr/>
          <p:nvPr/>
        </p:nvSpPr>
        <p:spPr>
          <a:xfrm>
            <a:off x="202787" y="3582779"/>
            <a:ext cx="1473612" cy="2585323"/>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and the Organ Procurement and Transplantation Network (OPTN). Reported outcomes within three years since first listing in 2013, by blood type, PRA, and age. PRA is not dichotomized due to small sample size. * Suppressed due to inadequate sample size. A dot (.) represents a zero value. Abbreviations: ESRD, end-stage renal disease; PRA, panel reactive antibodies.</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434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0"/>
            <a:ext cx="9143999" cy="647700"/>
          </a:xfrm>
        </p:spPr>
        <p:txBody>
          <a:bodyPr/>
          <a:lstStyle/>
          <a:p>
            <a:pPr marL="0" marR="0">
              <a:spcBef>
                <a:spcPts val="0"/>
              </a:spcBef>
              <a:spcAft>
                <a:spcPts val="600"/>
              </a:spcAft>
              <a:tabLst>
                <a:tab pos="685800" algn="l"/>
              </a:tabLs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2 Table 6.2 Reported outcomes within five years since first listing in 2011, by blood type, PRA, and age </a:t>
            </a:r>
            <a:endParaRPr lang="en-US" sz="20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27341414"/>
              </p:ext>
            </p:extLst>
          </p:nvPr>
        </p:nvGraphicFramePr>
        <p:xfrm>
          <a:off x="542911" y="674086"/>
          <a:ext cx="8067689" cy="5037878"/>
        </p:xfrm>
        <a:graphic>
          <a:graphicData uri="http://schemas.openxmlformats.org/drawingml/2006/table">
            <a:tbl>
              <a:tblPr firstRow="1" firstCol="1" bandRow="1"/>
              <a:tblGrid>
                <a:gridCol w="908193">
                  <a:extLst>
                    <a:ext uri="{9D8B030D-6E8A-4147-A177-3AD203B41FA5}">
                      <a16:colId xmlns:a16="http://schemas.microsoft.com/office/drawing/2014/main" val="3113804459"/>
                    </a:ext>
                  </a:extLst>
                </a:gridCol>
                <a:gridCol w="612904">
                  <a:extLst>
                    <a:ext uri="{9D8B030D-6E8A-4147-A177-3AD203B41FA5}">
                      <a16:colId xmlns:a16="http://schemas.microsoft.com/office/drawing/2014/main" val="1184085270"/>
                    </a:ext>
                  </a:extLst>
                </a:gridCol>
                <a:gridCol w="919357">
                  <a:extLst>
                    <a:ext uri="{9D8B030D-6E8A-4147-A177-3AD203B41FA5}">
                      <a16:colId xmlns:a16="http://schemas.microsoft.com/office/drawing/2014/main" val="1686735888"/>
                    </a:ext>
                  </a:extLst>
                </a:gridCol>
                <a:gridCol w="919357">
                  <a:extLst>
                    <a:ext uri="{9D8B030D-6E8A-4147-A177-3AD203B41FA5}">
                      <a16:colId xmlns:a16="http://schemas.microsoft.com/office/drawing/2014/main" val="1076181843"/>
                    </a:ext>
                  </a:extLst>
                </a:gridCol>
                <a:gridCol w="957663">
                  <a:extLst>
                    <a:ext uri="{9D8B030D-6E8A-4147-A177-3AD203B41FA5}">
                      <a16:colId xmlns:a16="http://schemas.microsoft.com/office/drawing/2014/main" val="3500639871"/>
                    </a:ext>
                  </a:extLst>
                </a:gridCol>
                <a:gridCol w="1311815">
                  <a:extLst>
                    <a:ext uri="{9D8B030D-6E8A-4147-A177-3AD203B41FA5}">
                      <a16:colId xmlns:a16="http://schemas.microsoft.com/office/drawing/2014/main" val="3961278145"/>
                    </a:ext>
                  </a:extLst>
                </a:gridCol>
                <a:gridCol w="909964">
                  <a:extLst>
                    <a:ext uri="{9D8B030D-6E8A-4147-A177-3AD203B41FA5}">
                      <a16:colId xmlns:a16="http://schemas.microsoft.com/office/drawing/2014/main" val="4088412211"/>
                    </a:ext>
                  </a:extLst>
                </a:gridCol>
                <a:gridCol w="1528436">
                  <a:extLst>
                    <a:ext uri="{9D8B030D-6E8A-4147-A177-3AD203B41FA5}">
                      <a16:colId xmlns:a16="http://schemas.microsoft.com/office/drawing/2014/main" val="2692042842"/>
                    </a:ext>
                  </a:extLst>
                </a:gridCol>
              </a:tblGrid>
              <a:tr h="161078">
                <a:tc gridSpan="3">
                  <a:txBody>
                    <a:bodyPr/>
                    <a:lstStyle/>
                    <a:p>
                      <a:pPr marL="0" marR="0" algn="ctr">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Patient characteristics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Number who received a living-donor transplant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Outcomes of patients who did not receive a living-donor transplant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5926350"/>
                  </a:ext>
                </a:extLst>
              </a:tr>
              <a:tr h="362425">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Blood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Total number of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Received a deceased-donor transplant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Still on waiting list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Removed from waiting list at death or reason other than transplant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396783"/>
                  </a:ext>
                </a:extLst>
              </a:tr>
              <a:tr h="144858">
                <a:tc rowSpan="8">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Blood Type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PRA&lt;20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035828"/>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22≤Age≤44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337028"/>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45≤Age≤64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370160"/>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292094"/>
                  </a:ext>
                </a:extLst>
              </a:tr>
              <a:tr h="144858">
                <a:tc vMerge="1">
                  <a:txBody>
                    <a:bodyPr/>
                    <a:lstStyle/>
                    <a:p>
                      <a:endParaRPr lang="en-US"/>
                    </a:p>
                  </a:txBody>
                  <a:tcPr/>
                </a:tc>
                <a:tc rowSpan="4">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PRA≥20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788279"/>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22≤Age≤44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318232"/>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45≤Age≤64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911948"/>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232129"/>
                  </a:ext>
                </a:extLst>
              </a:tr>
              <a:tr h="144858">
                <a:tc rowSpan="8">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Blood Type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PRA&lt;20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0≤Age≤21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161068"/>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22≤Age≤44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631827"/>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45≤Age≤64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597092"/>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Age≥65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637297"/>
                  </a:ext>
                </a:extLst>
              </a:tr>
              <a:tr h="144858">
                <a:tc vMerge="1">
                  <a:txBody>
                    <a:bodyPr/>
                    <a:lstStyle/>
                    <a:p>
                      <a:endParaRPr lang="en-US"/>
                    </a:p>
                  </a:txBody>
                  <a:tcPr/>
                </a:tc>
                <a:tc rowSpan="4">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0≤Age≤21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182498"/>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22≤Age≤44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288100"/>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45≤Age≤64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797016"/>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362755"/>
                  </a:ext>
                </a:extLst>
              </a:tr>
              <a:tr h="144858">
                <a:tc rowSpan="4">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Blood Type 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364832"/>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22≤Age≤44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188506"/>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45≤Age≤64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561710"/>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628227"/>
                  </a:ext>
                </a:extLst>
              </a:tr>
              <a:tr h="144858">
                <a:tc rowSpan="8">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Blood Type 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PRA&lt;20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11134"/>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22≤Age≤44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2,036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59432"/>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45≤Age≤64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5,083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374686"/>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Age≥65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413386"/>
                  </a:ext>
                </a:extLst>
              </a:tr>
              <a:tr h="144858">
                <a:tc vMerge="1">
                  <a:txBody>
                    <a:bodyPr/>
                    <a:lstStyle/>
                    <a:p>
                      <a:endParaRPr lang="en-US"/>
                    </a:p>
                  </a:txBody>
                  <a:tcPr/>
                </a:tc>
                <a:tc rowSpan="4">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PRA≥20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0≤Age≤21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602279"/>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22≤Age≤44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707618"/>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45≤Age≤64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351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Arial" panose="020B0604020202020204" pitchFamily="34" charset="0"/>
                        </a:rPr>
                        <a:t>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92589"/>
                  </a:ext>
                </a:extLst>
              </a:tr>
              <a:tr h="1448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Age≥65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Arial" panose="020B0604020202020204" pitchFamily="34" charset="0"/>
                        </a:rPr>
                        <a:t>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503933"/>
                  </a:ext>
                </a:extLst>
              </a:tr>
              <a:tr h="144858">
                <a:tc gridSpan="3">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34" marR="5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916171"/>
                  </a:ext>
                </a:extLst>
              </a:tr>
            </a:tbl>
          </a:graphicData>
        </a:graphic>
      </p:graphicFrame>
      <p:sp>
        <p:nvSpPr>
          <p:cNvPr id="7" name="Rectangle 6"/>
          <p:cNvSpPr/>
          <p:nvPr/>
        </p:nvSpPr>
        <p:spPr>
          <a:xfrm>
            <a:off x="1676400" y="5731014"/>
            <a:ext cx="7086600" cy="707886"/>
          </a:xfrm>
          <a:prstGeom prst="rect">
            <a:avLst/>
          </a:prstGeom>
        </p:spPr>
        <p:txBody>
          <a:bodyPr wrap="square">
            <a:spAutoFit/>
          </a:bodyPr>
          <a:lstStyle/>
          <a:p>
            <a:r>
              <a:rPr lang="en-US" sz="1000" i="1" dirty="0">
                <a:latin typeface="Calibri" panose="020F0502020204030204" pitchFamily="34" charset="0"/>
                <a:ea typeface="SimSun" panose="02010600030101010101" pitchFamily="2" charset="-122"/>
                <a:cs typeface="Times New Roman" panose="02020603050405020304" pitchFamily="18" charset="0"/>
              </a:rPr>
              <a:t>Data Source: Special analyses, USRDS ESRD Database and the Organ Procurement and Transplantation Network (OPTN). Reported outcomes within five years since first listing in 2011, by blood type, PRA, and age. PRA is not dichotomized due to small sample size. * Suppressed due to inadequate sample size. A dot (.) represents a zero value. </a:t>
            </a:r>
            <a:r>
              <a:rPr lang="en-US" sz="1000" i="1" dirty="0">
                <a:latin typeface="Calibri" panose="020F0502020204030204" pitchFamily="34" charset="0"/>
                <a:ea typeface="Calibri" panose="020F0502020204030204" pitchFamily="34" charset="0"/>
                <a:cs typeface="Times New Roman" panose="02020603050405020304" pitchFamily="18" charset="0"/>
              </a:rPr>
              <a:t>Abbreviations: ESRD, end-stage renal disease; PRA, panel reactive antibodies.</a:t>
            </a:r>
            <a:endParaRPr lang="en-US" sz="1000" i="1" dirty="0"/>
          </a:p>
        </p:txBody>
      </p:sp>
    </p:spTree>
    <p:extLst>
      <p:ext uri="{BB962C8B-B14F-4D97-AF65-F5344CB8AC3E}">
        <p14:creationId xmlns:p14="http://schemas.microsoft.com/office/powerpoint/2010/main" val="207660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6.6 Number of kidney transplants by donor type, 1999-2016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2857500" y="6380937"/>
            <a:ext cx="3084843" cy="591363"/>
          </a:xfrm>
          <a:prstGeom prst="rect">
            <a:avLst/>
          </a:prstGeom>
        </p:spPr>
      </p:pic>
      <p:sp>
        <p:nvSpPr>
          <p:cNvPr id="5" name="Rectangle 4"/>
          <p:cNvSpPr/>
          <p:nvPr/>
        </p:nvSpPr>
        <p:spPr>
          <a:xfrm>
            <a:off x="970914" y="5524590"/>
            <a:ext cx="6858014"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E.8, E.8(2), and E.8(3). Number of kidney transplants by donor type. Note that trends may be influenced by changes to the kidney allocation system (KAS) policy that were implemented in December 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1292781"/>
            <a:ext cx="6858014" cy="4117856"/>
          </a:xfrm>
          <a:prstGeom prst="rect">
            <a:avLst/>
          </a:prstGeom>
        </p:spPr>
      </p:pic>
    </p:spTree>
    <p:extLst>
      <p:ext uri="{BB962C8B-B14F-4D97-AF65-F5344CB8AC3E}">
        <p14:creationId xmlns:p14="http://schemas.microsoft.com/office/powerpoint/2010/main" val="33378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359</TotalTime>
  <Words>5303</Words>
  <Application>Microsoft Office PowerPoint</Application>
  <PresentationFormat>On-screen Show (4:3)</PresentationFormat>
  <Paragraphs>816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SimSun</vt:lpstr>
      <vt:lpstr>Arial</vt:lpstr>
      <vt:lpstr>Calibri</vt:lpstr>
      <vt:lpstr>Candara</vt:lpstr>
      <vt:lpstr>Constantia</vt:lpstr>
      <vt:lpstr>Segoe UI</vt:lpstr>
      <vt:lpstr>Times New Roman</vt:lpstr>
      <vt:lpstr>ADR_PPT_Template_CKD</vt:lpstr>
      <vt:lpstr>PowerPoint Presentation</vt:lpstr>
      <vt:lpstr>vol 2 Figure 6.1 Number of patients wait-listed for kidney transplant, 1999-2016 </vt:lpstr>
      <vt:lpstr>vol 2 Figure 6.2 Percentage of dialysis patients who were wait-listed, 1999-2016 </vt:lpstr>
      <vt:lpstr>vol 2 Figure 6.3 Percentage of incident patients who were wait-listed or received a kidney transplant within one year of ESRD initiation, by age, 1999-2015 </vt:lpstr>
      <vt:lpstr>vol 2 Figure 6.4 Median waiting time for kidney transplant, 1999-2011 </vt:lpstr>
      <vt:lpstr>vol 2 Figure 6.5 Percent of patients transplanted (living or deceased-donor) within one year of wait-listing, 1999-2015 </vt:lpstr>
      <vt:lpstr>vol 2 Table 6.1 Reported outcomes within three years since first listing in 2013, by blood type, PRA, and age </vt:lpstr>
      <vt:lpstr>vol 2 Table 6.2 Reported outcomes within five years since first listing in 2011, by blood type, PRA, and age </vt:lpstr>
      <vt:lpstr>vol 2 Figure 6.6 Number of kidney transplants by donor type, 1999-2016 </vt:lpstr>
      <vt:lpstr>vol 2 Figure 6.7 Number of patients with a functioning kidney transplant, 1999-2016 </vt:lpstr>
      <vt:lpstr>vol 2 Figure 6.8 Unadjusted kidney transplant rates, by donor type, 1999-2016 </vt:lpstr>
      <vt:lpstr>vol 2 Table 6.3 Unadjusted kidney transplant rates, all donor types, by age, sex, race, and primary cause of ESRD, per 100 dialysis patient-years, 2007-2016  </vt:lpstr>
      <vt:lpstr>vol 2 Figure 6.9 Geographic distribution of unadjusted transplant rate by state, 2016 </vt:lpstr>
      <vt:lpstr>vol 2 Figure 6.10 Number of deceased-donor transplants and unadjusted transplant rates among deceased-donor kidney recipients, by recipient age, 1999-2016 </vt:lpstr>
      <vt:lpstr>vol 2 Figure 6.10 Number of deceased-donor transplants and unadjusted transplant rates among deceased-donor kidney recipients, by recipient age, 1999-2016 </vt:lpstr>
      <vt:lpstr>vol 2 Figure 6.11 Number of deceased-donor transplants and unadjusted transplant rates among deceased-donor kidney recipients, by recipient sex, 1999-2016 </vt:lpstr>
      <vt:lpstr>vol 2 Figure 6.11 Number of deceased-donor transplants and unadjusted transplant rates among deceased-donor kidney recipients, by recipient sex, 1999-2016 </vt:lpstr>
      <vt:lpstr>vol 2 Figure 6.12 Number of deceased-donor transplants and unadjusted transplant rates among deceased-donor kidney recipients, by recipient race, 1999-2016 </vt:lpstr>
      <vt:lpstr>vol 2 Figure 6.12 Number of deceased-donor transplants and unadjusted transplant rates among deceased-donor kidney recipients, by recipient race, 1999-2016 </vt:lpstr>
      <vt:lpstr>vol 2 Figure 6.13 Number of deceased-donor transplants and unadjusted transplant rates among deceased-donor kidney recipients, by recipient primary cause of ESRD, 1999-2016 </vt:lpstr>
      <vt:lpstr>vol 2 Figure 6.13 Number of deceased-donor transplants and unadjusted transplant rates among deceased-donor kidney recipients, by recipient primary cause of ESRD, 1999-2016 </vt:lpstr>
      <vt:lpstr>vol 2 Figure 6.14 Number of living-donor transplants and unadjusted transplant rates among living-donor kidney recipients, by recipient age, 1999-2016 </vt:lpstr>
      <vt:lpstr>vol 2 Figure 6.14 Number of living-donor transplants and unadjusted transplant rates among living-donor kidney recipients, by recipient age, 1999-2016 </vt:lpstr>
      <vt:lpstr>vol 2 Figure 6.15 Number of living-donor transplants and unadjusted transplant rates among living-donor kidney recipients, by recipient sex, 1999-2016 </vt:lpstr>
      <vt:lpstr>vol 2 Figure 6.15 Number of living-donor transplants and unadjusted transplant rates among living-donor kidney recipients, by recipient sex, 1999-2016 </vt:lpstr>
      <vt:lpstr>vol 2 Figure 6.16 Number of living-donor transplants and unadjusted transplant rates among living-donor kidney recipients, by recipient race, 1999-2016 </vt:lpstr>
      <vt:lpstr>vol 2 Figure 6.16 Number of living-donor transplants and unadjusted transplant rates among living-donor kidney recipients, by recipient race, 1999-2016 </vt:lpstr>
      <vt:lpstr>vol 2 Figure 6.17 Number of living-donor transplants and unadjusted transplant rates among living-donor kidney recipients, by recipient primary cause of ESRD, 1999-2016  </vt:lpstr>
      <vt:lpstr>vol 2 Figure 6.17 Number of living-donor transplants and unadjusted transplant rates among living-donor kidney recipients, by recipient primary cause of ESRD, 1999-2016  </vt:lpstr>
      <vt:lpstr>vol 2 Figure 6.18 Number of paired donation transplants and percent of all living-donor transplants, 2002-2016  </vt:lpstr>
      <vt:lpstr>vol 2 Figure 6.19 Number of deceased kidney donors and unadjusted kidney donation rates, by donor age, 2002-2016 </vt:lpstr>
      <vt:lpstr>vol 2 Figure 6.19 Number of deceased kidney donors and unadjusted kidney donation rates, by donor age, 2002-2016 </vt:lpstr>
      <vt:lpstr>vol 2 Figure 6.20 Number of deceased kidney donors and unadjusted kidney donation rates, by donor sex, 2002-2016 </vt:lpstr>
      <vt:lpstr>vol 2 Figure 6.20 Number of deceased kidney donors and unadjusted kidney donation rates, by donor sex, 2002-2016 </vt:lpstr>
      <vt:lpstr>vol 2 Figure 6.21 Number of deceased kidney donors and unadjusted kidney donation rates, by donor race, 2002-2016 </vt:lpstr>
      <vt:lpstr>vol 2 Figure 6.21 Number of deceased kidney donors and unadjusted kidney donation rates, by donor race, 2002-2016 </vt:lpstr>
      <vt:lpstr>vol 2 Figure 6.22 Number of deceased kidney donors and unadjusted kidney donation rates, for traumatic deaths, by donor age, 2002-2016 </vt:lpstr>
      <vt:lpstr>vol 2 Figure 6.22 Number of deceased kidney donors and unadjusted kidney donation rates, for traumatic deaths, by donor age, 2002-2016 </vt:lpstr>
      <vt:lpstr>vol 2 Figure 6.23 Number of deceased kidney donors and unadjusted kidney donation rates, for traumatic deaths, by donor sex, 2002-2016 </vt:lpstr>
      <vt:lpstr>vol 2 Figure 6.23 Number of deceased kidney donors and unadjusted kidney donation rates, for traumatic deaths, by donor sex, 2002-2016 </vt:lpstr>
      <vt:lpstr>vol 2 Figure 6.24 Number of deceased kidney donors and unadjusted kidney donation rates, for traumatic deaths, by donor race, 2002-2016 </vt:lpstr>
      <vt:lpstr>vol 2 Figure 6.24 Number of deceased kidney donors and unadjusted kidney donation rates, for traumatic deaths, by donor race, 2002-2016 </vt:lpstr>
      <vt:lpstr>vol 2 Figure 6.25 Trends in 1-, 5-, &amp; 10-year kidney transplant graft survival, 1999-2015 </vt:lpstr>
      <vt:lpstr>vol 2 Figure 6.25 Trends in 1-, 5-, &amp; 10-year kidney transplant graft survival, 1999-2015 </vt:lpstr>
      <vt:lpstr>vol 2 Figure 6.26 Trends in 1-, 5-, &amp; 10-year kidney transplant patient survival, 1999-2015 </vt:lpstr>
      <vt:lpstr>vol 2 Figure 6.26 Trends in 1-, 5-, &amp; 10-year kidney transplant patient survival, 1999-2015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Kurtz, Vivian</cp:lastModifiedBy>
  <cp:revision>87</cp:revision>
  <dcterms:created xsi:type="dcterms:W3CDTF">2014-11-10T19:37:45Z</dcterms:created>
  <dcterms:modified xsi:type="dcterms:W3CDTF">2018-10-19T02:12:33Z</dcterms:modified>
</cp:coreProperties>
</file>