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9" r:id="rId3"/>
    <p:sldId id="265" r:id="rId4"/>
    <p:sldId id="266" r:id="rId5"/>
    <p:sldId id="267" r:id="rId6"/>
    <p:sldId id="260" r:id="rId7"/>
    <p:sldId id="268" r:id="rId8"/>
    <p:sldId id="269" r:id="rId9"/>
    <p:sldId id="263" r:id="rId10"/>
    <p:sldId id="264" r:id="rId11"/>
    <p:sldId id="262" r:id="rId12"/>
    <p:sldId id="261" r:id="rId13"/>
    <p:sldId id="272" r:id="rId14"/>
    <p:sldId id="273" r:id="rId15"/>
    <p:sldId id="271" r:id="rId16"/>
    <p:sldId id="276" r:id="rId17"/>
    <p:sldId id="275" r:id="rId18"/>
    <p:sldId id="277" r:id="rId19"/>
    <p:sldId id="274" r:id="rId20"/>
    <p:sldId id="278" r:id="rId21"/>
    <p:sldId id="270" r:id="rId22"/>
    <p:sldId id="282" r:id="rId23"/>
    <p:sldId id="281" r:id="rId24"/>
    <p:sldId id="280" r:id="rId25"/>
    <p:sldId id="285" r:id="rId26"/>
    <p:sldId id="284" r:id="rId27"/>
    <p:sldId id="286" r:id="rId28"/>
    <p:sldId id="283" r:id="rId29"/>
    <p:sldId id="287" r:id="rId30"/>
    <p:sldId id="279" r:id="rId31"/>
    <p:sldId id="291" r:id="rId32"/>
    <p:sldId id="290" r:id="rId33"/>
    <p:sldId id="289" r:id="rId34"/>
    <p:sldId id="292" r:id="rId35"/>
    <p:sldId id="293" r:id="rId36"/>
    <p:sldId id="295" r:id="rId37"/>
    <p:sldId id="294" r:id="rId38"/>
    <p:sldId id="288" r:id="rId39"/>
    <p:sldId id="301" r:id="rId40"/>
    <p:sldId id="300" r:id="rId41"/>
    <p:sldId id="299" r:id="rId42"/>
    <p:sldId id="298" r:id="rId43"/>
    <p:sldId id="302" r:id="rId44"/>
    <p:sldId id="303" r:id="rId45"/>
    <p:sldId id="304" r:id="rId46"/>
    <p:sldId id="305" r:id="rId47"/>
    <p:sldId id="297" r:id="rId48"/>
    <p:sldId id="296" r:id="rId49"/>
    <p:sldId id="307"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77" d="100"/>
          <a:sy n="77" d="100"/>
        </p:scale>
        <p:origin x="1332" y="60"/>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sp>
        <p:nvSpPr>
          <p:cNvPr id="4" name="Rectangle 3"/>
          <p:cNvSpPr/>
          <p:nvPr/>
        </p:nvSpPr>
        <p:spPr>
          <a:xfrm>
            <a:off x="685800" y="3922574"/>
            <a:ext cx="7924800" cy="1754326"/>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7:</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ESRD among Children, Adolescents, </a:t>
            </a:r>
          </a:p>
          <a:p>
            <a:pPr lvl="0" algn="ctr"/>
            <a:r>
              <a:rPr lang="en-US" sz="3600" b="1" dirty="0">
                <a:solidFill>
                  <a:prstClr val="black"/>
                </a:solidFill>
                <a:latin typeface="Candara" panose="020E0502030303020204" pitchFamily="34" charset="0"/>
              </a:rPr>
              <a:t>and Young Adults</a:t>
            </a:r>
          </a:p>
        </p:txBody>
      </p:sp>
      <p:pic>
        <p:nvPicPr>
          <p:cNvPr id="5" name="Picture 4"/>
          <p:cNvPicPr>
            <a:picLocks noChangeAspect="1"/>
          </p:cNvPicPr>
          <p:nvPr/>
        </p:nvPicPr>
        <p:blipFill>
          <a:blip r:embed="rId2"/>
          <a:stretch>
            <a:fillRect/>
          </a:stretch>
        </p:blipFill>
        <p:spPr>
          <a:xfrm>
            <a:off x="2857500" y="6362700"/>
            <a:ext cx="3084843" cy="591363"/>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0"/>
            <a:ext cx="9144000" cy="952498"/>
          </a:xfrm>
        </p:spPr>
        <p:txBody>
          <a:bodyPr/>
          <a:lstStyle/>
          <a:p>
            <a:pPr marL="0" marR="0">
              <a:spcBef>
                <a:spcPts val="1800"/>
              </a:spcBef>
              <a:spcAft>
                <a:spcPts val="600"/>
              </a:spcAft>
              <a:tabLst>
                <a:tab pos="685800" algn="l"/>
              </a:tabLst>
            </a:pPr>
            <a:r>
              <a:rPr lang="en-US" sz="18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1800" b="1" dirty="0">
                <a:latin typeface="Calibri" panose="020F0502020204030204" pitchFamily="34" charset="0"/>
                <a:ea typeface="Times New Roman" panose="02020603050405020304" pitchFamily="18" charset="0"/>
                <a:cs typeface="Times New Roman" panose="02020603050405020304" pitchFamily="18" charset="0"/>
              </a:rPr>
              <a:t> 2 Table 7.1 Distribution of reported incident pediatric ESRD patients by primary cause of ESRD (aged 0-21 years), and by demographic characteristics 2007-2011 (Period A) and 2012-2016 (Period B</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8" name="Table 7"/>
          <p:cNvGraphicFramePr>
            <a:graphicFrameLocks noGrp="1"/>
          </p:cNvGraphicFramePr>
          <p:nvPr>
            <p:extLst>
              <p:ext uri="{D42A27DB-BD31-4B8C-83A1-F6EECF244321}">
                <p14:modId xmlns:p14="http://schemas.microsoft.com/office/powerpoint/2010/main" val="2625819369"/>
              </p:ext>
            </p:extLst>
          </p:nvPr>
        </p:nvGraphicFramePr>
        <p:xfrm>
          <a:off x="2610196" y="762000"/>
          <a:ext cx="6000404" cy="5525835"/>
        </p:xfrm>
        <a:graphic>
          <a:graphicData uri="http://schemas.openxmlformats.org/drawingml/2006/table">
            <a:tbl>
              <a:tblPr firstRow="1" firstCol="1" bandRow="1"/>
              <a:tblGrid>
                <a:gridCol w="2305050">
                  <a:extLst>
                    <a:ext uri="{9D8B030D-6E8A-4147-A177-3AD203B41FA5}">
                      <a16:colId xmlns:a16="http://schemas.microsoft.com/office/drawing/2014/main" val="751865834"/>
                    </a:ext>
                  </a:extLst>
                </a:gridCol>
                <a:gridCol w="267773">
                  <a:extLst>
                    <a:ext uri="{9D8B030D-6E8A-4147-A177-3AD203B41FA5}">
                      <a16:colId xmlns:a16="http://schemas.microsoft.com/office/drawing/2014/main" val="1582903924"/>
                    </a:ext>
                  </a:extLst>
                </a:gridCol>
                <a:gridCol w="264188">
                  <a:extLst>
                    <a:ext uri="{9D8B030D-6E8A-4147-A177-3AD203B41FA5}">
                      <a16:colId xmlns:a16="http://schemas.microsoft.com/office/drawing/2014/main" val="1543505380"/>
                    </a:ext>
                  </a:extLst>
                </a:gridCol>
                <a:gridCol w="266178">
                  <a:extLst>
                    <a:ext uri="{9D8B030D-6E8A-4147-A177-3AD203B41FA5}">
                      <a16:colId xmlns:a16="http://schemas.microsoft.com/office/drawing/2014/main" val="357704299"/>
                    </a:ext>
                  </a:extLst>
                </a:gridCol>
                <a:gridCol w="263392">
                  <a:extLst>
                    <a:ext uri="{9D8B030D-6E8A-4147-A177-3AD203B41FA5}">
                      <a16:colId xmlns:a16="http://schemas.microsoft.com/office/drawing/2014/main" val="3619670206"/>
                    </a:ext>
                  </a:extLst>
                </a:gridCol>
                <a:gridCol w="231115">
                  <a:extLst>
                    <a:ext uri="{9D8B030D-6E8A-4147-A177-3AD203B41FA5}">
                      <a16:colId xmlns:a16="http://schemas.microsoft.com/office/drawing/2014/main" val="3817079738"/>
                    </a:ext>
                  </a:extLst>
                </a:gridCol>
                <a:gridCol w="215177">
                  <a:extLst>
                    <a:ext uri="{9D8B030D-6E8A-4147-A177-3AD203B41FA5}">
                      <a16:colId xmlns:a16="http://schemas.microsoft.com/office/drawing/2014/main" val="4282919091"/>
                    </a:ext>
                  </a:extLst>
                </a:gridCol>
                <a:gridCol w="251037">
                  <a:extLst>
                    <a:ext uri="{9D8B030D-6E8A-4147-A177-3AD203B41FA5}">
                      <a16:colId xmlns:a16="http://schemas.microsoft.com/office/drawing/2014/main" val="587433575"/>
                    </a:ext>
                  </a:extLst>
                </a:gridCol>
                <a:gridCol w="251037">
                  <a:extLst>
                    <a:ext uri="{9D8B030D-6E8A-4147-A177-3AD203B41FA5}">
                      <a16:colId xmlns:a16="http://schemas.microsoft.com/office/drawing/2014/main" val="2817334672"/>
                    </a:ext>
                  </a:extLst>
                </a:gridCol>
                <a:gridCol w="286901">
                  <a:extLst>
                    <a:ext uri="{9D8B030D-6E8A-4147-A177-3AD203B41FA5}">
                      <a16:colId xmlns:a16="http://schemas.microsoft.com/office/drawing/2014/main" val="3436511516"/>
                    </a:ext>
                  </a:extLst>
                </a:gridCol>
                <a:gridCol w="251037">
                  <a:extLst>
                    <a:ext uri="{9D8B030D-6E8A-4147-A177-3AD203B41FA5}">
                      <a16:colId xmlns:a16="http://schemas.microsoft.com/office/drawing/2014/main" val="3986623251"/>
                    </a:ext>
                  </a:extLst>
                </a:gridCol>
                <a:gridCol w="321169">
                  <a:extLst>
                    <a:ext uri="{9D8B030D-6E8A-4147-A177-3AD203B41FA5}">
                      <a16:colId xmlns:a16="http://schemas.microsoft.com/office/drawing/2014/main" val="3198663020"/>
                    </a:ext>
                  </a:extLst>
                </a:gridCol>
                <a:gridCol w="263392">
                  <a:extLst>
                    <a:ext uri="{9D8B030D-6E8A-4147-A177-3AD203B41FA5}">
                      <a16:colId xmlns:a16="http://schemas.microsoft.com/office/drawing/2014/main" val="2418984981"/>
                    </a:ext>
                  </a:extLst>
                </a:gridCol>
                <a:gridCol w="266579">
                  <a:extLst>
                    <a:ext uri="{9D8B030D-6E8A-4147-A177-3AD203B41FA5}">
                      <a16:colId xmlns:a16="http://schemas.microsoft.com/office/drawing/2014/main" val="3534287391"/>
                    </a:ext>
                  </a:extLst>
                </a:gridCol>
                <a:gridCol w="203321">
                  <a:extLst>
                    <a:ext uri="{9D8B030D-6E8A-4147-A177-3AD203B41FA5}">
                      <a16:colId xmlns:a16="http://schemas.microsoft.com/office/drawing/2014/main" val="4290140627"/>
                    </a:ext>
                  </a:extLst>
                </a:gridCol>
                <a:gridCol w="93058">
                  <a:extLst>
                    <a:ext uri="{9D8B030D-6E8A-4147-A177-3AD203B41FA5}">
                      <a16:colId xmlns:a16="http://schemas.microsoft.com/office/drawing/2014/main" val="3956874687"/>
                    </a:ext>
                  </a:extLst>
                </a:gridCol>
              </a:tblGrid>
              <a:tr h="333564">
                <a:tc>
                  <a:txBody>
                    <a:bodyPr/>
                    <a:lstStyle/>
                    <a:p>
                      <a:pPr>
                        <a:lnSpc>
                          <a:spcPct val="115000"/>
                        </a:lnSpc>
                      </a:pPr>
                      <a:endParaRPr lang="en-US" sz="800" dirty="0">
                        <a:effectLst/>
                        <a:latin typeface="Calibri" panose="020F0502020204030204" pitchFamily="34"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Total</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patients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 incidence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Median</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males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White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 Black/ African American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Other race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408953"/>
                  </a:ext>
                </a:extLst>
              </a:tr>
              <a:tr h="11118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Primary Disease Groups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69266418"/>
                  </a:ext>
                </a:extLst>
              </a:tr>
              <a:tr h="222376">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All ESRD, (reference)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8,154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7,176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4642423"/>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CAKUT</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1,682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1,574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802359172"/>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Congenital obstructive uropathies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00734562"/>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Renal hypoplasia, dysplasia, </a:t>
                      </a:r>
                      <a:r>
                        <a:rPr lang="en-US" sz="800" b="1" dirty="0" err="1">
                          <a:effectLst/>
                          <a:latin typeface="Calibri" panose="020F0502020204030204" pitchFamily="34" charset="0"/>
                          <a:ea typeface="Calibri" panose="020F0502020204030204" pitchFamily="34" charset="0"/>
                          <a:cs typeface="Times New Roman" panose="02020603050405020304" pitchFamily="18" charset="0"/>
                        </a:rPr>
                        <a:t>oligonephronia</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01813903"/>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Chronic pyelonephritis, reflux nephropathy</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85.1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8321773"/>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Cystic/Hereditary/Congenital Diseases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707921623"/>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Polycystic kidneys, adult type (dominant)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860593110"/>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Polycystic, infantile (recessive)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49207299"/>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Medullary cystic disease, including nephronophthisis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9.3</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338990386"/>
                  </a:ext>
                </a:extLst>
              </a:tr>
              <a:tr h="111188">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Tuberous sclerosis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30257915"/>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Hereditary nephritis, </a:t>
                      </a:r>
                      <a:r>
                        <a:rPr lang="en-US" sz="800" b="1" dirty="0" err="1">
                          <a:effectLst/>
                          <a:latin typeface="Calibri" panose="020F0502020204030204" pitchFamily="34" charset="0"/>
                          <a:ea typeface="Calibri" panose="020F0502020204030204" pitchFamily="34" charset="0"/>
                          <a:cs typeface="Times New Roman" panose="02020603050405020304" pitchFamily="18" charset="0"/>
                        </a:rPr>
                        <a:t>Alports</a:t>
                      </a:r>
                      <a:r>
                        <a:rPr lang="en-US" sz="800" b="1" dirty="0">
                          <a:effectLst/>
                          <a:latin typeface="Calibri" panose="020F0502020204030204" pitchFamily="34" charset="0"/>
                          <a:ea typeface="Calibri" panose="020F0502020204030204" pitchFamily="34" charset="0"/>
                          <a:cs typeface="Times New Roman" panose="02020603050405020304" pitchFamily="18" charset="0"/>
                        </a:rPr>
                        <a:t> syndrome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86755702"/>
                  </a:ext>
                </a:extLst>
              </a:tr>
              <a:tr h="156395">
                <a:tc>
                  <a:txBody>
                    <a:bodyPr/>
                    <a:lstStyle/>
                    <a:p>
                      <a:pPr marL="0" marR="0">
                        <a:lnSpc>
                          <a:spcPct val="115000"/>
                        </a:lnSpc>
                        <a:spcBef>
                          <a:spcPts val="0"/>
                        </a:spcBef>
                        <a:spcAft>
                          <a:spcPts val="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Cystinosis</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607609"/>
                  </a:ext>
                </a:extLst>
              </a:tr>
              <a:tr h="222376">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Primary </a:t>
                      </a:r>
                      <a:r>
                        <a:rPr lang="en-US" sz="800" b="1" dirty="0" err="1">
                          <a:effectLst/>
                          <a:latin typeface="Calibri" panose="020F0502020204030204" pitchFamily="34" charset="0"/>
                          <a:ea typeface="Calibri" panose="020F0502020204030204" pitchFamily="34" charset="0"/>
                          <a:cs typeface="Times New Roman" panose="02020603050405020304" pitchFamily="18" charset="0"/>
                        </a:rPr>
                        <a:t>oxalosis</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285634290"/>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Congenital nephrotic syndrome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81440381"/>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Drash syndrome, mesangial sclerosis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38459129"/>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Other (congenital malformation syndromes)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41703827"/>
                  </a:ext>
                </a:extLst>
              </a:tr>
              <a:tr h="11118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Sickle cell disease/anemia</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5582678"/>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Primary Glomerular Disease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1,902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1,603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893713709"/>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Glomerulonephritis (GN) (histologically not examined)</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73690723"/>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Focal glomerulosclerosis, focal sclerosing GN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989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27192739"/>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Membranous nephropathy</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06970847"/>
                  </a:ext>
                </a:extLst>
              </a:tr>
              <a:tr h="222376">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Membranoproliferative GN type 1, diffuse MPGN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75119065"/>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Dense deposit disease, MPGN type 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87.5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267018577"/>
                  </a:ext>
                </a:extLst>
              </a:tr>
              <a:tr h="222376">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IgA nephropathy</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2695756"/>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IgM nephropathy </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233036971"/>
                  </a:ext>
                </a:extLst>
              </a:tr>
              <a:tr h="222376">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With lesion of rapidly progressive GN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76.6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23541086"/>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Other proliferative GN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83562917"/>
                  </a:ext>
                </a:extLst>
              </a:tr>
              <a:tr h="156395">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Secondary Glomerular Disease/Vasculitis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1,092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37.9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36.5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642609561"/>
                  </a:ext>
                </a:extLst>
              </a:tr>
              <a:tr h="156395">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Lupus erythematosus, (SLE nephritis)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00505683"/>
                  </a:ext>
                </a:extLst>
              </a:tr>
            </a:tbl>
          </a:graphicData>
        </a:graphic>
      </p:graphicFrame>
      <p:sp>
        <p:nvSpPr>
          <p:cNvPr id="9" name="Rectangle 8"/>
          <p:cNvSpPr/>
          <p:nvPr/>
        </p:nvSpPr>
        <p:spPr>
          <a:xfrm>
            <a:off x="152400" y="3429000"/>
            <a:ext cx="2286000" cy="2585323"/>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ANCA, anti-neutrophil cytoplasmic antibody; AIDS, acquired-immune deficiency syndrome; CAKUT, congenital anomalies of the kidney and urinary tract; congenital obstructive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uropathy</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combination of congenital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ureteropelvic</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congenital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ureterovesical</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and other congenital anomalies; ESRD, end-stage renal disease; GN glomerulonephritis; IgA, immunoglobulin A; IgM, immunoglobulin M; incl., including; MPGN,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membranoproliferative</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glomerulonephritis; SLE, secondary lupus erythematosus.* Diagnoses with 10 or fewer total patients for year categories are suppressed.</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87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800"/>
              </a:spcBef>
              <a:spcAft>
                <a:spcPts val="600"/>
              </a:spcAft>
              <a:tabLst>
                <a:tab pos="685800" algn="l"/>
              </a:tabLst>
            </a:pPr>
            <a:r>
              <a:rPr lang="en-US" sz="22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dirty="0">
                <a:latin typeface="Calibri" panose="020F0502020204030204" pitchFamily="34" charset="0"/>
                <a:ea typeface="Times New Roman" panose="02020603050405020304" pitchFamily="18" charset="0"/>
                <a:cs typeface="Times New Roman" panose="02020603050405020304" pitchFamily="18" charset="0"/>
              </a:rPr>
              <a:t> 2 Table 7.1 Distribution of reported incident pediatric ESRD patients by primary cause of ESRD (aged 0-21 years), and by demographic characteristics 2007-2011 (Period A) and 2012-2016 (Period B) (continued)</a:t>
            </a:r>
            <a:br>
              <a:rPr lang="en-US" sz="2200" b="1"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3781229671"/>
              </p:ext>
            </p:extLst>
          </p:nvPr>
        </p:nvGraphicFramePr>
        <p:xfrm>
          <a:off x="2514598" y="1219200"/>
          <a:ext cx="6181944" cy="4953015"/>
        </p:xfrm>
        <a:graphic>
          <a:graphicData uri="http://schemas.openxmlformats.org/drawingml/2006/table">
            <a:tbl>
              <a:tblPr firstRow="1" firstCol="1" bandRow="1"/>
              <a:tblGrid>
                <a:gridCol w="2018577">
                  <a:extLst>
                    <a:ext uri="{9D8B030D-6E8A-4147-A177-3AD203B41FA5}">
                      <a16:colId xmlns:a16="http://schemas.microsoft.com/office/drawing/2014/main" val="974233246"/>
                    </a:ext>
                  </a:extLst>
                </a:gridCol>
                <a:gridCol w="328845">
                  <a:extLst>
                    <a:ext uri="{9D8B030D-6E8A-4147-A177-3AD203B41FA5}">
                      <a16:colId xmlns:a16="http://schemas.microsoft.com/office/drawing/2014/main" val="3381694305"/>
                    </a:ext>
                  </a:extLst>
                </a:gridCol>
                <a:gridCol w="333138">
                  <a:extLst>
                    <a:ext uri="{9D8B030D-6E8A-4147-A177-3AD203B41FA5}">
                      <a16:colId xmlns:a16="http://schemas.microsoft.com/office/drawing/2014/main" val="2271563920"/>
                    </a:ext>
                  </a:extLst>
                </a:gridCol>
                <a:gridCol w="254576">
                  <a:extLst>
                    <a:ext uri="{9D8B030D-6E8A-4147-A177-3AD203B41FA5}">
                      <a16:colId xmlns:a16="http://schemas.microsoft.com/office/drawing/2014/main" val="1512788751"/>
                    </a:ext>
                  </a:extLst>
                </a:gridCol>
                <a:gridCol w="254576">
                  <a:extLst>
                    <a:ext uri="{9D8B030D-6E8A-4147-A177-3AD203B41FA5}">
                      <a16:colId xmlns:a16="http://schemas.microsoft.com/office/drawing/2014/main" val="2527295527"/>
                    </a:ext>
                  </a:extLst>
                </a:gridCol>
                <a:gridCol w="293213">
                  <a:extLst>
                    <a:ext uri="{9D8B030D-6E8A-4147-A177-3AD203B41FA5}">
                      <a16:colId xmlns:a16="http://schemas.microsoft.com/office/drawing/2014/main" val="281238873"/>
                    </a:ext>
                  </a:extLst>
                </a:gridCol>
                <a:gridCol w="293213">
                  <a:extLst>
                    <a:ext uri="{9D8B030D-6E8A-4147-A177-3AD203B41FA5}">
                      <a16:colId xmlns:a16="http://schemas.microsoft.com/office/drawing/2014/main" val="2210512037"/>
                    </a:ext>
                  </a:extLst>
                </a:gridCol>
                <a:gridCol w="301799">
                  <a:extLst>
                    <a:ext uri="{9D8B030D-6E8A-4147-A177-3AD203B41FA5}">
                      <a16:colId xmlns:a16="http://schemas.microsoft.com/office/drawing/2014/main" val="2652876898"/>
                    </a:ext>
                  </a:extLst>
                </a:gridCol>
                <a:gridCol w="301799">
                  <a:extLst>
                    <a:ext uri="{9D8B030D-6E8A-4147-A177-3AD203B41FA5}">
                      <a16:colId xmlns:a16="http://schemas.microsoft.com/office/drawing/2014/main" val="900688473"/>
                    </a:ext>
                  </a:extLst>
                </a:gridCol>
                <a:gridCol w="297506">
                  <a:extLst>
                    <a:ext uri="{9D8B030D-6E8A-4147-A177-3AD203B41FA5}">
                      <a16:colId xmlns:a16="http://schemas.microsoft.com/office/drawing/2014/main" val="3341529040"/>
                    </a:ext>
                  </a:extLst>
                </a:gridCol>
                <a:gridCol w="297506">
                  <a:extLst>
                    <a:ext uri="{9D8B030D-6E8A-4147-A177-3AD203B41FA5}">
                      <a16:colId xmlns:a16="http://schemas.microsoft.com/office/drawing/2014/main" val="1350363604"/>
                    </a:ext>
                  </a:extLst>
                </a:gridCol>
                <a:gridCol w="316395">
                  <a:extLst>
                    <a:ext uri="{9D8B030D-6E8A-4147-A177-3AD203B41FA5}">
                      <a16:colId xmlns:a16="http://schemas.microsoft.com/office/drawing/2014/main" val="1026340165"/>
                    </a:ext>
                  </a:extLst>
                </a:gridCol>
                <a:gridCol w="347734">
                  <a:extLst>
                    <a:ext uri="{9D8B030D-6E8A-4147-A177-3AD203B41FA5}">
                      <a16:colId xmlns:a16="http://schemas.microsoft.com/office/drawing/2014/main" val="1502707151"/>
                    </a:ext>
                  </a:extLst>
                </a:gridCol>
                <a:gridCol w="241268">
                  <a:extLst>
                    <a:ext uri="{9D8B030D-6E8A-4147-A177-3AD203B41FA5}">
                      <a16:colId xmlns:a16="http://schemas.microsoft.com/office/drawing/2014/main" val="945658423"/>
                    </a:ext>
                  </a:extLst>
                </a:gridCol>
                <a:gridCol w="301799">
                  <a:extLst>
                    <a:ext uri="{9D8B030D-6E8A-4147-A177-3AD203B41FA5}">
                      <a16:colId xmlns:a16="http://schemas.microsoft.com/office/drawing/2014/main" val="139625377"/>
                    </a:ext>
                  </a:extLst>
                </a:gridCol>
              </a:tblGrid>
              <a:tr h="291351">
                <a:tc>
                  <a:txBody>
                    <a:bodyPr/>
                    <a:lstStyle/>
                    <a:p>
                      <a:pPr marL="0" marR="0">
                        <a:lnSpc>
                          <a:spcPct val="115000"/>
                        </a:lnSpc>
                        <a:spcBef>
                          <a:spcPts val="0"/>
                        </a:spcBef>
                        <a:spcAft>
                          <a:spcPts val="100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Total</a:t>
                      </a:r>
                      <a:br>
                        <a:rPr lang="en-US" sz="700" b="1">
                          <a:effectLst/>
                          <a:latin typeface="Calibri" panose="020F0502020204030204" pitchFamily="34" charset="0"/>
                          <a:ea typeface="Calibri" panose="020F0502020204030204" pitchFamily="34" charset="0"/>
                          <a:cs typeface="Times New Roman" panose="02020603050405020304" pitchFamily="18" charset="0"/>
                        </a:rPr>
                      </a:br>
                      <a:r>
                        <a:rPr lang="en-US" sz="700" b="1">
                          <a:effectLst/>
                          <a:latin typeface="Calibri" panose="020F0502020204030204" pitchFamily="34" charset="0"/>
                          <a:ea typeface="Calibri" panose="020F0502020204030204" pitchFamily="34" charset="0"/>
                          <a:cs typeface="Times New Roman" panose="02020603050405020304" pitchFamily="18" charset="0"/>
                        </a:rPr>
                        <a:t>patients</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 incidence</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Median</a:t>
                      </a:r>
                      <a:br>
                        <a:rPr lang="en-US" sz="700" b="1">
                          <a:effectLst/>
                          <a:latin typeface="Calibri" panose="020F0502020204030204" pitchFamily="34" charset="0"/>
                          <a:ea typeface="Calibri" panose="020F0502020204030204" pitchFamily="34" charset="0"/>
                          <a:cs typeface="Times New Roman" panose="02020603050405020304" pitchFamily="18" charset="0"/>
                        </a:rPr>
                      </a:br>
                      <a:r>
                        <a:rPr lang="en-US" sz="700" b="1">
                          <a:effectLst/>
                          <a:latin typeface="Calibri" panose="020F0502020204030204" pitchFamily="34" charset="0"/>
                          <a:ea typeface="Calibri" panose="020F0502020204030204" pitchFamily="34" charset="0"/>
                          <a:cs typeface="Times New Roman" panose="02020603050405020304" pitchFamily="18" charset="0"/>
                        </a:rPr>
                        <a:t>age</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a:t>
                      </a:r>
                      <a:br>
                        <a:rPr lang="en-US" sz="700" b="1">
                          <a:effectLst/>
                          <a:latin typeface="Calibri" panose="020F0502020204030204" pitchFamily="34" charset="0"/>
                          <a:ea typeface="Calibri" panose="020F0502020204030204" pitchFamily="34" charset="0"/>
                          <a:cs typeface="Times New Roman" panose="02020603050405020304" pitchFamily="18" charset="0"/>
                        </a:rPr>
                      </a:br>
                      <a:r>
                        <a:rPr lang="en-US" sz="700" b="1">
                          <a:effectLst/>
                          <a:latin typeface="Calibri" panose="020F0502020204030204" pitchFamily="34" charset="0"/>
                          <a:ea typeface="Calibri" panose="020F0502020204030204" pitchFamily="34" charset="0"/>
                          <a:cs typeface="Times New Roman" panose="02020603050405020304" pitchFamily="18" charset="0"/>
                        </a:rPr>
                        <a:t>males</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a:t>
                      </a:r>
                      <a:br>
                        <a:rPr lang="en-US" sz="700" b="1">
                          <a:effectLst/>
                          <a:latin typeface="Calibri" panose="020F0502020204030204" pitchFamily="34" charset="0"/>
                          <a:ea typeface="Calibri" panose="020F0502020204030204" pitchFamily="34" charset="0"/>
                          <a:cs typeface="Times New Roman" panose="02020603050405020304" pitchFamily="18" charset="0"/>
                        </a:rPr>
                      </a:br>
                      <a:r>
                        <a:rPr lang="en-US" sz="700" b="1">
                          <a:effectLst/>
                          <a:latin typeface="Calibri" panose="020F0502020204030204" pitchFamily="34" charset="0"/>
                          <a:ea typeface="Calibri" panose="020F0502020204030204" pitchFamily="34" charset="0"/>
                          <a:cs typeface="Times New Roman" panose="02020603050405020304" pitchFamily="18" charset="0"/>
                        </a:rPr>
                        <a:t>White</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 Black/ African American</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a:t>
                      </a:r>
                      <a:br>
                        <a:rPr lang="en-US" sz="700" b="1">
                          <a:effectLst/>
                          <a:latin typeface="Calibri" panose="020F0502020204030204" pitchFamily="34" charset="0"/>
                          <a:ea typeface="Calibri" panose="020F0502020204030204" pitchFamily="34" charset="0"/>
                          <a:cs typeface="Times New Roman" panose="02020603050405020304" pitchFamily="18" charset="0"/>
                        </a:rPr>
                      </a:br>
                      <a:r>
                        <a:rPr lang="en-US" sz="700" b="1">
                          <a:effectLst/>
                          <a:latin typeface="Calibri" panose="020F0502020204030204" pitchFamily="34" charset="0"/>
                          <a:ea typeface="Calibri" panose="020F0502020204030204" pitchFamily="34" charset="0"/>
                          <a:cs typeface="Times New Roman" panose="02020603050405020304" pitchFamily="18" charset="0"/>
                        </a:rPr>
                        <a:t>Other race</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89115266"/>
                  </a:ext>
                </a:extLst>
              </a:tr>
              <a:tr h="145677">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Primary Disease Groups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38680"/>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Henoch-Schonlein (IgA Vasculitis)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58.8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88.2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80.8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1962148"/>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Hemolytic uremic syndrome</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6.1</a:t>
                      </a:r>
                    </a:p>
                  </a:txBody>
                  <a:tcPr marL="0" marR="0" marT="0" marB="0" anchor="ctr">
                    <a:lnL>
                      <a:noFill/>
                    </a:lnL>
                    <a:lnR>
                      <a:noFill/>
                    </a:lnR>
                    <a:lnT>
                      <a:noFill/>
                    </a:lnT>
                    <a:lnB>
                      <a:noFill/>
                    </a:lnB>
                  </a:tcPr>
                </a:tc>
                <a:extLst>
                  <a:ext uri="{0D108BD9-81ED-4DB2-BD59-A6C34878D82A}">
                    <a16:rowId xmlns:a16="http://schemas.microsoft.com/office/drawing/2014/main" val="928765222"/>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Polyarteritis and other vasculitis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11.6</a:t>
                      </a:r>
                    </a:p>
                  </a:txBody>
                  <a:tcPr marL="0" marR="0" marT="0" marB="0" anchor="ctr">
                    <a:lnL>
                      <a:noFill/>
                    </a:lnL>
                    <a:lnR>
                      <a:noFill/>
                    </a:lnR>
                    <a:lnT>
                      <a:noFill/>
                    </a:lnT>
                    <a:lnB>
                      <a:noFill/>
                    </a:lnB>
                  </a:tcPr>
                </a:tc>
                <a:extLst>
                  <a:ext uri="{0D108BD9-81ED-4DB2-BD59-A6C34878D82A}">
                    <a16:rowId xmlns:a16="http://schemas.microsoft.com/office/drawing/2014/main" val="2015091738"/>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ANCA-associated vasculitis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43.1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49.4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72.3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nchor="ctr">
                    <a:lnL>
                      <a:noFill/>
                    </a:lnL>
                    <a:lnR>
                      <a:noFill/>
                    </a:lnR>
                    <a:lnT>
                      <a:noFill/>
                    </a:lnT>
                    <a:lnB>
                      <a:noFill/>
                    </a:lnB>
                  </a:tcPr>
                </a:tc>
                <a:extLst>
                  <a:ext uri="{0D108BD9-81ED-4DB2-BD59-A6C34878D82A}">
                    <a16:rowId xmlns:a16="http://schemas.microsoft.com/office/drawing/2014/main" val="1209358882"/>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Goodpasture syndrome</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54.3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89.1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97.1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2.9</a:t>
                      </a:r>
                    </a:p>
                  </a:txBody>
                  <a:tcPr marL="0" marR="0" marT="0" marB="0" anchor="ctr">
                    <a:lnL>
                      <a:noFill/>
                    </a:lnL>
                    <a:lnR>
                      <a:noFill/>
                    </a:lnR>
                    <a:lnT>
                      <a:noFill/>
                    </a:lnT>
                    <a:lnB>
                      <a:noFill/>
                    </a:lnB>
                  </a:tcPr>
                </a:tc>
                <a:extLst>
                  <a:ext uri="{0D108BD9-81ED-4DB2-BD59-A6C34878D82A}">
                    <a16:rowId xmlns:a16="http://schemas.microsoft.com/office/drawing/2014/main" val="3865895265"/>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Secondary GN, other</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46.2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23.1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extLst>
                  <a:ext uri="{0D108BD9-81ED-4DB2-BD59-A6C34878D82A}">
                    <a16:rowId xmlns:a16="http://schemas.microsoft.com/office/drawing/2014/main" val="1028845282"/>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AIDS nephropathy</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57.5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95.0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100.0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662091"/>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Tubulointerstitial Diseases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286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234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58.5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9279674"/>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Chronic interstitial nephritis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58.0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p>
                  </a:txBody>
                  <a:tcPr marL="0" marR="0" marT="0" marB="0" anchor="ctr">
                    <a:lnL>
                      <a:noFill/>
                    </a:lnL>
                    <a:lnR>
                      <a:noFill/>
                    </a:lnR>
                    <a:lnT>
                      <a:noFill/>
                    </a:lnT>
                    <a:lnB>
                      <a:noFill/>
                    </a:lnB>
                  </a:tcPr>
                </a:tc>
                <a:extLst>
                  <a:ext uri="{0D108BD9-81ED-4DB2-BD59-A6C34878D82A}">
                    <a16:rowId xmlns:a16="http://schemas.microsoft.com/office/drawing/2014/main" val="2346095748"/>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Acute interstitial nephritis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52.4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28.6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L>
                      <a:noFill/>
                    </a:lnL>
                    <a:lnR>
                      <a:noFill/>
                    </a:lnR>
                    <a:lnT>
                      <a:noFill/>
                    </a:lnT>
                    <a:lnB>
                      <a:noFill/>
                    </a:lnB>
                  </a:tcPr>
                </a:tc>
                <a:extLst>
                  <a:ext uri="{0D108BD9-81ED-4DB2-BD59-A6C34878D82A}">
                    <a16:rowId xmlns:a16="http://schemas.microsoft.com/office/drawing/2014/main" val="38317636"/>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Tubular necrosis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71024"/>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Transplant Complications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57.2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57.6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68.5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25.0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4028434"/>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Kidney transplant complication</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16.7</a:t>
                      </a:r>
                    </a:p>
                  </a:txBody>
                  <a:tcPr marL="0" marR="0" marT="0" marB="0" anchor="ctr">
                    <a:lnL>
                      <a:noFill/>
                    </a:lnL>
                    <a:lnR>
                      <a:noFill/>
                    </a:lnR>
                    <a:lnT>
                      <a:noFill/>
                    </a:lnT>
                    <a:lnB>
                      <a:noFill/>
                    </a:lnB>
                  </a:tcPr>
                </a:tc>
                <a:extLst>
                  <a:ext uri="{0D108BD9-81ED-4DB2-BD59-A6C34878D82A}">
                    <a16:rowId xmlns:a16="http://schemas.microsoft.com/office/drawing/2014/main" val="3655366671"/>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Other transplant complication</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56.6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67.5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26.5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808079"/>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Diabetes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36.3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52.5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2214184"/>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Diabetes with renal manifestations Type 2</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43.6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5.1</a:t>
                      </a:r>
                    </a:p>
                  </a:txBody>
                  <a:tcPr marL="0" marR="0" marT="0" marB="0" anchor="ctr">
                    <a:lnL>
                      <a:noFill/>
                    </a:lnL>
                    <a:lnR>
                      <a:noFill/>
                    </a:lnR>
                    <a:lnT>
                      <a:noFill/>
                    </a:lnT>
                    <a:lnB>
                      <a:noFill/>
                    </a:lnB>
                  </a:tcPr>
                </a:tc>
                <a:extLst>
                  <a:ext uri="{0D108BD9-81ED-4DB2-BD59-A6C34878D82A}">
                    <a16:rowId xmlns:a16="http://schemas.microsoft.com/office/drawing/2014/main" val="1969370694"/>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Diabetes with renal manifestations Type 1</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48.1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46.3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7441"/>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Neoplasms/Tumors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0836393"/>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Renal tumor</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952060"/>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Hypertensive/Large Vessel Disease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57.9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78.9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82.9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6298236"/>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Renal artery stenosis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62.5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57.9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15.8</a:t>
                      </a:r>
                    </a:p>
                  </a:txBody>
                  <a:tcPr marL="0" marR="0" marT="0" marB="0" anchor="ctr">
                    <a:lnL>
                      <a:noFill/>
                    </a:lnL>
                    <a:lnR>
                      <a:noFill/>
                    </a:lnR>
                    <a:lnT>
                      <a:noFill/>
                    </a:lnT>
                    <a:lnB>
                      <a:noFill/>
                    </a:lnB>
                  </a:tcPr>
                </a:tc>
                <a:extLst>
                  <a:ext uri="{0D108BD9-81ED-4DB2-BD59-A6C34878D82A}">
                    <a16:rowId xmlns:a16="http://schemas.microsoft.com/office/drawing/2014/main" val="121476047"/>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Renal artery occlusion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100.0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28222"/>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Miscellaneous Conditions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888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1,025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60.1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60.4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29.7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28.8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6414742"/>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Acquired obstructive uropathy</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72.0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21.2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L>
                      <a:noFill/>
                    </a:lnL>
                    <a:lnR>
                      <a:noFill/>
                    </a:lnR>
                    <a:lnT>
                      <a:noFill/>
                    </a:lnT>
                    <a:lnB>
                      <a:noFill/>
                    </a:lnB>
                  </a:tcPr>
                </a:tc>
                <a:extLst>
                  <a:ext uri="{0D108BD9-81ED-4DB2-BD59-A6C34878D82A}">
                    <a16:rowId xmlns:a16="http://schemas.microsoft.com/office/drawing/2014/main" val="4097345910"/>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Nephrolithiasis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31.3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43.8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93.8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87.5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a:noFill/>
                    </a:lnB>
                  </a:tcPr>
                </a:tc>
                <a:extLst>
                  <a:ext uri="{0D108BD9-81ED-4DB2-BD59-A6C34878D82A}">
                    <a16:rowId xmlns:a16="http://schemas.microsoft.com/office/drawing/2014/main" val="4167790653"/>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Traumatic or surgical loss of kidney(s)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66.7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nchor="ctr">
                    <a:lnL>
                      <a:noFill/>
                    </a:lnL>
                    <a:lnR>
                      <a:noFill/>
                    </a:lnR>
                    <a:lnT>
                      <a:noFill/>
                    </a:lnT>
                    <a:lnB>
                      <a:noFill/>
                    </a:lnB>
                  </a:tcPr>
                </a:tc>
                <a:extLst>
                  <a:ext uri="{0D108BD9-81ED-4DB2-BD59-A6C34878D82A}">
                    <a16:rowId xmlns:a16="http://schemas.microsoft.com/office/drawing/2014/main" val="2381548189"/>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Other renal disorders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246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311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54.5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55.9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77.6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lnL>
                      <a:noFill/>
                    </a:lnL>
                    <a:lnR>
                      <a:noFill/>
                    </a:lnR>
                    <a:lnT>
                      <a:noFill/>
                    </a:lnT>
                    <a:lnB>
                      <a:noFill/>
                    </a:lnB>
                  </a:tcPr>
                </a:tc>
                <a:extLst>
                  <a:ext uri="{0D108BD9-81ED-4DB2-BD59-A6C34878D82A}">
                    <a16:rowId xmlns:a16="http://schemas.microsoft.com/office/drawing/2014/main" val="9612547"/>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Nephropathy caused by other agents</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58.7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49.0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89.1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lnL>
                      <a:noFill/>
                    </a:lnL>
                    <a:lnR>
                      <a:noFill/>
                    </a:lnR>
                    <a:lnT>
                      <a:noFill/>
                    </a:lnT>
                    <a:lnB>
                      <a:noFill/>
                    </a:lnB>
                  </a:tcPr>
                </a:tc>
                <a:extLst>
                  <a:ext uri="{0D108BD9-81ED-4DB2-BD59-A6C34878D82A}">
                    <a16:rowId xmlns:a16="http://schemas.microsoft.com/office/drawing/2014/main" val="2027818197"/>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Unspecified with renal failure</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503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62.9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09998"/>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Etiology Uncertain</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689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54.7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18.9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615916"/>
                  </a:ext>
                </a:extLst>
              </a:tr>
              <a:tr h="145677">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Missing</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538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63.7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20.7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72.3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49.3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008508"/>
                  </a:ext>
                </a:extLst>
              </a:tr>
            </a:tbl>
          </a:graphicData>
        </a:graphic>
      </p:graphicFrame>
      <p:pic>
        <p:nvPicPr>
          <p:cNvPr id="7" name="Picture 6"/>
          <p:cNvPicPr>
            <a:picLocks noChangeAspect="1"/>
          </p:cNvPicPr>
          <p:nvPr/>
        </p:nvPicPr>
        <p:blipFill>
          <a:blip r:embed="rId2"/>
          <a:stretch>
            <a:fillRect/>
          </a:stretch>
        </p:blipFill>
        <p:spPr>
          <a:xfrm>
            <a:off x="114200" y="3577042"/>
            <a:ext cx="2286198" cy="2584928"/>
          </a:xfrm>
          <a:prstGeom prst="rect">
            <a:avLst/>
          </a:prstGeom>
        </p:spPr>
      </p:pic>
    </p:spTree>
    <p:extLst>
      <p:ext uri="{BB962C8B-B14F-4D97-AF65-F5344CB8AC3E}">
        <p14:creationId xmlns:p14="http://schemas.microsoft.com/office/powerpoint/2010/main" val="257663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1104900" y="368016"/>
            <a:ext cx="7277100" cy="914400"/>
          </a:xfrm>
        </p:spPr>
        <p:txBody>
          <a:bodyPr/>
          <a:lstStyle/>
          <a:p>
            <a:pPr marL="0" marR="0">
              <a:spcBef>
                <a:spcPts val="1800"/>
              </a:spcBef>
              <a:spcAft>
                <a:spcPts val="600"/>
              </a:spcAft>
              <a:tabLst>
                <a:tab pos="685800" algn="l"/>
              </a:tabLst>
            </a:pPr>
            <a:r>
              <a:rPr lang="en-US" sz="2400" b="1" dirty="0">
                <a:latin typeface="Calibri" panose="020F0502020204030204" pitchFamily="34" charset="0"/>
                <a:ea typeface="Times New Roman" panose="02020603050405020304" pitchFamily="18" charset="0"/>
                <a:cs typeface="Times New Roman" panose="02020603050405020304" pitchFamily="18" charset="0"/>
              </a:rPr>
              <a:t>Table 7.2 Proportion of missing, unknown, and unspecified etiology of ESRD in children and adolescents, by age group, 2012-2016 </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2887805082"/>
              </p:ext>
            </p:extLst>
          </p:nvPr>
        </p:nvGraphicFramePr>
        <p:xfrm>
          <a:off x="1485900" y="1790700"/>
          <a:ext cx="5943600" cy="981456"/>
        </p:xfrm>
        <a:graphic>
          <a:graphicData uri="http://schemas.openxmlformats.org/drawingml/2006/table">
            <a:tbl>
              <a:tblPr firstRow="1" firstCol="1" bandRow="1"/>
              <a:tblGrid>
                <a:gridCol w="1654175">
                  <a:extLst>
                    <a:ext uri="{9D8B030D-6E8A-4147-A177-3AD203B41FA5}">
                      <a16:colId xmlns:a16="http://schemas.microsoft.com/office/drawing/2014/main" val="4222061172"/>
                    </a:ext>
                  </a:extLst>
                </a:gridCol>
                <a:gridCol w="714375">
                  <a:extLst>
                    <a:ext uri="{9D8B030D-6E8A-4147-A177-3AD203B41FA5}">
                      <a16:colId xmlns:a16="http://schemas.microsoft.com/office/drawing/2014/main" val="942426723"/>
                    </a:ext>
                  </a:extLst>
                </a:gridCol>
                <a:gridCol w="715010">
                  <a:extLst>
                    <a:ext uri="{9D8B030D-6E8A-4147-A177-3AD203B41FA5}">
                      <a16:colId xmlns:a16="http://schemas.microsoft.com/office/drawing/2014/main" val="4051282755"/>
                    </a:ext>
                  </a:extLst>
                </a:gridCol>
                <a:gridCol w="715010">
                  <a:extLst>
                    <a:ext uri="{9D8B030D-6E8A-4147-A177-3AD203B41FA5}">
                      <a16:colId xmlns:a16="http://schemas.microsoft.com/office/drawing/2014/main" val="4008547788"/>
                    </a:ext>
                  </a:extLst>
                </a:gridCol>
                <a:gridCol w="715010">
                  <a:extLst>
                    <a:ext uri="{9D8B030D-6E8A-4147-A177-3AD203B41FA5}">
                      <a16:colId xmlns:a16="http://schemas.microsoft.com/office/drawing/2014/main" val="2894469208"/>
                    </a:ext>
                  </a:extLst>
                </a:gridCol>
                <a:gridCol w="715010">
                  <a:extLst>
                    <a:ext uri="{9D8B030D-6E8A-4147-A177-3AD203B41FA5}">
                      <a16:colId xmlns:a16="http://schemas.microsoft.com/office/drawing/2014/main" val="1456699971"/>
                    </a:ext>
                  </a:extLst>
                </a:gridCol>
                <a:gridCol w="715010">
                  <a:extLst>
                    <a:ext uri="{9D8B030D-6E8A-4147-A177-3AD203B41FA5}">
                      <a16:colId xmlns:a16="http://schemas.microsoft.com/office/drawing/2014/main" val="2753776459"/>
                    </a:ext>
                  </a:extLst>
                </a:gridCol>
              </a:tblGrid>
              <a:tr h="217170">
                <a:tc>
                  <a:txBody>
                    <a:bodyPr/>
                    <a:lstStyle/>
                    <a:p>
                      <a:pPr marL="0" marR="0" algn="l">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5-9</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10-13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14-17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18-21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All</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846256"/>
                  </a:ext>
                </a:extLst>
              </a:tr>
              <a:tr h="387985">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ESRD etiology missing, unknown, or unspecified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13.8%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15.3%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26.1%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39033745"/>
                  </a:ext>
                </a:extLst>
              </a:tr>
            </a:tbl>
          </a:graphicData>
        </a:graphic>
      </p:graphicFrame>
      <p:sp>
        <p:nvSpPr>
          <p:cNvPr id="7" name="Rectangle 6"/>
          <p:cNvSpPr/>
          <p:nvPr/>
        </p:nvSpPr>
        <p:spPr>
          <a:xfrm>
            <a:off x="1409700" y="2895600"/>
            <a:ext cx="6667500" cy="27699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07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914400"/>
          </a:xfrm>
        </p:spPr>
        <p:txBody>
          <a:bodyPr/>
          <a:lstStyle/>
          <a:p>
            <a:pPr marL="0" marR="0">
              <a:spcBef>
                <a:spcPts val="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7.4 Growth status at the time of ESRD initiation by (a) stature and (b) body mass index (BMI)</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8100" y="5172670"/>
            <a:ext cx="8991600" cy="1015663"/>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Stature reported for age &lt;20 per growth percentile guidelines. Percentiles for children greater or equal to 24 months of age and up to less than 20 years of age are calculated following Centers for Disease Control and Prevention (CDC) growth charts. Percentiles for children less than 24 months of age are calculated following World Health Organization (WHO) growth charts. Short stature is defined as height less than 3rd percentile for sex and age. (b) BMI categories are defined differently for patients younger than 18 (underweight: BMI &lt; 5th percentile; Normal: 5th percentile ≤ BMI &lt; 85th percentile; Overweight: 85th percentile ≤ BMI &lt; 95th percentile; and obese: BMI ≥ 95th percentile) and patients 18 and older (underweight: BMI &lt; 18.5; Normal: 18.5 ≤ BMI &lt; 25 percentile; Overweight: 25 ≤ BMI &lt; 30; and obese: BMI ≥ 30). Abbreviations: ESRD, end-stage renal disease; BMI, body mass index.</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48100" y="787881"/>
            <a:ext cx="108093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Stature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143000"/>
            <a:ext cx="6858014" cy="4038608"/>
          </a:xfrm>
          <a:prstGeom prst="rect">
            <a:avLst/>
          </a:prstGeom>
        </p:spPr>
      </p:pic>
    </p:spTree>
    <p:extLst>
      <p:ext uri="{BB962C8B-B14F-4D97-AF65-F5344CB8AC3E}">
        <p14:creationId xmlns:p14="http://schemas.microsoft.com/office/powerpoint/2010/main" val="194583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0"/>
            <a:ext cx="9144000" cy="914400"/>
          </a:xfrm>
        </p:spPr>
        <p:txBody>
          <a:bodyPr/>
          <a:lstStyle/>
          <a:p>
            <a:pPr marL="0" marR="0">
              <a:spcBef>
                <a:spcPts val="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7.4 Growth status at the time of ESRD initiation by (a) stature and (b) body mass index (BMI)</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0" y="5385741"/>
            <a:ext cx="91440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Stature reported for age &lt;20 per growth percentile guidelines. Percentiles for children greater or equal to 24 months of age and up to less than 20 years of age are calculated following Centers for Disease Control and Prevention (CDC) growth charts. Percentiles for children less than 24 months of age are calculated following World Health Organization (WHO) growth charts. Short stature is defined as height less than 3rd percentile for sex and age. (b) BMI categories are defined differently for patients younger than 18 (underweight: BMI &lt; 5th percentile; Normal: 5th percentile ≤ BMI &lt; 85th percentile; Overweight: 85th percentile ≤ BMI &lt; 95th percentile; and obese: BMI ≥ 95th percentile) and patients 18 and older (underweight: BMI &lt; 18.5; Normal: 18.5 ≤ BMI &lt; 25 percentile; Overweight: 25 ≤ BMI &lt; 30; and obese: BMI ≥ 30). Abbreviations: ESRD, end-stage renal disease; BMI, body mass index.</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000500" y="787881"/>
            <a:ext cx="81945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BMI</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32" y="1181100"/>
            <a:ext cx="7132335" cy="4038608"/>
          </a:xfrm>
          <a:prstGeom prst="rect">
            <a:avLst/>
          </a:prstGeom>
        </p:spPr>
      </p:pic>
    </p:spTree>
    <p:extLst>
      <p:ext uri="{BB962C8B-B14F-4D97-AF65-F5344CB8AC3E}">
        <p14:creationId xmlns:p14="http://schemas.microsoft.com/office/powerpoint/2010/main" val="2368013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7.5 One-year adjusted all-cause hospitalizations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04800" y="5563969"/>
            <a:ext cx="8077200" cy="6463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000500" y="1143000"/>
            <a:ext cx="847417"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575854"/>
            <a:ext cx="6400683" cy="4040128"/>
          </a:xfrm>
          <a:prstGeom prst="rect">
            <a:avLst/>
          </a:prstGeom>
        </p:spPr>
      </p:pic>
    </p:spTree>
    <p:extLst>
      <p:ext uri="{BB962C8B-B14F-4D97-AF65-F5344CB8AC3E}">
        <p14:creationId xmlns:p14="http://schemas.microsoft.com/office/powerpoint/2010/main" val="308521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7.5 One-year adjusted all-cause hospitalizations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34416" y="5377862"/>
            <a:ext cx="8037534" cy="738664"/>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810000" y="1146522"/>
            <a:ext cx="1286367" cy="4267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693" y="1430443"/>
            <a:ext cx="6252980" cy="3946897"/>
          </a:xfrm>
          <a:prstGeom prst="rect">
            <a:avLst/>
          </a:prstGeom>
        </p:spPr>
      </p:pic>
    </p:spTree>
    <p:extLst>
      <p:ext uri="{BB962C8B-B14F-4D97-AF65-F5344CB8AC3E}">
        <p14:creationId xmlns:p14="http://schemas.microsoft.com/office/powerpoint/2010/main" val="311469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7.6 One-year cardiovascular hospitalizations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38149" y="5448300"/>
            <a:ext cx="82677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Reference population: incident ESRD patients aged 0-21, 2010-2011. (a) Adjusted for sex, race, primary cause of ESRD, and Hispanic ethnicity. (b) Adjusted for age, sex, race, primary cause of ESRD and Hispanic ethnicity. Abbreviations: ESRD, end-stage renal disease; HD, hemodialysis; PD, peritoneal 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When examining CVD associated hospitalizations, hypertension is not considered a CVD diagnosis.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148291" y="1132202"/>
            <a:ext cx="847417" cy="43285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174" y="1389127"/>
            <a:ext cx="6679650" cy="3919409"/>
          </a:xfrm>
          <a:prstGeom prst="rect">
            <a:avLst/>
          </a:prstGeom>
        </p:spPr>
      </p:pic>
    </p:spTree>
    <p:extLst>
      <p:ext uri="{BB962C8B-B14F-4D97-AF65-F5344CB8AC3E}">
        <p14:creationId xmlns:p14="http://schemas.microsoft.com/office/powerpoint/2010/main" val="80093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7.6 One-year cardiovascular hospitalizations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38150" y="5382062"/>
            <a:ext cx="82677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Reference population: incident ESRD patients aged 0-21, 2010-2011. (a) Adjusted for sex, race, primary cause of ESRD, and Hispanic ethnicity. (b) Adjusted for age, sex, race, primary cause of ESRD and Hispanic ethnicity. Abbreviations: ESRD, end-stage renal disease; HD, hemodialysis; PD, peritoneal 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When examining CVD associated hospitalizations, hypertension is not considered a CVD diagnosis.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86200" y="1182305"/>
            <a:ext cx="1286367"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747" y="1537833"/>
            <a:ext cx="6595272" cy="3878925"/>
          </a:xfrm>
          <a:prstGeom prst="rect">
            <a:avLst/>
          </a:prstGeom>
        </p:spPr>
      </p:pic>
    </p:spTree>
    <p:extLst>
      <p:ext uri="{BB962C8B-B14F-4D97-AF65-F5344CB8AC3E}">
        <p14:creationId xmlns:p14="http://schemas.microsoft.com/office/powerpoint/2010/main" val="410192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7.7 One-year adjusted hospitalizations for infection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590550" y="5352463"/>
            <a:ext cx="7962900" cy="738664"/>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145243" y="1083149"/>
            <a:ext cx="853514"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275" y="1442560"/>
            <a:ext cx="6663450" cy="3909903"/>
          </a:xfrm>
          <a:prstGeom prst="rect">
            <a:avLst/>
          </a:prstGeom>
        </p:spPr>
      </p:pic>
    </p:spTree>
    <p:extLst>
      <p:ext uri="{BB962C8B-B14F-4D97-AF65-F5344CB8AC3E}">
        <p14:creationId xmlns:p14="http://schemas.microsoft.com/office/powerpoint/2010/main" val="277345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464850" y="108225"/>
            <a:ext cx="8214300" cy="1249363"/>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 (a, c) Incidence, and (b, d) December 31 point prevalence of ESRD among pediatric patients (aged 0–21 years) per million population per year, by modality and race, 1996-2016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7</a:t>
            </a:r>
            <a:endParaRPr lang="en-US" dirty="0" smtClean="0"/>
          </a:p>
        </p:txBody>
      </p:sp>
      <p:sp>
        <p:nvSpPr>
          <p:cNvPr id="3" name="Rectangle 2"/>
          <p:cNvSpPr/>
          <p:nvPr/>
        </p:nvSpPr>
        <p:spPr>
          <a:xfrm>
            <a:off x="971547" y="5219700"/>
            <a:ext cx="7200907"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06200" y="1112345"/>
            <a:ext cx="233160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Incidence </a:t>
            </a:r>
            <a:r>
              <a:rPr lang="en-US" sz="1600" b="1" dirty="0">
                <a:latin typeface="Calibri" panose="020F0502020204030204" pitchFamily="34" charset="0"/>
                <a:ea typeface="Times New Roman" panose="02020603050405020304" pitchFamily="18" charset="0"/>
                <a:cs typeface="Segoe UI" panose="020B0502040204020203" pitchFamily="34" charset="0"/>
              </a:rPr>
              <a:t>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62055"/>
            <a:ext cx="6858014" cy="4038608"/>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7.7 One-year adjusted hospitalizations for infection in incident pediatric patients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860877" y="5313402"/>
            <a:ext cx="7422246" cy="738664"/>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2006-2015, surviving the first 90 days after ESRD initiation and followed from day 90.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19266" y="1158906"/>
            <a:ext cx="1286367"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76" y="1329039"/>
            <a:ext cx="6774546" cy="3984363"/>
          </a:xfrm>
          <a:prstGeom prst="rect">
            <a:avLst/>
          </a:prstGeom>
        </p:spPr>
      </p:pic>
    </p:spTree>
    <p:extLst>
      <p:ext uri="{BB962C8B-B14F-4D97-AF65-F5344CB8AC3E}">
        <p14:creationId xmlns:p14="http://schemas.microsoft.com/office/powerpoint/2010/main" val="3748467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245562"/>
            <a:ext cx="9144000" cy="10366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7.8 One-year adjusted all-cause mortality in incident pediatric patients with ESRD by (a) age with comparison to young adults (aged 0-29 years), 2006-2010 and 2011-2015 and (b) modality, 2006-2015(aged 0-21 years only) </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066800" y="5168189"/>
            <a:ext cx="7277100" cy="900246"/>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145243" y="1276000"/>
            <a:ext cx="853514"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492427"/>
            <a:ext cx="5232882" cy="3667124"/>
          </a:xfrm>
          <a:prstGeom prst="rect">
            <a:avLst/>
          </a:prstGeom>
        </p:spPr>
      </p:pic>
    </p:spTree>
    <p:extLst>
      <p:ext uri="{BB962C8B-B14F-4D97-AF65-F5344CB8AC3E}">
        <p14:creationId xmlns:p14="http://schemas.microsoft.com/office/powerpoint/2010/main" val="4271839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18267" y="146954"/>
            <a:ext cx="9144000" cy="11509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7.8 One-year adjusted all-cause mortality in incident pediatric patients with ESRD by (a) age with comparison to young adults (aged 0-29 years), 2006-2010 and 2011-2015 and (b) modality, 2006-2015(aged 0-21 years only) </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00049" y="5404753"/>
            <a:ext cx="8343900"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1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28816" y="1283136"/>
            <a:ext cx="1286367"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206" y="1650514"/>
            <a:ext cx="6386888" cy="3754239"/>
          </a:xfrm>
          <a:prstGeom prst="rect">
            <a:avLst/>
          </a:prstGeom>
        </p:spPr>
      </p:pic>
    </p:spTree>
    <p:extLst>
      <p:ext uri="{BB962C8B-B14F-4D97-AF65-F5344CB8AC3E}">
        <p14:creationId xmlns:p14="http://schemas.microsoft.com/office/powerpoint/2010/main" val="468534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457200" y="274638"/>
            <a:ext cx="8229600" cy="1143000"/>
          </a:xfrm>
        </p:spPr>
        <p:txBody>
          <a:bodyPr/>
          <a:lstStyle/>
          <a:p>
            <a:pPr marL="0" marR="0">
              <a:spcBef>
                <a:spcPts val="1800"/>
              </a:spcBef>
              <a:spcAft>
                <a:spcPts val="600"/>
              </a:spcAft>
              <a:tabLst>
                <a:tab pos="685800" algn="l"/>
              </a:tabLst>
            </a:pPr>
            <a:r>
              <a:rPr lang="en-US" sz="24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dirty="0">
                <a:latin typeface="Calibri" panose="020F0502020204030204" pitchFamily="34" charset="0"/>
                <a:ea typeface="Times New Roman" panose="02020603050405020304" pitchFamily="18" charset="0"/>
                <a:cs typeface="Times New Roman" panose="02020603050405020304" pitchFamily="18" charset="0"/>
              </a:rPr>
              <a:t> 2 Table 7.3 Expected remaining lifetime in years of prevalent patients by initial ESRD modality, 2015</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2525726535"/>
              </p:ext>
            </p:extLst>
          </p:nvPr>
        </p:nvGraphicFramePr>
        <p:xfrm>
          <a:off x="2200275" y="1419879"/>
          <a:ext cx="4743450" cy="2523744"/>
        </p:xfrm>
        <a:graphic>
          <a:graphicData uri="http://schemas.openxmlformats.org/drawingml/2006/table">
            <a:tbl>
              <a:tblPr firstRow="1" firstCol="1" bandRow="1"/>
              <a:tblGrid>
                <a:gridCol w="1083945">
                  <a:extLst>
                    <a:ext uri="{9D8B030D-6E8A-4147-A177-3AD203B41FA5}">
                      <a16:colId xmlns:a16="http://schemas.microsoft.com/office/drawing/2014/main" val="2592817737"/>
                    </a:ext>
                  </a:extLst>
                </a:gridCol>
                <a:gridCol w="1219835">
                  <a:extLst>
                    <a:ext uri="{9D8B030D-6E8A-4147-A177-3AD203B41FA5}">
                      <a16:colId xmlns:a16="http://schemas.microsoft.com/office/drawing/2014/main" val="3749265123"/>
                    </a:ext>
                  </a:extLst>
                </a:gridCol>
                <a:gridCol w="1219835">
                  <a:extLst>
                    <a:ext uri="{9D8B030D-6E8A-4147-A177-3AD203B41FA5}">
                      <a16:colId xmlns:a16="http://schemas.microsoft.com/office/drawing/2014/main" val="3503989124"/>
                    </a:ext>
                  </a:extLst>
                </a:gridCol>
                <a:gridCol w="1219835">
                  <a:extLst>
                    <a:ext uri="{9D8B030D-6E8A-4147-A177-3AD203B41FA5}">
                      <a16:colId xmlns:a16="http://schemas.microsoft.com/office/drawing/2014/main" val="4117975789"/>
                    </a:ext>
                  </a:extLst>
                </a:gridCol>
              </a:tblGrid>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Age group</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Dialysis patients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Transplant patients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General population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166174"/>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57.7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77.0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1303418"/>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22.8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56.2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72.1</a:t>
                      </a:r>
                    </a:p>
                  </a:txBody>
                  <a:tcPr marL="68580" marR="68580" marT="0" marB="0" anchor="ctr">
                    <a:lnL>
                      <a:noFill/>
                    </a:lnL>
                    <a:lnR>
                      <a:noFill/>
                    </a:lnR>
                    <a:lnT>
                      <a:noFill/>
                    </a:lnT>
                    <a:lnB>
                      <a:noFill/>
                    </a:lnB>
                  </a:tcPr>
                </a:tc>
                <a:extLst>
                  <a:ext uri="{0D108BD9-81ED-4DB2-BD59-A6C34878D82A}">
                    <a16:rowId xmlns:a16="http://schemas.microsoft.com/office/drawing/2014/main" val="1482888339"/>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10-13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23.3</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52.1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67.6</a:t>
                      </a:r>
                    </a:p>
                  </a:txBody>
                  <a:tcPr marL="68580" marR="68580" marT="0" marB="0" anchor="ctr">
                    <a:lnL>
                      <a:noFill/>
                    </a:lnL>
                    <a:lnR>
                      <a:noFill/>
                    </a:lnR>
                    <a:lnT>
                      <a:noFill/>
                    </a:lnT>
                    <a:lnB>
                      <a:noFill/>
                    </a:lnB>
                  </a:tcPr>
                </a:tc>
                <a:extLst>
                  <a:ext uri="{0D108BD9-81ED-4DB2-BD59-A6C34878D82A}">
                    <a16:rowId xmlns:a16="http://schemas.microsoft.com/office/drawing/2014/main" val="3391276626"/>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14-17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48.9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63.7</a:t>
                      </a:r>
                    </a:p>
                  </a:txBody>
                  <a:tcPr marL="68580" marR="68580" marT="0" marB="0" anchor="ctr">
                    <a:lnL>
                      <a:noFill/>
                    </a:lnL>
                    <a:lnR>
                      <a:noFill/>
                    </a:lnR>
                    <a:lnT>
                      <a:noFill/>
                    </a:lnT>
                    <a:lnB>
                      <a:noFill/>
                    </a:lnB>
                  </a:tcPr>
                </a:tc>
                <a:extLst>
                  <a:ext uri="{0D108BD9-81ED-4DB2-BD59-A6C34878D82A}">
                    <a16:rowId xmlns:a16="http://schemas.microsoft.com/office/drawing/2014/main" val="3046386753"/>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18-21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17.6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45.6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59.8</a:t>
                      </a:r>
                    </a:p>
                  </a:txBody>
                  <a:tcPr marL="68580" marR="68580" marT="0" marB="0" anchor="ctr">
                    <a:lnL>
                      <a:noFill/>
                    </a:lnL>
                    <a:lnR>
                      <a:noFill/>
                    </a:lnR>
                    <a:lnT>
                      <a:noFill/>
                    </a:lnT>
                    <a:lnB>
                      <a:noFill/>
                    </a:lnB>
                  </a:tcPr>
                </a:tc>
                <a:extLst>
                  <a:ext uri="{0D108BD9-81ED-4DB2-BD59-A6C34878D82A}">
                    <a16:rowId xmlns:a16="http://schemas.microsoft.com/office/drawing/2014/main" val="3025692510"/>
                  </a:ext>
                </a:extLst>
              </a:tr>
              <a:tr h="182880">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22-29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42.3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54.1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57885"/>
                  </a:ext>
                </a:extLst>
              </a:tr>
            </a:tbl>
          </a:graphicData>
        </a:graphic>
      </p:graphicFrame>
      <p:sp>
        <p:nvSpPr>
          <p:cNvPr id="7" name="Rectangle 6"/>
          <p:cNvSpPr/>
          <p:nvPr/>
        </p:nvSpPr>
        <p:spPr>
          <a:xfrm>
            <a:off x="2200275" y="3991788"/>
            <a:ext cx="4743451" cy="830997"/>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USA SSA (Social Security Administration) Period Life Table 2015. Includes period prevalent ESRD dialysis and transplant patients in 2015. Abbreviation: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775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7.9 One-year adjusted cardiovascular mortality in incident pediatric patients with ESRD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23850" y="5448300"/>
            <a:ext cx="84963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When examining CVD associated mortality, hypertension is not considered a CVD diagnosis.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145243" y="1143000"/>
            <a:ext cx="853514"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827" y="1458693"/>
            <a:ext cx="5768346" cy="4047664"/>
          </a:xfrm>
          <a:prstGeom prst="rect">
            <a:avLst/>
          </a:prstGeom>
        </p:spPr>
      </p:pic>
    </p:spTree>
    <p:extLst>
      <p:ext uri="{BB962C8B-B14F-4D97-AF65-F5344CB8AC3E}">
        <p14:creationId xmlns:p14="http://schemas.microsoft.com/office/powerpoint/2010/main" val="390902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1143000"/>
          </a:xfrm>
        </p:spPr>
        <p:txBody>
          <a:bodyPr/>
          <a:lstStyle/>
          <a:p>
            <a:pPr marL="0" marR="0">
              <a:spcBef>
                <a:spcPts val="6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7.9 One-year adjusted cardiovascular mortality in incident pediatric patients with ESRD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19100" y="5448300"/>
            <a:ext cx="83058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When examining CVD associated mortality, hypertension is not considered a CVD diagnosis.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25768" y="1154206"/>
            <a:ext cx="1292464"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198" y="1603375"/>
            <a:ext cx="5249604" cy="3714065"/>
          </a:xfrm>
          <a:prstGeom prst="rect">
            <a:avLst/>
          </a:prstGeom>
        </p:spPr>
      </p:pic>
    </p:spTree>
    <p:extLst>
      <p:ext uri="{BB962C8B-B14F-4D97-AF65-F5344CB8AC3E}">
        <p14:creationId xmlns:p14="http://schemas.microsoft.com/office/powerpoint/2010/main" val="3470017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0"/>
            <a:ext cx="9144000" cy="1181100"/>
          </a:xfrm>
        </p:spPr>
        <p:txBody>
          <a:bodyPr/>
          <a:lstStyle/>
          <a:p>
            <a:pPr marL="0" marR="0">
              <a:spcBef>
                <a:spcPts val="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7.10 One-year adjusted mortality due to infection in incident pediatric patients with ESRD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81000" y="5470873"/>
            <a:ext cx="8382000" cy="738664"/>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145243" y="1184942"/>
            <a:ext cx="853514"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184" y="1486033"/>
            <a:ext cx="5783632" cy="4053081"/>
          </a:xfrm>
          <a:prstGeom prst="rect">
            <a:avLst/>
          </a:prstGeom>
        </p:spPr>
      </p:pic>
    </p:spTree>
    <p:extLst>
      <p:ext uri="{BB962C8B-B14F-4D97-AF65-F5344CB8AC3E}">
        <p14:creationId xmlns:p14="http://schemas.microsoft.com/office/powerpoint/2010/main" val="1382181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0" y="0"/>
            <a:ext cx="9144000" cy="1181100"/>
          </a:xfrm>
        </p:spPr>
        <p:txBody>
          <a:bodyPr/>
          <a:lstStyle/>
          <a:p>
            <a:pPr marL="0" marR="0">
              <a:spcBef>
                <a:spcPts val="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7.10 One-year adjusted mortality due to infection in incident pediatric patients with ESRD (aged 0-21 years), by (a) age and (b) modality, 2006-2010 and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81000" y="5524500"/>
            <a:ext cx="83820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25768" y="1207214"/>
            <a:ext cx="1292464"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466" y="1632526"/>
            <a:ext cx="5501068" cy="3891974"/>
          </a:xfrm>
          <a:prstGeom prst="rect">
            <a:avLst/>
          </a:prstGeom>
        </p:spPr>
      </p:pic>
    </p:spTree>
    <p:extLst>
      <p:ext uri="{BB962C8B-B14F-4D97-AF65-F5344CB8AC3E}">
        <p14:creationId xmlns:p14="http://schemas.microsoft.com/office/powerpoint/2010/main" val="3015087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952500" y="259283"/>
            <a:ext cx="7505700" cy="934511"/>
          </a:xfrm>
        </p:spPr>
        <p:txBody>
          <a:bodyPr/>
          <a:lstStyle/>
          <a:p>
            <a:pPr marL="0" marR="0">
              <a:spcBef>
                <a:spcPts val="0"/>
              </a:spcBef>
              <a:spcAft>
                <a:spcPts val="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7.11 Adjusted five-year survival in incident pediatric patients (aged 0-21 years) from day 1, by (a) age and (b) modality, 2007-2011</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400050" y="5382787"/>
            <a:ext cx="86106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278593" y="1219200"/>
            <a:ext cx="853514" cy="4328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97" y="1484339"/>
            <a:ext cx="5067307" cy="3898448"/>
          </a:xfrm>
          <a:prstGeom prst="rect">
            <a:avLst/>
          </a:prstGeom>
        </p:spPr>
      </p:pic>
    </p:spTree>
    <p:extLst>
      <p:ext uri="{BB962C8B-B14F-4D97-AF65-F5344CB8AC3E}">
        <p14:creationId xmlns:p14="http://schemas.microsoft.com/office/powerpoint/2010/main" val="2670821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4697" y="150725"/>
            <a:ext cx="9144000" cy="998538"/>
          </a:xfrm>
        </p:spPr>
        <p:txBody>
          <a:bodyPr/>
          <a:lstStyle/>
          <a:p>
            <a:pPr marL="0" marR="0">
              <a:spcBef>
                <a:spcPts val="0"/>
              </a:spcBef>
              <a:spcAft>
                <a:spcPts val="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7.11 Adjusted five-year survival in incident pediatric patients (aged 0-21 years) from day 1, by (a) age and (b) modality,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2007-2011</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838199" y="5164312"/>
            <a:ext cx="74676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2016. (a) Adjusted for sex, race, primary cause of ESRD, and Hispanic ethnicity. (b) Adjusted for age,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49568" y="962993"/>
            <a:ext cx="1292464" cy="4267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837" y="1192763"/>
            <a:ext cx="5162325" cy="3971549"/>
          </a:xfrm>
          <a:prstGeom prst="rect">
            <a:avLst/>
          </a:prstGeom>
        </p:spPr>
      </p:pic>
    </p:spTree>
    <p:extLst>
      <p:ext uri="{BB962C8B-B14F-4D97-AF65-F5344CB8AC3E}">
        <p14:creationId xmlns:p14="http://schemas.microsoft.com/office/powerpoint/2010/main" val="261608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857250" y="113821"/>
            <a:ext cx="8001007" cy="1004741"/>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 (a, c) Incidence, and (b, d) December 31 point prevalence of ESRD among pediatric patients (aged 0–21 years) per million population per year, by modality and race, 1996-2016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7</a:t>
            </a:r>
            <a:endParaRPr lang="en-US" dirty="0" smtClean="0"/>
          </a:p>
        </p:txBody>
      </p:sp>
      <p:sp>
        <p:nvSpPr>
          <p:cNvPr id="3" name="Rectangle 2"/>
          <p:cNvSpPr/>
          <p:nvPr/>
        </p:nvSpPr>
        <p:spPr>
          <a:xfrm>
            <a:off x="876303" y="5441263"/>
            <a:ext cx="79629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87575" y="1118562"/>
            <a:ext cx="2940357"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Point prevalence by modality</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46" y="1345991"/>
            <a:ext cx="6858014" cy="4191009"/>
          </a:xfrm>
          <a:prstGeom prst="rect">
            <a:avLst/>
          </a:prstGeom>
        </p:spPr>
      </p:pic>
    </p:spTree>
    <p:extLst>
      <p:ext uri="{BB962C8B-B14F-4D97-AF65-F5344CB8AC3E}">
        <p14:creationId xmlns:p14="http://schemas.microsoft.com/office/powerpoint/2010/main" val="2483690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495300" y="68511"/>
            <a:ext cx="81534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7.12 Vascular access type at initiation of incident pediatric hemodialysis patients (aged 0-21 years) by (a) year and (b) age, 2006-2016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609600" y="5601791"/>
            <a:ext cx="79248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hemodialysis in 2006-2015. Abbreviations: AV, arteriovenous;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57656" y="1427202"/>
            <a:ext cx="82868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Year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93" y="1631504"/>
            <a:ext cx="6858014" cy="4038608"/>
          </a:xfrm>
          <a:prstGeom prst="rect">
            <a:avLst/>
          </a:prstGeom>
        </p:spPr>
      </p:pic>
    </p:spTree>
    <p:extLst>
      <p:ext uri="{BB962C8B-B14F-4D97-AF65-F5344CB8AC3E}">
        <p14:creationId xmlns:p14="http://schemas.microsoft.com/office/powerpoint/2010/main" val="1777816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457200" y="126482"/>
            <a:ext cx="82296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7.12 Vascular access type at initiation of incident pediatric hemodialysis patients (aged 0-21 years) by (a) year and (b) age, 2006-2016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2992" y="5753100"/>
            <a:ext cx="6858015"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hemodialysis in 2006-2015. Abbreviations: AV, arteriovenous;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291842" y="1345160"/>
            <a:ext cx="256031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Age </a:t>
            </a:r>
            <a:r>
              <a:rPr lang="en-US" sz="1600" b="1" dirty="0">
                <a:latin typeface="Calibri" panose="020F0502020204030204" pitchFamily="34" charset="0"/>
                <a:ea typeface="Times New Roman" panose="02020603050405020304" pitchFamily="18" charset="0"/>
                <a:cs typeface="Segoe UI" panose="020B0502040204020203" pitchFamily="34" charset="0"/>
              </a:rPr>
              <a:t>(all years combined)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14492"/>
            <a:ext cx="6858014" cy="4038608"/>
          </a:xfrm>
          <a:prstGeom prst="rect">
            <a:avLst/>
          </a:prstGeom>
        </p:spPr>
      </p:pic>
    </p:spTree>
    <p:extLst>
      <p:ext uri="{BB962C8B-B14F-4D97-AF65-F5344CB8AC3E}">
        <p14:creationId xmlns:p14="http://schemas.microsoft.com/office/powerpoint/2010/main" val="2301059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1646685" y="105446"/>
            <a:ext cx="6248400" cy="1417638"/>
          </a:xfrm>
        </p:spPr>
        <p:txBody>
          <a:bodyPr/>
          <a:lstStyle/>
          <a:p>
            <a:pPr marL="0" marR="0">
              <a:lnSpc>
                <a:spcPct val="115000"/>
              </a:lnSpc>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7.13 Distribution of vascular access type in prevalent pediatric hemodialysis patients (aged 0-21 years* as of May 31, 2017)</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647700" y="5654703"/>
            <a:ext cx="8077200" cy="600164"/>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clinical extracts for May 2017. Hemodialysis patients initiating treatment for ESRD at least 90 days prior to May 1, 2017, *who were &lt;22 years old as of May 1, 2017, and who were alive through May 31, 2017; Catheter=any catheter use; fistula and graft use shown are without the use of a catheter. Abbreviations: AV, arteriovenous;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99" y="1337999"/>
            <a:ext cx="6646171" cy="4316704"/>
          </a:xfrm>
          <a:prstGeom prst="rect">
            <a:avLst/>
          </a:prstGeom>
        </p:spPr>
      </p:pic>
    </p:spTree>
    <p:extLst>
      <p:ext uri="{BB962C8B-B14F-4D97-AF65-F5344CB8AC3E}">
        <p14:creationId xmlns:p14="http://schemas.microsoft.com/office/powerpoint/2010/main" val="369652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0"/>
            <a:ext cx="9144000" cy="1417638"/>
          </a:xfrm>
        </p:spPr>
        <p:txBody>
          <a:bodyPr/>
          <a:lstStyle/>
          <a:p>
            <a:pPr marL="0" marR="0">
              <a:lnSpc>
                <a:spcPct val="115000"/>
              </a:lnSpc>
              <a:spcBef>
                <a:spcPts val="0"/>
              </a:spcBef>
              <a:spcAft>
                <a:spcPts val="1000"/>
              </a:spcAft>
            </a:pPr>
            <a:r>
              <a:rPr lang="en-US" sz="18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1800" b="1" spc="30" dirty="0">
                <a:latin typeface="Calibri" panose="020F0502020204030204" pitchFamily="34" charset="0"/>
                <a:ea typeface="Calibri" panose="020F0502020204030204" pitchFamily="34" charset="0"/>
                <a:cs typeface="Times New Roman" panose="02020603050405020304" pitchFamily="18" charset="0"/>
              </a:rPr>
              <a:t>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300" y="4909447"/>
            <a:ext cx="8686800" cy="10618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(a) Reference Tables E4 and E5(2). Incidence and December 31st point prevalence of ESRD among pediatric patients (aged 0–21 years) per million population per year, 1996–2016, percent of pediatric patients either wait-listed or receiving a kidney within one year of ESRD initiation date, 1996-2015 and percent of prevalent dialysis pediatric patients wait-listed for a kidney, 1996–2016.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PMP, per million population;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yr</a:t>
            </a:r>
            <a:r>
              <a:rPr lang="en-US" sz="900" i="1" dirty="0">
                <a:latin typeface="Calibri" panose="020F0502020204030204" pitchFamily="34" charset="0"/>
                <a:ea typeface="Times New Roman" panose="02020603050405020304" pitchFamily="18" charset="0"/>
                <a:cs typeface="Times New Roman" panose="02020603050405020304" pitchFamily="18" charset="0"/>
              </a:rPr>
              <a:t>, year.</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485900" y="1384197"/>
            <a:ext cx="634103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ESRD </a:t>
            </a:r>
            <a:r>
              <a:rPr lang="en-US" sz="1600" b="1" dirty="0">
                <a:latin typeface="Calibri" panose="020F0502020204030204" pitchFamily="34" charset="0"/>
                <a:ea typeface="Times New Roman" panose="02020603050405020304" pitchFamily="18" charset="0"/>
                <a:cs typeface="Segoe UI" panose="020B0502040204020203" pitchFamily="34" charset="0"/>
              </a:rPr>
              <a:t>incident rate, prevalent rate, and percent of patients wait-listed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2034537"/>
            <a:ext cx="6858014" cy="2788926"/>
          </a:xfrm>
          <a:prstGeom prst="rect">
            <a:avLst/>
          </a:prstGeom>
        </p:spPr>
      </p:pic>
    </p:spTree>
    <p:extLst>
      <p:ext uri="{BB962C8B-B14F-4D97-AF65-F5344CB8AC3E}">
        <p14:creationId xmlns:p14="http://schemas.microsoft.com/office/powerpoint/2010/main" val="3990107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0"/>
            <a:ext cx="9144000" cy="1417638"/>
          </a:xfrm>
        </p:spPr>
        <p:txBody>
          <a:bodyPr/>
          <a:lstStyle/>
          <a:p>
            <a:pPr marL="0" marR="0">
              <a:lnSpc>
                <a:spcPct val="115000"/>
              </a:lnSpc>
              <a:spcBef>
                <a:spcPts val="0"/>
              </a:spcBef>
              <a:spcAft>
                <a:spcPts val="1000"/>
              </a:spcAft>
            </a:pPr>
            <a:r>
              <a:rPr lang="en-US" sz="18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1800" b="1" spc="30" dirty="0">
                <a:latin typeface="Calibri" panose="020F0502020204030204" pitchFamily="34" charset="0"/>
                <a:ea typeface="Calibri" panose="020F0502020204030204" pitchFamily="34" charset="0"/>
                <a:cs typeface="Times New Roman" panose="02020603050405020304" pitchFamily="18" charset="0"/>
              </a:rPr>
              <a:t>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300" y="4909447"/>
            <a:ext cx="8686800" cy="10618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(a) Reference Tables E4 and E5(2). Incidence and December 31st point prevalence of ESRD among pediatric patients (aged 0–21 years) per million population per year, 1996–2016, percent of pediatric patients either wait-listed or receiving a kidney within one year of ESRD initiation date, 1996-2015 and percent of prevalent dialysis pediatric patients wait-listed for a kidney, 1996–2016.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PMP, per million population;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yr</a:t>
            </a:r>
            <a:r>
              <a:rPr lang="en-US" sz="900" i="1" dirty="0">
                <a:latin typeface="Calibri" panose="020F0502020204030204" pitchFamily="34" charset="0"/>
                <a:ea typeface="Times New Roman" panose="02020603050405020304" pitchFamily="18" charset="0"/>
                <a:cs typeface="Times New Roman" panose="02020603050405020304" pitchFamily="18" charset="0"/>
              </a:rPr>
              <a:t>, year.</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35649" y="1354061"/>
            <a:ext cx="444410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Kidney </a:t>
            </a:r>
            <a:r>
              <a:rPr lang="en-US" sz="1600" b="1" dirty="0">
                <a:latin typeface="Calibri" panose="020F0502020204030204" pitchFamily="34" charset="0"/>
                <a:ea typeface="Times New Roman" panose="02020603050405020304" pitchFamily="18" charset="0"/>
                <a:cs typeface="Segoe UI" panose="020B0502040204020203" pitchFamily="34" charset="0"/>
              </a:rPr>
              <a:t>transplant counts and waiting list times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2034537"/>
            <a:ext cx="6858014" cy="2788926"/>
          </a:xfrm>
          <a:prstGeom prst="rect">
            <a:avLst/>
          </a:prstGeom>
        </p:spPr>
      </p:pic>
    </p:spTree>
    <p:extLst>
      <p:ext uri="{BB962C8B-B14F-4D97-AF65-F5344CB8AC3E}">
        <p14:creationId xmlns:p14="http://schemas.microsoft.com/office/powerpoint/2010/main" val="3264056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0"/>
            <a:ext cx="9144000" cy="1417638"/>
          </a:xfrm>
        </p:spPr>
        <p:txBody>
          <a:bodyPr/>
          <a:lstStyle/>
          <a:p>
            <a:pPr marL="0" marR="0">
              <a:lnSpc>
                <a:spcPct val="115000"/>
              </a:lnSpc>
              <a:spcBef>
                <a:spcPts val="0"/>
              </a:spcBef>
              <a:spcAft>
                <a:spcPts val="1000"/>
              </a:spcAft>
            </a:pPr>
            <a:r>
              <a:rPr lang="en-US" sz="16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1600" b="1" spc="30" dirty="0">
                <a:latin typeface="Calibri" panose="020F0502020204030204" pitchFamily="34" charset="0"/>
                <a:ea typeface="Calibri" panose="020F0502020204030204" pitchFamily="34" charset="0"/>
                <a:cs typeface="Times New Roman" panose="02020603050405020304" pitchFamily="18" charset="0"/>
              </a:rPr>
              <a:t>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300" y="5078024"/>
            <a:ext cx="8686800" cy="10618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(a) Reference Tables E4 and E5(2). Incidence and December 31st point prevalence of ESRD among pediatric patients (aged 0–21 years) per million population per year, 1996–2016, percent of pediatric patients either wait-listed or receiving a kidney within one year of ESRD initiation date, 1996-2015 and percent of prevalent dialysis pediatric patients wait-listed for a kidney, 1996–2016.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PMP, per million population;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yr</a:t>
            </a:r>
            <a:r>
              <a:rPr lang="en-US" sz="900" i="1" dirty="0">
                <a:latin typeface="Calibri" panose="020F0502020204030204" pitchFamily="34" charset="0"/>
                <a:ea typeface="Times New Roman" panose="02020603050405020304" pitchFamily="18" charset="0"/>
                <a:cs typeface="Times New Roman" panose="02020603050405020304" pitchFamily="18" charset="0"/>
              </a:rPr>
              <a:t>, year.</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990893" y="1245696"/>
            <a:ext cx="2903744" cy="276999"/>
          </a:xfrm>
          <a:prstGeom prst="rect">
            <a:avLst/>
          </a:prstGeom>
        </p:spPr>
        <p:txBody>
          <a:bodyPr wrap="none">
            <a:spAutoFit/>
          </a:bodyPr>
          <a:lstStyle/>
          <a:p>
            <a:pPr marL="91440" marR="0" indent="-91440" algn="ctr">
              <a:spcBef>
                <a:spcPts val="600"/>
              </a:spcBef>
              <a:spcAft>
                <a:spcPts val="600"/>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(c) Kidney </a:t>
            </a:r>
            <a:r>
              <a:rPr lang="en-US" sz="1200" b="1" dirty="0">
                <a:latin typeface="Calibri" panose="020F0502020204030204" pitchFamily="34" charset="0"/>
                <a:ea typeface="Times New Roman" panose="02020603050405020304" pitchFamily="18" charset="0"/>
                <a:cs typeface="Segoe UI" panose="020B0502040204020203" pitchFamily="34" charset="0"/>
              </a:rPr>
              <a:t>transplant counts by donor type</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8374" y="1533707"/>
            <a:ext cx="6018652" cy="3544317"/>
          </a:xfrm>
          <a:prstGeom prst="rect">
            <a:avLst/>
          </a:prstGeom>
        </p:spPr>
      </p:pic>
    </p:spTree>
    <p:extLst>
      <p:ext uri="{BB962C8B-B14F-4D97-AF65-F5344CB8AC3E}">
        <p14:creationId xmlns:p14="http://schemas.microsoft.com/office/powerpoint/2010/main" val="986784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0" y="0"/>
            <a:ext cx="9144000" cy="1417638"/>
          </a:xfrm>
        </p:spPr>
        <p:txBody>
          <a:bodyPr/>
          <a:lstStyle/>
          <a:p>
            <a:pPr marL="0" marR="0">
              <a:lnSpc>
                <a:spcPct val="115000"/>
              </a:lnSpc>
              <a:spcBef>
                <a:spcPts val="0"/>
              </a:spcBef>
              <a:spcAft>
                <a:spcPts val="1000"/>
              </a:spcAft>
            </a:pPr>
            <a:r>
              <a:rPr lang="en-US" sz="18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1800" b="1" spc="30" dirty="0">
                <a:latin typeface="Calibri" panose="020F0502020204030204" pitchFamily="34" charset="0"/>
                <a:ea typeface="Calibri" panose="020F0502020204030204" pitchFamily="34" charset="0"/>
                <a:cs typeface="Times New Roman" panose="02020603050405020304" pitchFamily="18" charset="0"/>
              </a:rPr>
              <a:t>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300" y="5143500"/>
            <a:ext cx="8686800" cy="10618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(a) Reference Tables E4 and E5(2). Incidence and December 31st point prevalence of ESRD among pediatric patients (aged 0–21 years) per million population per year, 1996–2016, percent of pediatric patients either wait-listed or receiving a kidney within one year of ESRD initiation date, 1996-2015 and percent of prevalent dialysis pediatric patients wait-listed for a kidney, 1996–2016.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PMP, per million population;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yr</a:t>
            </a:r>
            <a:r>
              <a:rPr lang="en-US" sz="900" i="1" dirty="0">
                <a:latin typeface="Calibri" panose="020F0502020204030204" pitchFamily="34" charset="0"/>
                <a:ea typeface="Times New Roman" panose="02020603050405020304" pitchFamily="18" charset="0"/>
                <a:cs typeface="Times New Roman" panose="02020603050405020304" pitchFamily="18" charset="0"/>
              </a:rPr>
              <a:t>, year.</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362200" y="1387399"/>
            <a:ext cx="429887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Kidney </a:t>
            </a:r>
            <a:r>
              <a:rPr lang="en-US" sz="1600" b="1" dirty="0">
                <a:latin typeface="Calibri" panose="020F0502020204030204" pitchFamily="34" charset="0"/>
                <a:ea typeface="Times New Roman" panose="02020603050405020304" pitchFamily="18" charset="0"/>
                <a:cs typeface="Segoe UI" panose="020B0502040204020203" pitchFamily="34" charset="0"/>
              </a:rPr>
              <a:t>transplant counts, patients 0-17 years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279" y="1790696"/>
            <a:ext cx="5693441" cy="3352804"/>
          </a:xfrm>
          <a:prstGeom prst="rect">
            <a:avLst/>
          </a:prstGeom>
        </p:spPr>
      </p:pic>
    </p:spTree>
    <p:extLst>
      <p:ext uri="{BB962C8B-B14F-4D97-AF65-F5344CB8AC3E}">
        <p14:creationId xmlns:p14="http://schemas.microsoft.com/office/powerpoint/2010/main" val="4219410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0" y="0"/>
            <a:ext cx="9144000" cy="1417638"/>
          </a:xfrm>
        </p:spPr>
        <p:txBody>
          <a:bodyPr/>
          <a:lstStyle/>
          <a:p>
            <a:pPr marL="0" marR="0">
              <a:lnSpc>
                <a:spcPct val="115000"/>
              </a:lnSpc>
              <a:spcBef>
                <a:spcPts val="0"/>
              </a:spcBef>
              <a:spcAft>
                <a:spcPts val="1000"/>
              </a:spcAft>
            </a:pPr>
            <a:r>
              <a:rPr lang="en-US" sz="18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1800" b="1" spc="30" dirty="0">
                <a:latin typeface="Calibri" panose="020F0502020204030204" pitchFamily="34" charset="0"/>
                <a:ea typeface="Calibri" panose="020F0502020204030204" pitchFamily="34" charset="0"/>
                <a:cs typeface="Times New Roman" panose="02020603050405020304" pitchFamily="18" charset="0"/>
              </a:rPr>
              <a:t>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300" y="5143500"/>
            <a:ext cx="8686800" cy="10618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(a) Reference Tables E4 and E5(2). Incidence and December 31st point prevalence of ESRD among pediatric patients (aged 0–21 years) per million population per year, 1996–2016, percent of pediatric patients either wait-listed or receiving a kidney within one year of ESRD initiation date, 1996-2015 and percent of prevalent dialysis pediatric patients wait-listed for a kidney, 1996–2016.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PMP, per million population;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yr</a:t>
            </a:r>
            <a:r>
              <a:rPr lang="en-US" sz="900" i="1" dirty="0">
                <a:latin typeface="Calibri" panose="020F0502020204030204" pitchFamily="34" charset="0"/>
                <a:ea typeface="Times New Roman" panose="02020603050405020304" pitchFamily="18" charset="0"/>
                <a:cs typeface="Times New Roman" panose="02020603050405020304" pitchFamily="18" charset="0"/>
              </a:rPr>
              <a:t>, year.</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374475" y="1286961"/>
            <a:ext cx="439504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Kidney </a:t>
            </a:r>
            <a:r>
              <a:rPr lang="en-US" sz="1600" b="1" dirty="0">
                <a:latin typeface="Calibri" panose="020F0502020204030204" pitchFamily="34" charset="0"/>
                <a:ea typeface="Times New Roman" panose="02020603050405020304" pitchFamily="18" charset="0"/>
                <a:cs typeface="Segoe UI" panose="020B0502040204020203" pitchFamily="34" charset="0"/>
              </a:rPr>
              <a:t>transplant counts, patients 18-21 years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622633"/>
            <a:ext cx="5981707" cy="3522561"/>
          </a:xfrm>
          <a:prstGeom prst="rect">
            <a:avLst/>
          </a:prstGeom>
        </p:spPr>
      </p:pic>
    </p:spTree>
    <p:extLst>
      <p:ext uri="{BB962C8B-B14F-4D97-AF65-F5344CB8AC3E}">
        <p14:creationId xmlns:p14="http://schemas.microsoft.com/office/powerpoint/2010/main" val="1940762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7.15 Annual average rates of transplants in pediatric dialysis patients (aged 0-21 years), by (a) living donor by age, (b) deceased donor by age, (c) living door by race, (d) deceased donor by race, 1998-2016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2992" y="5579592"/>
            <a:ext cx="6858015"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1998–2016. Three-year rolling average rate is the mean among the rates of the current year and of the two years prior.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12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28950" y="1180211"/>
            <a:ext cx="318702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Living </a:t>
            </a:r>
            <a:r>
              <a:rPr lang="en-US" sz="1600" b="1" dirty="0">
                <a:latin typeface="Calibri" panose="020F0502020204030204" pitchFamily="34" charset="0"/>
                <a:ea typeface="Times New Roman" panose="02020603050405020304" pitchFamily="18" charset="0"/>
                <a:cs typeface="Segoe UI" panose="020B0502040204020203" pitchFamily="34" charset="0"/>
              </a:rPr>
              <a:t>donor transplants by Age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40984"/>
            <a:ext cx="6858014" cy="4038608"/>
          </a:xfrm>
          <a:prstGeom prst="rect">
            <a:avLst/>
          </a:prstGeom>
        </p:spPr>
      </p:pic>
    </p:spTree>
    <p:extLst>
      <p:ext uri="{BB962C8B-B14F-4D97-AF65-F5344CB8AC3E}">
        <p14:creationId xmlns:p14="http://schemas.microsoft.com/office/powerpoint/2010/main" val="1365770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266700" y="177154"/>
            <a:ext cx="8610600" cy="9985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7.15 Annual average rates of transplants in pediatric dialysis patients (aged 0-21 years), by (a) living donor by age, (b) deceased donor by age, (c) living door by race, (d) deceased donor by race,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1998-2016</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2993" y="5486400"/>
            <a:ext cx="6858015"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1998–2016. Three-year rolling average rate is the mean among the rates of the current year and of the two years prior.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12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834217" y="1199426"/>
            <a:ext cx="347556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Deceased </a:t>
            </a:r>
            <a:r>
              <a:rPr lang="en-US" sz="1600" b="1" dirty="0">
                <a:latin typeface="Calibri" panose="020F0502020204030204" pitchFamily="34" charset="0"/>
                <a:ea typeface="Times New Roman" panose="02020603050405020304" pitchFamily="18" charset="0"/>
                <a:cs typeface="Segoe UI" panose="020B0502040204020203" pitchFamily="34" charset="0"/>
              </a:rPr>
              <a:t>donor transplants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37980"/>
            <a:ext cx="6858014" cy="4038608"/>
          </a:xfrm>
          <a:prstGeom prst="rect">
            <a:avLst/>
          </a:prstGeom>
        </p:spPr>
      </p:pic>
    </p:spTree>
    <p:extLst>
      <p:ext uri="{BB962C8B-B14F-4D97-AF65-F5344CB8AC3E}">
        <p14:creationId xmlns:p14="http://schemas.microsoft.com/office/powerpoint/2010/main" val="402552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304800" y="177683"/>
            <a:ext cx="8724900" cy="1249363"/>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 (a, c) Incidence, and (b, d) December 31 point prevalence of ESRD among pediatric patients (aged 0–21 years) per million population per year, by modality and race, 1996-2016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3" name="Rectangle 2"/>
          <p:cNvSpPr/>
          <p:nvPr/>
        </p:nvSpPr>
        <p:spPr>
          <a:xfrm>
            <a:off x="990600" y="5295900"/>
            <a:ext cx="73533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612025" y="1147074"/>
            <a:ext cx="191994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a:t>
            </a:r>
            <a:r>
              <a:rPr lang="en-US" sz="1600" b="1" dirty="0">
                <a:latin typeface="Calibri" panose="020F0502020204030204" pitchFamily="34" charset="0"/>
                <a:ea typeface="Times New Roman" panose="02020603050405020304" pitchFamily="18" charset="0"/>
                <a:cs typeface="Segoe UI" panose="020B0502040204020203" pitchFamily="34" charset="0"/>
              </a:rPr>
              <a:t>Incidence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2" y="1360005"/>
            <a:ext cx="6858014" cy="4038608"/>
          </a:xfrm>
          <a:prstGeom prst="rect">
            <a:avLst/>
          </a:prstGeom>
        </p:spPr>
      </p:pic>
    </p:spTree>
    <p:extLst>
      <p:ext uri="{BB962C8B-B14F-4D97-AF65-F5344CB8AC3E}">
        <p14:creationId xmlns:p14="http://schemas.microsoft.com/office/powerpoint/2010/main" val="2098825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438150" y="106732"/>
            <a:ext cx="8267700" cy="10366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7.15 Annual average rates of transplants in pediatric dialysis patients (aged 0-21 years), by (a) living donor by age, (b) deceased donor by age, (c) living door by race, (d) deceased donor by race,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1998-2016</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2993" y="5450101"/>
            <a:ext cx="6858014"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1998–2016. Three-year rolling average rate is the mean among the rates of the current year and of the two years prior.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12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743200" y="1090140"/>
            <a:ext cx="320844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Living </a:t>
            </a:r>
            <a:r>
              <a:rPr lang="en-US" sz="1600" b="1" dirty="0">
                <a:latin typeface="Calibri" panose="020F0502020204030204" pitchFamily="34" charset="0"/>
                <a:ea typeface="Times New Roman" panose="02020603050405020304" pitchFamily="18" charset="0"/>
                <a:cs typeface="Segoe UI" panose="020B0502040204020203" pitchFamily="34" charset="0"/>
              </a:rPr>
              <a:t>donor transplants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11493"/>
            <a:ext cx="6858014" cy="4038608"/>
          </a:xfrm>
          <a:prstGeom prst="rect">
            <a:avLst/>
          </a:prstGeom>
        </p:spPr>
      </p:pic>
    </p:spTree>
    <p:extLst>
      <p:ext uri="{BB962C8B-B14F-4D97-AF65-F5344CB8AC3E}">
        <p14:creationId xmlns:p14="http://schemas.microsoft.com/office/powerpoint/2010/main" val="257979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321501" y="173623"/>
            <a:ext cx="8610600" cy="10747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7.15 Annual average rates of transplants in pediatric dialysis patients (aged 0-21 years), by (a) living donor by age, (b) deceased donor by age, (c) living door by race, (d) deceased donor by race,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1998-2016</a:t>
            </a: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97790" y="5459768"/>
            <a:ext cx="6858015"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1998–2016. Three-year rolling average rate is the mean among the rates of the current year and of the two years prior.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12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847850" y="1190764"/>
            <a:ext cx="355789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Deceased </a:t>
            </a:r>
            <a:r>
              <a:rPr lang="en-US" sz="1600" b="1" dirty="0">
                <a:latin typeface="Calibri" panose="020F0502020204030204" pitchFamily="34" charset="0"/>
                <a:ea typeface="Times New Roman" panose="02020603050405020304" pitchFamily="18" charset="0"/>
                <a:cs typeface="Segoe UI" panose="020B0502040204020203" pitchFamily="34" charset="0"/>
              </a:rPr>
              <a:t>donor transplants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26717"/>
            <a:ext cx="6858014" cy="4038608"/>
          </a:xfrm>
          <a:prstGeom prst="rect">
            <a:avLst/>
          </a:prstGeom>
        </p:spPr>
      </p:pic>
    </p:spTree>
    <p:extLst>
      <p:ext uri="{BB962C8B-B14F-4D97-AF65-F5344CB8AC3E}">
        <p14:creationId xmlns:p14="http://schemas.microsoft.com/office/powerpoint/2010/main" val="972360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3" name="Title 2"/>
          <p:cNvSpPr>
            <a:spLocks noGrp="1"/>
          </p:cNvSpPr>
          <p:nvPr>
            <p:ph type="title"/>
          </p:nvPr>
        </p:nvSpPr>
        <p:spPr>
          <a:xfrm>
            <a:off x="914400" y="52686"/>
            <a:ext cx="7696200" cy="1249363"/>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7.16 Median time from incident dialysis to first transplant, by (a) modality, (b) age, (c) primary cause of ESRD, (d) race, and (e) donor type, 1996-2015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42900" y="5219700"/>
            <a:ext cx="8458200" cy="1015663"/>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Sample restricted to children initiating ESRD care with dialysis. Time 0 is defined at the date of initiation of dialysis with the 60 day rule. Includes pediatric patients (aged 0-21 years) starting initiation of HD or PD in 1996-2015 and having the first transplant before 12/31/2017. Abbreviations: CAKUT, congenital anomalies of the kidney and urinary tract; C/H/C, Cystic/Hereditary/Congenital disease.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000" i="1" dirty="0">
                <a:latin typeface="Calibri" panose="020F0502020204030204" pitchFamily="34" charset="0"/>
                <a:ea typeface="Times New Roman" panose="02020603050405020304" pitchFamily="18" charset="0"/>
                <a:cs typeface="Times New Roman" panose="02020603050405020304" pitchFamily="18" charset="0"/>
              </a:rPr>
              <a:t>/</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10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 HD, hemodialysis; PD, peritoneal dialysis. Note that the percentage of unknown donor type is 1.32% in 1996, 1.00% in 1997, 0.44% in 1998, 0.54% in 1999, 0.22% in 2000, 0.10% in 2001, 0.30% in 2002, 0.10% in 2003, 0.10% in 2004, 0.22% in 2006, 0.13% in 2011, and 0% in 2005, 2007-2010, 2012-2015.</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4114800" y="1132772"/>
            <a:ext cx="1600200" cy="338554"/>
          </a:xfrm>
          <a:prstGeom prst="rect">
            <a:avLst/>
          </a:prstGeom>
          <a:noFill/>
        </p:spPr>
        <p:txBody>
          <a:bodyPr wrap="square" rtlCol="0">
            <a:spAutoFit/>
          </a:bodyPr>
          <a:lstStyle/>
          <a:p>
            <a:r>
              <a:rPr lang="en-US" sz="1600" b="1" dirty="0" smtClean="0"/>
              <a:t>(a) Modality</a:t>
            </a:r>
            <a:endParaRPr lang="en-US" sz="16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02049"/>
            <a:ext cx="6858014" cy="4038608"/>
          </a:xfrm>
          <a:prstGeom prst="rect">
            <a:avLst/>
          </a:prstGeom>
        </p:spPr>
      </p:pic>
    </p:spTree>
    <p:extLst>
      <p:ext uri="{BB962C8B-B14F-4D97-AF65-F5344CB8AC3E}">
        <p14:creationId xmlns:p14="http://schemas.microsoft.com/office/powerpoint/2010/main" val="3394208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3" name="Title 2"/>
          <p:cNvSpPr>
            <a:spLocks noGrp="1"/>
          </p:cNvSpPr>
          <p:nvPr>
            <p:ph type="title"/>
          </p:nvPr>
        </p:nvSpPr>
        <p:spPr>
          <a:xfrm>
            <a:off x="723900" y="107366"/>
            <a:ext cx="7696200" cy="1249363"/>
          </a:xfrm>
        </p:spPr>
        <p:txBody>
          <a:bodyPr/>
          <a:lstStyle/>
          <a:p>
            <a:pPr marL="0" marR="0">
              <a:spcBef>
                <a:spcPts val="1200"/>
              </a:spcBef>
              <a:spcAft>
                <a:spcPts val="1200"/>
              </a:spcAft>
            </a:pPr>
            <a:r>
              <a:rPr lang="en-US" sz="21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 2 Figure 7.16 Median time from incident dialysis to first transplant, by (a) modality, (b) age, (c) primary cause of ESRD, (d) race, and (e) donor type, 1996-2015</a:t>
            </a:r>
            <a:br>
              <a:rPr lang="en-US" sz="21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04800" y="5410200"/>
            <a:ext cx="84582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Sample restricted to children initiating ESRD care with dialysis. Time 0 is defined at the date of initiation of dialysis with the 60 day rule. Includes pediatric patients (aged 0-21 years) starting initiation of HD or PD in 1996-2015 and having the first transplant before 12/31/2017. Abbreviations: CAKUT, congenital anomalies of the kidney and urinary tract; C/H/C, Cystic/Hereditary/Congenital disease.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900" i="1" dirty="0">
                <a:latin typeface="Calibri" panose="020F0502020204030204" pitchFamily="34" charset="0"/>
                <a:ea typeface="Times New Roman" panose="02020603050405020304" pitchFamily="18" charset="0"/>
                <a:cs typeface="Times New Roman" panose="02020603050405020304" pitchFamily="18" charset="0"/>
              </a:rPr>
              <a:t>/</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9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 HD, hemodialysis; PD, peritoneal dialysis. Note that the percentage of unknown donor type is 1.32% in 1996, 1.00% in 1997, 0.44% in 1998, 0.54% in 1999, 0.22% in 2000, 0.10% in 2001, 0.30% in 2002, 0.10% in 2003, 0.10% in 2004, 0.22% in 2006, 0.13% in 2011, and 0% in 2005, 2007-2010, 2012-2015.</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196159" y="1211399"/>
            <a:ext cx="751681" cy="323165"/>
          </a:xfrm>
          <a:prstGeom prst="rect">
            <a:avLst/>
          </a:prstGeom>
        </p:spPr>
        <p:txBody>
          <a:bodyPr wrap="none">
            <a:spAutoFit/>
          </a:bodyPr>
          <a:lstStyle/>
          <a:p>
            <a:pPr lvl="0"/>
            <a:r>
              <a:rPr lang="en-US" sz="1500" b="1" dirty="0" smtClean="0">
                <a:solidFill>
                  <a:prstClr val="black"/>
                </a:solidFill>
              </a:rPr>
              <a:t>(b) Age</a:t>
            </a:r>
            <a:endParaRPr lang="en-US" sz="1500" b="1"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58975"/>
            <a:ext cx="6858014" cy="4038608"/>
          </a:xfrm>
          <a:prstGeom prst="rect">
            <a:avLst/>
          </a:prstGeom>
        </p:spPr>
      </p:pic>
    </p:spTree>
    <p:extLst>
      <p:ext uri="{BB962C8B-B14F-4D97-AF65-F5344CB8AC3E}">
        <p14:creationId xmlns:p14="http://schemas.microsoft.com/office/powerpoint/2010/main" val="3169487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7.16 Median time from incident dialysis to first transplant, by (a) modality, (b) age, (c) primary cause of ESRD, (d) race, and (e) donor type, 1996-2015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04800" y="5410200"/>
            <a:ext cx="84582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Sample restricted to children initiating ESRD care with dialysis. Time 0 is defined at the date of initiation of dialysis with the 60 day rule. Includes pediatric patients (aged 0-21 years) starting initiation of HD or PD in 1996-2015 and having the first transplant before 12/31/2017. Abbreviations: CAKUT, congenital anomalies of the kidney and urinary tract; C/H/C, Cystic/Hereditary/Congenital disease.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900" i="1" dirty="0">
                <a:latin typeface="Calibri" panose="020F0502020204030204" pitchFamily="34" charset="0"/>
                <a:ea typeface="Times New Roman" panose="02020603050405020304" pitchFamily="18" charset="0"/>
                <a:cs typeface="Times New Roman" panose="02020603050405020304" pitchFamily="18" charset="0"/>
              </a:rPr>
              <a:t>/</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9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 HD, hemodialysis; PD, peritoneal dialysis. Note that the percentage of unknown donor type is 1.32% in 1996, 1.00% in 1997, 0.44% in 1998, 0.54% in 1999, 0.22% in 2000, 0.10% in 2001, 0.30% in 2002, 0.10% in 2003, 0.10% in 2004, 0.22% in 2006, 0.13% in 2011, and 0% in 2005, 2007-2010, 2012-2015.</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276600" y="1104900"/>
            <a:ext cx="2933700" cy="338554"/>
          </a:xfrm>
          <a:prstGeom prst="rect">
            <a:avLst/>
          </a:prstGeom>
          <a:noFill/>
        </p:spPr>
        <p:txBody>
          <a:bodyPr wrap="square" rtlCol="0">
            <a:spAutoFit/>
          </a:bodyPr>
          <a:lstStyle/>
          <a:p>
            <a:r>
              <a:rPr lang="en-US" sz="1600" b="1" dirty="0" smtClean="0"/>
              <a:t>(c) Primary cause of ESRD</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3718292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7.16 Median time from incident dialysis to first transplant, by (a) modality, (b) age, (c) primary cause of ESRD, (d) race, and (e) donor type, 1996-2015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04800" y="5410200"/>
            <a:ext cx="84582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Sample restricted to children initiating ESRD care with dialysis. Time 0 is defined at the date of initiation of dialysis with the 60 day rule. Includes pediatric patients (aged 0-21 years) starting initiation of HD or PD in 1996-2015 and having the first transplant before 12/31/2017. Abbreviations: CAKUT, congenital anomalies of the kidney and urinary tract; C/H/C, Cystic/Hereditary/Congenital disease.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900" i="1" dirty="0">
                <a:latin typeface="Calibri" panose="020F0502020204030204" pitchFamily="34" charset="0"/>
                <a:ea typeface="Times New Roman" panose="02020603050405020304" pitchFamily="18" charset="0"/>
                <a:cs typeface="Times New Roman" panose="02020603050405020304" pitchFamily="18" charset="0"/>
              </a:rPr>
              <a:t>/</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9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 HD, hemodialysis; PD, peritoneal dialysis. Note that the percentage of unknown donor type is 1.32% in 1996, 1.00% in 1997, 0.44% in 1998, 0.54% in 1999, 0.22% in 2000, 0.10% in 2001, 0.30% in 2002, 0.10% in 2003, 0.10% in 2004, 0.22% in 2006, 0.13% in 2011, and 0% in 2005, 2007-2010, 2012-2015.</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134219" y="1080086"/>
            <a:ext cx="875561" cy="338554"/>
          </a:xfrm>
          <a:prstGeom prst="rect">
            <a:avLst/>
          </a:prstGeom>
        </p:spPr>
        <p:txBody>
          <a:bodyPr wrap="none">
            <a:spAutoFit/>
          </a:bodyPr>
          <a:lstStyle/>
          <a:p>
            <a:pPr lvl="0"/>
            <a:r>
              <a:rPr lang="en-US" sz="1600" b="1" dirty="0" smtClean="0">
                <a:solidFill>
                  <a:prstClr val="black"/>
                </a:solidFill>
              </a:rPr>
              <a:t>(</a:t>
            </a:r>
            <a:r>
              <a:rPr lang="en-US" sz="1600" b="1" dirty="0">
                <a:solidFill>
                  <a:prstClr val="black"/>
                </a:solidFill>
              </a:rPr>
              <a:t>d</a:t>
            </a:r>
            <a:r>
              <a:rPr lang="en-US" sz="1600" b="1" dirty="0" smtClean="0">
                <a:solidFill>
                  <a:prstClr val="black"/>
                </a:solidFill>
              </a:rPr>
              <a:t>) Race</a:t>
            </a:r>
            <a:endParaRPr lang="en-US" sz="1600" b="1"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1104687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7.16 Median time from incident dialysis to first transplant, by (a) modality, (b) age, (c) primary cause of ESRD, (d) race, and (e) donor type, 1996-2015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04800" y="5410200"/>
            <a:ext cx="8458200" cy="7848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Sample restricted to children initiating ESRD care with dialysis. Time 0 is defined at the date of initiation of dialysis with the 60 day rule. Includes pediatric patients (aged 0-21 years) starting initiation of HD or PD in 1996-2015 and having the first transplant before 12/31/2017. Abbreviations: CAKUT, congenital anomalies of the kidney and urinary tract; C/H/C, Cystic/Hereditary/Congenital disease.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900" i="1" dirty="0">
                <a:latin typeface="Calibri" panose="020F0502020204030204" pitchFamily="34" charset="0"/>
                <a:ea typeface="Times New Roman" panose="02020603050405020304" pitchFamily="18" charset="0"/>
                <a:cs typeface="Times New Roman" panose="02020603050405020304" pitchFamily="18" charset="0"/>
              </a:rPr>
              <a:t>/</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AfAm</a:t>
            </a:r>
            <a:r>
              <a:rPr lang="en-US" sz="900" i="1" dirty="0">
                <a:latin typeface="Calibri" panose="020F0502020204030204" pitchFamily="34" charset="0"/>
                <a:ea typeface="Times New Roman" panose="02020603050405020304" pitchFamily="18" charset="0"/>
                <a:cs typeface="Times New Roman" panose="02020603050405020304" pitchFamily="18" charset="0"/>
              </a:rPr>
              <a:t>, Black/African American; ESRD, end-stage renal disease; HD, hemodialysis; PD, peritoneal dialysis. Note that the percentage of unknown donor type is 1.32% in 1996, 1.00% in 1997, 0.44% in 1998, 0.54% in 1999, 0.22% in 2000, 0.10% in 2001, 0.30% in 2002, 0.10% in 2003, 0.10% in 2004, 0.22% in 2006, 0.13% in 2011, and 0% in 2005, 2007-2010, 2012-2015.</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676650" y="1080086"/>
            <a:ext cx="2438400" cy="338554"/>
          </a:xfrm>
          <a:prstGeom prst="rect">
            <a:avLst/>
          </a:prstGeom>
          <a:noFill/>
        </p:spPr>
        <p:txBody>
          <a:bodyPr wrap="square" rtlCol="0">
            <a:spAutoFit/>
          </a:bodyPr>
          <a:lstStyle/>
          <a:p>
            <a:r>
              <a:rPr lang="en-US" sz="1600" b="1" dirty="0" smtClean="0"/>
              <a:t>(e) Donor type</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322889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47</a:t>
            </a:fld>
            <a:endParaRPr lang="en-US" dirty="0"/>
          </a:p>
        </p:txBody>
      </p:sp>
      <p:sp>
        <p:nvSpPr>
          <p:cNvPr id="3" name="Title 2"/>
          <p:cNvSpPr>
            <a:spLocks noGrp="1"/>
          </p:cNvSpPr>
          <p:nvPr>
            <p:ph type="title"/>
          </p:nvPr>
        </p:nvSpPr>
        <p:spPr>
          <a:xfrm>
            <a:off x="552450" y="-50384"/>
            <a:ext cx="8039100" cy="838200"/>
          </a:xfrm>
        </p:spPr>
        <p:txBody>
          <a:bodyPr/>
          <a:lstStyle/>
          <a:p>
            <a:pPr marL="0" marR="0">
              <a:spcBef>
                <a:spcPts val="1800"/>
              </a:spcBef>
              <a:spcAft>
                <a:spcPts val="600"/>
              </a:spcAft>
              <a:tabLst>
                <a:tab pos="685800" algn="l"/>
              </a:tabLst>
            </a:pPr>
            <a:r>
              <a:rPr lang="en-US" sz="20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dirty="0">
                <a:latin typeface="Calibri" panose="020F0502020204030204" pitchFamily="34" charset="0"/>
                <a:ea typeface="Times New Roman" panose="02020603050405020304" pitchFamily="18" charset="0"/>
                <a:cs typeface="Times New Roman" panose="02020603050405020304" pitchFamily="18" charset="0"/>
              </a:rPr>
              <a:t> 2 Table 7.4 Adjusted outcomes for deceased donor kidney transplants in pediatric patients (aged 0-21 years) by year, 1996-2015</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3635475506"/>
              </p:ext>
            </p:extLst>
          </p:nvPr>
        </p:nvGraphicFramePr>
        <p:xfrm>
          <a:off x="233338" y="670432"/>
          <a:ext cx="8677324" cy="4784598"/>
        </p:xfrm>
        <a:graphic>
          <a:graphicData uri="http://schemas.openxmlformats.org/drawingml/2006/table">
            <a:tbl>
              <a:tblPr firstRow="1" firstCol="1" bandRow="1"/>
              <a:tblGrid>
                <a:gridCol w="428721">
                  <a:extLst>
                    <a:ext uri="{9D8B030D-6E8A-4147-A177-3AD203B41FA5}">
                      <a16:colId xmlns:a16="http://schemas.microsoft.com/office/drawing/2014/main" val="464160081"/>
                    </a:ext>
                  </a:extLst>
                </a:gridCol>
                <a:gridCol w="771477">
                  <a:extLst>
                    <a:ext uri="{9D8B030D-6E8A-4147-A177-3AD203B41FA5}">
                      <a16:colId xmlns:a16="http://schemas.microsoft.com/office/drawing/2014/main" val="2249089982"/>
                    </a:ext>
                  </a:extLst>
                </a:gridCol>
                <a:gridCol w="1009602">
                  <a:extLst>
                    <a:ext uri="{9D8B030D-6E8A-4147-A177-3AD203B41FA5}">
                      <a16:colId xmlns:a16="http://schemas.microsoft.com/office/drawing/2014/main" val="1851918751"/>
                    </a:ext>
                  </a:extLst>
                </a:gridCol>
                <a:gridCol w="676324">
                  <a:extLst>
                    <a:ext uri="{9D8B030D-6E8A-4147-A177-3AD203B41FA5}">
                      <a16:colId xmlns:a16="http://schemas.microsoft.com/office/drawing/2014/main" val="2387361353"/>
                    </a:ext>
                  </a:extLst>
                </a:gridCol>
                <a:gridCol w="228600">
                  <a:extLst>
                    <a:ext uri="{9D8B030D-6E8A-4147-A177-3AD203B41FA5}">
                      <a16:colId xmlns:a16="http://schemas.microsoft.com/office/drawing/2014/main" val="2154861773"/>
                    </a:ext>
                  </a:extLst>
                </a:gridCol>
                <a:gridCol w="800100">
                  <a:extLst>
                    <a:ext uri="{9D8B030D-6E8A-4147-A177-3AD203B41FA5}">
                      <a16:colId xmlns:a16="http://schemas.microsoft.com/office/drawing/2014/main" val="1296111931"/>
                    </a:ext>
                  </a:extLst>
                </a:gridCol>
                <a:gridCol w="1228749">
                  <a:extLst>
                    <a:ext uri="{9D8B030D-6E8A-4147-A177-3AD203B41FA5}">
                      <a16:colId xmlns:a16="http://schemas.microsoft.com/office/drawing/2014/main" val="2795190473"/>
                    </a:ext>
                  </a:extLst>
                </a:gridCol>
                <a:gridCol w="771477">
                  <a:extLst>
                    <a:ext uri="{9D8B030D-6E8A-4147-A177-3AD203B41FA5}">
                      <a16:colId xmlns:a16="http://schemas.microsoft.com/office/drawing/2014/main" val="3425345243"/>
                    </a:ext>
                  </a:extLst>
                </a:gridCol>
                <a:gridCol w="257344">
                  <a:extLst>
                    <a:ext uri="{9D8B030D-6E8A-4147-A177-3AD203B41FA5}">
                      <a16:colId xmlns:a16="http://schemas.microsoft.com/office/drawing/2014/main" val="3395020094"/>
                    </a:ext>
                  </a:extLst>
                </a:gridCol>
                <a:gridCol w="771477">
                  <a:extLst>
                    <a:ext uri="{9D8B030D-6E8A-4147-A177-3AD203B41FA5}">
                      <a16:colId xmlns:a16="http://schemas.microsoft.com/office/drawing/2014/main" val="1018778135"/>
                    </a:ext>
                  </a:extLst>
                </a:gridCol>
                <a:gridCol w="895253">
                  <a:extLst>
                    <a:ext uri="{9D8B030D-6E8A-4147-A177-3AD203B41FA5}">
                      <a16:colId xmlns:a16="http://schemas.microsoft.com/office/drawing/2014/main" val="2051858986"/>
                    </a:ext>
                  </a:extLst>
                </a:gridCol>
                <a:gridCol w="838200">
                  <a:extLst>
                    <a:ext uri="{9D8B030D-6E8A-4147-A177-3AD203B41FA5}">
                      <a16:colId xmlns:a16="http://schemas.microsoft.com/office/drawing/2014/main" val="1478288729"/>
                    </a:ext>
                  </a:extLst>
                </a:gridCol>
              </a:tblGrid>
              <a:tr h="179697">
                <a:tc>
                  <a:txBody>
                    <a:bodyPr/>
                    <a:lstStyle/>
                    <a:p>
                      <a:pPr marL="0" marR="0" algn="l">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One year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Five years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Ten years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2084737"/>
                  </a:ext>
                </a:extLst>
              </a:tr>
              <a:tr h="765376">
                <a:tc>
                  <a:txBody>
                    <a:bodyPr/>
                    <a:lstStyle/>
                    <a:p>
                      <a:pPr marL="0" marR="0" algn="l">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Year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84247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15.9</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13.7</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2.0</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43.6</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40.5</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8.6</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65.5</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62.4</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15.9</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5209018"/>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12.9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36.6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63.2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15.1</a:t>
                      </a:r>
                    </a:p>
                  </a:txBody>
                  <a:tcPr marL="47697" marR="47697" marT="0" marB="0" anchor="ctr">
                    <a:lnL>
                      <a:noFill/>
                    </a:lnL>
                    <a:lnR>
                      <a:noFill/>
                    </a:lnR>
                    <a:lnT>
                      <a:noFill/>
                    </a:lnT>
                    <a:lnB>
                      <a:noFill/>
                    </a:lnB>
                  </a:tcPr>
                </a:tc>
                <a:extLst>
                  <a:ext uri="{0D108BD9-81ED-4DB2-BD59-A6C34878D82A}">
                    <a16:rowId xmlns:a16="http://schemas.microsoft.com/office/drawing/2014/main" val="427052194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14.8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38.4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36.3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57.8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55.7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11.2</a:t>
                      </a:r>
                    </a:p>
                  </a:txBody>
                  <a:tcPr marL="47697" marR="47697" marT="0" marB="0" anchor="ctr">
                    <a:lnL>
                      <a:noFill/>
                    </a:lnL>
                    <a:lnR>
                      <a:noFill/>
                    </a:lnR>
                    <a:lnT>
                      <a:noFill/>
                    </a:lnT>
                    <a:lnB>
                      <a:noFill/>
                    </a:lnB>
                  </a:tcPr>
                </a:tc>
                <a:extLst>
                  <a:ext uri="{0D108BD9-81ED-4DB2-BD59-A6C34878D82A}">
                    <a16:rowId xmlns:a16="http://schemas.microsoft.com/office/drawing/2014/main" val="1689481717"/>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14.2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37.6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34.8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14.2</a:t>
                      </a:r>
                    </a:p>
                  </a:txBody>
                  <a:tcPr marL="47697" marR="47697" marT="0" marB="0" anchor="ctr">
                    <a:lnL>
                      <a:noFill/>
                    </a:lnL>
                    <a:lnR>
                      <a:noFill/>
                    </a:lnR>
                    <a:lnT>
                      <a:noFill/>
                    </a:lnT>
                    <a:lnB>
                      <a:noFill/>
                    </a:lnB>
                  </a:tcPr>
                </a:tc>
                <a:extLst>
                  <a:ext uri="{0D108BD9-81ED-4DB2-BD59-A6C34878D82A}">
                    <a16:rowId xmlns:a16="http://schemas.microsoft.com/office/drawing/2014/main" val="2510908003"/>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11.7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9.9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41.0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38.6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11.3</a:t>
                      </a:r>
                    </a:p>
                  </a:txBody>
                  <a:tcPr marL="47697" marR="47697" marT="0" marB="0" anchor="ctr">
                    <a:lnL>
                      <a:noFill/>
                    </a:lnL>
                    <a:lnR>
                      <a:noFill/>
                    </a:lnR>
                    <a:lnT>
                      <a:noFill/>
                    </a:lnT>
                    <a:lnB>
                      <a:noFill/>
                    </a:lnB>
                  </a:tcPr>
                </a:tc>
                <a:extLst>
                  <a:ext uri="{0D108BD9-81ED-4DB2-BD59-A6C34878D82A}">
                    <a16:rowId xmlns:a16="http://schemas.microsoft.com/office/drawing/2014/main" val="3420293021"/>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10.7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36.6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34.8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57.0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54.1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12.3</a:t>
                      </a:r>
                    </a:p>
                  </a:txBody>
                  <a:tcPr marL="47697" marR="47697" marT="0" marB="0" anchor="ctr">
                    <a:lnL>
                      <a:noFill/>
                    </a:lnL>
                    <a:lnR>
                      <a:noFill/>
                    </a:lnR>
                    <a:lnT>
                      <a:noFill/>
                    </a:lnT>
                    <a:lnB>
                      <a:noFill/>
                    </a:lnB>
                  </a:tcPr>
                </a:tc>
                <a:extLst>
                  <a:ext uri="{0D108BD9-81ED-4DB2-BD59-A6C34878D82A}">
                    <a16:rowId xmlns:a16="http://schemas.microsoft.com/office/drawing/2014/main" val="245589282"/>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9.0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35.7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33.1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52.0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48.6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7.1</a:t>
                      </a:r>
                    </a:p>
                  </a:txBody>
                  <a:tcPr marL="47697" marR="47697" marT="0" marB="0" anchor="ctr">
                    <a:lnL>
                      <a:noFill/>
                    </a:lnL>
                    <a:lnR>
                      <a:noFill/>
                    </a:lnR>
                    <a:lnT>
                      <a:noFill/>
                    </a:lnT>
                    <a:lnB>
                      <a:noFill/>
                    </a:lnB>
                  </a:tcPr>
                </a:tc>
                <a:extLst>
                  <a:ext uri="{0D108BD9-81ED-4DB2-BD59-A6C34878D82A}">
                    <a16:rowId xmlns:a16="http://schemas.microsoft.com/office/drawing/2014/main" val="243353926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8.7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36.7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34.1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54.4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51.2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14.6</a:t>
                      </a:r>
                    </a:p>
                  </a:txBody>
                  <a:tcPr marL="47697" marR="47697" marT="0" marB="0" anchor="ctr">
                    <a:lnL>
                      <a:noFill/>
                    </a:lnL>
                    <a:lnR>
                      <a:noFill/>
                    </a:lnR>
                    <a:lnT>
                      <a:noFill/>
                    </a:lnT>
                    <a:lnB>
                      <a:noFill/>
                    </a:lnB>
                  </a:tcPr>
                </a:tc>
                <a:extLst>
                  <a:ext uri="{0D108BD9-81ED-4DB2-BD59-A6C34878D82A}">
                    <a16:rowId xmlns:a16="http://schemas.microsoft.com/office/drawing/2014/main" val="1034840097"/>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8.7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37.7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35.0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3546175756"/>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8.0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35.2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32.5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10.3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3078123534"/>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7.9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32.9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50.9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412060959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31.4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29.0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030762877"/>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28.2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19242250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29.3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27.1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445532663"/>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22.6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523499843"/>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23.8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22.7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233775819"/>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33781066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096391056"/>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3307766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3.0</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0.2</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193304"/>
                  </a:ext>
                </a:extLst>
              </a:tr>
            </a:tbl>
          </a:graphicData>
        </a:graphic>
      </p:graphicFrame>
      <p:sp>
        <p:nvSpPr>
          <p:cNvPr id="7" name="Rectangle 6"/>
          <p:cNvSpPr/>
          <p:nvPr/>
        </p:nvSpPr>
        <p:spPr>
          <a:xfrm>
            <a:off x="61888" y="5391016"/>
            <a:ext cx="9020224" cy="78483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F2, F5, F6, F14, F17, F18, I26, I29, I30.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Hispanic ethnicity, and primary cause of ESRD. The reference population for all-cause graft failure and return to dialysis or repeat transplantation is all pediatric patients receiving a kidney alone transplant in 2011. The reference population for death is incident pediatric ESRD patients in 2011. Abbreviation: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579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48</a:t>
            </a:fld>
            <a:endParaRPr lang="en-US" dirty="0"/>
          </a:p>
        </p:txBody>
      </p:sp>
      <p:sp>
        <p:nvSpPr>
          <p:cNvPr id="3" name="Title 2"/>
          <p:cNvSpPr>
            <a:spLocks noGrp="1"/>
          </p:cNvSpPr>
          <p:nvPr>
            <p:ph type="title"/>
          </p:nvPr>
        </p:nvSpPr>
        <p:spPr>
          <a:xfrm>
            <a:off x="537575" y="76200"/>
            <a:ext cx="7810500" cy="609600"/>
          </a:xfrm>
        </p:spPr>
        <p:txBody>
          <a:bodyPr/>
          <a:lstStyle/>
          <a:p>
            <a:pPr marL="0" marR="0">
              <a:spcBef>
                <a:spcPts val="1800"/>
              </a:spcBef>
              <a:spcAft>
                <a:spcPts val="600"/>
              </a:spcAft>
              <a:tabLst>
                <a:tab pos="685800" algn="l"/>
              </a:tabLst>
            </a:pPr>
            <a:r>
              <a:rPr lang="en-US" sz="20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dirty="0">
                <a:latin typeface="Calibri" panose="020F0502020204030204" pitchFamily="34" charset="0"/>
                <a:ea typeface="Times New Roman" panose="02020603050405020304" pitchFamily="18" charset="0"/>
                <a:cs typeface="Times New Roman" panose="02020603050405020304" pitchFamily="18" charset="0"/>
              </a:rPr>
              <a:t> 2 Table 7.5 Adjusted outcomes for living donor kidney transplants in pediatric patients (aged 0-21 years) by year, 1996-2015</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2227786246"/>
              </p:ext>
            </p:extLst>
          </p:nvPr>
        </p:nvGraphicFramePr>
        <p:xfrm>
          <a:off x="114300" y="725030"/>
          <a:ext cx="8801099" cy="4784598"/>
        </p:xfrm>
        <a:graphic>
          <a:graphicData uri="http://schemas.openxmlformats.org/drawingml/2006/table">
            <a:tbl>
              <a:tblPr firstRow="1" firstCol="1" bandRow="1"/>
              <a:tblGrid>
                <a:gridCol w="398607">
                  <a:extLst>
                    <a:ext uri="{9D8B030D-6E8A-4147-A177-3AD203B41FA5}">
                      <a16:colId xmlns:a16="http://schemas.microsoft.com/office/drawing/2014/main" val="1077124369"/>
                    </a:ext>
                  </a:extLst>
                </a:gridCol>
                <a:gridCol w="838200">
                  <a:extLst>
                    <a:ext uri="{9D8B030D-6E8A-4147-A177-3AD203B41FA5}">
                      <a16:colId xmlns:a16="http://schemas.microsoft.com/office/drawing/2014/main" val="1197391832"/>
                    </a:ext>
                  </a:extLst>
                </a:gridCol>
                <a:gridCol w="1076324">
                  <a:extLst>
                    <a:ext uri="{9D8B030D-6E8A-4147-A177-3AD203B41FA5}">
                      <a16:colId xmlns:a16="http://schemas.microsoft.com/office/drawing/2014/main" val="3990921768"/>
                    </a:ext>
                  </a:extLst>
                </a:gridCol>
                <a:gridCol w="771477">
                  <a:extLst>
                    <a:ext uri="{9D8B030D-6E8A-4147-A177-3AD203B41FA5}">
                      <a16:colId xmlns:a16="http://schemas.microsoft.com/office/drawing/2014/main" val="127967653"/>
                    </a:ext>
                  </a:extLst>
                </a:gridCol>
                <a:gridCol w="120794">
                  <a:extLst>
                    <a:ext uri="{9D8B030D-6E8A-4147-A177-3AD203B41FA5}">
                      <a16:colId xmlns:a16="http://schemas.microsoft.com/office/drawing/2014/main" val="2620051241"/>
                    </a:ext>
                  </a:extLst>
                </a:gridCol>
                <a:gridCol w="908027">
                  <a:extLst>
                    <a:ext uri="{9D8B030D-6E8A-4147-A177-3AD203B41FA5}">
                      <a16:colId xmlns:a16="http://schemas.microsoft.com/office/drawing/2014/main" val="2039045522"/>
                    </a:ext>
                  </a:extLst>
                </a:gridCol>
                <a:gridCol w="877670">
                  <a:extLst>
                    <a:ext uri="{9D8B030D-6E8A-4147-A177-3AD203B41FA5}">
                      <a16:colId xmlns:a16="http://schemas.microsoft.com/office/drawing/2014/main" val="2599668909"/>
                    </a:ext>
                  </a:extLst>
                </a:gridCol>
                <a:gridCol w="800100">
                  <a:extLst>
                    <a:ext uri="{9D8B030D-6E8A-4147-A177-3AD203B41FA5}">
                      <a16:colId xmlns:a16="http://schemas.microsoft.com/office/drawing/2014/main" val="2352205708"/>
                    </a:ext>
                  </a:extLst>
                </a:gridCol>
                <a:gridCol w="122528">
                  <a:extLst>
                    <a:ext uri="{9D8B030D-6E8A-4147-A177-3AD203B41FA5}">
                      <a16:colId xmlns:a16="http://schemas.microsoft.com/office/drawing/2014/main" val="1585953107"/>
                    </a:ext>
                  </a:extLst>
                </a:gridCol>
                <a:gridCol w="944272">
                  <a:extLst>
                    <a:ext uri="{9D8B030D-6E8A-4147-A177-3AD203B41FA5}">
                      <a16:colId xmlns:a16="http://schemas.microsoft.com/office/drawing/2014/main" val="196903024"/>
                    </a:ext>
                  </a:extLst>
                </a:gridCol>
                <a:gridCol w="1104900">
                  <a:extLst>
                    <a:ext uri="{9D8B030D-6E8A-4147-A177-3AD203B41FA5}">
                      <a16:colId xmlns:a16="http://schemas.microsoft.com/office/drawing/2014/main" val="2182874472"/>
                    </a:ext>
                  </a:extLst>
                </a:gridCol>
                <a:gridCol w="838200">
                  <a:extLst>
                    <a:ext uri="{9D8B030D-6E8A-4147-A177-3AD203B41FA5}">
                      <a16:colId xmlns:a16="http://schemas.microsoft.com/office/drawing/2014/main" val="2903305403"/>
                    </a:ext>
                  </a:extLst>
                </a:gridCol>
              </a:tblGrid>
              <a:tr h="179697">
                <a:tc>
                  <a:txBody>
                    <a:bodyPr/>
                    <a:lstStyle/>
                    <a:p>
                      <a:pPr marL="0" marR="0" algn="l">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One year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Five years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Ten years post-transplant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0834674"/>
                  </a:ext>
                </a:extLst>
              </a:tr>
              <a:tr h="765376">
                <a:tc>
                  <a:txBody>
                    <a:bodyPr/>
                    <a:lstStyle/>
                    <a:p>
                      <a:pPr marL="0" marR="0" algn="l">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Year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all-cause graft failure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return to dialysis or repeat transplant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Probability of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death</a:t>
                      </a:r>
                      <a:r>
                        <a:rPr lang="en-US" sz="105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414404"/>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9.2</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8.0</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30.1</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28.0</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51.1</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49.1</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12.0</a:t>
                      </a:r>
                    </a:p>
                  </a:txBody>
                  <a:tcPr marL="47697" marR="476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606703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8.0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7.1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29.6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48.8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45.9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15.1</a:t>
                      </a:r>
                    </a:p>
                  </a:txBody>
                  <a:tcPr marL="47697" marR="47697" marT="0" marB="0" anchor="ctr">
                    <a:lnL>
                      <a:noFill/>
                    </a:lnL>
                    <a:lnR>
                      <a:noFill/>
                    </a:lnR>
                    <a:lnT>
                      <a:noFill/>
                    </a:lnT>
                    <a:lnB>
                      <a:noFill/>
                    </a:lnB>
                  </a:tcPr>
                </a:tc>
                <a:extLst>
                  <a:ext uri="{0D108BD9-81ED-4DB2-BD59-A6C34878D82A}">
                    <a16:rowId xmlns:a16="http://schemas.microsoft.com/office/drawing/2014/main" val="89852037"/>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24.1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48.5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46.3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9.8</a:t>
                      </a:r>
                    </a:p>
                  </a:txBody>
                  <a:tcPr marL="47697" marR="47697" marT="0" marB="0" anchor="ctr">
                    <a:lnL>
                      <a:noFill/>
                    </a:lnL>
                    <a:lnR>
                      <a:noFill/>
                    </a:lnR>
                    <a:lnT>
                      <a:noFill/>
                    </a:lnT>
                    <a:lnB>
                      <a:noFill/>
                    </a:lnB>
                  </a:tcPr>
                </a:tc>
                <a:extLst>
                  <a:ext uri="{0D108BD9-81ED-4DB2-BD59-A6C34878D82A}">
                    <a16:rowId xmlns:a16="http://schemas.microsoft.com/office/drawing/2014/main" val="3288140352"/>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1999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27.4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49.6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47.2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13.0</a:t>
                      </a:r>
                    </a:p>
                  </a:txBody>
                  <a:tcPr marL="47697" marR="47697" marT="0" marB="0" anchor="ctr">
                    <a:lnL>
                      <a:noFill/>
                    </a:lnL>
                    <a:lnR>
                      <a:noFill/>
                    </a:lnR>
                    <a:lnT>
                      <a:noFill/>
                    </a:lnT>
                    <a:lnB>
                      <a:noFill/>
                    </a:lnB>
                  </a:tcPr>
                </a:tc>
                <a:extLst>
                  <a:ext uri="{0D108BD9-81ED-4DB2-BD59-A6C34878D82A}">
                    <a16:rowId xmlns:a16="http://schemas.microsoft.com/office/drawing/2014/main" val="260493075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8.3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28.4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51.2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48.2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14.7</a:t>
                      </a:r>
                    </a:p>
                  </a:txBody>
                  <a:tcPr marL="47697" marR="47697" marT="0" marB="0" anchor="ctr">
                    <a:lnL>
                      <a:noFill/>
                    </a:lnL>
                    <a:lnR>
                      <a:noFill/>
                    </a:lnR>
                    <a:lnT>
                      <a:noFill/>
                    </a:lnT>
                    <a:lnB>
                      <a:noFill/>
                    </a:lnB>
                  </a:tcPr>
                </a:tc>
                <a:extLst>
                  <a:ext uri="{0D108BD9-81ED-4DB2-BD59-A6C34878D82A}">
                    <a16:rowId xmlns:a16="http://schemas.microsoft.com/office/drawing/2014/main" val="665820562"/>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26.6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24.2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48.8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45.9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13.1</a:t>
                      </a:r>
                    </a:p>
                  </a:txBody>
                  <a:tcPr marL="47697" marR="47697" marT="0" marB="0" anchor="ctr">
                    <a:lnL>
                      <a:noFill/>
                    </a:lnL>
                    <a:lnR>
                      <a:noFill/>
                    </a:lnR>
                    <a:lnT>
                      <a:noFill/>
                    </a:lnT>
                    <a:lnB>
                      <a:noFill/>
                    </a:lnB>
                  </a:tcPr>
                </a:tc>
                <a:extLst>
                  <a:ext uri="{0D108BD9-81ED-4DB2-BD59-A6C34878D82A}">
                    <a16:rowId xmlns:a16="http://schemas.microsoft.com/office/drawing/2014/main" val="43826566"/>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23.6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42.0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13.1</a:t>
                      </a:r>
                    </a:p>
                  </a:txBody>
                  <a:tcPr marL="47697" marR="47697" marT="0" marB="0" anchor="ctr">
                    <a:lnL>
                      <a:noFill/>
                    </a:lnL>
                    <a:lnR>
                      <a:noFill/>
                    </a:lnR>
                    <a:lnT>
                      <a:noFill/>
                    </a:lnT>
                    <a:lnB>
                      <a:noFill/>
                    </a:lnB>
                  </a:tcPr>
                </a:tc>
                <a:extLst>
                  <a:ext uri="{0D108BD9-81ED-4DB2-BD59-A6C34878D82A}">
                    <a16:rowId xmlns:a16="http://schemas.microsoft.com/office/drawing/2014/main" val="871861668"/>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22.9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42.7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11.1</a:t>
                      </a:r>
                    </a:p>
                  </a:txBody>
                  <a:tcPr marL="47697" marR="47697" marT="0" marB="0" anchor="ctr">
                    <a:lnL>
                      <a:noFill/>
                    </a:lnL>
                    <a:lnR>
                      <a:noFill/>
                    </a:lnR>
                    <a:lnT>
                      <a:noFill/>
                    </a:lnT>
                    <a:lnB>
                      <a:noFill/>
                    </a:lnB>
                  </a:tcPr>
                </a:tc>
                <a:extLst>
                  <a:ext uri="{0D108BD9-81ED-4DB2-BD59-A6C34878D82A}">
                    <a16:rowId xmlns:a16="http://schemas.microsoft.com/office/drawing/2014/main" val="2075286431"/>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23.3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43.7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41.0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6.2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3207218348"/>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27.4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25.6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47.7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45.5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11.3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4097292716"/>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20.8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19.4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39.4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37.3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extLst>
                  <a:ext uri="{0D108BD9-81ED-4DB2-BD59-A6C34878D82A}">
                    <a16:rowId xmlns:a16="http://schemas.microsoft.com/office/drawing/2014/main" val="1314978112"/>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23.2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21.3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560277377"/>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21.5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19.4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3003704014"/>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2009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17.3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98760079"/>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3.9</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20.3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15192786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16.1</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1849564882"/>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5.5</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4.4</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451000840"/>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3.3</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663495228"/>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4.7</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3.8</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a:noFill/>
                    </a:lnB>
                  </a:tcPr>
                </a:tc>
                <a:extLst>
                  <a:ext uri="{0D108BD9-81ED-4DB2-BD59-A6C34878D82A}">
                    <a16:rowId xmlns:a16="http://schemas.microsoft.com/office/drawing/2014/main" val="2913059835"/>
                  </a:ext>
                </a:extLst>
              </a:tr>
              <a:tr h="153075">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2015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3.1</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3.0</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0.0</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7697" marR="476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85771"/>
                  </a:ext>
                </a:extLst>
              </a:tr>
            </a:tbl>
          </a:graphicData>
        </a:graphic>
      </p:graphicFrame>
      <p:sp>
        <p:nvSpPr>
          <p:cNvPr id="7" name="Rectangle 6"/>
          <p:cNvSpPr/>
          <p:nvPr/>
        </p:nvSpPr>
        <p:spPr>
          <a:xfrm>
            <a:off x="103340" y="5498867"/>
            <a:ext cx="8801099" cy="78483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F8, F11, F12, F20, F23, F24, I32, I35, I36.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Hispanic ethnicity, and primary cause of ESRD. The reference population for all-cause graft failure and return to dialysis or repeat transplantation is all pediatric patients receiving a kidney alone transplant in 2011. The reference population for death is incident pediatric ESRD patients in 2011. Abbreviation: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2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49</a:t>
            </a:fld>
            <a:endParaRPr lang="en-US" dirty="0"/>
          </a:p>
        </p:txBody>
      </p:sp>
      <p:sp>
        <p:nvSpPr>
          <p:cNvPr id="3" name="Title 2"/>
          <p:cNvSpPr>
            <a:spLocks noGrp="1"/>
          </p:cNvSpPr>
          <p:nvPr>
            <p:ph type="title"/>
          </p:nvPr>
        </p:nvSpPr>
        <p:spPr/>
        <p:txBody>
          <a:bodyPr/>
          <a:lstStyle/>
          <a:p>
            <a:r>
              <a:rPr lang="en-US" sz="2400" b="1" dirty="0" err="1">
                <a:latin typeface="Calibri" panose="020F0502020204030204" pitchFamily="34" charset="0"/>
                <a:ea typeface="Calibri" panose="020F0502020204030204" pitchFamily="34" charset="0"/>
                <a:cs typeface="Times New Roman" panose="02020603050405020304" pitchFamily="18" charset="0"/>
              </a:rPr>
              <a:t>vol</a:t>
            </a:r>
            <a:r>
              <a:rPr lang="en-US" sz="2400" b="1" dirty="0">
                <a:latin typeface="Calibri" panose="020F0502020204030204" pitchFamily="34" charset="0"/>
                <a:ea typeface="Calibri" panose="020F0502020204030204" pitchFamily="34" charset="0"/>
                <a:cs typeface="Times New Roman" panose="02020603050405020304" pitchFamily="18" charset="0"/>
              </a:rPr>
              <a:t> 2 Figure 7.17 Prevalent adult survivors of childhood onset ESRD, 1978-2016</a:t>
            </a:r>
            <a:endParaRPr lang="en-US" sz="2400" b="1"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42993" y="5104415"/>
            <a:ext cx="710566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Survivorship cohort is defined as the patients with ESRD incidence in childhood who survive to adulthood by the end of each year and with ESRD onset year on and after 1978. Cumulative adult survivors include patients who reached adulthood but died by the end of each year. Alive adult survivors excludes patients who died during the year.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065807"/>
            <a:ext cx="6858014" cy="4038608"/>
          </a:xfrm>
          <a:prstGeom prst="rect">
            <a:avLst/>
          </a:prstGeom>
        </p:spPr>
      </p:pic>
    </p:spTree>
    <p:extLst>
      <p:ext uri="{BB962C8B-B14F-4D97-AF65-F5344CB8AC3E}">
        <p14:creationId xmlns:p14="http://schemas.microsoft.com/office/powerpoint/2010/main" val="294066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 (a, c) Incidence, and (b, d) December 31 point prevalence of ESRD among pediatric patients (aged 0–21 years) per million population per year, by modality and race, 1996-2016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3" name="Rectangle 2"/>
          <p:cNvSpPr/>
          <p:nvPr/>
        </p:nvSpPr>
        <p:spPr>
          <a:xfrm>
            <a:off x="1136208" y="5403688"/>
            <a:ext cx="6858014"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66025" y="1205655"/>
            <a:ext cx="2552750"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a:t>
            </a:r>
            <a:r>
              <a:rPr lang="en-US" sz="1600" b="1" dirty="0">
                <a:latin typeface="Calibri" panose="020F0502020204030204" pitchFamily="34" charset="0"/>
                <a:ea typeface="Times New Roman" panose="02020603050405020304" pitchFamily="18" charset="0"/>
                <a:cs typeface="Segoe UI" panose="020B0502040204020203" pitchFamily="34" charset="0"/>
              </a:rPr>
              <a:t>Point prevalence by race</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60298"/>
            <a:ext cx="6858014" cy="4191009"/>
          </a:xfrm>
          <a:prstGeom prst="rect">
            <a:avLst/>
          </a:prstGeom>
        </p:spPr>
      </p:pic>
    </p:spTree>
    <p:extLst>
      <p:ext uri="{BB962C8B-B14F-4D97-AF65-F5344CB8AC3E}">
        <p14:creationId xmlns:p14="http://schemas.microsoft.com/office/powerpoint/2010/main" val="23531777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50</a:t>
            </a:fld>
            <a:endParaRPr lang="en-US" dirty="0"/>
          </a:p>
        </p:txBody>
      </p:sp>
      <p:sp>
        <p:nvSpPr>
          <p:cNvPr id="3" name="Title 2"/>
          <p:cNvSpPr>
            <a:spLocks noGrp="1"/>
          </p:cNvSpPr>
          <p:nvPr>
            <p:ph type="title"/>
          </p:nvPr>
        </p:nvSpPr>
        <p:spPr>
          <a:xfrm>
            <a:off x="0" y="149204"/>
            <a:ext cx="3581400" cy="2365396"/>
          </a:xfrm>
        </p:spPr>
        <p:txBody>
          <a:bodyPr/>
          <a:lstStyle/>
          <a:p>
            <a:pPr marL="0" marR="0">
              <a:spcBef>
                <a:spcPts val="1200"/>
              </a:spcBef>
              <a:spcAft>
                <a:spcPts val="0"/>
              </a:spcAft>
              <a:tabLst>
                <a:tab pos="685800" algn="l"/>
              </a:tabLst>
            </a:pPr>
            <a:r>
              <a:rPr lang="en-US" sz="1900" b="1" dirty="0" err="1">
                <a:latin typeface="Calibri" panose="020F0502020204030204" pitchFamily="34" charset="0"/>
                <a:ea typeface="Times New Roman" panose="02020603050405020304" pitchFamily="18" charset="0"/>
                <a:cs typeface="Times New Roman" panose="02020603050405020304" pitchFamily="18" charset="0"/>
              </a:rPr>
              <a:t>vol</a:t>
            </a:r>
            <a:r>
              <a:rPr lang="en-US" sz="1900" b="1" dirty="0">
                <a:latin typeface="Calibri" panose="020F0502020204030204" pitchFamily="34" charset="0"/>
                <a:ea typeface="Times New Roman" panose="02020603050405020304" pitchFamily="18" charset="0"/>
                <a:cs typeface="Times New Roman" panose="02020603050405020304" pitchFamily="18" charset="0"/>
              </a:rPr>
              <a:t> 2 Table 7.6 Initiation characteristics and treatment modality of adult survivors of childhood onset ESRD, inclusive of patients initiating ESRD care between 1995 and </a:t>
            </a:r>
            <a:r>
              <a:rPr lang="en-US" sz="1900" b="1" dirty="0" smtClean="0">
                <a:latin typeface="Calibri" panose="020F0502020204030204" pitchFamily="34" charset="0"/>
                <a:ea typeface="Times New Roman" panose="02020603050405020304" pitchFamily="18" charset="0"/>
                <a:cs typeface="Times New Roman" panose="02020603050405020304" pitchFamily="18" charset="0"/>
              </a:rPr>
              <a:t>2016</a:t>
            </a:r>
            <a:endParaRPr lang="en-US" sz="19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graphicFrame>
        <p:nvGraphicFramePr>
          <p:cNvPr id="6" name="Table 5"/>
          <p:cNvGraphicFramePr>
            <a:graphicFrameLocks noGrp="1"/>
          </p:cNvGraphicFramePr>
          <p:nvPr>
            <p:extLst>
              <p:ext uri="{D42A27DB-BD31-4B8C-83A1-F6EECF244321}">
                <p14:modId xmlns:p14="http://schemas.microsoft.com/office/powerpoint/2010/main" val="1825703436"/>
              </p:ext>
            </p:extLst>
          </p:nvPr>
        </p:nvGraphicFramePr>
        <p:xfrm>
          <a:off x="4000500" y="149204"/>
          <a:ext cx="4019549" cy="5998102"/>
        </p:xfrm>
        <a:graphic>
          <a:graphicData uri="http://schemas.openxmlformats.org/drawingml/2006/table">
            <a:tbl>
              <a:tblPr firstRow="1" firstCol="1" bandRow="1"/>
              <a:tblGrid>
                <a:gridCol w="2809260">
                  <a:extLst>
                    <a:ext uri="{9D8B030D-6E8A-4147-A177-3AD203B41FA5}">
                      <a16:colId xmlns:a16="http://schemas.microsoft.com/office/drawing/2014/main" val="3453466346"/>
                    </a:ext>
                  </a:extLst>
                </a:gridCol>
                <a:gridCol w="605899">
                  <a:extLst>
                    <a:ext uri="{9D8B030D-6E8A-4147-A177-3AD203B41FA5}">
                      <a16:colId xmlns:a16="http://schemas.microsoft.com/office/drawing/2014/main" val="900764901"/>
                    </a:ext>
                  </a:extLst>
                </a:gridCol>
                <a:gridCol w="604390">
                  <a:extLst>
                    <a:ext uri="{9D8B030D-6E8A-4147-A177-3AD203B41FA5}">
                      <a16:colId xmlns:a16="http://schemas.microsoft.com/office/drawing/2014/main" val="2673681160"/>
                    </a:ext>
                  </a:extLst>
                </a:gridCol>
              </a:tblGrid>
              <a:tr h="129444">
                <a:tc rowSpan="2">
                  <a:txBody>
                    <a:bodyPr/>
                    <a:lstStyle/>
                    <a:p>
                      <a:pPr marL="0" marR="0" algn="ctr">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Survivorship Cohort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(N=13,981)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9156903"/>
                  </a:ext>
                </a:extLst>
              </a:tr>
              <a:tr h="129444">
                <a:tc vMerge="1">
                  <a:txBody>
                    <a:bodyPr/>
                    <a:lstStyle/>
                    <a:p>
                      <a:endParaRPr lang="en-US"/>
                    </a:p>
                  </a:txBody>
                  <a:tcPr/>
                </a:tc>
                <a:tc>
                  <a:txBody>
                    <a:bodyPr/>
                    <a:lstStyle/>
                    <a:p>
                      <a:pPr marL="0" marR="0" algn="ctr">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Frequency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78424"/>
                  </a:ext>
                </a:extLst>
              </a:tr>
              <a:tr h="108262">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of ESRD onset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937525"/>
                  </a:ext>
                </a:extLst>
              </a:tr>
              <a:tr h="108262">
                <a:tc>
                  <a:txBody>
                    <a:bodyPr/>
                    <a:lstStyle/>
                    <a:p>
                      <a:pPr marL="160020" marR="0" indent="-5715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Less than 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1063690021"/>
                  </a:ext>
                </a:extLst>
              </a:tr>
              <a:tr h="108262">
                <a:tc>
                  <a:txBody>
                    <a:bodyPr/>
                    <a:lstStyle/>
                    <a:p>
                      <a:pPr marL="160020" marR="0" indent="-5715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2327123125"/>
                  </a:ext>
                </a:extLst>
              </a:tr>
              <a:tr h="108262">
                <a:tc>
                  <a:txBody>
                    <a:bodyPr/>
                    <a:lstStyle/>
                    <a:p>
                      <a:pPr marL="160020" marR="0" indent="-5715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1802480614"/>
                  </a:ext>
                </a:extLst>
              </a:tr>
              <a:tr h="108262">
                <a:tc>
                  <a:txBody>
                    <a:bodyPr/>
                    <a:lstStyle/>
                    <a:p>
                      <a:pPr marL="160020" marR="0" indent="-5715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107869"/>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1410373"/>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385039323"/>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Female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725553"/>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6879004"/>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689705649"/>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2860964706"/>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Other/Unknown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095593"/>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Ethnicity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50365"/>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Hispanic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1130589485"/>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Non-Hispanic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136704095"/>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Unknown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539201"/>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BMI Category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2883375"/>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Underweight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1519856842"/>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Healthy Weight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7994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391413612"/>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Overweight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11178356"/>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Obesity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416862"/>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Cause of ESRD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2651307"/>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Glomerulonephritis / Secondary GN / Vasculitis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942740251"/>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Cystic / Hereditary / Congenital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2561027247"/>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6952"/>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ESRD onset 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59459119"/>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1995-2004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2136466256"/>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2005-2015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41.0%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324643"/>
                  </a:ext>
                </a:extLst>
              </a:tr>
              <a:tr h="120589">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Modality at initiation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36942" marR="369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5131958"/>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51.9%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532610012"/>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29.8%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a:noFill/>
                    </a:lnB>
                  </a:tcPr>
                </a:tc>
                <a:extLst>
                  <a:ext uri="{0D108BD9-81ED-4DB2-BD59-A6C34878D82A}">
                    <a16:rowId xmlns:a16="http://schemas.microsoft.com/office/drawing/2014/main" val="3653168149"/>
                  </a:ext>
                </a:extLst>
              </a:tr>
              <a:tr h="108262">
                <a:tc>
                  <a:txBody>
                    <a:bodyPr/>
                    <a:lstStyle/>
                    <a:p>
                      <a:pPr marL="0" marR="0" indent="127000">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18.0%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22581"/>
                  </a:ext>
                </a:extLst>
              </a:tr>
              <a:tr h="108262">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Cumulative time on HD (months)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52.5 (SD=52.3)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92149330"/>
                  </a:ext>
                </a:extLst>
              </a:tr>
              <a:tr h="108262">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Cumulative time on PD (months)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28.0 (SD=29.0)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84558041"/>
                  </a:ext>
                </a:extLst>
              </a:tr>
              <a:tr h="108262">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Cumulative time with functioning transplant (months)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112.6 (SD=66.6)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57394003"/>
                  </a:ext>
                </a:extLst>
              </a:tr>
              <a:tr h="108262">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transplants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(SD=0.6)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36417815"/>
                  </a:ext>
                </a:extLst>
              </a:tr>
              <a:tr h="108262">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Co-existing conditions at ESRD incidence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9284688"/>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Heart Failure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extLst>
                  <a:ext uri="{0D108BD9-81ED-4DB2-BD59-A6C34878D82A}">
                    <a16:rowId xmlns:a16="http://schemas.microsoft.com/office/drawing/2014/main" val="3082107147"/>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Coronary Artery and Cardiac Disease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extLst>
                  <a:ext uri="{0D108BD9-81ED-4DB2-BD59-A6C34878D82A}">
                    <a16:rowId xmlns:a16="http://schemas.microsoft.com/office/drawing/2014/main" val="3577953306"/>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Vascular Disease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extLst>
                  <a:ext uri="{0D108BD9-81ED-4DB2-BD59-A6C34878D82A}">
                    <a16:rowId xmlns:a16="http://schemas.microsoft.com/office/drawing/2014/main" val="1441559912"/>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Hypertension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extLst>
                  <a:ext uri="{0D108BD9-81ED-4DB2-BD59-A6C34878D82A}">
                    <a16:rowId xmlns:a16="http://schemas.microsoft.com/office/drawing/2014/main" val="2449789044"/>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Diabetes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a:noFill/>
                    </a:lnB>
                  </a:tcPr>
                </a:tc>
                <a:extLst>
                  <a:ext uri="{0D108BD9-81ED-4DB2-BD59-A6C34878D82A}">
                    <a16:rowId xmlns:a16="http://schemas.microsoft.com/office/drawing/2014/main" val="862657412"/>
                  </a:ext>
                </a:extLst>
              </a:tr>
              <a:tr h="108262">
                <a:tc>
                  <a:txBody>
                    <a:bodyPr/>
                    <a:lstStyle/>
                    <a:p>
                      <a:pPr marL="0" marR="0" indent="12700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942" marR="3694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98882"/>
                  </a:ext>
                </a:extLst>
              </a:tr>
            </a:tbl>
          </a:graphicData>
        </a:graphic>
      </p:graphicFrame>
      <p:sp>
        <p:nvSpPr>
          <p:cNvPr id="7" name="Rectangle 6"/>
          <p:cNvSpPr/>
          <p:nvPr/>
        </p:nvSpPr>
        <p:spPr>
          <a:xfrm>
            <a:off x="266700" y="5096959"/>
            <a:ext cx="3524250" cy="1061829"/>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USRDS ESRD Database. Survivorship cohort is defined as the patients with ESRD incidence in childhood that survive to adulthood by the end of 2016 and with ESRD onset year after 1994 and with completed 2728 form information, including patients who reached adulthood but died by the end of 2016. Abbreviation: ESRD, end-stage renal disease; GN, Glomerulonephritis; HD, hemodialysis; PD, peritoneal dialysis.</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19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7.2 Cross-sectional distribution in pediatric ESRD modality at initiation, by patient (a) age, (b) weight, and (c) race, 1996-2016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1109464" y="5715000"/>
            <a:ext cx="6925071"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ESRD patients in 1996-2016.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14800" y="1181100"/>
            <a:ext cx="78361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465" y="1638292"/>
            <a:ext cx="6925070" cy="4038608"/>
          </a:xfrm>
          <a:prstGeom prst="rect">
            <a:avLst/>
          </a:prstGeom>
        </p:spPr>
      </p:pic>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7.2 Cross-sectional distribution in pediatric ESRD modality at initiation, by patient (a) age, (b) weight, and (c) race, 1996-2016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81000" y="5715000"/>
            <a:ext cx="79629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ESRD patients in 1996-2016. Abbreviations: ESRD, end-stage renal disease; HD, hemodialysis; PD, peritoneal dialysis;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967644" y="1181100"/>
            <a:ext cx="107792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Weight</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465" y="1638292"/>
            <a:ext cx="6925070" cy="4038608"/>
          </a:xfrm>
          <a:prstGeom prst="rect">
            <a:avLst/>
          </a:prstGeom>
        </p:spPr>
      </p:pic>
    </p:spTree>
    <p:extLst>
      <p:ext uri="{BB962C8B-B14F-4D97-AF65-F5344CB8AC3E}">
        <p14:creationId xmlns:p14="http://schemas.microsoft.com/office/powerpoint/2010/main" val="3072760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7.2 Cross-sectional distribution in pediatric ESRD modality at initiation, by patient (a) age, (b) weight, and (c) race, 1996-2016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381000" y="5715000"/>
            <a:ext cx="79629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ESRD patients in 1996-2016. Abbreviations: ESRD, end-stage renal disease; HD, hemodialysis; PD, peritoneal dialysis;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9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080848" y="1181100"/>
            <a:ext cx="85151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465" y="1600192"/>
            <a:ext cx="6925070" cy="4038608"/>
          </a:xfrm>
          <a:prstGeom prst="rect">
            <a:avLst/>
          </a:prstGeom>
        </p:spPr>
      </p:pic>
    </p:spTree>
    <p:extLst>
      <p:ext uri="{BB962C8B-B14F-4D97-AF65-F5344CB8AC3E}">
        <p14:creationId xmlns:p14="http://schemas.microsoft.com/office/powerpoint/2010/main" val="3377252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0"/>
            <a:ext cx="9182100" cy="1249363"/>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7.3 Distribution of reported incident pediatric ESRD patients by primary cause of ESRD, by age in 2007-2011 and 2012-2016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7</a:t>
            </a:r>
          </a:p>
        </p:txBody>
      </p:sp>
      <p:sp>
        <p:nvSpPr>
          <p:cNvPr id="6" name="Rectangle 5"/>
          <p:cNvSpPr/>
          <p:nvPr/>
        </p:nvSpPr>
        <p:spPr>
          <a:xfrm>
            <a:off x="995163" y="5448304"/>
            <a:ext cx="7153671"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CAKUT, congenital anomalies of the kidney and urinary tract; C/H/C, cystic/hereditary/congenital diseases; ESRD, end-stage renal disease; GN, glomerulonephritis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164" y="1409696"/>
            <a:ext cx="7153671" cy="4038608"/>
          </a:xfrm>
          <a:prstGeom prst="rect">
            <a:avLst/>
          </a:prstGeom>
        </p:spPr>
      </p:pic>
    </p:spTree>
    <p:extLst>
      <p:ext uri="{BB962C8B-B14F-4D97-AF65-F5344CB8AC3E}">
        <p14:creationId xmlns:p14="http://schemas.microsoft.com/office/powerpoint/2010/main" val="405147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403</TotalTime>
  <Words>9425</Words>
  <Application>Microsoft Office PowerPoint</Application>
  <PresentationFormat>On-screen Show (4:3)</PresentationFormat>
  <Paragraphs>1850</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Candara</vt:lpstr>
      <vt:lpstr>Constantia</vt:lpstr>
      <vt:lpstr>Segoe UI</vt:lpstr>
      <vt:lpstr>Times New Roman</vt:lpstr>
      <vt:lpstr>ADR_PPT_Template_CKD</vt:lpstr>
      <vt:lpstr>PowerPoint Presentation</vt:lpstr>
      <vt:lpstr>vol 2 Figure 7.1 (a, c) Incidence, and (b, d) December 31 point prevalence of ESRD among pediatric patients (aged 0–21 years) per million population per year, by modality and race, 1996-2016 </vt:lpstr>
      <vt:lpstr>vol 2 Figure 7.1 (a, c) Incidence, and (b, d) December 31 point prevalence of ESRD among pediatric patients (aged 0–21 years) per million population per year, by modality and race, 1996-2016 </vt:lpstr>
      <vt:lpstr>vol 2 Figure 7.1 (a, c) Incidence, and (b, d) December 31 point prevalence of ESRD among pediatric patients (aged 0–21 years) per million population per year, by modality and race, 1996-2016 </vt:lpstr>
      <vt:lpstr>vol 2 Figure 7.1 (a, c) Incidence, and (b, d) December 31 point prevalence of ESRD among pediatric patients (aged 0–21 years) per million population per year, by modality and race, 1996-2016 </vt:lpstr>
      <vt:lpstr>vol 2 Figure 7.2 Cross-sectional distribution in pediatric ESRD modality at initiation, by patient (a) age, (b) weight, and (c) race, 1996-2016 </vt:lpstr>
      <vt:lpstr>vol 2 Figure 7.2 Cross-sectional distribution in pediatric ESRD modality at initiation, by patient (a) age, (b) weight, and (c) race, 1996-2016 </vt:lpstr>
      <vt:lpstr>vol 2 Figure 7.2 Cross-sectional distribution in pediatric ESRD modality at initiation, by patient (a) age, (b) weight, and (c) race, 1996-2016 </vt:lpstr>
      <vt:lpstr>vol 2 Figure 7.3 Distribution of reported incident pediatric ESRD patients by primary cause of ESRD, by age in 2007-2011 and 2012-2016  </vt:lpstr>
      <vt:lpstr>vol 2 Table 7.1 Distribution of reported incident pediatric ESRD patients by primary cause of ESRD (aged 0-21 years), and by demographic characteristics 2007-2011 (Period A) and 2012-2016 (Period B)</vt:lpstr>
      <vt:lpstr>vol 2 Table 7.1 Distribution of reported incident pediatric ESRD patients by primary cause of ESRD (aged 0-21 years), and by demographic characteristics 2007-2011 (Period A) and 2012-2016 (Period B) (continued) </vt:lpstr>
      <vt:lpstr>Table 7.2 Proportion of missing, unknown, and unspecified etiology of ESRD in children and adolescents, by age group, 2012-2016  </vt:lpstr>
      <vt:lpstr>vol 2 Figure 7.4 Growth status at the time of ESRD initiation by (a) stature and (b) body mass index (BMI) </vt:lpstr>
      <vt:lpstr>vol 2 Figure 7.4 Growth status at the time of ESRD initiation by (a) stature and (b) body mass index (BMI) </vt:lpstr>
      <vt:lpstr>vol 2 Figure 7.5 One-year adjusted all-cause hospitalizations in incident pediatric patients (aged 0-21 years), by (a) age and (b) modality, 2006-2010 and 2011-2015 </vt:lpstr>
      <vt:lpstr>vol 2 Figure 7.5 One-year adjusted all-cause hospitalizations in incident pediatric patients (aged 0-21 years), by (a) age and (b) modality, 2006-2010 and 2011-2015 </vt:lpstr>
      <vt:lpstr>vol 2 Figure 7.6 One-year cardiovascular hospitalizations in incident pediatric patients (aged 0-21 years), by (a) age and (b) modality 2006-2010 and 2011-2015 </vt:lpstr>
      <vt:lpstr>vol 2 Figure 7.6 One-year cardiovascular hospitalizations in incident pediatric patients (aged 0-21 years), by (a) age and (b) modality 2006-2010 and 2011-2015 </vt:lpstr>
      <vt:lpstr>vol 2 Figure 7.7 One-year adjusted hospitalizations for infection in incident pediatric patients (aged 0-21 years), by (a) age and (b) modality, 2006-2010 and 2011-2015 </vt:lpstr>
      <vt:lpstr>vol 2 Figure 7.7 One-year adjusted hospitalizations for infection in incident pediatric patients (aged 0-21 years), by (a) age and (b) modality, 2006-2010 and 2011-2015 </vt:lpstr>
      <vt:lpstr>vol 2 Figure 7.8 One-year adjusted all-cause mortality in incident pediatric patients with ESRD by (a) age with comparison to young adults (aged 0-29 years), 2006-2010 and 2011-2015 and (b) modality, 2006-2015(aged 0-21 years only) </vt:lpstr>
      <vt:lpstr>vol 2 Figure 7.8 One-year adjusted all-cause mortality in incident pediatric patients with ESRD by (a) age with comparison to young adults (aged 0-29 years), 2006-2010 and 2011-2015 and (b) modality, 2006-2015(aged 0-21 years only) </vt:lpstr>
      <vt:lpstr>vol 2 Table 7.3 Expected remaining lifetime in years of prevalent patients by initial ESRD modality, 2015 </vt:lpstr>
      <vt:lpstr>vol 2 Figure 7.9 One-year adjusted cardiovascular mortality in incident pediatric patients with ESRD (aged 0-21 years), by (a) age and (b) modality, 2006-2010 and 2011-2015 </vt:lpstr>
      <vt:lpstr>vol 2 Figure 7.9 One-year adjusted cardiovascular mortality in incident pediatric patients with ESRD (aged 0-21 years), by (a) age and (b) modality, 2006-2010 and 2011-2015 </vt:lpstr>
      <vt:lpstr>vol 2 Figure 7.10 One-year adjusted mortality due to infection in incident pediatric patients with ESRD (aged 0-21 years), by (a) age and (b) modality, 2006-2010 and 2011-2015 </vt:lpstr>
      <vt:lpstr>vol 2 Figure 7.10 One-year adjusted mortality due to infection in incident pediatric patients with ESRD (aged 0-21 years), by (a) age and (b) modality, 2006-2010 and 2011-2015 </vt:lpstr>
      <vt:lpstr>vol 2 Figure 7.11 Adjusted five-year survival in incident pediatric patients (aged 0-21 years) from day 1, by (a) age and (b) modality, 2007-2011 </vt:lpstr>
      <vt:lpstr>vol 2 Figure 7.11 Adjusted five-year survival in incident pediatric patients (aged 0-21 years) from day 1, by (a) age and (b) modality, 2007-2011</vt:lpstr>
      <vt:lpstr>vol 2 Figure 7.12 Vascular access type at initiation of incident pediatric hemodialysis patients (aged 0-21 years) by (a) year and (b) age, 2006-2016 </vt:lpstr>
      <vt:lpstr>vol 2 Figure 7.12 Vascular access type at initiation of incident pediatric hemodialysis patients (aged 0-21 years) by (a) year and (b) age, 2006-2016 </vt:lpstr>
      <vt:lpstr>vol 2 Figure 7.13 Distribution of vascular access type in prevalent pediatric hemodialysis patients (aged 0-21 years* as of May 31, 2017) </vt:lpstr>
      <vt:lpstr>vol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 </vt:lpstr>
      <vt:lpstr>vol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 </vt:lpstr>
      <vt:lpstr>vol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 </vt:lpstr>
      <vt:lpstr>vol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 </vt:lpstr>
      <vt:lpstr>vol 2 Figure 7.14 Trends in pediatric transplantation (aged 0-21 years), by (a) ESRD incident and prevalent rates, and percent of patients wait-listed, (b) kidney transplant counts and waiting list times, (c) kidney transplant counts by donor type (aged 0-21 years), (d) kidney transplant counts, (aged 0-17 years), (e) and kidney transplant counts, (aged 18-21 years) </vt:lpstr>
      <vt:lpstr>vol 2 Figure 7.15 Annual average rates of transplants in pediatric dialysis patients (aged 0-21 years), by (a) living donor by age, (b) deceased donor by age, (c) living door by race, (d) deceased donor by race, 1998-2016 </vt:lpstr>
      <vt:lpstr>vol 2 Figure 7.15 Annual average rates of transplants in pediatric dialysis patients (aged 0-21 years), by (a) living donor by age, (b) deceased donor by age, (c) living door by race, (d) deceased donor by race, 1998-2016</vt:lpstr>
      <vt:lpstr>vol 2 Figure 7.15 Annual average rates of transplants in pediatric dialysis patients (aged 0-21 years), by (a) living donor by age, (b) deceased donor by age, (c) living door by race, (d) deceased donor by race, 1998-2016</vt:lpstr>
      <vt:lpstr>vol 2 Figure 7.15 Annual average rates of transplants in pediatric dialysis patients (aged 0-21 years), by (a) living donor by age, (b) deceased donor by age, (c) living door by race, (d) deceased donor by race, 1998-2016</vt:lpstr>
      <vt:lpstr>vol 2 Figure 7.16 Median time from incident dialysis to first transplant, by (a) modality, (b) age, (c) primary cause of ESRD, (d) race, and (e) donor type, 1996-2015 </vt:lpstr>
      <vt:lpstr>vol 2 Figure 7.16 Median time from incident dialysis to first transplant, by (a) modality, (b) age, (c) primary cause of ESRD, (d) race, and (e) donor type, 1996-2015 </vt:lpstr>
      <vt:lpstr>vol 2 Figure 7.16 Median time from incident dialysis to first transplant, by (a) modality, (b) age, (c) primary cause of ESRD, (d) race, and (e) donor type, 1996-2015 </vt:lpstr>
      <vt:lpstr>vol 2 Figure 7.16 Median time from incident dialysis to first transplant, by (a) modality, (b) age, (c) primary cause of ESRD, (d) race, and (e) donor type, 1996-2015 </vt:lpstr>
      <vt:lpstr>vol 2 Figure 7.16 Median time from incident dialysis to first transplant, by (a) modality, (b) age, (c) primary cause of ESRD, (d) race, and (e) donor type, 1996-2015 </vt:lpstr>
      <vt:lpstr>vol 2 Table 7.4 Adjusted outcomes for deceased donor kidney transplants in pediatric patients (aged 0-21 years) by year, 1996-2015 </vt:lpstr>
      <vt:lpstr>vol 2 Table 7.5 Adjusted outcomes for living donor kidney transplants in pediatric patients (aged 0-21 years) by year, 1996-2015 </vt:lpstr>
      <vt:lpstr>vol 2 Figure 7.17 Prevalent adult survivors of childhood onset ESRD, 1978-2016</vt:lpstr>
      <vt:lpstr>vol 2 Table 7.6 Initiation characteristics and treatment modality of adult survivors of childhood onset ESRD, inclusive of patients initiating ESRD care between 1995 and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Kurtz, Vivian</cp:lastModifiedBy>
  <cp:revision>96</cp:revision>
  <dcterms:created xsi:type="dcterms:W3CDTF">2014-11-10T19:37:45Z</dcterms:created>
  <dcterms:modified xsi:type="dcterms:W3CDTF">2018-10-19T03:08:16Z</dcterms:modified>
</cp:coreProperties>
</file>