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9" r:id="rId3"/>
    <p:sldId id="261" r:id="rId4"/>
    <p:sldId id="262" r:id="rId5"/>
    <p:sldId id="263" r:id="rId6"/>
    <p:sldId id="264" r:id="rId7"/>
    <p:sldId id="265" r:id="rId8"/>
    <p:sldId id="266" r:id="rId9"/>
    <p:sldId id="267" r:id="rId10"/>
    <p:sldId id="270" r:id="rId11"/>
    <p:sldId id="268" r:id="rId12"/>
    <p:sldId id="271" r:id="rId13"/>
    <p:sldId id="273" r:id="rId14"/>
    <p:sldId id="274" r:id="rId15"/>
    <p:sldId id="275" r:id="rId16"/>
    <p:sldId id="277" r:id="rId17"/>
    <p:sldId id="276" r:id="rId18"/>
    <p:sldId id="279" r:id="rId19"/>
    <p:sldId id="280" r:id="rId20"/>
    <p:sldId id="281" r:id="rId21"/>
    <p:sldId id="283" r:id="rId22"/>
    <p:sldId id="284" r:id="rId23"/>
    <p:sldId id="285" r:id="rId24"/>
    <p:sldId id="287" r:id="rId25"/>
    <p:sldId id="28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7D0"/>
    <a:srgbClr val="367CA8"/>
    <a:srgbClr val="A63C12"/>
    <a:srgbClr val="1C6E62"/>
    <a:srgbClr val="0E5480"/>
    <a:srgbClr val="002966"/>
    <a:srgbClr val="48070E"/>
    <a:srgbClr val="7A2F36"/>
    <a:srgbClr val="AC61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2" autoAdjust="0"/>
    <p:restoredTop sz="94660"/>
  </p:normalViewPr>
  <p:slideViewPr>
    <p:cSldViewPr showGuides="1">
      <p:cViewPr varScale="1">
        <p:scale>
          <a:sx n="77" d="100"/>
          <a:sy n="77" d="100"/>
        </p:scale>
        <p:origin x="1332" y="60"/>
      </p:cViewPr>
      <p:guideLst>
        <p:guide orient="horz" pos="2160"/>
        <p:guide pos="2880"/>
      </p:guideLst>
    </p:cSldViewPr>
  </p:slideViewPr>
  <p:notesTextViewPr>
    <p:cViewPr>
      <p:scale>
        <a:sx n="1" d="1"/>
        <a:sy n="1" d="1"/>
      </p:scale>
      <p:origin x="0" y="0"/>
    </p:cViewPr>
  </p:notesTextViewPr>
  <p:notesViewPr>
    <p:cSldViewPr showGuides="1">
      <p:cViewPr varScale="1">
        <p:scale>
          <a:sx n="65" d="100"/>
          <a:sy n="65" d="100"/>
        </p:scale>
        <p:origin x="1932" y="84"/>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10/19/2018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dirty="0"/>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10/19/2018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dirty="0"/>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89351" y="699448"/>
            <a:ext cx="4392449" cy="1440250"/>
          </a:xfrm>
          <a:prstGeom prst="rect">
            <a:avLst/>
          </a:prstGeom>
        </p:spPr>
      </p:pic>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3"/>
          </p:nvPr>
        </p:nvSpPr>
        <p:spPr>
          <a:xfrm>
            <a:off x="3028950" y="6410324"/>
            <a:ext cx="3086100" cy="447675"/>
          </a:xfrm>
          <a:prstGeom prst="rect">
            <a:avLst/>
          </a:prstGeom>
        </p:spPr>
        <p:txBody>
          <a:bodyPr vert="horz" lIns="91440" tIns="45720" rIns="91440" bIns="45720" rtlCol="0" anchor="ctr"/>
          <a:lstStyle>
            <a:lvl1pPr algn="ctr">
              <a:defRPr sz="1400" b="1">
                <a:solidFill>
                  <a:schemeClr val="tx1"/>
                </a:solidFill>
              </a:defRPr>
            </a:lvl1pPr>
          </a:lstStyle>
          <a:p>
            <a:r>
              <a:rPr lang="en-US" dirty="0" smtClean="0"/>
              <a:t>2018 Annual Data Report </a:t>
            </a:r>
            <a:br>
              <a:rPr lang="en-US" dirty="0" smtClean="0"/>
            </a:br>
            <a:r>
              <a:rPr lang="en-US" dirty="0" smtClean="0"/>
              <a:t>Volume 2 ESRD, Chapter 1</a:t>
            </a:r>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367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tx1"/>
                </a:solidFill>
              </a:defRPr>
            </a:lvl1pPr>
          </a:lstStyle>
          <a:p>
            <a:fld id="{3F227FC0-035E-484D-AA62-D30602925625}" type="slidenum">
              <a:rPr lang="en-US" smtClean="0"/>
              <a:pPr/>
              <a:t>‹#›</a:t>
            </a:fld>
            <a:endParaRPr lang="en-US" dirty="0"/>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9216" y="6172200"/>
            <a:ext cx="1467184" cy="482710"/>
          </a:xfrm>
          <a:prstGeom prst="rect">
            <a:avLst/>
          </a:prstGeom>
          <a:solidFill>
            <a:schemeClr val="bg1"/>
          </a:solidFill>
          <a:ln>
            <a:solidFill>
              <a:schemeClr val="bg2">
                <a:lumMod val="50000"/>
              </a:schemeClr>
            </a:solidFill>
          </a:ln>
        </p:spPr>
      </p:pic>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2" r:id="rId4"/>
    <p:sldLayoutId id="2147483663" r:id="rId5"/>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3009900"/>
            <a:ext cx="7315200" cy="830997"/>
          </a:xfrm>
          <a:prstGeom prst="rect">
            <a:avLst/>
          </a:prstGeom>
          <a:noFill/>
        </p:spPr>
        <p:txBody>
          <a:bodyPr wrap="square" rtlCol="0">
            <a:spAutoFit/>
          </a:bodyPr>
          <a:lstStyle/>
          <a:p>
            <a:pPr algn="ctr"/>
            <a:r>
              <a:rPr lang="en-US" sz="2400" b="1" cap="small" dirty="0" smtClean="0">
                <a:solidFill>
                  <a:srgbClr val="00B7D0"/>
                </a:solidFill>
                <a:latin typeface="Constantia" panose="02030602050306030303" pitchFamily="18" charset="0"/>
                <a:ea typeface="Segoe UI" panose="020B0502040204020203" pitchFamily="34" charset="0"/>
                <a:cs typeface="Segoe UI" panose="020B0502040204020203" pitchFamily="34" charset="0"/>
              </a:rPr>
              <a:t>2018 </a:t>
            </a: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Annual Data Report</a:t>
            </a:r>
          </a:p>
          <a:p>
            <a:pPr algn="ctr"/>
            <a:r>
              <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rPr>
              <a:t>Volume </a:t>
            </a:r>
            <a:r>
              <a:rPr lang="en-US" sz="2400" b="1" cap="small" dirty="0" smtClean="0">
                <a:solidFill>
                  <a:srgbClr val="00B7D0"/>
                </a:solidFill>
                <a:latin typeface="Constantia" panose="02030602050306030303" pitchFamily="18" charset="0"/>
                <a:ea typeface="Segoe UI" panose="020B0502040204020203" pitchFamily="34" charset="0"/>
                <a:cs typeface="Segoe UI" panose="020B0502040204020203" pitchFamily="34" charset="0"/>
              </a:rPr>
              <a:t>2: End-Stage Renal Disease</a:t>
            </a:r>
            <a:endParaRPr lang="en-US" sz="2400" b="1" cap="small" dirty="0">
              <a:solidFill>
                <a:srgbClr val="00B7D0"/>
              </a:solidFill>
              <a:latin typeface="Constantia" panose="02030602050306030303" pitchFamily="18" charset="0"/>
              <a:ea typeface="Segoe UI" panose="020B0502040204020203" pitchFamily="34" charset="0"/>
              <a:cs typeface="Segoe UI" panose="020B0502040204020203" pitchFamily="34" charset="0"/>
            </a:endParaRPr>
          </a:p>
        </p:txBody>
      </p:sp>
      <p:sp>
        <p:nvSpPr>
          <p:cNvPr id="3" name="Rectangle 2"/>
          <p:cNvSpPr/>
          <p:nvPr/>
        </p:nvSpPr>
        <p:spPr>
          <a:xfrm>
            <a:off x="0" y="3924300"/>
            <a:ext cx="9144000" cy="1200329"/>
          </a:xfrm>
          <a:prstGeom prst="rect">
            <a:avLst/>
          </a:prstGeom>
        </p:spPr>
        <p:txBody>
          <a:bodyPr wrap="square">
            <a:spAutoFit/>
          </a:bodyPr>
          <a:lstStyle/>
          <a:p>
            <a:pPr lvl="0" algn="ctr"/>
            <a:r>
              <a:rPr lang="en-US" sz="3600" b="1" dirty="0">
                <a:solidFill>
                  <a:prstClr val="black"/>
                </a:solidFill>
                <a:latin typeface="Candara" panose="020E0502030303020204" pitchFamily="34" charset="0"/>
              </a:rPr>
              <a:t>Chapter 8:</a:t>
            </a:r>
            <a:br>
              <a:rPr lang="en-US" sz="3600" b="1" dirty="0">
                <a:solidFill>
                  <a:prstClr val="black"/>
                </a:solidFill>
                <a:latin typeface="Candara" panose="020E0502030303020204" pitchFamily="34" charset="0"/>
              </a:rPr>
            </a:br>
            <a:r>
              <a:rPr lang="en-US" sz="3600" b="1" dirty="0">
                <a:solidFill>
                  <a:prstClr val="black"/>
                </a:solidFill>
                <a:latin typeface="Candara" panose="020E0502030303020204" pitchFamily="34" charset="0"/>
              </a:rPr>
              <a:t>Cardiovascular Disease in Patients with ESRD</a:t>
            </a:r>
          </a:p>
        </p:txBody>
      </p:sp>
      <p:pic>
        <p:nvPicPr>
          <p:cNvPr id="4" name="Picture 3"/>
          <p:cNvPicPr>
            <a:picLocks noChangeAspect="1"/>
          </p:cNvPicPr>
          <p:nvPr/>
        </p:nvPicPr>
        <p:blipFill>
          <a:blip r:embed="rId2"/>
          <a:stretch>
            <a:fillRect/>
          </a:stretch>
        </p:blipFill>
        <p:spPr>
          <a:xfrm>
            <a:off x="2895600" y="6362700"/>
            <a:ext cx="3084843" cy="591363"/>
          </a:xfrm>
          <a:prstGeom prst="rect">
            <a:avLst/>
          </a:prstGeom>
        </p:spPr>
      </p:pic>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10</a:t>
            </a:fld>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9045" y="1268286"/>
            <a:ext cx="6858014" cy="3435103"/>
          </a:xfrm>
        </p:spPr>
      </p:pic>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pic>
        <p:nvPicPr>
          <p:cNvPr id="6" name="Picture 5"/>
          <p:cNvPicPr>
            <a:picLocks noChangeAspect="1"/>
          </p:cNvPicPr>
          <p:nvPr/>
        </p:nvPicPr>
        <p:blipFill>
          <a:blip r:embed="rId3"/>
          <a:stretch>
            <a:fillRect/>
          </a:stretch>
        </p:blipFill>
        <p:spPr>
          <a:xfrm>
            <a:off x="114300" y="-5048"/>
            <a:ext cx="9144793" cy="1463167"/>
          </a:xfrm>
          <a:prstGeom prst="rect">
            <a:avLst/>
          </a:prstGeom>
        </p:spPr>
      </p:pic>
      <p:sp>
        <p:nvSpPr>
          <p:cNvPr id="9" name="Rectangle 8"/>
          <p:cNvSpPr/>
          <p:nvPr/>
        </p:nvSpPr>
        <p:spPr>
          <a:xfrm>
            <a:off x="2895600" y="915614"/>
            <a:ext cx="2901627" cy="338554"/>
          </a:xfrm>
          <a:prstGeom prst="rect">
            <a:avLst/>
          </a:prstGeom>
        </p:spPr>
        <p:txBody>
          <a:bodyPr wrap="none">
            <a:spAutoFit/>
          </a:bodyPr>
          <a:lstStyle/>
          <a:p>
            <a:pPr lvl="0" algn="ctr">
              <a:spcBef>
                <a:spcPts val="600"/>
              </a:spcBef>
              <a:spcAft>
                <a:spcPts val="600"/>
              </a:spcAft>
            </a:pP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(d) </a:t>
            </a:r>
            <a:r>
              <a:rPr lang="en-US" sz="1600" b="1" dirty="0" err="1">
                <a:solidFill>
                  <a:prstClr val="black"/>
                </a:solidFill>
                <a:latin typeface="Calibri" panose="020F0502020204030204" pitchFamily="34" charset="0"/>
                <a:ea typeface="Times New Roman" panose="02020603050405020304" pitchFamily="18" charset="0"/>
                <a:cs typeface="Segoe UI" panose="020B0502040204020203" pitchFamily="34" charset="0"/>
              </a:rPr>
              <a:t>Valvular</a:t>
            </a: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 heart disease (VHD)</a:t>
            </a:r>
          </a:p>
        </p:txBody>
      </p:sp>
      <p:sp>
        <p:nvSpPr>
          <p:cNvPr id="3" name="Rectangle 2"/>
          <p:cNvSpPr/>
          <p:nvPr/>
        </p:nvSpPr>
        <p:spPr>
          <a:xfrm>
            <a:off x="1089045" y="4696992"/>
            <a:ext cx="6858013" cy="1569660"/>
          </a:xfrm>
          <a:prstGeom prst="rect">
            <a:avLst/>
          </a:prstGeom>
        </p:spPr>
        <p:txBody>
          <a:bodyPr wrap="square">
            <a:spAutoFit/>
          </a:bodyPr>
          <a:lstStyle/>
          <a:p>
            <a:pPr lvl="0">
              <a:spcBef>
                <a:spcPts val="600"/>
              </a:spcBef>
              <a:spcAft>
                <a:spcPts val="600"/>
              </a:spcAft>
              <a:tabLst>
                <a:tab pos="5943600" algn="l"/>
              </a:tabLst>
            </a:pPr>
            <a:r>
              <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peritoneal dialysis, and transplant patients aged 22 and older, who are continuously enrolled in Medicare Parts A and B, and with Medicare as primary payer from January 1, 2014 to December 31, 2014, and whose first ESRD service date is at least 90 days prior to January 1, 2014, and survived past 2014. Abbreviations: AF, atrial fibrillation; AMI, acute myocardial infarction; CAD, coronary artery disease; CVA/TIA, cerebrovascular accident/transient ischemic attack; ESRD, end-stage renal disease; HF, heart failure; PAD, peripheral arterial disease; SCA/VA, sudden cardiac arrest and ventricular arrhythmias; VHD, </a:t>
            </a:r>
            <a:r>
              <a:rPr lang="en-US" sz="1200" i="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valvular</a:t>
            </a:r>
            <a:r>
              <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heart disease; VTE/PE, venous thromboembolism and pulmonary embolism.</a:t>
            </a:r>
            <a:endPar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535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11</a:t>
            </a:fld>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0995" y="1252081"/>
            <a:ext cx="6858014" cy="3435103"/>
          </a:xfrm>
        </p:spPr>
      </p:pic>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pic>
        <p:nvPicPr>
          <p:cNvPr id="6" name="Picture 5"/>
          <p:cNvPicPr>
            <a:picLocks noChangeAspect="1"/>
          </p:cNvPicPr>
          <p:nvPr/>
        </p:nvPicPr>
        <p:blipFill>
          <a:blip r:embed="rId3"/>
          <a:stretch>
            <a:fillRect/>
          </a:stretch>
        </p:blipFill>
        <p:spPr>
          <a:xfrm>
            <a:off x="-2394" y="0"/>
            <a:ext cx="9144793" cy="1463167"/>
          </a:xfrm>
          <a:prstGeom prst="rect">
            <a:avLst/>
          </a:prstGeom>
        </p:spPr>
      </p:pic>
      <p:sp>
        <p:nvSpPr>
          <p:cNvPr id="7" name="Rectangle 6"/>
          <p:cNvSpPr/>
          <p:nvPr/>
        </p:nvSpPr>
        <p:spPr>
          <a:xfrm>
            <a:off x="1485900" y="918746"/>
            <a:ext cx="5829300" cy="338554"/>
          </a:xfrm>
          <a:prstGeom prst="rect">
            <a:avLst/>
          </a:prstGeom>
        </p:spPr>
        <p:txBody>
          <a:bodyPr wrap="square">
            <a:spAutoFit/>
          </a:bodyPr>
          <a:lstStyle/>
          <a:p>
            <a:pPr lvl="0"/>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(e) </a:t>
            </a:r>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Cerebrovascular accident/transient ischemic attack (CVA/TIA)</a:t>
            </a:r>
            <a:endParaRPr lang="en-US" sz="2800" b="1" dirty="0">
              <a:solidFill>
                <a:prstClr val="black"/>
              </a:solidFill>
            </a:endParaRPr>
          </a:p>
        </p:txBody>
      </p:sp>
      <p:sp>
        <p:nvSpPr>
          <p:cNvPr id="3" name="Rectangle 2"/>
          <p:cNvSpPr/>
          <p:nvPr/>
        </p:nvSpPr>
        <p:spPr>
          <a:xfrm>
            <a:off x="1140995" y="4687184"/>
            <a:ext cx="6858014" cy="1569660"/>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peritoneal dialysis, and transplant patients aged 22 and older, who are continuously enrolled in Medicare Parts A and B, and with Medicare as primary payer from January 1, 2014 to December 31, 2014, and whose first ESRD service date is at least 90 days prior to January 1, 2014, and survived past 2014. Abbreviations: AF, atrial fibrillation; AMI, acute myocardial infarction; CAD, coronary artery disease; CVA/TIA, cerebrovascular accident/transient ischemic attack; ESRD, end-stage renal disease; HF, heart failure; PAD, peripheral arterial disease; SCA/VA, sudden cardiac arrest and ventricular arrhythmias; VHD,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valvular</a:t>
            </a:r>
            <a:r>
              <a:rPr lang="en-US" sz="1200" i="1" dirty="0">
                <a:latin typeface="Calibri" panose="020F0502020204030204" pitchFamily="34" charset="0"/>
                <a:ea typeface="Times New Roman" panose="02020603050405020304" pitchFamily="18" charset="0"/>
                <a:cs typeface="Times New Roman" panose="02020603050405020304" pitchFamily="18" charset="0"/>
              </a:rPr>
              <a:t> heart disease; VTE/PE, venous thromboembolism and pulmonary embolism.</a:t>
            </a:r>
            <a:endParaRPr lang="en-US" sz="1200" i="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3206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12</a:t>
            </a:fld>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0995" y="1354578"/>
            <a:ext cx="6858014" cy="3435103"/>
          </a:xfrm>
        </p:spPr>
      </p:pic>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pic>
        <p:nvPicPr>
          <p:cNvPr id="6" name="Picture 5"/>
          <p:cNvPicPr>
            <a:picLocks noChangeAspect="1"/>
          </p:cNvPicPr>
          <p:nvPr/>
        </p:nvPicPr>
        <p:blipFill>
          <a:blip r:embed="rId3"/>
          <a:stretch>
            <a:fillRect/>
          </a:stretch>
        </p:blipFill>
        <p:spPr>
          <a:xfrm>
            <a:off x="-2394" y="0"/>
            <a:ext cx="9144793" cy="1463167"/>
          </a:xfrm>
          <a:prstGeom prst="rect">
            <a:avLst/>
          </a:prstGeom>
        </p:spPr>
      </p:pic>
      <p:sp>
        <p:nvSpPr>
          <p:cNvPr id="3" name="Rectangle 2"/>
          <p:cNvSpPr/>
          <p:nvPr/>
        </p:nvSpPr>
        <p:spPr>
          <a:xfrm>
            <a:off x="2926178" y="1023853"/>
            <a:ext cx="3170675" cy="338554"/>
          </a:xfrm>
          <a:prstGeom prst="rect">
            <a:avLst/>
          </a:prstGeom>
        </p:spPr>
        <p:txBody>
          <a:bodyPr wrap="none">
            <a:spAutoFit/>
          </a:bodyPr>
          <a:lstStyle/>
          <a:p>
            <a:pPr lvl="0" algn="ctr">
              <a:spcBef>
                <a:spcPts val="600"/>
              </a:spcBef>
              <a:spcAft>
                <a:spcPts val="600"/>
              </a:spcAft>
            </a:pP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(f) Peripheral arterial disease (PAD)</a:t>
            </a:r>
          </a:p>
        </p:txBody>
      </p:sp>
      <p:sp>
        <p:nvSpPr>
          <p:cNvPr id="4" name="Rectangle 3"/>
          <p:cNvSpPr/>
          <p:nvPr/>
        </p:nvSpPr>
        <p:spPr>
          <a:xfrm>
            <a:off x="798102" y="4789681"/>
            <a:ext cx="7543800" cy="1384995"/>
          </a:xfrm>
          <a:prstGeom prst="rect">
            <a:avLst/>
          </a:prstGeom>
        </p:spPr>
        <p:txBody>
          <a:bodyPr wrap="square">
            <a:spAutoFit/>
          </a:bodyPr>
          <a:lstStyle/>
          <a:p>
            <a:pPr lvl="0">
              <a:spcBef>
                <a:spcPts val="600"/>
              </a:spcBef>
              <a:spcAft>
                <a:spcPts val="600"/>
              </a:spcAft>
              <a:tabLst>
                <a:tab pos="5943600" algn="l"/>
              </a:tabLst>
            </a:pPr>
            <a:r>
              <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peritoneal dialysis, and transplant patients aged 22 and older, who are continuously enrolled in Medicare Parts A and B, and with Medicare as primary payer from January 1, 2014 to December 31, 2014, and whose first ESRD service date is at least 90 days prior to January 1, 2014, and survived past 2014. Abbreviations: AF, atrial fibrillation; AMI, acute myocardial infarction; CAD, coronary artery disease; CVA/TIA, cerebrovascular accident/transient ischemic attack; ESRD, end-stage renal disease; HF, heart failure; PAD, peripheral arterial disease; SCA/VA, sudden cardiac arrest and ventricular arrhythmias; VHD, </a:t>
            </a:r>
            <a:r>
              <a:rPr lang="en-US" sz="1200" i="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valvular</a:t>
            </a:r>
            <a:r>
              <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heart disease; VTE/PE, venous thromboembolism and pulmonary embolism.</a:t>
            </a:r>
            <a:endPar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36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13</a:t>
            </a:fld>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pic>
        <p:nvPicPr>
          <p:cNvPr id="6" name="Picture 5"/>
          <p:cNvPicPr>
            <a:picLocks noChangeAspect="1"/>
          </p:cNvPicPr>
          <p:nvPr/>
        </p:nvPicPr>
        <p:blipFill>
          <a:blip r:embed="rId2"/>
          <a:stretch>
            <a:fillRect/>
          </a:stretch>
        </p:blipFill>
        <p:spPr>
          <a:xfrm>
            <a:off x="-2394" y="0"/>
            <a:ext cx="9144793" cy="1463167"/>
          </a:xfrm>
          <a:prstGeom prst="rect">
            <a:avLst/>
          </a:prstGeom>
        </p:spPr>
      </p:pic>
      <p:sp>
        <p:nvSpPr>
          <p:cNvPr id="3" name="Rectangle 2"/>
          <p:cNvSpPr/>
          <p:nvPr/>
        </p:nvSpPr>
        <p:spPr>
          <a:xfrm>
            <a:off x="3385630" y="1023853"/>
            <a:ext cx="2251770" cy="338554"/>
          </a:xfrm>
          <a:prstGeom prst="rect">
            <a:avLst/>
          </a:prstGeom>
        </p:spPr>
        <p:txBody>
          <a:bodyPr wrap="none">
            <a:spAutoFit/>
          </a:bodyPr>
          <a:lstStyle/>
          <a:p>
            <a:pPr marR="0" lvl="0" algn="ctr">
              <a:spcBef>
                <a:spcPts val="600"/>
              </a:spcBef>
              <a:spcAft>
                <a:spcPts val="600"/>
              </a:spcAft>
            </a:pPr>
            <a:r>
              <a:rPr lang="en-US" sz="1600" b="1" dirty="0">
                <a:latin typeface="Calibri" panose="020F0502020204030204" pitchFamily="34" charset="0"/>
                <a:ea typeface="Times New Roman" panose="02020603050405020304" pitchFamily="18" charset="0"/>
                <a:cs typeface="Segoe UI" panose="020B0502040204020203" pitchFamily="34" charset="0"/>
              </a:rPr>
              <a:t>(g) Atrial fibrillation (AF)</a:t>
            </a:r>
          </a:p>
        </p:txBody>
      </p:sp>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2993" y="1441697"/>
            <a:ext cx="6858014" cy="3435103"/>
          </a:xfrm>
        </p:spPr>
      </p:pic>
      <p:sp>
        <p:nvSpPr>
          <p:cNvPr id="10" name="Rectangle 9"/>
          <p:cNvSpPr/>
          <p:nvPr/>
        </p:nvSpPr>
        <p:spPr>
          <a:xfrm>
            <a:off x="798102" y="4866884"/>
            <a:ext cx="7543800" cy="1384995"/>
          </a:xfrm>
          <a:prstGeom prst="rect">
            <a:avLst/>
          </a:prstGeom>
        </p:spPr>
        <p:txBody>
          <a:bodyPr wrap="square">
            <a:spAutoFit/>
          </a:bodyPr>
          <a:lstStyle/>
          <a:p>
            <a:pPr lvl="0">
              <a:spcBef>
                <a:spcPts val="600"/>
              </a:spcBef>
              <a:spcAft>
                <a:spcPts val="600"/>
              </a:spcAft>
              <a:tabLst>
                <a:tab pos="5943600" algn="l"/>
              </a:tabLst>
            </a:pPr>
            <a:r>
              <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peritoneal dialysis, and transplant patients aged 22 and older, who are continuously enrolled in Medicare Parts A and B, and with Medicare as primary payer from January 1, 2014 to December 31, 2014, and whose first ESRD service date is at least 90 days prior to January 1, 2014, and survived past 2014. Abbreviations: AF, atrial fibrillation; AMI, acute myocardial infarction; CAD, coronary artery disease; CVA/TIA, cerebrovascular accident/transient ischemic attack; ESRD, end-stage renal disease; HF, heart failure; PAD, peripheral arterial disease; SCA/VA, sudden cardiac arrest and ventricular arrhythmias; VHD, </a:t>
            </a:r>
            <a:r>
              <a:rPr lang="en-US" sz="1200" i="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valvular</a:t>
            </a:r>
            <a:r>
              <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heart disease; VTE/PE, venous thromboembolism and pulmonary embolism.</a:t>
            </a:r>
            <a:endPar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874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14</a:t>
            </a:fld>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pic>
        <p:nvPicPr>
          <p:cNvPr id="6" name="Picture 5"/>
          <p:cNvPicPr>
            <a:picLocks noChangeAspect="1"/>
          </p:cNvPicPr>
          <p:nvPr/>
        </p:nvPicPr>
        <p:blipFill>
          <a:blip r:embed="rId2"/>
          <a:stretch>
            <a:fillRect/>
          </a:stretch>
        </p:blipFill>
        <p:spPr>
          <a:xfrm>
            <a:off x="-2394" y="0"/>
            <a:ext cx="9144793" cy="1463167"/>
          </a:xfrm>
          <a:prstGeom prst="rect">
            <a:avLst/>
          </a:prstGeom>
        </p:spPr>
      </p:pic>
      <p:sp>
        <p:nvSpPr>
          <p:cNvPr id="3" name="Rectangle 2"/>
          <p:cNvSpPr/>
          <p:nvPr/>
        </p:nvSpPr>
        <p:spPr>
          <a:xfrm>
            <a:off x="1731812" y="1023853"/>
            <a:ext cx="5559407" cy="338554"/>
          </a:xfrm>
          <a:prstGeom prst="rect">
            <a:avLst/>
          </a:prstGeom>
        </p:spPr>
        <p:txBody>
          <a:bodyPr wrap="none">
            <a:spAutoFit/>
          </a:bodyPr>
          <a:lstStyle/>
          <a:p>
            <a:pPr marR="0" lvl="0" algn="ctr">
              <a:spcBef>
                <a:spcPts val="600"/>
              </a:spcBef>
              <a:spcAft>
                <a:spcPts val="600"/>
              </a:spcAft>
            </a:pPr>
            <a:r>
              <a:rPr lang="en-US" sz="1600" b="1" dirty="0">
                <a:latin typeface="Calibri" panose="020F0502020204030204" pitchFamily="34" charset="0"/>
                <a:ea typeface="Times New Roman" panose="02020603050405020304" pitchFamily="18" charset="0"/>
                <a:cs typeface="Segoe UI" panose="020B0502040204020203" pitchFamily="34" charset="0"/>
              </a:rPr>
              <a:t>(h) Sudden cardiac arrest and ventricular arrhythmias (SCA/VA)</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0995" y="1362407"/>
            <a:ext cx="6858014" cy="3435103"/>
          </a:xfrm>
        </p:spPr>
      </p:pic>
      <p:sp>
        <p:nvSpPr>
          <p:cNvPr id="9" name="Rectangle 8"/>
          <p:cNvSpPr/>
          <p:nvPr/>
        </p:nvSpPr>
        <p:spPr>
          <a:xfrm>
            <a:off x="798102" y="4789681"/>
            <a:ext cx="7543800" cy="1384995"/>
          </a:xfrm>
          <a:prstGeom prst="rect">
            <a:avLst/>
          </a:prstGeom>
        </p:spPr>
        <p:txBody>
          <a:bodyPr wrap="square">
            <a:spAutoFit/>
          </a:bodyPr>
          <a:lstStyle/>
          <a:p>
            <a:pPr lvl="0">
              <a:spcBef>
                <a:spcPts val="600"/>
              </a:spcBef>
              <a:spcAft>
                <a:spcPts val="600"/>
              </a:spcAft>
              <a:tabLst>
                <a:tab pos="5943600" algn="l"/>
              </a:tabLst>
            </a:pPr>
            <a:r>
              <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peritoneal dialysis, and transplant patients aged 22 and older, who are continuously enrolled in Medicare Parts A and B, and with Medicare as primary payer from January 1, 2014 to December 31, 2014, and whose first ESRD service date is at least 90 days prior to January 1, 2014, and survived past 2014. Abbreviations: AF, atrial fibrillation; AMI, acute myocardial infarction; CAD, coronary artery disease; CVA/TIA, cerebrovascular accident/transient ischemic attack; ESRD, end-stage renal disease; HF, heart failure; PAD, peripheral arterial disease; SCA/VA, sudden cardiac arrest and ventricular arrhythmias; VHD, </a:t>
            </a:r>
            <a:r>
              <a:rPr lang="en-US" sz="1200" i="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valvular</a:t>
            </a:r>
            <a:r>
              <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heart disease; VTE/PE, venous thromboembolism and pulmonary embolism.</a:t>
            </a:r>
            <a:endPar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1724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15</a:t>
            </a:fld>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pic>
        <p:nvPicPr>
          <p:cNvPr id="6" name="Picture 5"/>
          <p:cNvPicPr>
            <a:picLocks noChangeAspect="1"/>
          </p:cNvPicPr>
          <p:nvPr/>
        </p:nvPicPr>
        <p:blipFill>
          <a:blip r:embed="rId2"/>
          <a:stretch>
            <a:fillRect/>
          </a:stretch>
        </p:blipFill>
        <p:spPr>
          <a:xfrm>
            <a:off x="-2394" y="0"/>
            <a:ext cx="9144793" cy="1463167"/>
          </a:xfrm>
          <a:prstGeom prst="rect">
            <a:avLst/>
          </a:prstGeom>
        </p:spPr>
      </p:pic>
      <p:sp>
        <p:nvSpPr>
          <p:cNvPr id="3" name="Rectangle 2"/>
          <p:cNvSpPr/>
          <p:nvPr/>
        </p:nvSpPr>
        <p:spPr>
          <a:xfrm>
            <a:off x="1662467" y="1023853"/>
            <a:ext cx="5698098" cy="338554"/>
          </a:xfrm>
          <a:prstGeom prst="rect">
            <a:avLst/>
          </a:prstGeom>
        </p:spPr>
        <p:txBody>
          <a:bodyPr wrap="none">
            <a:spAutoFit/>
          </a:bodyPr>
          <a:lstStyle/>
          <a:p>
            <a:pPr marR="0" lvl="0" algn="ctr">
              <a:spcBef>
                <a:spcPts val="600"/>
              </a:spcBef>
              <a:spcAft>
                <a:spcPts val="600"/>
              </a:spcAft>
            </a:pPr>
            <a:r>
              <a:rPr lang="en-US" sz="1600" b="1" dirty="0">
                <a:latin typeface="Calibri" panose="020F0502020204030204" pitchFamily="34" charset="0"/>
                <a:ea typeface="Times New Roman" panose="02020603050405020304" pitchFamily="18" charset="0"/>
                <a:cs typeface="Segoe UI" panose="020B0502040204020203" pitchFamily="34" charset="0"/>
              </a:rPr>
              <a:t>(</a:t>
            </a:r>
            <a:r>
              <a:rPr lang="en-US" sz="1600" b="1" dirty="0" err="1">
                <a:latin typeface="Calibri" panose="020F0502020204030204" pitchFamily="34" charset="0"/>
                <a:ea typeface="Times New Roman" panose="02020603050405020304" pitchFamily="18" charset="0"/>
                <a:cs typeface="Segoe UI" panose="020B0502040204020203" pitchFamily="34" charset="0"/>
              </a:rPr>
              <a:t>i</a:t>
            </a:r>
            <a:r>
              <a:rPr lang="en-US" sz="1600" b="1" dirty="0">
                <a:latin typeface="Calibri" panose="020F0502020204030204" pitchFamily="34" charset="0"/>
                <a:ea typeface="Times New Roman" panose="02020603050405020304" pitchFamily="18" charset="0"/>
                <a:cs typeface="Segoe UI" panose="020B0502040204020203" pitchFamily="34" charset="0"/>
              </a:rPr>
              <a:t>) Venous thromboembolism and pulmonary embolism (VTE/PE)</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0995" y="1354578"/>
            <a:ext cx="6858014" cy="3435103"/>
          </a:xfrm>
        </p:spPr>
      </p:pic>
      <p:sp>
        <p:nvSpPr>
          <p:cNvPr id="9" name="Rectangle 8"/>
          <p:cNvSpPr/>
          <p:nvPr/>
        </p:nvSpPr>
        <p:spPr>
          <a:xfrm>
            <a:off x="798102" y="4789681"/>
            <a:ext cx="7543800" cy="1384995"/>
          </a:xfrm>
          <a:prstGeom prst="rect">
            <a:avLst/>
          </a:prstGeom>
        </p:spPr>
        <p:txBody>
          <a:bodyPr wrap="square">
            <a:spAutoFit/>
          </a:bodyPr>
          <a:lstStyle/>
          <a:p>
            <a:pPr lvl="0">
              <a:spcBef>
                <a:spcPts val="600"/>
              </a:spcBef>
              <a:spcAft>
                <a:spcPts val="600"/>
              </a:spcAft>
              <a:tabLst>
                <a:tab pos="5943600" algn="l"/>
              </a:tabLst>
            </a:pPr>
            <a:r>
              <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peritoneal dialysis, and transplant patients aged 22 and older, who are continuously enrolled in Medicare Parts A and B, and with Medicare as primary payer from January 1, 2014 to December 31, 2014, and whose first ESRD service date is at least 90 days prior to January 1, 2014, and survived past 2014. Abbreviations: AF, atrial fibrillation; AMI, acute myocardial infarction; CAD, coronary artery disease; CVA/TIA, cerebrovascular accident/transient ischemic attack; ESRD, end-stage renal disease; HF, heart failure; PAD, peripheral arterial disease; SCA/VA, sudden cardiac arrest and ventricular arrhythmias; VHD, </a:t>
            </a:r>
            <a:r>
              <a:rPr lang="en-US" sz="1200" i="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valvular</a:t>
            </a:r>
            <a:r>
              <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heart disease; VTE/PE, venous thromboembolism and pulmonary embolism.</a:t>
            </a:r>
            <a:endPar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8637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16</a:t>
            </a:fld>
            <a:endParaRPr lang="en-US" dirty="0"/>
          </a:p>
        </p:txBody>
      </p:sp>
      <p:sp>
        <p:nvSpPr>
          <p:cNvPr id="3" name="Title 2"/>
          <p:cNvSpPr>
            <a:spLocks noGrp="1"/>
          </p:cNvSpPr>
          <p:nvPr>
            <p:ph type="title"/>
          </p:nvPr>
        </p:nvSpPr>
        <p:spPr>
          <a:xfrm>
            <a:off x="0" y="0"/>
            <a:ext cx="9144000" cy="1066800"/>
          </a:xfrm>
        </p:spPr>
        <p:txBody>
          <a:bodyPr/>
          <a:lstStyle/>
          <a:p>
            <a:r>
              <a:rPr lang="en-US" sz="235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Table 8.2 Two-year survival of adult ESRD patients with or without a cardiovascular disease, adjusted for age and sex, </a:t>
            </a:r>
            <a:r>
              <a:rPr lang="en-US" sz="235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2015-2016</a:t>
            </a:r>
            <a:endParaRPr lang="en-US" sz="235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13222793"/>
              </p:ext>
            </p:extLst>
          </p:nvPr>
        </p:nvGraphicFramePr>
        <p:xfrm>
          <a:off x="1066800" y="1073624"/>
          <a:ext cx="6934199" cy="3498378"/>
        </p:xfrm>
        <a:graphic>
          <a:graphicData uri="http://schemas.openxmlformats.org/drawingml/2006/table">
            <a:tbl>
              <a:tblPr firstRow="1" firstCol="1" bandRow="1"/>
              <a:tblGrid>
                <a:gridCol w="1969715">
                  <a:extLst>
                    <a:ext uri="{9D8B030D-6E8A-4147-A177-3AD203B41FA5}">
                      <a16:colId xmlns:a16="http://schemas.microsoft.com/office/drawing/2014/main" val="2041587801"/>
                    </a:ext>
                  </a:extLst>
                </a:gridCol>
                <a:gridCol w="2482242">
                  <a:extLst>
                    <a:ext uri="{9D8B030D-6E8A-4147-A177-3AD203B41FA5}">
                      <a16:colId xmlns:a16="http://schemas.microsoft.com/office/drawing/2014/main" val="1125434476"/>
                    </a:ext>
                  </a:extLst>
                </a:gridCol>
                <a:gridCol w="2482242">
                  <a:extLst>
                    <a:ext uri="{9D8B030D-6E8A-4147-A177-3AD203B41FA5}">
                      <a16:colId xmlns:a16="http://schemas.microsoft.com/office/drawing/2014/main" val="2792112867"/>
                    </a:ext>
                  </a:extLst>
                </a:gridCol>
              </a:tblGrid>
              <a:tr h="359051">
                <a:tc>
                  <a:txBody>
                    <a:bodyPr/>
                    <a:lstStyle/>
                    <a:p>
                      <a:pPr marL="0" marR="0">
                        <a:lnSpc>
                          <a:spcPct val="115000"/>
                        </a:lnSpc>
                        <a:spcBef>
                          <a:spcPts val="0"/>
                        </a:spcBef>
                        <a:spcAft>
                          <a:spcPts val="10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Presence of cardiovascular disease</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87925841"/>
                  </a:ext>
                </a:extLst>
              </a:tr>
              <a:tr h="435041">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Cardiovascular disease</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Survival when present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Survival when not present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555773"/>
                  </a:ext>
                </a:extLst>
              </a:tr>
              <a:tr h="313457">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CAD</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66.2</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82.0</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70443858"/>
                  </a:ext>
                </a:extLst>
              </a:tr>
              <a:tr h="313457">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AMI</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58.5</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78.4</a:t>
                      </a:r>
                    </a:p>
                  </a:txBody>
                  <a:tcPr marL="68580" marR="68580" marT="0" marB="0" anchor="ctr">
                    <a:lnL>
                      <a:noFill/>
                    </a:lnL>
                    <a:lnR>
                      <a:noFill/>
                    </a:lnR>
                    <a:lnT>
                      <a:noFill/>
                    </a:lnT>
                    <a:lnB>
                      <a:noFill/>
                    </a:lnB>
                  </a:tcPr>
                </a:tc>
                <a:extLst>
                  <a:ext uri="{0D108BD9-81ED-4DB2-BD59-A6C34878D82A}">
                    <a16:rowId xmlns:a16="http://schemas.microsoft.com/office/drawing/2014/main" val="3337844029"/>
                  </a:ext>
                </a:extLst>
              </a:tr>
              <a:tr h="284962">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HF</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66.0</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83.4</a:t>
                      </a:r>
                    </a:p>
                  </a:txBody>
                  <a:tcPr marL="68580" marR="68580" marT="0" marB="0" anchor="ctr">
                    <a:lnL>
                      <a:noFill/>
                    </a:lnL>
                    <a:lnR>
                      <a:noFill/>
                    </a:lnR>
                    <a:lnT>
                      <a:noFill/>
                    </a:lnT>
                    <a:lnB>
                      <a:noFill/>
                    </a:lnB>
                  </a:tcPr>
                </a:tc>
                <a:extLst>
                  <a:ext uri="{0D108BD9-81ED-4DB2-BD59-A6C34878D82A}">
                    <a16:rowId xmlns:a16="http://schemas.microsoft.com/office/drawing/2014/main" val="2697246630"/>
                  </a:ext>
                </a:extLst>
              </a:tr>
              <a:tr h="284962">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VHD</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63.0</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78.1</a:t>
                      </a:r>
                    </a:p>
                  </a:txBody>
                  <a:tcPr marL="68580" marR="68580" marT="0" marB="0" anchor="ctr">
                    <a:lnL>
                      <a:noFill/>
                    </a:lnL>
                    <a:lnR>
                      <a:noFill/>
                    </a:lnR>
                    <a:lnT>
                      <a:noFill/>
                    </a:lnT>
                    <a:lnB>
                      <a:noFill/>
                    </a:lnB>
                  </a:tcPr>
                </a:tc>
                <a:extLst>
                  <a:ext uri="{0D108BD9-81ED-4DB2-BD59-A6C34878D82A}">
                    <a16:rowId xmlns:a16="http://schemas.microsoft.com/office/drawing/2014/main" val="2291888338"/>
                  </a:ext>
                </a:extLst>
              </a:tr>
              <a:tr h="284962">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CVA/TIA</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65.7</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78.6</a:t>
                      </a:r>
                    </a:p>
                  </a:txBody>
                  <a:tcPr marL="68580" marR="68580" marT="0" marB="0" anchor="ctr">
                    <a:lnL>
                      <a:noFill/>
                    </a:lnL>
                    <a:lnR>
                      <a:noFill/>
                    </a:lnR>
                    <a:lnT>
                      <a:noFill/>
                    </a:lnT>
                    <a:lnB>
                      <a:noFill/>
                    </a:lnB>
                  </a:tcPr>
                </a:tc>
                <a:extLst>
                  <a:ext uri="{0D108BD9-81ED-4DB2-BD59-A6C34878D82A}">
                    <a16:rowId xmlns:a16="http://schemas.microsoft.com/office/drawing/2014/main" val="2104606123"/>
                  </a:ext>
                </a:extLst>
              </a:tr>
              <a:tr h="284962">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PAD</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66.3</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81.1</a:t>
                      </a:r>
                    </a:p>
                  </a:txBody>
                  <a:tcPr marL="68580" marR="68580" marT="0" marB="0" anchor="ctr">
                    <a:lnL>
                      <a:noFill/>
                    </a:lnL>
                    <a:lnR>
                      <a:noFill/>
                    </a:lnR>
                    <a:lnT>
                      <a:noFill/>
                    </a:lnT>
                    <a:lnB>
                      <a:noFill/>
                    </a:lnB>
                  </a:tcPr>
                </a:tc>
                <a:extLst>
                  <a:ext uri="{0D108BD9-81ED-4DB2-BD59-A6C34878D82A}">
                    <a16:rowId xmlns:a16="http://schemas.microsoft.com/office/drawing/2014/main" val="1460808507"/>
                  </a:ext>
                </a:extLst>
              </a:tr>
              <a:tr h="284962">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AF</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62.1</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78.9</a:t>
                      </a:r>
                    </a:p>
                  </a:txBody>
                  <a:tcPr marL="68580" marR="68580" marT="0" marB="0" anchor="ctr">
                    <a:lnL>
                      <a:noFill/>
                    </a:lnL>
                    <a:lnR>
                      <a:noFill/>
                    </a:lnR>
                    <a:lnT>
                      <a:noFill/>
                    </a:lnT>
                    <a:lnB>
                      <a:noFill/>
                    </a:lnB>
                  </a:tcPr>
                </a:tc>
                <a:extLst>
                  <a:ext uri="{0D108BD9-81ED-4DB2-BD59-A6C34878D82A}">
                    <a16:rowId xmlns:a16="http://schemas.microsoft.com/office/drawing/2014/main" val="1549255416"/>
                  </a:ext>
                </a:extLst>
              </a:tr>
              <a:tr h="284962">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SCA/VA</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55.3</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77.2</a:t>
                      </a:r>
                    </a:p>
                  </a:txBody>
                  <a:tcPr marL="68580" marR="68580" marT="0" marB="0" anchor="ctr">
                    <a:lnL>
                      <a:noFill/>
                    </a:lnL>
                    <a:lnR>
                      <a:noFill/>
                    </a:lnR>
                    <a:lnT>
                      <a:noFill/>
                    </a:lnT>
                    <a:lnB>
                      <a:noFill/>
                    </a:lnB>
                  </a:tcPr>
                </a:tc>
                <a:extLst>
                  <a:ext uri="{0D108BD9-81ED-4DB2-BD59-A6C34878D82A}">
                    <a16:rowId xmlns:a16="http://schemas.microsoft.com/office/drawing/2014/main" val="4142209815"/>
                  </a:ext>
                </a:extLst>
              </a:tr>
              <a:tr h="367600">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VTE/PE</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63.9</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77.1</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41972"/>
                  </a:ext>
                </a:extLst>
              </a:tr>
            </a:tbl>
          </a:graphicData>
        </a:graphic>
      </p:graphicFrame>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sp>
        <p:nvSpPr>
          <p:cNvPr id="7" name="Rectangle 6"/>
          <p:cNvSpPr/>
          <p:nvPr/>
        </p:nvSpPr>
        <p:spPr>
          <a:xfrm>
            <a:off x="1066800" y="4580392"/>
            <a:ext cx="7086600" cy="1569660"/>
          </a:xfrm>
          <a:prstGeom prst="rect">
            <a:avLst/>
          </a:prstGeom>
        </p:spPr>
        <p:txBody>
          <a:bodyPr wrap="square">
            <a:spAutoFit/>
          </a:bodyPr>
          <a:lstStyle/>
          <a:p>
            <a:pPr>
              <a:spcBef>
                <a:spcPts val="600"/>
              </a:spcBef>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peritoneal dialysis, and transplant patients aged 22 and older, who are continuously enrolled in Medicare Parts A and B, and with Medicare as primary payer from January 1, 2014 to December 31, 2014, and whose first ESRD service date is at least 90 days prior to January 1, 2014, and survived past 2014. Abbreviations: AF, atrial fibrillation; AMI, acute myocardial infarction; CAD, coronary artery disease; CVA/TIA, cerebrovascular accident/transient ischemic attack; ESRD, end-stage renal disease; HF, heart failure; PAD, peripheral arterial disease; SCA/VA, sudden cardiac arrest and ventricular arrhythmias; VHD, </a:t>
            </a:r>
            <a:r>
              <a:rPr lang="en-US" sz="12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valvular</a:t>
            </a: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heart disease; VTE/PE, venous thromboembolism and pulmonary embolism.</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5464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17</a:t>
            </a:fld>
            <a:endParaRPr lang="en-US" dirty="0"/>
          </a:p>
        </p:txBody>
      </p:sp>
      <p:sp>
        <p:nvSpPr>
          <p:cNvPr id="3" name="Title 2"/>
          <p:cNvSpPr>
            <a:spLocks noGrp="1"/>
          </p:cNvSpPr>
          <p:nvPr>
            <p:ph type="title"/>
          </p:nvPr>
        </p:nvSpPr>
        <p:spPr>
          <a:xfrm>
            <a:off x="266700" y="190500"/>
            <a:ext cx="8420100" cy="1227138"/>
          </a:xfrm>
        </p:spPr>
        <p:txBody>
          <a:bodyPr/>
          <a:lstStyle/>
          <a:p>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8.4 Probability of survival of adult ESRD patients with or without a completed cardiovascular procedure, adjusted for age and sex,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2015-2016</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sp>
        <p:nvSpPr>
          <p:cNvPr id="6" name="Rectangle 5"/>
          <p:cNvSpPr/>
          <p:nvPr/>
        </p:nvSpPr>
        <p:spPr>
          <a:xfrm>
            <a:off x="266700" y="5189369"/>
            <a:ext cx="8686800" cy="1015663"/>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peritoneal dialysis, and transplant patients aged 22 and older, who are continuously enrolled in Medicare Parts A and B, and with Medicare as primary payer from January 1, 2014 to December 31, 2014, and whose first ESRD service date is at least 90 days prior to January 1, 2014, and survived past 2014. Abbreviations: CABG, coronary artery bypass grafting; CAS/CEA, carotid artery stunting and carotid artery endarterectomy; ICD/CRT-D, implantable cardioverter defibrillators/cardiac resynchronization therapy with defibrillator devices; PCI, percutaneous coronary interventions.</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2331611" y="1432423"/>
            <a:ext cx="4290277" cy="338554"/>
          </a:xfrm>
          <a:prstGeom prst="rect">
            <a:avLst/>
          </a:prstGeom>
        </p:spPr>
        <p:txBody>
          <a:bodyPr wrap="none">
            <a:spAutoFit/>
          </a:bodyPr>
          <a:lstStyle/>
          <a:p>
            <a:pPr marL="457200" lvl="0" indent="-228600" algn="ctr">
              <a:spcBef>
                <a:spcPts val="600"/>
              </a:spcBef>
              <a:spcAft>
                <a:spcPts val="600"/>
              </a:spcAft>
            </a:pP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(a) Percutaneous coronary interventions (PCI)</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754266"/>
            <a:ext cx="6858014" cy="3435103"/>
          </a:xfrm>
          <a:prstGeom prst="rect">
            <a:avLst/>
          </a:prstGeom>
        </p:spPr>
      </p:pic>
    </p:spTree>
    <p:extLst>
      <p:ext uri="{BB962C8B-B14F-4D97-AF65-F5344CB8AC3E}">
        <p14:creationId xmlns:p14="http://schemas.microsoft.com/office/powerpoint/2010/main" val="1232330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18</a:t>
            </a:fld>
            <a:endParaRPr lang="en-US" dirty="0"/>
          </a:p>
        </p:txBody>
      </p:sp>
      <p:sp>
        <p:nvSpPr>
          <p:cNvPr id="3" name="Title 2"/>
          <p:cNvSpPr>
            <a:spLocks noGrp="1"/>
          </p:cNvSpPr>
          <p:nvPr>
            <p:ph type="title"/>
          </p:nvPr>
        </p:nvSpPr>
        <p:spPr>
          <a:xfrm>
            <a:off x="266700" y="190500"/>
            <a:ext cx="8420100" cy="1227138"/>
          </a:xfrm>
        </p:spPr>
        <p:txBody>
          <a:bodyPr/>
          <a:lstStyle/>
          <a:p>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8.4 Probability of survival of adult ESRD patients with or without a completed cardiovascular procedure, adjusted for age and sex,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2015-2016</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sp>
        <p:nvSpPr>
          <p:cNvPr id="6" name="Rectangle 5"/>
          <p:cNvSpPr/>
          <p:nvPr/>
        </p:nvSpPr>
        <p:spPr>
          <a:xfrm>
            <a:off x="1104900" y="5196870"/>
            <a:ext cx="6934200" cy="1061829"/>
          </a:xfrm>
          <a:prstGeom prst="rect">
            <a:avLst/>
          </a:prstGeom>
        </p:spPr>
        <p:txBody>
          <a:bodyPr wrap="square">
            <a:spAutoFit/>
          </a:bodyPr>
          <a:lstStyle/>
          <a:p>
            <a:pPr>
              <a:spcBef>
                <a:spcPts val="600"/>
              </a:spcBef>
              <a:spcAft>
                <a:spcPts val="6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peritoneal dialysis, and transplant patients aged 22 and older, who are continuously enrolled in Medicare Parts A and B, and with Medicare as primary payer from January 1, 2014 to December 31, 2014, and whose first ESRD service date is at least 90 days prior to January 1, 2014, and survived past 2014. Abbreviations: CABG, coronary artery bypass grafting; CAS/CEA, carotid artery stunting and carotid artery endarterectomy; ICD/CRT-D, implantable cardioverter defibrillators/cardiac resynchronization therapy with defibrillator devices; PCI, percutaneous coronary interventions.</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324100" y="1417638"/>
            <a:ext cx="4042838" cy="338554"/>
          </a:xfrm>
          <a:prstGeom prst="rect">
            <a:avLst/>
          </a:prstGeom>
        </p:spPr>
        <p:txBody>
          <a:bodyPr wrap="none">
            <a:spAutoFit/>
          </a:bodyPr>
          <a:lstStyle/>
          <a:p>
            <a:pPr marL="457200" lvl="0" indent="-228600" algn="ctr">
              <a:spcBef>
                <a:spcPts val="600"/>
              </a:spcBef>
              <a:spcAft>
                <a:spcPts val="600"/>
              </a:spcAft>
            </a:pP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(b) Coronary artery bypass grafting (CABG)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822697"/>
            <a:ext cx="6858014" cy="3435103"/>
          </a:xfrm>
          <a:prstGeom prst="rect">
            <a:avLst/>
          </a:prstGeom>
        </p:spPr>
      </p:pic>
    </p:spTree>
    <p:extLst>
      <p:ext uri="{BB962C8B-B14F-4D97-AF65-F5344CB8AC3E}">
        <p14:creationId xmlns:p14="http://schemas.microsoft.com/office/powerpoint/2010/main" val="3076185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19</a:t>
            </a:fld>
            <a:endParaRPr lang="en-US" dirty="0"/>
          </a:p>
        </p:txBody>
      </p:sp>
      <p:sp>
        <p:nvSpPr>
          <p:cNvPr id="3" name="Title 2"/>
          <p:cNvSpPr>
            <a:spLocks noGrp="1"/>
          </p:cNvSpPr>
          <p:nvPr>
            <p:ph type="title"/>
          </p:nvPr>
        </p:nvSpPr>
        <p:spPr>
          <a:xfrm>
            <a:off x="266700" y="190500"/>
            <a:ext cx="8420100" cy="1227138"/>
          </a:xfrm>
        </p:spPr>
        <p:txBody>
          <a:bodyPr/>
          <a:lstStyle/>
          <a:p>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8.4 Probability of survival of adult ESRD patients with or without a completed cardiovascular procedure, adjusted for age and sex,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2015-2016</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sp>
        <p:nvSpPr>
          <p:cNvPr id="6" name="Rectangle 5"/>
          <p:cNvSpPr/>
          <p:nvPr/>
        </p:nvSpPr>
        <p:spPr>
          <a:xfrm>
            <a:off x="1104900" y="5160518"/>
            <a:ext cx="6934200" cy="1061829"/>
          </a:xfrm>
          <a:prstGeom prst="rect">
            <a:avLst/>
          </a:prstGeom>
        </p:spPr>
        <p:txBody>
          <a:bodyPr wrap="square">
            <a:spAutoFit/>
          </a:bodyPr>
          <a:lstStyle/>
          <a:p>
            <a:pPr>
              <a:spcBef>
                <a:spcPts val="600"/>
              </a:spcBef>
              <a:spcAft>
                <a:spcPts val="6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peritoneal dialysis, and transplant patients aged 22 and older, who are continuously enrolled in Medicare Parts A and B, and with Medicare as primary payer from January 1, 2014 to December 31, 2014, and whose first ESRD service date is at least 90 days prior to January 1, 2014, and survived past 2014. Abbreviations: CABG, coronary artery bypass grafting; CAS/CEA, carotid artery stunting and carotid artery endarterectomy; ICD/CRT-D, implantable cardioverter defibrillators/cardiac resynchronization therapy with defibrillator devices; PCI, percutaneous coronary interventions.</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152400" y="1417638"/>
            <a:ext cx="8839200" cy="307777"/>
          </a:xfrm>
          <a:prstGeom prst="rect">
            <a:avLst/>
          </a:prstGeom>
        </p:spPr>
        <p:txBody>
          <a:bodyPr wrap="square">
            <a:spAutoFit/>
          </a:bodyPr>
          <a:lstStyle/>
          <a:p>
            <a:pPr marL="457200" lvl="0" indent="-228600" algn="ctr">
              <a:spcBef>
                <a:spcPts val="600"/>
              </a:spcBef>
              <a:spcAft>
                <a:spcPts val="600"/>
              </a:spcAft>
            </a:pPr>
            <a:r>
              <a:rPr lang="en-US" sz="14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(c) Implantable cardioverter defibrillators/cardiac resynchronization therapy with defibrillator devices (ICD/CRT-D)</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725415"/>
            <a:ext cx="6858014" cy="3435103"/>
          </a:xfrm>
          <a:prstGeom prst="rect">
            <a:avLst/>
          </a:prstGeom>
        </p:spPr>
      </p:pic>
    </p:spTree>
    <p:extLst>
      <p:ext uri="{BB962C8B-B14F-4D97-AF65-F5344CB8AC3E}">
        <p14:creationId xmlns:p14="http://schemas.microsoft.com/office/powerpoint/2010/main" val="421186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a:t>
            </a:fld>
            <a:endParaRPr lang="en-US" dirty="0"/>
          </a:p>
        </p:txBody>
      </p:sp>
      <p:sp>
        <p:nvSpPr>
          <p:cNvPr id="4" name="Title 3"/>
          <p:cNvSpPr>
            <a:spLocks noGrp="1"/>
          </p:cNvSpPr>
          <p:nvPr>
            <p:ph type="title"/>
          </p:nvPr>
        </p:nvSpPr>
        <p:spPr/>
        <p:txBody>
          <a:bodyPr/>
          <a:lstStyle/>
          <a:p>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8.1 Prevalence of cardiovascular diseases in adult ESRD patients, by treatment modality,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8873" y="1096991"/>
            <a:ext cx="7449327" cy="3813056"/>
          </a:xfrm>
        </p:spPr>
      </p:pic>
      <p:sp>
        <p:nvSpPr>
          <p:cNvPr id="6" name="Footer Placeholder 5"/>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sp>
        <p:nvSpPr>
          <p:cNvPr id="7" name="Rectangle 6"/>
          <p:cNvSpPr/>
          <p:nvPr/>
        </p:nvSpPr>
        <p:spPr>
          <a:xfrm>
            <a:off x="457200" y="4913793"/>
            <a:ext cx="8001000" cy="1200329"/>
          </a:xfrm>
          <a:prstGeom prst="rect">
            <a:avLst/>
          </a:prstGeom>
        </p:spPr>
        <p:txBody>
          <a:bodyPr wrap="square">
            <a:spAutoFit/>
          </a:bodyPr>
          <a:lstStyle/>
          <a:p>
            <a:pPr lvl="0">
              <a:spcAft>
                <a:spcPts val="1200"/>
              </a:spcAft>
              <a:tabLst>
                <a:tab pos="5943600" algn="l"/>
                <a:tab pos="6345238" algn="l"/>
              </a:tabLst>
            </a:pPr>
            <a:r>
              <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peritoneal dialysis, and transplant patients aged 22 and older, who are continuously enrolled in Medicare Parts A and B, and with Medicare as primary payer from January 1, </a:t>
            </a:r>
            <a:r>
              <a:rPr lang="en-US" sz="1200" i="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 </a:t>
            </a:r>
            <a:r>
              <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to December 31, </a:t>
            </a:r>
            <a:r>
              <a:rPr lang="en-US" sz="1200" i="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 </a:t>
            </a:r>
            <a:r>
              <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and ESRD service date is at least 90 days prior to January 1, </a:t>
            </a:r>
            <a:r>
              <a:rPr lang="en-US" sz="1200" i="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 </a:t>
            </a:r>
            <a:r>
              <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Abbreviations: AF, atrial fibrillation; AMI, acute myocardial infarction; CAD, coronary artery disease; CVA/TIA, cerebrovascular accident/transient ischemic attack; CVD, cardiovascular disease; HF, heart failure; PAD, peripheral arterial disease; SCA/VA, sudden cardiac arrest and ventricular arrhythmias; VHD, </a:t>
            </a:r>
            <a:r>
              <a:rPr lang="en-US" sz="1200" i="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valvular</a:t>
            </a:r>
            <a:r>
              <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heart disease; VTE/PE, venous thromboembolism and pulmonary embolism.</a:t>
            </a:r>
          </a:p>
        </p:txBody>
      </p:sp>
    </p:spTree>
    <p:extLst>
      <p:ext uri="{BB962C8B-B14F-4D97-AF65-F5344CB8AC3E}">
        <p14:creationId xmlns:p14="http://schemas.microsoft.com/office/powerpoint/2010/main" val="3261484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20</a:t>
            </a:fld>
            <a:endParaRPr lang="en-US" dirty="0"/>
          </a:p>
        </p:txBody>
      </p:sp>
      <p:sp>
        <p:nvSpPr>
          <p:cNvPr id="3" name="Title 2"/>
          <p:cNvSpPr>
            <a:spLocks noGrp="1"/>
          </p:cNvSpPr>
          <p:nvPr>
            <p:ph type="title"/>
          </p:nvPr>
        </p:nvSpPr>
        <p:spPr>
          <a:xfrm>
            <a:off x="266700" y="190500"/>
            <a:ext cx="8420100" cy="1227138"/>
          </a:xfrm>
        </p:spPr>
        <p:txBody>
          <a:bodyPr/>
          <a:lstStyle/>
          <a:p>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8.4 Probability of survival of adult ESRD patients with or without a completed cardiovascular procedure, adjusted for age and sex,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2015-2016</a:t>
            </a: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sp>
        <p:nvSpPr>
          <p:cNvPr id="6" name="Rectangle 5"/>
          <p:cNvSpPr/>
          <p:nvPr/>
        </p:nvSpPr>
        <p:spPr>
          <a:xfrm>
            <a:off x="1104900" y="5165356"/>
            <a:ext cx="6934200" cy="1061829"/>
          </a:xfrm>
          <a:prstGeom prst="rect">
            <a:avLst/>
          </a:prstGeom>
        </p:spPr>
        <p:txBody>
          <a:bodyPr wrap="square">
            <a:spAutoFit/>
          </a:bodyPr>
          <a:lstStyle/>
          <a:p>
            <a:pPr>
              <a:spcBef>
                <a:spcPts val="600"/>
              </a:spcBef>
              <a:spcAft>
                <a:spcPts val="600"/>
              </a:spcAft>
              <a:tabLst>
                <a:tab pos="5943600" algn="l"/>
              </a:tabLst>
            </a:pPr>
            <a:r>
              <a:rPr lang="en-US" sz="105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peritoneal dialysis, and transplant patients aged 22 and older, who are continuously enrolled in Medicare Parts A and B, and with Medicare as primary payer from January 1, 2014 to December 31, 2014, and whose first ESRD service date is at least 90 days prior to January 1, 2014, and survived past 2014. Abbreviations: CABG, coronary artery bypass grafting; CAS/CEA, carotid artery stunting and carotid artery endarterectomy; ICD/CRT-D, implantable cardioverter defibrillators/cardiac resynchronization therapy with defibrillator devices; PCI, percutaneous coronary interventions.</a:t>
            </a:r>
            <a:endParaRPr lang="en-US" sz="105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1409700" y="1417638"/>
            <a:ext cx="6286500" cy="338554"/>
          </a:xfrm>
          <a:prstGeom prst="rect">
            <a:avLst/>
          </a:prstGeom>
        </p:spPr>
        <p:txBody>
          <a:bodyPr wrap="square">
            <a:spAutoFit/>
          </a:bodyPr>
          <a:lstStyle/>
          <a:p>
            <a:pPr marL="457200" lvl="0" indent="-228600" algn="ctr">
              <a:spcBef>
                <a:spcPts val="600"/>
              </a:spcBef>
              <a:spcAft>
                <a:spcPts val="600"/>
              </a:spcAft>
            </a:pP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(d) Carotid artery stenting and carotid endarterectomy (CAS/CEA)</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738447"/>
            <a:ext cx="6858014" cy="3435103"/>
          </a:xfrm>
          <a:prstGeom prst="rect">
            <a:avLst/>
          </a:prstGeom>
        </p:spPr>
      </p:pic>
    </p:spTree>
    <p:extLst>
      <p:ext uri="{BB962C8B-B14F-4D97-AF65-F5344CB8AC3E}">
        <p14:creationId xmlns:p14="http://schemas.microsoft.com/office/powerpoint/2010/main" val="3974677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21</a:t>
            </a:fld>
            <a:endParaRPr lang="en-US" dirty="0"/>
          </a:p>
        </p:txBody>
      </p:sp>
      <p:sp>
        <p:nvSpPr>
          <p:cNvPr id="3" name="Title 2"/>
          <p:cNvSpPr>
            <a:spLocks noGrp="1"/>
          </p:cNvSpPr>
          <p:nvPr>
            <p:ph type="title"/>
          </p:nvPr>
        </p:nvSpPr>
        <p:spPr/>
        <p:txBody>
          <a:bodyPr/>
          <a:lstStyle/>
          <a:p>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Table 8.3 Two-year survival of adult ESRD patients with or without a completed cardiovascular procedure, adjusted for age and sex, </a:t>
            </a:r>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2015-2016</a:t>
            </a:r>
            <a: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sz="24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9765053"/>
              </p:ext>
            </p:extLst>
          </p:nvPr>
        </p:nvGraphicFramePr>
        <p:xfrm>
          <a:off x="571499" y="1638299"/>
          <a:ext cx="8039100" cy="2552701"/>
        </p:xfrm>
        <a:graphic>
          <a:graphicData uri="http://schemas.openxmlformats.org/drawingml/2006/table">
            <a:tbl>
              <a:tblPr firstRow="1" firstCol="1" bandRow="1"/>
              <a:tblGrid>
                <a:gridCol w="2523384">
                  <a:extLst>
                    <a:ext uri="{9D8B030D-6E8A-4147-A177-3AD203B41FA5}">
                      <a16:colId xmlns:a16="http://schemas.microsoft.com/office/drawing/2014/main" val="1717316636"/>
                    </a:ext>
                  </a:extLst>
                </a:gridCol>
                <a:gridCol w="2757858">
                  <a:extLst>
                    <a:ext uri="{9D8B030D-6E8A-4147-A177-3AD203B41FA5}">
                      <a16:colId xmlns:a16="http://schemas.microsoft.com/office/drawing/2014/main" val="2816805089"/>
                    </a:ext>
                  </a:extLst>
                </a:gridCol>
                <a:gridCol w="2757858">
                  <a:extLst>
                    <a:ext uri="{9D8B030D-6E8A-4147-A177-3AD203B41FA5}">
                      <a16:colId xmlns:a16="http://schemas.microsoft.com/office/drawing/2014/main" val="1830367632"/>
                    </a:ext>
                  </a:extLst>
                </a:gridCol>
              </a:tblGrid>
              <a:tr h="397034">
                <a:tc>
                  <a:txBody>
                    <a:bodyPr/>
                    <a:lstStyle/>
                    <a:p>
                      <a:pPr marL="0" marR="0">
                        <a:lnSpc>
                          <a:spcPct val="115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Presence of cardiovascular procedure</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12559525"/>
                  </a:ext>
                </a:extLst>
              </a:tr>
              <a:tr h="621185">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Cardiovascular procedure</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Survival when present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Survival when not present (%)</a:t>
                      </a: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4115018"/>
                  </a:ext>
                </a:extLst>
              </a:tr>
              <a:tr h="357688">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PCI</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51.1</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62.1</a:t>
                      </a: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25802327"/>
                  </a:ext>
                </a:extLst>
              </a:tr>
              <a:tr h="357688">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CABG</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64.6</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61.5</a:t>
                      </a:r>
                    </a:p>
                  </a:txBody>
                  <a:tcPr marL="68580" marR="68580" marT="0" marB="0" anchor="ctr">
                    <a:lnL>
                      <a:noFill/>
                    </a:lnL>
                    <a:lnR>
                      <a:noFill/>
                    </a:lnR>
                    <a:lnT>
                      <a:noFill/>
                    </a:lnT>
                    <a:lnB>
                      <a:noFill/>
                    </a:lnB>
                  </a:tcPr>
                </a:tc>
                <a:extLst>
                  <a:ext uri="{0D108BD9-81ED-4DB2-BD59-A6C34878D82A}">
                    <a16:rowId xmlns:a16="http://schemas.microsoft.com/office/drawing/2014/main" val="3145413067"/>
                  </a:ext>
                </a:extLst>
              </a:tr>
              <a:tr h="357688">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ICD/CRT-D</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48.1</a:t>
                      </a:r>
                    </a:p>
                  </a:txBody>
                  <a:tcPr marL="68580" marR="68580" marT="0" marB="0" anchor="ctr">
                    <a:lnL>
                      <a:noFill/>
                    </a:lnL>
                    <a:lnR>
                      <a:noFill/>
                    </a:lnR>
                    <a:lnT>
                      <a:noFill/>
                    </a:lnT>
                    <a:lnB>
                      <a:noFill/>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62.9</a:t>
                      </a:r>
                    </a:p>
                  </a:txBody>
                  <a:tcPr marL="68580" marR="68580" marT="0" marB="0" anchor="ctr">
                    <a:lnL>
                      <a:noFill/>
                    </a:lnL>
                    <a:lnR>
                      <a:noFill/>
                    </a:lnR>
                    <a:lnT>
                      <a:noFill/>
                    </a:lnT>
                    <a:lnB>
                      <a:noFill/>
                    </a:lnB>
                  </a:tcPr>
                </a:tc>
                <a:extLst>
                  <a:ext uri="{0D108BD9-81ED-4DB2-BD59-A6C34878D82A}">
                    <a16:rowId xmlns:a16="http://schemas.microsoft.com/office/drawing/2014/main" val="2360544008"/>
                  </a:ext>
                </a:extLst>
              </a:tr>
              <a:tr h="461418">
                <a:tc>
                  <a:txBody>
                    <a:bodyPr/>
                    <a:lstStyle/>
                    <a:p>
                      <a:pPr marL="0" marR="0">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CAS/CEA</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57.9</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65.6</a:t>
                      </a: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751675"/>
                  </a:ext>
                </a:extLst>
              </a:tr>
            </a:tbl>
          </a:graphicData>
        </a:graphic>
      </p:graphicFrame>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sp>
        <p:nvSpPr>
          <p:cNvPr id="7" name="Rectangle 6"/>
          <p:cNvSpPr/>
          <p:nvPr/>
        </p:nvSpPr>
        <p:spPr>
          <a:xfrm>
            <a:off x="457200" y="4416779"/>
            <a:ext cx="8229600" cy="1200329"/>
          </a:xfrm>
          <a:prstGeom prst="rect">
            <a:avLst/>
          </a:prstGeom>
        </p:spPr>
        <p:txBody>
          <a:bodyPr wrap="square">
            <a:spAutoFit/>
          </a:bodyPr>
          <a:lstStyle/>
          <a:p>
            <a:pPr>
              <a:spcBef>
                <a:spcPts val="600"/>
              </a:spcBef>
            </a:pPr>
            <a:r>
              <a:rPr lang="en-US" sz="12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peritoneal dialysis, and transplant patients aged 22 and older, who are continuously enrolled in Medicare Parts A and B, and with Medicare as primary payer from January 1, 2014 to December 31, 2014, and whose first ESRD service date is at least 90 days prior to January 1, 2014, and survived past 2014. Abbreviations: CABG, coronary artery bypass grafting; CAS/CEA, carotid artery stunting and carotid artery endarterectomy; ESRD, end-stage renal disease; ICD/CRT-D, implantable cardioverter defibrillators/cardiac resynchronization therapy with defibrillator devices; PCI, percutaneous coronary interventions.</a:t>
            </a:r>
            <a:endParaRPr lang="en-US" sz="12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0584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22</a:t>
            </a:fld>
            <a:endParaRPr lang="en-US" dirty="0"/>
          </a:p>
        </p:txBody>
      </p:sp>
      <p:sp>
        <p:nvSpPr>
          <p:cNvPr id="3" name="Title 2"/>
          <p:cNvSpPr>
            <a:spLocks noGrp="1"/>
          </p:cNvSpPr>
          <p:nvPr>
            <p:ph type="title"/>
          </p:nvPr>
        </p:nvSpPr>
        <p:spPr>
          <a:xfrm>
            <a:off x="207723" y="2087"/>
            <a:ext cx="9029700" cy="1070317"/>
          </a:xfrm>
        </p:spPr>
        <p:txBody>
          <a:bodyPr/>
          <a:lstStyle/>
          <a:p>
            <a:pPr marL="457200" lvl="0" indent="-228600">
              <a:spcBef>
                <a:spcPts val="600"/>
              </a:spcBef>
              <a:spcAft>
                <a:spcPts val="600"/>
              </a:spcAft>
            </a:pPr>
            <a:r>
              <a:rPr lang="en-US" sz="1800" b="1" spc="30" dirty="0" err="1"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a:t>
            </a:r>
            <a:r>
              <a:rPr lang="en-US" sz="18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 2 Table 8.4 Cardiovascular pharmacological treatments by (a) comorbidities and (b) procedures in adult ESRD patients, by modality, 2016 (cont.)</a:t>
            </a:r>
            <a:br>
              <a:rPr lang="en-US" sz="18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r>
              <a:rPr lang="en-US" sz="1200" b="1" dirty="0" smtClean="0">
                <a:solidFill>
                  <a:prstClr val="black"/>
                </a:solidFill>
                <a:latin typeface="Calibri" panose="020F0502020204030204" pitchFamily="34" charset="0"/>
                <a:ea typeface="Times New Roman" panose="02020603050405020304" pitchFamily="18" charset="0"/>
                <a:cs typeface="Segoe UI" panose="020B0502040204020203" pitchFamily="34" charset="0"/>
              </a:rPr>
              <a:t>(a) Cardiovascular comorbidities</a:t>
            </a:r>
            <a:endParaRPr lang="en-US" sz="1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47693883"/>
              </p:ext>
            </p:extLst>
          </p:nvPr>
        </p:nvGraphicFramePr>
        <p:xfrm>
          <a:off x="2095500" y="1072404"/>
          <a:ext cx="6616259" cy="5234390"/>
        </p:xfrm>
        <a:graphic>
          <a:graphicData uri="http://schemas.openxmlformats.org/drawingml/2006/table">
            <a:tbl>
              <a:tblPr firstRow="1" firstCol="1" bandRow="1"/>
              <a:tblGrid>
                <a:gridCol w="1220226">
                  <a:extLst>
                    <a:ext uri="{9D8B030D-6E8A-4147-A177-3AD203B41FA5}">
                      <a16:colId xmlns:a16="http://schemas.microsoft.com/office/drawing/2014/main" val="2019888147"/>
                    </a:ext>
                  </a:extLst>
                </a:gridCol>
                <a:gridCol w="736566">
                  <a:extLst>
                    <a:ext uri="{9D8B030D-6E8A-4147-A177-3AD203B41FA5}">
                      <a16:colId xmlns:a16="http://schemas.microsoft.com/office/drawing/2014/main" val="381624421"/>
                    </a:ext>
                  </a:extLst>
                </a:gridCol>
                <a:gridCol w="759334">
                  <a:extLst>
                    <a:ext uri="{9D8B030D-6E8A-4147-A177-3AD203B41FA5}">
                      <a16:colId xmlns:a16="http://schemas.microsoft.com/office/drawing/2014/main" val="724363327"/>
                    </a:ext>
                  </a:extLst>
                </a:gridCol>
                <a:gridCol w="759334">
                  <a:extLst>
                    <a:ext uri="{9D8B030D-6E8A-4147-A177-3AD203B41FA5}">
                      <a16:colId xmlns:a16="http://schemas.microsoft.com/office/drawing/2014/main" val="3529464721"/>
                    </a:ext>
                  </a:extLst>
                </a:gridCol>
                <a:gridCol w="767948">
                  <a:extLst>
                    <a:ext uri="{9D8B030D-6E8A-4147-A177-3AD203B41FA5}">
                      <a16:colId xmlns:a16="http://schemas.microsoft.com/office/drawing/2014/main" val="2598247772"/>
                    </a:ext>
                  </a:extLst>
                </a:gridCol>
                <a:gridCol w="965473">
                  <a:extLst>
                    <a:ext uri="{9D8B030D-6E8A-4147-A177-3AD203B41FA5}">
                      <a16:colId xmlns:a16="http://schemas.microsoft.com/office/drawing/2014/main" val="122753375"/>
                    </a:ext>
                  </a:extLst>
                </a:gridCol>
                <a:gridCol w="965473">
                  <a:extLst>
                    <a:ext uri="{9D8B030D-6E8A-4147-A177-3AD203B41FA5}">
                      <a16:colId xmlns:a16="http://schemas.microsoft.com/office/drawing/2014/main" val="1527624380"/>
                    </a:ext>
                  </a:extLst>
                </a:gridCol>
                <a:gridCol w="441905">
                  <a:extLst>
                    <a:ext uri="{9D8B030D-6E8A-4147-A177-3AD203B41FA5}">
                      <a16:colId xmlns:a16="http://schemas.microsoft.com/office/drawing/2014/main" val="1203583289"/>
                    </a:ext>
                  </a:extLst>
                </a:gridCol>
              </a:tblGrid>
              <a:tr h="191037">
                <a:tc rowSpan="2">
                  <a:txBody>
                    <a:bodyPr/>
                    <a:lstStyle/>
                    <a:p>
                      <a:pPr>
                        <a:lnSpc>
                          <a:spcPct val="107000"/>
                        </a:lnSpc>
                      </a:pPr>
                      <a:endParaRPr lang="en-US" sz="950" dirty="0">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950" b="1" dirty="0">
                          <a:effectLst/>
                          <a:latin typeface="Calibri" panose="020F0502020204030204" pitchFamily="34" charset="0"/>
                          <a:ea typeface="Calibri" panose="020F0502020204030204" pitchFamily="34" charset="0"/>
                          <a:cs typeface="Times New Roman" panose="02020603050405020304" pitchFamily="18" charset="0"/>
                        </a:rPr>
                        <a:t># Patients</a:t>
                      </a:r>
                    </a:p>
                  </a:txBody>
                  <a:tcPr marL="14184" marR="562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lnSpc>
                          <a:spcPct val="107000"/>
                        </a:lnSpc>
                        <a:spcBef>
                          <a:spcPts val="0"/>
                        </a:spcBef>
                        <a:spcAft>
                          <a:spcPts val="0"/>
                        </a:spcAft>
                      </a:pPr>
                      <a:r>
                        <a:rPr lang="en-US" sz="1000" b="1">
                          <a:effectLst/>
                          <a:latin typeface="Calibri" panose="020F0502020204030204" pitchFamily="34" charset="0"/>
                          <a:ea typeface="Calibri" panose="020F0502020204030204" pitchFamily="34" charset="0"/>
                          <a:cs typeface="Times New Roman" panose="02020603050405020304" pitchFamily="18" charset="0"/>
                        </a:rPr>
                        <a:t>Percentage of patients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14184" marR="562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227078"/>
                  </a:ext>
                </a:extLst>
              </a:tr>
              <a:tr h="276827">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950" b="1">
                          <a:effectLst/>
                          <a:latin typeface="Calibri" panose="020F0502020204030204" pitchFamily="34" charset="0"/>
                          <a:ea typeface="Calibri" panose="020F0502020204030204" pitchFamily="34" charset="0"/>
                          <a:cs typeface="Times New Roman" panose="02020603050405020304" pitchFamily="18" charset="0"/>
                        </a:rPr>
                        <a:t>Beta- blockers</a:t>
                      </a:r>
                    </a:p>
                  </a:txBody>
                  <a:tcPr marL="14184" marR="562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b="1">
                          <a:effectLst/>
                          <a:latin typeface="Calibri" panose="020F0502020204030204" pitchFamily="34" charset="0"/>
                          <a:ea typeface="Calibri" panose="020F0502020204030204" pitchFamily="34" charset="0"/>
                          <a:cs typeface="Times New Roman" panose="02020603050405020304" pitchFamily="18" charset="0"/>
                        </a:rPr>
                        <a:t>Statins</a:t>
                      </a:r>
                    </a:p>
                  </a:txBody>
                  <a:tcPr marL="14184" marR="562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b="1" dirty="0">
                          <a:effectLst/>
                          <a:latin typeface="Calibri" panose="020F0502020204030204" pitchFamily="34" charset="0"/>
                          <a:ea typeface="Calibri" panose="020F0502020204030204" pitchFamily="34" charset="0"/>
                          <a:cs typeface="Times New Roman" panose="02020603050405020304" pitchFamily="18" charset="0"/>
                        </a:rPr>
                        <a:t>P2Y12 inhibitors</a:t>
                      </a:r>
                    </a:p>
                  </a:txBody>
                  <a:tcPr marL="14184" marR="562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b="1">
                          <a:effectLst/>
                          <a:latin typeface="Calibri" panose="020F0502020204030204" pitchFamily="34" charset="0"/>
                          <a:ea typeface="Calibri" panose="020F0502020204030204" pitchFamily="34" charset="0"/>
                          <a:cs typeface="Times New Roman" panose="02020603050405020304" pitchFamily="18" charset="0"/>
                        </a:rPr>
                        <a:t>Warfarin</a:t>
                      </a:r>
                    </a:p>
                  </a:txBody>
                  <a:tcPr marL="14184" marR="562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b="1">
                          <a:effectLst/>
                          <a:latin typeface="Calibri" panose="020F0502020204030204" pitchFamily="34" charset="0"/>
                          <a:ea typeface="Calibri" panose="020F0502020204030204" pitchFamily="34" charset="0"/>
                          <a:cs typeface="Times New Roman" panose="02020603050405020304" pitchFamily="18" charset="0"/>
                        </a:rPr>
                        <a:t>Direct oral anticoagulants</a:t>
                      </a:r>
                    </a:p>
                  </a:txBody>
                  <a:tcPr marL="14184" marR="562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b="1">
                          <a:effectLst/>
                          <a:latin typeface="Calibri" panose="020F0502020204030204" pitchFamily="34" charset="0"/>
                          <a:ea typeface="Calibri" panose="020F0502020204030204" pitchFamily="34" charset="0"/>
                          <a:cs typeface="Times New Roman" panose="02020603050405020304" pitchFamily="18" charset="0"/>
                        </a:rPr>
                        <a:t>ACEIs/</a:t>
                      </a:r>
                    </a:p>
                    <a:p>
                      <a:pPr marL="0" marR="0" algn="ctr">
                        <a:lnSpc>
                          <a:spcPct val="107000"/>
                        </a:lnSpc>
                        <a:spcBef>
                          <a:spcPts val="0"/>
                        </a:spcBef>
                        <a:spcAft>
                          <a:spcPts val="0"/>
                        </a:spcAft>
                      </a:pPr>
                      <a:r>
                        <a:rPr lang="en-US" sz="950" b="1">
                          <a:effectLst/>
                          <a:latin typeface="Calibri" panose="020F0502020204030204" pitchFamily="34" charset="0"/>
                          <a:ea typeface="Calibri" panose="020F0502020204030204" pitchFamily="34" charset="0"/>
                          <a:cs typeface="Times New Roman" panose="02020603050405020304" pitchFamily="18" charset="0"/>
                        </a:rPr>
                        <a:t>ARBs</a:t>
                      </a:r>
                    </a:p>
                  </a:txBody>
                  <a:tcPr marL="14184" marR="5624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1494982"/>
                  </a:ext>
                </a:extLst>
              </a:tr>
              <a:tr h="145400">
                <a:tc>
                  <a:txBody>
                    <a:bodyPr/>
                    <a:lstStyle/>
                    <a:p>
                      <a:pPr marL="0" marR="0">
                        <a:lnSpc>
                          <a:spcPct val="107000"/>
                        </a:lnSpc>
                        <a:spcBef>
                          <a:spcPts val="0"/>
                        </a:spcBef>
                        <a:spcAft>
                          <a:spcPts val="0"/>
                        </a:spcAft>
                      </a:pPr>
                      <a:r>
                        <a:rPr lang="en-US" sz="950" b="1" dirty="0">
                          <a:effectLst/>
                          <a:latin typeface="Calibri" panose="020F0502020204030204" pitchFamily="34" charset="0"/>
                          <a:ea typeface="Calibri" panose="020F0502020204030204" pitchFamily="34" charset="0"/>
                          <a:cs typeface="Times New Roman" panose="02020603050405020304" pitchFamily="18" charset="0"/>
                        </a:rPr>
                        <a:t>Any CVD</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10522705"/>
                  </a:ext>
                </a:extLst>
              </a:tr>
              <a:tr h="136274">
                <a:tc>
                  <a:txBody>
                    <a:bodyPr/>
                    <a:lstStyle/>
                    <a:p>
                      <a:pPr marL="182880" marR="0">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Hemodialysis</a:t>
                      </a: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154,310</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60.8</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48.6</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20.0</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13.0</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3.6</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35.9</a:t>
                      </a:r>
                    </a:p>
                  </a:txBody>
                  <a:tcPr marL="14184" marR="56246" marT="0" marB="0" anchor="ctr">
                    <a:lnL>
                      <a:noFill/>
                    </a:lnL>
                    <a:lnR>
                      <a:noFill/>
                    </a:lnR>
                    <a:lnT>
                      <a:noFill/>
                    </a:lnT>
                    <a:lnB>
                      <a:noFill/>
                    </a:lnB>
                  </a:tcPr>
                </a:tc>
                <a:extLst>
                  <a:ext uri="{0D108BD9-81ED-4DB2-BD59-A6C34878D82A}">
                    <a16:rowId xmlns:a16="http://schemas.microsoft.com/office/drawing/2014/main" val="1893989962"/>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12,713</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61.0</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49.1</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18.5</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11.4</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3.1</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41.6</a:t>
                      </a:r>
                    </a:p>
                  </a:txBody>
                  <a:tcPr marL="14184" marR="56246" marT="0" marB="0" anchor="ctr">
                    <a:lnL>
                      <a:noFill/>
                    </a:lnL>
                    <a:lnR>
                      <a:noFill/>
                    </a:lnR>
                    <a:lnT>
                      <a:noFill/>
                    </a:lnT>
                    <a:lnB>
                      <a:noFill/>
                    </a:lnB>
                  </a:tcPr>
                </a:tc>
                <a:extLst>
                  <a:ext uri="{0D108BD9-81ED-4DB2-BD59-A6C34878D82A}">
                    <a16:rowId xmlns:a16="http://schemas.microsoft.com/office/drawing/2014/main" val="837462110"/>
                  </a:ext>
                </a:extLst>
              </a:tr>
              <a:tr h="136274">
                <a:tc>
                  <a:txBody>
                    <a:bodyPr/>
                    <a:lstStyle/>
                    <a:p>
                      <a:pPr marL="182880" marR="0">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Transplant</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l">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 31,208</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59.1</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53.9</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13.5</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13.7</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6.7</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33.0</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4316766"/>
                  </a:ext>
                </a:extLst>
              </a:tr>
              <a:tr h="149912">
                <a:tc gridSpan="3">
                  <a:txBody>
                    <a:bodyPr/>
                    <a:lstStyle/>
                    <a:p>
                      <a:pPr marL="0" marR="0">
                        <a:lnSpc>
                          <a:spcPct val="107000"/>
                        </a:lnSpc>
                        <a:spcBef>
                          <a:spcPts val="0"/>
                        </a:spcBef>
                        <a:spcAft>
                          <a:spcPts val="0"/>
                        </a:spcAft>
                      </a:pPr>
                      <a:r>
                        <a:rPr lang="en-US" sz="950" b="1" dirty="0">
                          <a:effectLst/>
                          <a:latin typeface="Calibri" panose="020F0502020204030204" pitchFamily="34" charset="0"/>
                          <a:ea typeface="Calibri" panose="020F0502020204030204" pitchFamily="34" charset="0"/>
                          <a:cs typeface="Times New Roman" panose="02020603050405020304" pitchFamily="18" charset="0"/>
                        </a:rPr>
                        <a:t>Coronary artery disease (CAD)</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950">
                        <a:effectLst/>
                        <a:latin typeface="Calibri" panose="020F0502020204030204" pitchFamily="34" charset="0"/>
                      </a:endParaRP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00962061"/>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Hemodialysis</a:t>
                      </a: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92,625</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64.7</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56.6</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27.6</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13.4</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4.0</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37.5</a:t>
                      </a:r>
                    </a:p>
                  </a:txBody>
                  <a:tcPr marL="14184" marR="56246" marT="0" marB="0" anchor="ctr">
                    <a:lnL>
                      <a:noFill/>
                    </a:lnL>
                    <a:lnR>
                      <a:noFill/>
                    </a:lnR>
                    <a:lnT>
                      <a:noFill/>
                    </a:lnT>
                    <a:lnB>
                      <a:noFill/>
                    </a:lnB>
                  </a:tcPr>
                </a:tc>
                <a:extLst>
                  <a:ext uri="{0D108BD9-81ED-4DB2-BD59-A6C34878D82A}">
                    <a16:rowId xmlns:a16="http://schemas.microsoft.com/office/drawing/2014/main" val="3705356498"/>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7,570</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63.3</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56.7</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26.1</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11.8</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3.3</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42.0</a:t>
                      </a:r>
                    </a:p>
                  </a:txBody>
                  <a:tcPr marL="14184" marR="56246" marT="0" marB="0" anchor="ctr">
                    <a:lnL>
                      <a:noFill/>
                    </a:lnL>
                    <a:lnR>
                      <a:noFill/>
                    </a:lnR>
                    <a:lnT>
                      <a:noFill/>
                    </a:lnT>
                    <a:lnB>
                      <a:noFill/>
                    </a:lnB>
                  </a:tcPr>
                </a:tc>
                <a:extLst>
                  <a:ext uri="{0D108BD9-81ED-4DB2-BD59-A6C34878D82A}">
                    <a16:rowId xmlns:a16="http://schemas.microsoft.com/office/drawing/2014/main" val="2088587257"/>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Transplant</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16,615</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63.6</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60.4</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20.6</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12.2</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6.5</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34.2</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8138922"/>
                  </a:ext>
                </a:extLst>
              </a:tr>
              <a:tr h="146462">
                <a:tc gridSpan="3">
                  <a:txBody>
                    <a:bodyPr/>
                    <a:lstStyle/>
                    <a:p>
                      <a:pPr marL="0" marR="0">
                        <a:lnSpc>
                          <a:spcPct val="107000"/>
                        </a:lnSpc>
                        <a:spcBef>
                          <a:spcPts val="0"/>
                        </a:spcBef>
                        <a:spcAft>
                          <a:spcPts val="0"/>
                        </a:spcAft>
                      </a:pPr>
                      <a:r>
                        <a:rPr lang="en-US" sz="950" b="1">
                          <a:effectLst/>
                          <a:latin typeface="Calibri" panose="020F0502020204030204" pitchFamily="34" charset="0"/>
                          <a:ea typeface="Calibri" panose="020F0502020204030204" pitchFamily="34" charset="0"/>
                          <a:cs typeface="Times New Roman" panose="02020603050405020304" pitchFamily="18" charset="0"/>
                        </a:rPr>
                        <a:t>Acute myocardial infarction (AMI)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38215303"/>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Hemodialysis</a:t>
                      </a: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30,572</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69.3</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61.9</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36.5</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15.0</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4.5</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41.1</a:t>
                      </a:r>
                    </a:p>
                  </a:txBody>
                  <a:tcPr marL="14184" marR="56246" marT="0" marB="0" anchor="ctr">
                    <a:lnL>
                      <a:noFill/>
                    </a:lnL>
                    <a:lnR>
                      <a:noFill/>
                    </a:lnR>
                    <a:lnT>
                      <a:noFill/>
                    </a:lnT>
                    <a:lnB>
                      <a:noFill/>
                    </a:lnB>
                  </a:tcPr>
                </a:tc>
                <a:extLst>
                  <a:ext uri="{0D108BD9-81ED-4DB2-BD59-A6C34878D82A}">
                    <a16:rowId xmlns:a16="http://schemas.microsoft.com/office/drawing/2014/main" val="931209005"/>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2,559</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68.0</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61.5</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36.3</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13.6</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3.9</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44.9</a:t>
                      </a:r>
                    </a:p>
                  </a:txBody>
                  <a:tcPr marL="14184" marR="56246" marT="0" marB="0" anchor="ctr">
                    <a:lnL>
                      <a:noFill/>
                    </a:lnL>
                    <a:lnR>
                      <a:noFill/>
                    </a:lnR>
                    <a:lnT>
                      <a:noFill/>
                    </a:lnT>
                    <a:lnB>
                      <a:noFill/>
                    </a:lnB>
                  </a:tcPr>
                </a:tc>
                <a:extLst>
                  <a:ext uri="{0D108BD9-81ED-4DB2-BD59-A6C34878D82A}">
                    <a16:rowId xmlns:a16="http://schemas.microsoft.com/office/drawing/2014/main" val="3336755200"/>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Transplant</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3,976</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68.3</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63.8</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30.1</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15.2</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8.5</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35.2</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1103796"/>
                  </a:ext>
                </a:extLst>
              </a:tr>
              <a:tr h="146462">
                <a:tc gridSpan="3">
                  <a:txBody>
                    <a:bodyPr/>
                    <a:lstStyle/>
                    <a:p>
                      <a:pPr marL="0" marR="0">
                        <a:lnSpc>
                          <a:spcPct val="107000"/>
                        </a:lnSpc>
                        <a:spcBef>
                          <a:spcPts val="0"/>
                        </a:spcBef>
                        <a:spcAft>
                          <a:spcPts val="0"/>
                        </a:spcAft>
                      </a:pPr>
                      <a:r>
                        <a:rPr lang="en-US" sz="950" b="1">
                          <a:effectLst/>
                          <a:latin typeface="Calibri" panose="020F0502020204030204" pitchFamily="34" charset="0"/>
                          <a:ea typeface="Calibri" panose="020F0502020204030204" pitchFamily="34" charset="0"/>
                          <a:cs typeface="Times New Roman" panose="02020603050405020304" pitchFamily="18" charset="0"/>
                        </a:rPr>
                        <a:t>Heart failure (HF)</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29281029"/>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Hemodialysis</a:t>
                      </a: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88,377</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66.2</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50.6</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21.8</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14.2</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4.2</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39.6</a:t>
                      </a:r>
                    </a:p>
                  </a:txBody>
                  <a:tcPr marL="14184" marR="56246" marT="0" marB="0" anchor="ctr">
                    <a:lnL>
                      <a:noFill/>
                    </a:lnL>
                    <a:lnR>
                      <a:noFill/>
                    </a:lnR>
                    <a:lnT>
                      <a:noFill/>
                    </a:lnT>
                    <a:lnB>
                      <a:noFill/>
                    </a:lnB>
                  </a:tcPr>
                </a:tc>
                <a:extLst>
                  <a:ext uri="{0D108BD9-81ED-4DB2-BD59-A6C34878D82A}">
                    <a16:rowId xmlns:a16="http://schemas.microsoft.com/office/drawing/2014/main" val="2820199350"/>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6,181</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66.2</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50.4</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20.6</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13.5</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3.7</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44.4</a:t>
                      </a:r>
                    </a:p>
                  </a:txBody>
                  <a:tcPr marL="14184" marR="56246" marT="0" marB="0" anchor="ctr">
                    <a:lnL>
                      <a:noFill/>
                    </a:lnL>
                    <a:lnR>
                      <a:noFill/>
                    </a:lnR>
                    <a:lnT>
                      <a:noFill/>
                    </a:lnT>
                    <a:lnB>
                      <a:noFill/>
                    </a:lnB>
                  </a:tcPr>
                </a:tc>
                <a:extLst>
                  <a:ext uri="{0D108BD9-81ED-4DB2-BD59-A6C34878D82A}">
                    <a16:rowId xmlns:a16="http://schemas.microsoft.com/office/drawing/2014/main" val="599675094"/>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Transplant</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10,851</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65.9</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55.9</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14.9</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16.5</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8.6</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34.6</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7489934"/>
                  </a:ext>
                </a:extLst>
              </a:tr>
              <a:tr h="146462">
                <a:tc gridSpan="3">
                  <a:txBody>
                    <a:bodyPr/>
                    <a:lstStyle/>
                    <a:p>
                      <a:pPr marL="0" marR="0">
                        <a:lnSpc>
                          <a:spcPct val="107000"/>
                        </a:lnSpc>
                        <a:spcBef>
                          <a:spcPts val="0"/>
                        </a:spcBef>
                        <a:spcAft>
                          <a:spcPts val="0"/>
                        </a:spcAft>
                      </a:pPr>
                      <a:r>
                        <a:rPr lang="en-US" sz="950" b="1">
                          <a:effectLst/>
                          <a:latin typeface="Calibri" panose="020F0502020204030204" pitchFamily="34" charset="0"/>
                          <a:ea typeface="Calibri" panose="020F0502020204030204" pitchFamily="34" charset="0"/>
                          <a:cs typeface="Times New Roman" panose="02020603050405020304" pitchFamily="18" charset="0"/>
                        </a:rPr>
                        <a:t>Valvular heart disease (VHD)</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62589037"/>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Hemodialysis</a:t>
                      </a: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30,906</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63.9</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49.7</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22.1</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18.0</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4.8</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37.9</a:t>
                      </a:r>
                    </a:p>
                  </a:txBody>
                  <a:tcPr marL="14184" marR="56246" marT="0" marB="0" anchor="ctr">
                    <a:lnL>
                      <a:noFill/>
                    </a:lnL>
                    <a:lnR>
                      <a:noFill/>
                    </a:lnR>
                    <a:lnT>
                      <a:noFill/>
                    </a:lnT>
                    <a:lnB>
                      <a:noFill/>
                    </a:lnB>
                  </a:tcPr>
                </a:tc>
                <a:extLst>
                  <a:ext uri="{0D108BD9-81ED-4DB2-BD59-A6C34878D82A}">
                    <a16:rowId xmlns:a16="http://schemas.microsoft.com/office/drawing/2014/main" val="1323948278"/>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2,687</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62.4</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49.0</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19.2</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16.8</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4.8</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41.5</a:t>
                      </a:r>
                    </a:p>
                  </a:txBody>
                  <a:tcPr marL="14184" marR="56246" marT="0" marB="0" anchor="ctr">
                    <a:lnL>
                      <a:noFill/>
                    </a:lnL>
                    <a:lnR>
                      <a:noFill/>
                    </a:lnR>
                    <a:lnT>
                      <a:noFill/>
                    </a:lnT>
                    <a:lnB>
                      <a:noFill/>
                    </a:lnB>
                  </a:tcPr>
                </a:tc>
                <a:extLst>
                  <a:ext uri="{0D108BD9-81ED-4DB2-BD59-A6C34878D82A}">
                    <a16:rowId xmlns:a16="http://schemas.microsoft.com/office/drawing/2014/main" val="1081180815"/>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Transplant</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5,561</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61.0</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53.5</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14.1</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17.7</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7.9</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33.3</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088711"/>
                  </a:ext>
                </a:extLst>
              </a:tr>
              <a:tr h="146462">
                <a:tc gridSpan="5">
                  <a:txBody>
                    <a:bodyPr/>
                    <a:lstStyle/>
                    <a:p>
                      <a:pPr marL="0" marR="0">
                        <a:lnSpc>
                          <a:spcPct val="107000"/>
                        </a:lnSpc>
                        <a:spcBef>
                          <a:spcPts val="0"/>
                        </a:spcBef>
                        <a:spcAft>
                          <a:spcPts val="0"/>
                        </a:spcAft>
                      </a:pPr>
                      <a:r>
                        <a:rPr lang="en-US" sz="950" b="1">
                          <a:effectLst/>
                          <a:latin typeface="Calibri" panose="020F0502020204030204" pitchFamily="34" charset="0"/>
                          <a:ea typeface="Calibri" panose="020F0502020204030204" pitchFamily="34" charset="0"/>
                          <a:cs typeface="Times New Roman" panose="02020603050405020304" pitchFamily="18" charset="0"/>
                        </a:rPr>
                        <a:t>Cerebrovascular accident/transient ischemic attack (CVA/TIA)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30642121"/>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Hemodialysis</a:t>
                      </a: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35,710</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64.2</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58.3</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28.1</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13.8</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4.4</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38.8</a:t>
                      </a:r>
                    </a:p>
                  </a:txBody>
                  <a:tcPr marL="14184" marR="56246" marT="0" marB="0" anchor="ctr">
                    <a:lnL>
                      <a:noFill/>
                    </a:lnL>
                    <a:lnR>
                      <a:noFill/>
                    </a:lnR>
                    <a:lnT>
                      <a:noFill/>
                    </a:lnT>
                    <a:lnB>
                      <a:noFill/>
                    </a:lnB>
                  </a:tcPr>
                </a:tc>
                <a:extLst>
                  <a:ext uri="{0D108BD9-81ED-4DB2-BD59-A6C34878D82A}">
                    <a16:rowId xmlns:a16="http://schemas.microsoft.com/office/drawing/2014/main" val="1165097148"/>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2,726</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63.2</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57.3</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26.4</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12.9</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3.3</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44.3</a:t>
                      </a:r>
                    </a:p>
                  </a:txBody>
                  <a:tcPr marL="14184" marR="56246" marT="0" marB="0" anchor="ctr">
                    <a:lnL>
                      <a:noFill/>
                    </a:lnL>
                    <a:lnR>
                      <a:noFill/>
                    </a:lnR>
                    <a:lnT>
                      <a:noFill/>
                    </a:lnT>
                    <a:lnB>
                      <a:noFill/>
                    </a:lnB>
                  </a:tcPr>
                </a:tc>
                <a:extLst>
                  <a:ext uri="{0D108BD9-81ED-4DB2-BD59-A6C34878D82A}">
                    <a16:rowId xmlns:a16="http://schemas.microsoft.com/office/drawing/2014/main" val="428931804"/>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Transplant</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5,347</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59.2</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59.8</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20.9</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14.3</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7.2</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34.4</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6649647"/>
                  </a:ext>
                </a:extLst>
              </a:tr>
              <a:tr h="149912">
                <a:tc gridSpan="3">
                  <a:txBody>
                    <a:bodyPr/>
                    <a:lstStyle/>
                    <a:p>
                      <a:pPr marL="0" marR="0">
                        <a:lnSpc>
                          <a:spcPct val="107000"/>
                        </a:lnSpc>
                        <a:spcBef>
                          <a:spcPts val="0"/>
                        </a:spcBef>
                        <a:spcAft>
                          <a:spcPts val="0"/>
                        </a:spcAft>
                      </a:pPr>
                      <a:r>
                        <a:rPr lang="en-US" sz="950" b="1">
                          <a:effectLst/>
                          <a:latin typeface="Calibri" panose="020F0502020204030204" pitchFamily="34" charset="0"/>
                          <a:ea typeface="Calibri" panose="020F0502020204030204" pitchFamily="34" charset="0"/>
                          <a:cs typeface="Times New Roman" panose="02020603050405020304" pitchFamily="18" charset="0"/>
                        </a:rPr>
                        <a:t>Peripheral artery disease (PAD)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950" dirty="0">
                        <a:effectLst/>
                        <a:latin typeface="Calibri" panose="020F0502020204030204" pitchFamily="34" charset="0"/>
                      </a:endParaRP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277242880"/>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Hemodialysis</a:t>
                      </a: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81,792</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60.4</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51.3</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24.5</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13.4</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3.9</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35.3</a:t>
                      </a:r>
                    </a:p>
                  </a:txBody>
                  <a:tcPr marL="14184" marR="56246" marT="0" marB="0" anchor="ctr">
                    <a:lnL>
                      <a:noFill/>
                    </a:lnL>
                    <a:lnR>
                      <a:noFill/>
                    </a:lnR>
                    <a:lnT>
                      <a:noFill/>
                    </a:lnT>
                    <a:lnB>
                      <a:noFill/>
                    </a:lnB>
                  </a:tcPr>
                </a:tc>
                <a:extLst>
                  <a:ext uri="{0D108BD9-81ED-4DB2-BD59-A6C34878D82A}">
                    <a16:rowId xmlns:a16="http://schemas.microsoft.com/office/drawing/2014/main" val="2237898839"/>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5,501</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60.6</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52.4</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24.3</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12.0</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3.3</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41.4</a:t>
                      </a:r>
                    </a:p>
                  </a:txBody>
                  <a:tcPr marL="14184" marR="56246" marT="0" marB="0" anchor="ctr">
                    <a:lnL>
                      <a:noFill/>
                    </a:lnL>
                    <a:lnR>
                      <a:noFill/>
                    </a:lnR>
                    <a:lnT>
                      <a:noFill/>
                    </a:lnT>
                    <a:lnB>
                      <a:noFill/>
                    </a:lnB>
                  </a:tcPr>
                </a:tc>
                <a:extLst>
                  <a:ext uri="{0D108BD9-81ED-4DB2-BD59-A6C34878D82A}">
                    <a16:rowId xmlns:a16="http://schemas.microsoft.com/office/drawing/2014/main" val="3928008884"/>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Transplant</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12,394</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59.2</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55.4</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18.2</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12.5</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5.9</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33.9</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7552653"/>
                  </a:ext>
                </a:extLst>
              </a:tr>
              <a:tr h="145400">
                <a:tc gridSpan="2">
                  <a:txBody>
                    <a:bodyPr/>
                    <a:lstStyle/>
                    <a:p>
                      <a:pPr marL="0" marR="0">
                        <a:lnSpc>
                          <a:spcPct val="107000"/>
                        </a:lnSpc>
                        <a:spcBef>
                          <a:spcPts val="0"/>
                        </a:spcBef>
                        <a:spcAft>
                          <a:spcPts val="0"/>
                        </a:spcAft>
                      </a:pPr>
                      <a:r>
                        <a:rPr lang="en-US" sz="950" b="1">
                          <a:effectLst/>
                          <a:latin typeface="Calibri" panose="020F0502020204030204" pitchFamily="34" charset="0"/>
                          <a:ea typeface="Calibri" panose="020F0502020204030204" pitchFamily="34" charset="0"/>
                          <a:cs typeface="Times New Roman" panose="02020603050405020304" pitchFamily="18" charset="0"/>
                        </a:rPr>
                        <a:t>Atrial fibrillation (AF)</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a:t>
                      </a:r>
                    </a:p>
                  </a:txBody>
                  <a:tcPr marL="14184" marR="56246"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18435774"/>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Hemodialysis</a:t>
                      </a: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42,853</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61.0</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49.5</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18.3</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32.5</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9.4</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30.5</a:t>
                      </a:r>
                    </a:p>
                  </a:txBody>
                  <a:tcPr marL="14184" marR="56246" marT="0" marB="0" anchor="ctr">
                    <a:lnL>
                      <a:noFill/>
                    </a:lnL>
                    <a:lnR>
                      <a:noFill/>
                    </a:lnR>
                    <a:lnT>
                      <a:noFill/>
                    </a:lnT>
                    <a:lnB>
                      <a:noFill/>
                    </a:lnB>
                  </a:tcPr>
                </a:tc>
                <a:extLst>
                  <a:ext uri="{0D108BD9-81ED-4DB2-BD59-A6C34878D82A}">
                    <a16:rowId xmlns:a16="http://schemas.microsoft.com/office/drawing/2014/main" val="888846874"/>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3,098</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60.7</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50.4</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16.7</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31.5</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9.4</a:t>
                      </a:r>
                    </a:p>
                  </a:txBody>
                  <a:tcPr marL="14184" marR="56246"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35.2</a:t>
                      </a:r>
                    </a:p>
                  </a:txBody>
                  <a:tcPr marL="14184" marR="56246" marT="0" marB="0" anchor="ctr">
                    <a:lnL>
                      <a:noFill/>
                    </a:lnL>
                    <a:lnR>
                      <a:noFill/>
                    </a:lnR>
                    <a:lnT>
                      <a:noFill/>
                    </a:lnT>
                    <a:lnB>
                      <a:noFill/>
                    </a:lnB>
                  </a:tcPr>
                </a:tc>
                <a:extLst>
                  <a:ext uri="{0D108BD9-81ED-4DB2-BD59-A6C34878D82A}">
                    <a16:rowId xmlns:a16="http://schemas.microsoft.com/office/drawing/2014/main" val="4028346613"/>
                  </a:ext>
                </a:extLst>
              </a:tr>
              <a:tr h="136274">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Transplant</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8,222</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63.1</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51.8</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9.5</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32.6</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17.8</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32.0</a:t>
                      </a:r>
                    </a:p>
                  </a:txBody>
                  <a:tcPr marL="14184" marR="56246"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1245389"/>
                  </a:ext>
                </a:extLst>
              </a:tr>
            </a:tbl>
          </a:graphicData>
        </a:graphic>
      </p:graphicFrame>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sp>
        <p:nvSpPr>
          <p:cNvPr id="6" name="Rectangle 5"/>
          <p:cNvSpPr/>
          <p:nvPr/>
        </p:nvSpPr>
        <p:spPr>
          <a:xfrm>
            <a:off x="207723" y="1329292"/>
            <a:ext cx="1659177" cy="4862870"/>
          </a:xfrm>
          <a:prstGeom prst="rect">
            <a:avLst/>
          </a:prstGeom>
        </p:spPr>
        <p:txBody>
          <a:bodyPr wrap="square">
            <a:spAutoFit/>
          </a:bodyPr>
          <a:lstStyle/>
          <a:p>
            <a:pPr lvl="0">
              <a:spcBef>
                <a:spcPts val="600"/>
              </a:spcBef>
              <a:spcAft>
                <a:spcPts val="600"/>
              </a:spcAft>
              <a:tabLst>
                <a:tab pos="5943600" algn="l"/>
              </a:tabLst>
            </a:pPr>
            <a:r>
              <a:rPr lang="en-US" sz="10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peritoneal dialysis, and transplant patients aged 22 and older, who are continuously enrolled in Medicare Parts A and B, and with Medicare as primary payer from January 1, 2014 to December 31, 2014, and whose first ESRD service date is at least 90 days prior to January 1, 2014, and survived past 2014. Abbreviations: AF, atrial fibrillation; AMI, acute myocardial infarction; CAD, coronary artery disease; CVA/TIA, cerebrovascular accident/transient ischemic attack; ESRD, end-stage renal disease; HF, heart failure; PAD, peripheral arterial disease; SCA/VA, sudden cardiac arrest and ventricular arrhythmias; VHD, </a:t>
            </a:r>
            <a:r>
              <a:rPr lang="en-US" sz="1000" i="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valvular</a:t>
            </a:r>
            <a:r>
              <a:rPr lang="en-US" sz="10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heart disease; VTE/PE, venous thromboembolism and pulmonary embolism.</a:t>
            </a:r>
            <a:endParaRPr lang="en-US" sz="10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0704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23</a:t>
            </a:fld>
            <a:endParaRPr lang="en-US" dirty="0"/>
          </a:p>
        </p:txBody>
      </p:sp>
      <p:sp>
        <p:nvSpPr>
          <p:cNvPr id="3" name="Title 2"/>
          <p:cNvSpPr>
            <a:spLocks noGrp="1"/>
          </p:cNvSpPr>
          <p:nvPr>
            <p:ph type="title"/>
          </p:nvPr>
        </p:nvSpPr>
        <p:spPr>
          <a:xfrm>
            <a:off x="0" y="0"/>
            <a:ext cx="9144000" cy="748444"/>
          </a:xfrm>
        </p:spPr>
        <p:txBody>
          <a:bodyPr/>
          <a:lstStyle/>
          <a:p>
            <a:r>
              <a:rPr lang="en-US" sz="19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Table 8.4 Cardiovascular pharmacological treatments by (a) comorbidities and (b) procedures in adult ESRD patients, by modality, 2016</a:t>
            </a:r>
            <a:br>
              <a:rPr lang="en-US" sz="19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162842046"/>
              </p:ext>
            </p:extLst>
          </p:nvPr>
        </p:nvGraphicFramePr>
        <p:xfrm>
          <a:off x="1143000" y="838201"/>
          <a:ext cx="6829028" cy="4229837"/>
        </p:xfrm>
        <a:graphic>
          <a:graphicData uri="http://schemas.openxmlformats.org/drawingml/2006/table">
            <a:tbl>
              <a:tblPr firstRow="1" firstCol="1" bandRow="1"/>
              <a:tblGrid>
                <a:gridCol w="1331225">
                  <a:extLst>
                    <a:ext uri="{9D8B030D-6E8A-4147-A177-3AD203B41FA5}">
                      <a16:colId xmlns:a16="http://schemas.microsoft.com/office/drawing/2014/main" val="2115853003"/>
                    </a:ext>
                  </a:extLst>
                </a:gridCol>
                <a:gridCol w="677654">
                  <a:extLst>
                    <a:ext uri="{9D8B030D-6E8A-4147-A177-3AD203B41FA5}">
                      <a16:colId xmlns:a16="http://schemas.microsoft.com/office/drawing/2014/main" val="984800344"/>
                    </a:ext>
                  </a:extLst>
                </a:gridCol>
                <a:gridCol w="745782">
                  <a:extLst>
                    <a:ext uri="{9D8B030D-6E8A-4147-A177-3AD203B41FA5}">
                      <a16:colId xmlns:a16="http://schemas.microsoft.com/office/drawing/2014/main" val="3887974318"/>
                    </a:ext>
                  </a:extLst>
                </a:gridCol>
                <a:gridCol w="745782">
                  <a:extLst>
                    <a:ext uri="{9D8B030D-6E8A-4147-A177-3AD203B41FA5}">
                      <a16:colId xmlns:a16="http://schemas.microsoft.com/office/drawing/2014/main" val="575532622"/>
                    </a:ext>
                  </a:extLst>
                </a:gridCol>
                <a:gridCol w="745782">
                  <a:extLst>
                    <a:ext uri="{9D8B030D-6E8A-4147-A177-3AD203B41FA5}">
                      <a16:colId xmlns:a16="http://schemas.microsoft.com/office/drawing/2014/main" val="630486885"/>
                    </a:ext>
                  </a:extLst>
                </a:gridCol>
                <a:gridCol w="971867">
                  <a:extLst>
                    <a:ext uri="{9D8B030D-6E8A-4147-A177-3AD203B41FA5}">
                      <a16:colId xmlns:a16="http://schemas.microsoft.com/office/drawing/2014/main" val="1183829910"/>
                    </a:ext>
                  </a:extLst>
                </a:gridCol>
                <a:gridCol w="971867">
                  <a:extLst>
                    <a:ext uri="{9D8B030D-6E8A-4147-A177-3AD203B41FA5}">
                      <a16:colId xmlns:a16="http://schemas.microsoft.com/office/drawing/2014/main" val="2260740785"/>
                    </a:ext>
                  </a:extLst>
                </a:gridCol>
                <a:gridCol w="639069">
                  <a:extLst>
                    <a:ext uri="{9D8B030D-6E8A-4147-A177-3AD203B41FA5}">
                      <a16:colId xmlns:a16="http://schemas.microsoft.com/office/drawing/2014/main" val="4208057691"/>
                    </a:ext>
                  </a:extLst>
                </a:gridCol>
              </a:tblGrid>
              <a:tr h="264801">
                <a:tc rowSpan="2">
                  <a:txBody>
                    <a:bodyPr/>
                    <a:lstStyle/>
                    <a:p>
                      <a:pPr>
                        <a:lnSpc>
                          <a:spcPct val="107000"/>
                        </a:lnSpc>
                      </a:pPr>
                      <a:endParaRPr lang="en-US" sz="950" dirty="0">
                        <a:effectLst/>
                        <a:latin typeface="Calibri" panose="020F0502020204030204" pitchFamily="34" charset="0"/>
                      </a:endParaRP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rowSpan="2">
                  <a:txBody>
                    <a:bodyPr/>
                    <a:lstStyle/>
                    <a:p>
                      <a:pPr marL="0" marR="0" algn="ctr">
                        <a:lnSpc>
                          <a:spcPct val="107000"/>
                        </a:lnSpc>
                        <a:spcBef>
                          <a:spcPts val="0"/>
                        </a:spcBef>
                        <a:spcAft>
                          <a:spcPts val="0"/>
                        </a:spcAft>
                      </a:pPr>
                      <a:r>
                        <a:rPr lang="en-US" sz="950" b="1" dirty="0">
                          <a:effectLst/>
                          <a:latin typeface="Calibri" panose="020F0502020204030204" pitchFamily="34" charset="0"/>
                          <a:ea typeface="Calibri" panose="020F0502020204030204" pitchFamily="34" charset="0"/>
                          <a:cs typeface="Times New Roman" panose="02020603050405020304" pitchFamily="18" charset="0"/>
                        </a:rPr>
                        <a:t># Patients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ctr">
                        <a:lnSpc>
                          <a:spcPct val="107000"/>
                        </a:lnSpc>
                        <a:spcBef>
                          <a:spcPts val="0"/>
                        </a:spcBef>
                        <a:spcAft>
                          <a:spcPts val="0"/>
                        </a:spcAft>
                      </a:pPr>
                      <a:r>
                        <a:rPr lang="en-US" sz="800" b="1">
                          <a:effectLst/>
                          <a:latin typeface="Calibri" panose="020F0502020204030204" pitchFamily="34" charset="0"/>
                          <a:ea typeface="Calibri" panose="020F0502020204030204" pitchFamily="34" charset="0"/>
                          <a:cs typeface="Times New Roman" panose="02020603050405020304" pitchFamily="18" charset="0"/>
                        </a:rPr>
                        <a:t>Percentage of patients (%)</a:t>
                      </a:r>
                    </a:p>
                  </a:txBody>
                  <a:tcPr marL="18263" marR="182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2377881"/>
                  </a:ext>
                </a:extLst>
              </a:tr>
              <a:tr h="302226">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pPr>
                      <a:r>
                        <a:rPr lang="en-US" sz="950" b="1" dirty="0">
                          <a:effectLst/>
                          <a:latin typeface="Calibri" panose="020F0502020204030204" pitchFamily="34" charset="0"/>
                          <a:ea typeface="Calibri" panose="020F0502020204030204" pitchFamily="34" charset="0"/>
                          <a:cs typeface="Times New Roman" panose="02020603050405020304" pitchFamily="18" charset="0"/>
                        </a:rPr>
                        <a:t>Beta- blockers</a:t>
                      </a:r>
                    </a:p>
                  </a:txBody>
                  <a:tcPr marL="18263" marR="182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b="1" dirty="0">
                          <a:effectLst/>
                          <a:latin typeface="Calibri" panose="020F0502020204030204" pitchFamily="34" charset="0"/>
                          <a:ea typeface="Calibri" panose="020F0502020204030204" pitchFamily="34" charset="0"/>
                          <a:cs typeface="Times New Roman" panose="02020603050405020304" pitchFamily="18" charset="0"/>
                        </a:rPr>
                        <a:t>Statins</a:t>
                      </a:r>
                    </a:p>
                  </a:txBody>
                  <a:tcPr marL="18263" marR="182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b="1">
                          <a:effectLst/>
                          <a:latin typeface="Calibri" panose="020F0502020204030204" pitchFamily="34" charset="0"/>
                          <a:ea typeface="Calibri" panose="020F0502020204030204" pitchFamily="34" charset="0"/>
                          <a:cs typeface="Times New Roman" panose="02020603050405020304" pitchFamily="18" charset="0"/>
                        </a:rPr>
                        <a:t>P2Y12 inhibitors</a:t>
                      </a:r>
                    </a:p>
                  </a:txBody>
                  <a:tcPr marL="18263" marR="182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b="1">
                          <a:effectLst/>
                          <a:latin typeface="Calibri" panose="020F0502020204030204" pitchFamily="34" charset="0"/>
                          <a:ea typeface="Calibri" panose="020F0502020204030204" pitchFamily="34" charset="0"/>
                          <a:cs typeface="Times New Roman" panose="02020603050405020304" pitchFamily="18" charset="0"/>
                        </a:rPr>
                        <a:t>Warfarin</a:t>
                      </a:r>
                    </a:p>
                  </a:txBody>
                  <a:tcPr marL="18263" marR="182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b="1">
                          <a:effectLst/>
                          <a:latin typeface="Calibri" panose="020F0502020204030204" pitchFamily="34" charset="0"/>
                          <a:ea typeface="Calibri" panose="020F0502020204030204" pitchFamily="34" charset="0"/>
                          <a:cs typeface="Times New Roman" panose="02020603050405020304" pitchFamily="18" charset="0"/>
                        </a:rPr>
                        <a:t>Direct Oral Anticoagulants</a:t>
                      </a:r>
                    </a:p>
                  </a:txBody>
                  <a:tcPr marL="18263" marR="182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b="1">
                          <a:effectLst/>
                          <a:latin typeface="Calibri" panose="020F0502020204030204" pitchFamily="34" charset="0"/>
                          <a:ea typeface="Calibri" panose="020F0502020204030204" pitchFamily="34" charset="0"/>
                          <a:cs typeface="Times New Roman" panose="02020603050405020304" pitchFamily="18" charset="0"/>
                        </a:rPr>
                        <a:t>ACEIs/</a:t>
                      </a:r>
                    </a:p>
                    <a:p>
                      <a:pPr marL="0" marR="0" algn="ctr">
                        <a:lnSpc>
                          <a:spcPct val="107000"/>
                        </a:lnSpc>
                        <a:spcBef>
                          <a:spcPts val="0"/>
                        </a:spcBef>
                        <a:spcAft>
                          <a:spcPts val="0"/>
                        </a:spcAft>
                      </a:pPr>
                      <a:r>
                        <a:rPr lang="en-US" sz="950" b="1">
                          <a:effectLst/>
                          <a:latin typeface="Calibri" panose="020F0502020204030204" pitchFamily="34" charset="0"/>
                          <a:ea typeface="Calibri" panose="020F0502020204030204" pitchFamily="34" charset="0"/>
                          <a:cs typeface="Times New Roman" panose="02020603050405020304" pitchFamily="18" charset="0"/>
                        </a:rPr>
                        <a:t>ARBs</a:t>
                      </a:r>
                    </a:p>
                  </a:txBody>
                  <a:tcPr marL="18263" marR="1826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8235148"/>
                  </a:ext>
                </a:extLst>
              </a:tr>
              <a:tr h="151113">
                <a:tc gridSpan="4">
                  <a:txBody>
                    <a:bodyPr/>
                    <a:lstStyle/>
                    <a:p>
                      <a:pPr marL="0" marR="0">
                        <a:lnSpc>
                          <a:spcPct val="107000"/>
                        </a:lnSpc>
                        <a:spcBef>
                          <a:spcPts val="0"/>
                        </a:spcBef>
                        <a:spcAft>
                          <a:spcPts val="0"/>
                        </a:spcAft>
                      </a:pPr>
                      <a:r>
                        <a:rPr lang="en-US" sz="950" b="1" dirty="0">
                          <a:effectLst/>
                          <a:latin typeface="Calibri" panose="020F0502020204030204" pitchFamily="34" charset="0"/>
                          <a:ea typeface="Calibri" panose="020F0502020204030204" pitchFamily="34" charset="0"/>
                          <a:cs typeface="Times New Roman" panose="02020603050405020304" pitchFamily="18" charset="0"/>
                        </a:rPr>
                        <a:t>Cardiac arrest and ventricular arrhythmias (SCA/VA)</a:t>
                      </a:r>
                    </a:p>
                  </a:txBody>
                  <a:tcPr marL="18263" marR="18263"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07000"/>
                        </a:lnSpc>
                        <a:spcBef>
                          <a:spcPts val="0"/>
                        </a:spcBef>
                        <a:spcAft>
                          <a:spcPts val="0"/>
                        </a:spcAft>
                      </a:pPr>
                      <a:r>
                        <a:rPr lang="en-US" sz="950" b="1" dirty="0">
                          <a:effectLst/>
                          <a:latin typeface="Calibri" panose="020F0502020204030204" pitchFamily="34" charset="0"/>
                          <a:ea typeface="Calibri" panose="020F0502020204030204" pitchFamily="34" charset="0"/>
                          <a:cs typeface="Times New Roman" panose="02020603050405020304" pitchFamily="18" charset="0"/>
                        </a:rPr>
                        <a:t> </a:t>
                      </a:r>
                    </a:p>
                  </a:txBody>
                  <a:tcPr marL="18263" marR="1826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50" b="1">
                        <a:effectLst/>
                        <a:latin typeface="Calibri" panose="020F0502020204030204" pitchFamily="34" charset="0"/>
                        <a:ea typeface="Calibri" panose="020F0502020204030204" pitchFamily="34" charset="0"/>
                        <a:cs typeface="Times New Roman" panose="02020603050405020304" pitchFamily="18" charset="0"/>
                      </a:endParaRPr>
                    </a:p>
                  </a:txBody>
                  <a:tcPr marL="18263" marR="1826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50" b="1">
                        <a:effectLst/>
                        <a:latin typeface="Calibri" panose="020F0502020204030204" pitchFamily="34" charset="0"/>
                        <a:ea typeface="Calibri" panose="020F0502020204030204" pitchFamily="34" charset="0"/>
                        <a:cs typeface="Times New Roman" panose="02020603050405020304" pitchFamily="18" charset="0"/>
                      </a:endParaRPr>
                    </a:p>
                  </a:txBody>
                  <a:tcPr marL="18263" marR="1826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50" b="1">
                        <a:effectLst/>
                        <a:latin typeface="Calibri" panose="020F0502020204030204" pitchFamily="34" charset="0"/>
                        <a:ea typeface="Calibri" panose="020F0502020204030204" pitchFamily="34" charset="0"/>
                        <a:cs typeface="Times New Roman" panose="02020603050405020304" pitchFamily="18" charset="0"/>
                      </a:endParaRPr>
                    </a:p>
                  </a:txBody>
                  <a:tcPr marL="18263" marR="18263"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7776188"/>
                  </a:ext>
                </a:extLst>
              </a:tr>
              <a:tr h="151113">
                <a:tc>
                  <a:txBody>
                    <a:bodyPr/>
                    <a:lstStyle/>
                    <a:p>
                      <a:pPr marL="182880" marR="0">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Hemodialysis</a:t>
                      </a:r>
                    </a:p>
                  </a:txBody>
                  <a:tcPr marL="18263" marR="18263" marT="0" marB="0" anchor="ctr">
                    <a:lnL>
                      <a:noFill/>
                    </a:lnL>
                    <a:lnR>
                      <a:noFill/>
                    </a:lnR>
                    <a:lnT>
                      <a:noFill/>
                    </a:lnT>
                    <a:lnB>
                      <a:noFill/>
                    </a:lnB>
                  </a:tcPr>
                </a:tc>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10,531</a:t>
                      </a:r>
                    </a:p>
                  </a:txBody>
                  <a:tcPr marL="18263" marR="18263" marT="0" marB="0" anchor="ctr">
                    <a:lnL>
                      <a:noFill/>
                    </a:lnL>
                    <a:lnR>
                      <a:noFill/>
                    </a:lnR>
                    <a:lnT>
                      <a:noFill/>
                    </a:lnT>
                    <a:lnB>
                      <a:noFill/>
                    </a:lnB>
                  </a:tcPr>
                </a:tc>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67.7</a:t>
                      </a:r>
                    </a:p>
                  </a:txBody>
                  <a:tcPr marL="18263" marR="18263" marT="0" marB="0" anchor="ctr">
                    <a:lnL>
                      <a:noFill/>
                    </a:lnL>
                    <a:lnR>
                      <a:noFill/>
                    </a:lnR>
                    <a:lnT>
                      <a:noFill/>
                    </a:lnT>
                    <a:lnB>
                      <a:noFill/>
                    </a:lnB>
                  </a:tcPr>
                </a:tc>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52.7</a:t>
                      </a:r>
                    </a:p>
                  </a:txBody>
                  <a:tcPr marL="18263" marR="18263" marT="0" marB="0" anchor="ctr">
                    <a:lnL>
                      <a:noFill/>
                    </a:lnL>
                    <a:lnR>
                      <a:noFill/>
                    </a:lnR>
                    <a:lnT>
                      <a:noFill/>
                    </a:lnT>
                    <a:lnB>
                      <a:noFill/>
                    </a:lnB>
                  </a:tcPr>
                </a:tc>
                <a:tc>
                  <a:txBody>
                    <a:bodyPr/>
                    <a:lstStyle/>
                    <a:p>
                      <a:pPr marL="182880" marR="0">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25.2</a:t>
                      </a:r>
                    </a:p>
                  </a:txBody>
                  <a:tcPr marL="18263" marR="18263" marT="0" marB="0" anchor="ctr">
                    <a:lnL>
                      <a:noFill/>
                    </a:lnL>
                    <a:lnR>
                      <a:noFill/>
                    </a:lnR>
                    <a:lnT>
                      <a:noFill/>
                    </a:lnT>
                    <a:lnB>
                      <a:noFill/>
                    </a:lnB>
                  </a:tcPr>
                </a:tc>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19.5</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5.7</a:t>
                      </a:r>
                    </a:p>
                  </a:txBody>
                  <a:tcPr marL="18263" marR="18263" marT="0" marB="0" anchor="ctr">
                    <a:lnL>
                      <a:noFill/>
                    </a:lnL>
                    <a:lnR>
                      <a:noFill/>
                    </a:lnR>
                    <a:lnT>
                      <a:noFill/>
                    </a:lnT>
                    <a:lnB>
                      <a:noFill/>
                    </a:lnB>
                  </a:tcPr>
                </a:tc>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38.1</a:t>
                      </a:r>
                    </a:p>
                  </a:txBody>
                  <a:tcPr marL="18263" marR="18263" marT="0" marB="0" anchor="ctr">
                    <a:lnL>
                      <a:noFill/>
                    </a:lnL>
                    <a:lnR>
                      <a:noFill/>
                    </a:lnR>
                    <a:lnT>
                      <a:noFill/>
                    </a:lnT>
                    <a:lnB>
                      <a:noFill/>
                    </a:lnB>
                  </a:tcPr>
                </a:tc>
                <a:extLst>
                  <a:ext uri="{0D108BD9-81ED-4DB2-BD59-A6C34878D82A}">
                    <a16:rowId xmlns:a16="http://schemas.microsoft.com/office/drawing/2014/main" val="3710910575"/>
                  </a:ext>
                </a:extLst>
              </a:tr>
              <a:tr h="151113">
                <a:tc>
                  <a:txBody>
                    <a:bodyPr/>
                    <a:lstStyle/>
                    <a:p>
                      <a:pPr marL="182880" marR="0">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18263" marR="18263" marT="0" marB="0" anchor="ctr">
                    <a:lnL>
                      <a:noFill/>
                    </a:lnL>
                    <a:lnR>
                      <a:noFill/>
                    </a:lnR>
                    <a:lnT>
                      <a:noFill/>
                    </a:lnT>
                    <a:lnB>
                      <a:noFill/>
                    </a:lnB>
                  </a:tcPr>
                </a:tc>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1,003</a:t>
                      </a:r>
                    </a:p>
                  </a:txBody>
                  <a:tcPr marL="18263" marR="18263" marT="0" marB="0" anchor="ctr">
                    <a:lnL>
                      <a:noFill/>
                    </a:lnL>
                    <a:lnR>
                      <a:noFill/>
                    </a:lnR>
                    <a:lnT>
                      <a:noFill/>
                    </a:lnT>
                    <a:lnB>
                      <a:noFill/>
                    </a:lnB>
                  </a:tcPr>
                </a:tc>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62.5</a:t>
                      </a:r>
                    </a:p>
                  </a:txBody>
                  <a:tcPr marL="18263" marR="18263" marT="0" marB="0" anchor="ctr">
                    <a:lnL>
                      <a:noFill/>
                    </a:lnL>
                    <a:lnR>
                      <a:noFill/>
                    </a:lnR>
                    <a:lnT>
                      <a:noFill/>
                    </a:lnT>
                    <a:lnB>
                      <a:noFill/>
                    </a:lnB>
                  </a:tcPr>
                </a:tc>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50.9</a:t>
                      </a:r>
                    </a:p>
                  </a:txBody>
                  <a:tcPr marL="18263" marR="18263" marT="0" marB="0" anchor="ctr">
                    <a:lnL>
                      <a:noFill/>
                    </a:lnL>
                    <a:lnR>
                      <a:noFill/>
                    </a:lnR>
                    <a:lnT>
                      <a:noFill/>
                    </a:lnT>
                    <a:lnB>
                      <a:noFill/>
                    </a:lnB>
                  </a:tcPr>
                </a:tc>
                <a:tc>
                  <a:txBody>
                    <a:bodyPr/>
                    <a:lstStyle/>
                    <a:p>
                      <a:pPr marL="182880" marR="0">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22.5</a:t>
                      </a:r>
                    </a:p>
                  </a:txBody>
                  <a:tcPr marL="18263" marR="18263" marT="0" marB="0" anchor="ctr">
                    <a:lnL>
                      <a:noFill/>
                    </a:lnL>
                    <a:lnR>
                      <a:noFill/>
                    </a:lnR>
                    <a:lnT>
                      <a:noFill/>
                    </a:lnT>
                    <a:lnB>
                      <a:noFill/>
                    </a:lnB>
                  </a:tcPr>
                </a:tc>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18.4</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5.2</a:t>
                      </a:r>
                    </a:p>
                  </a:txBody>
                  <a:tcPr marL="18263" marR="18263" marT="0" marB="0" anchor="ctr">
                    <a:lnL>
                      <a:noFill/>
                    </a:lnL>
                    <a:lnR>
                      <a:noFill/>
                    </a:lnR>
                    <a:lnT>
                      <a:noFill/>
                    </a:lnT>
                    <a:lnB>
                      <a:noFill/>
                    </a:lnB>
                  </a:tcPr>
                </a:tc>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40.1</a:t>
                      </a:r>
                    </a:p>
                  </a:txBody>
                  <a:tcPr marL="18263" marR="18263" marT="0" marB="0" anchor="ctr">
                    <a:lnL>
                      <a:noFill/>
                    </a:lnL>
                    <a:lnR>
                      <a:noFill/>
                    </a:lnR>
                    <a:lnT>
                      <a:noFill/>
                    </a:lnT>
                    <a:lnB>
                      <a:noFill/>
                    </a:lnB>
                  </a:tcPr>
                </a:tc>
                <a:extLst>
                  <a:ext uri="{0D108BD9-81ED-4DB2-BD59-A6C34878D82A}">
                    <a16:rowId xmlns:a16="http://schemas.microsoft.com/office/drawing/2014/main" val="1671806038"/>
                  </a:ext>
                </a:extLst>
              </a:tr>
              <a:tr h="151113">
                <a:tc>
                  <a:txBody>
                    <a:bodyPr/>
                    <a:lstStyle/>
                    <a:p>
                      <a:pPr marL="182880" marR="0">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Transplant</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1,540</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65.3</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54.4</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16.8</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19.9</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 9.6</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33.7</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821773"/>
                  </a:ext>
                </a:extLst>
              </a:tr>
              <a:tr h="151113">
                <a:tc gridSpan="5">
                  <a:txBody>
                    <a:bodyPr/>
                    <a:lstStyle/>
                    <a:p>
                      <a:pPr marL="0" marR="0">
                        <a:lnSpc>
                          <a:spcPct val="107000"/>
                        </a:lnSpc>
                        <a:spcBef>
                          <a:spcPts val="0"/>
                        </a:spcBef>
                        <a:spcAft>
                          <a:spcPts val="0"/>
                        </a:spcAft>
                      </a:pPr>
                      <a:r>
                        <a:rPr lang="en-US" sz="950" b="1" dirty="0">
                          <a:effectLst/>
                          <a:latin typeface="Calibri" panose="020F0502020204030204" pitchFamily="34" charset="0"/>
                          <a:ea typeface="Calibri" panose="020F0502020204030204" pitchFamily="34" charset="0"/>
                          <a:cs typeface="Times New Roman" panose="02020603050405020304" pitchFamily="18" charset="0"/>
                        </a:rPr>
                        <a:t>Venous thromboembolism and pulmonary embolism (VTE/PE) </a:t>
                      </a:r>
                    </a:p>
                  </a:txBody>
                  <a:tcPr marL="18263" marR="18263"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95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50" b="1" dirty="0">
                        <a:effectLst/>
                        <a:latin typeface="Calibri" panose="020F0502020204030204" pitchFamily="34" charset="0"/>
                        <a:ea typeface="Calibri" panose="020F0502020204030204" pitchFamily="34" charset="0"/>
                        <a:cs typeface="Times New Roman" panose="02020603050405020304" pitchFamily="18" charset="0"/>
                      </a:endParaRPr>
                    </a:p>
                  </a:txBody>
                  <a:tcPr marL="18263" marR="1826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50" b="1">
                        <a:effectLst/>
                        <a:latin typeface="Calibri" panose="020F0502020204030204" pitchFamily="34" charset="0"/>
                        <a:ea typeface="Calibri" panose="020F0502020204030204" pitchFamily="34" charset="0"/>
                        <a:cs typeface="Times New Roman" panose="02020603050405020304" pitchFamily="18" charset="0"/>
                      </a:endParaRPr>
                    </a:p>
                  </a:txBody>
                  <a:tcPr marL="18263" marR="1826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50" b="1">
                          <a:effectLst/>
                          <a:latin typeface="Calibri" panose="020F0502020204030204" pitchFamily="34" charset="0"/>
                          <a:ea typeface="Calibri" panose="020F0502020204030204" pitchFamily="34" charset="0"/>
                          <a:cs typeface="Times New Roman" panose="02020603050405020304" pitchFamily="18" charset="0"/>
                        </a:rPr>
                        <a:t> </a:t>
                      </a:r>
                    </a:p>
                  </a:txBody>
                  <a:tcPr marL="18263" marR="18263"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49100586"/>
                  </a:ext>
                </a:extLst>
              </a:tr>
              <a:tr h="151113">
                <a:tc>
                  <a:txBody>
                    <a:bodyPr/>
                    <a:lstStyle/>
                    <a:p>
                      <a:pPr marL="182880" marR="0">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Hemodialysis</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13,522</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58.8</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45.0</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18.2</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38.7</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9.7</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32.8</a:t>
                      </a:r>
                    </a:p>
                  </a:txBody>
                  <a:tcPr marL="18263" marR="18263" marT="0" marB="0" anchor="ctr">
                    <a:lnL>
                      <a:noFill/>
                    </a:lnL>
                    <a:lnR>
                      <a:noFill/>
                    </a:lnR>
                    <a:lnT>
                      <a:noFill/>
                    </a:lnT>
                    <a:lnB>
                      <a:noFill/>
                    </a:lnB>
                  </a:tcPr>
                </a:tc>
                <a:extLst>
                  <a:ext uri="{0D108BD9-81ED-4DB2-BD59-A6C34878D82A}">
                    <a16:rowId xmlns:a16="http://schemas.microsoft.com/office/drawing/2014/main" val="1170435676"/>
                  </a:ext>
                </a:extLst>
              </a:tr>
              <a:tr h="151113">
                <a:tc>
                  <a:txBody>
                    <a:bodyPr/>
                    <a:lstStyle/>
                    <a:p>
                      <a:pPr marL="182880" marR="0">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978</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59.5</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45.3</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14.3</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40.2</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10.1</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38.4</a:t>
                      </a:r>
                    </a:p>
                  </a:txBody>
                  <a:tcPr marL="18263" marR="18263" marT="0" marB="0" anchor="ctr">
                    <a:lnL>
                      <a:noFill/>
                    </a:lnL>
                    <a:lnR>
                      <a:noFill/>
                    </a:lnR>
                    <a:lnT>
                      <a:noFill/>
                    </a:lnT>
                    <a:lnB>
                      <a:noFill/>
                    </a:lnB>
                  </a:tcPr>
                </a:tc>
                <a:extLst>
                  <a:ext uri="{0D108BD9-81ED-4DB2-BD59-A6C34878D82A}">
                    <a16:rowId xmlns:a16="http://schemas.microsoft.com/office/drawing/2014/main" val="1778737542"/>
                  </a:ext>
                </a:extLst>
              </a:tr>
              <a:tr h="151113">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Transplant</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3,428</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56.1</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47.2</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9.0</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42.4</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17.0</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30.8</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9674238"/>
                  </a:ext>
                </a:extLst>
              </a:tr>
              <a:tr h="151113">
                <a:tc gridSpan="7">
                  <a:txBody>
                    <a:bodyPr/>
                    <a:lstStyle/>
                    <a:p>
                      <a:pPr marL="0" marR="0">
                        <a:lnSpc>
                          <a:spcPct val="107000"/>
                        </a:lnSpc>
                        <a:spcBef>
                          <a:spcPts val="0"/>
                        </a:spcBef>
                        <a:spcAft>
                          <a:spcPts val="0"/>
                        </a:spcAft>
                      </a:pPr>
                      <a:r>
                        <a:rPr lang="en-US" sz="950" b="1" dirty="0">
                          <a:effectLst/>
                          <a:latin typeface="Calibri" panose="020F0502020204030204" pitchFamily="34" charset="0"/>
                          <a:ea typeface="Calibri" panose="020F0502020204030204" pitchFamily="34" charset="0"/>
                          <a:cs typeface="Times New Roman" panose="02020603050405020304" pitchFamily="18" charset="0"/>
                        </a:rPr>
                        <a:t>Revascularization – percutaneous coronary interventions (PCI)</a:t>
                      </a:r>
                    </a:p>
                  </a:txBody>
                  <a:tcPr marL="18263" marR="18263"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950" b="1">
                          <a:effectLst/>
                          <a:latin typeface="Calibri" panose="020F0502020204030204" pitchFamily="34" charset="0"/>
                          <a:ea typeface="Calibri" panose="020F0502020204030204" pitchFamily="34" charset="0"/>
                          <a:cs typeface="Times New Roman" panose="02020603050405020304" pitchFamily="18" charset="0"/>
                        </a:rPr>
                        <a:t> </a:t>
                      </a:r>
                    </a:p>
                  </a:txBody>
                  <a:tcPr marL="18263" marR="18263"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48392291"/>
                  </a:ext>
                </a:extLst>
              </a:tr>
              <a:tr h="151113">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Hemodialysis</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4,553</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75.1</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73.1</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77.1</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12.5</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3.8</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49.5</a:t>
                      </a:r>
                    </a:p>
                  </a:txBody>
                  <a:tcPr marL="18263" marR="18263" marT="0" marB="0" anchor="ctr">
                    <a:lnL>
                      <a:noFill/>
                    </a:lnL>
                    <a:lnR>
                      <a:noFill/>
                    </a:lnR>
                    <a:lnT>
                      <a:noFill/>
                    </a:lnT>
                    <a:lnB>
                      <a:noFill/>
                    </a:lnB>
                  </a:tcPr>
                </a:tc>
                <a:extLst>
                  <a:ext uri="{0D108BD9-81ED-4DB2-BD59-A6C34878D82A}">
                    <a16:rowId xmlns:a16="http://schemas.microsoft.com/office/drawing/2014/main" val="3298875574"/>
                  </a:ext>
                </a:extLst>
              </a:tr>
              <a:tr h="151113">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466</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70.4</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70.0</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71.5</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11.4</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3.9</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45.7</a:t>
                      </a:r>
                    </a:p>
                  </a:txBody>
                  <a:tcPr marL="18263" marR="18263" marT="0" marB="0" anchor="ctr">
                    <a:lnL>
                      <a:noFill/>
                    </a:lnL>
                    <a:lnR>
                      <a:noFill/>
                    </a:lnR>
                    <a:lnT>
                      <a:noFill/>
                    </a:lnT>
                    <a:lnB>
                      <a:noFill/>
                    </a:lnB>
                  </a:tcPr>
                </a:tc>
                <a:extLst>
                  <a:ext uri="{0D108BD9-81ED-4DB2-BD59-A6C34878D82A}">
                    <a16:rowId xmlns:a16="http://schemas.microsoft.com/office/drawing/2014/main" val="2428097394"/>
                  </a:ext>
                </a:extLst>
              </a:tr>
              <a:tr h="151113">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Transplant</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542</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74.7</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72.3</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72.1</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11.3</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6.1</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43.5</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091097"/>
                  </a:ext>
                </a:extLst>
              </a:tr>
              <a:tr h="166236">
                <a:tc gridSpan="6">
                  <a:txBody>
                    <a:bodyPr/>
                    <a:lstStyle/>
                    <a:p>
                      <a:pPr marL="0" marR="0">
                        <a:lnSpc>
                          <a:spcPct val="107000"/>
                        </a:lnSpc>
                        <a:spcBef>
                          <a:spcPts val="0"/>
                        </a:spcBef>
                        <a:spcAft>
                          <a:spcPts val="0"/>
                        </a:spcAft>
                      </a:pPr>
                      <a:r>
                        <a:rPr lang="en-US" sz="950" b="1" dirty="0">
                          <a:effectLst/>
                          <a:latin typeface="Calibri" panose="020F0502020204030204" pitchFamily="34" charset="0"/>
                          <a:ea typeface="Calibri" panose="020F0502020204030204" pitchFamily="34" charset="0"/>
                          <a:cs typeface="Times New Roman" panose="02020603050405020304" pitchFamily="18" charset="0"/>
                        </a:rPr>
                        <a:t>Revascularization – coronary artery bypass graft (CABG)</a:t>
                      </a:r>
                    </a:p>
                  </a:txBody>
                  <a:tcPr marL="18263" marR="18263"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07000"/>
                        </a:lnSpc>
                      </a:pPr>
                      <a:endParaRPr lang="en-US" sz="950">
                        <a:effectLst/>
                        <a:latin typeface="Calibri" panose="020F0502020204030204" pitchFamily="34" charset="0"/>
                      </a:endParaRPr>
                    </a:p>
                  </a:txBody>
                  <a:tcPr marL="18263" marR="18263"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pPr>
                      <a:endParaRPr lang="en-US" sz="950">
                        <a:effectLst/>
                        <a:latin typeface="Calibri" panose="020F0502020204030204" pitchFamily="34" charset="0"/>
                      </a:endParaRPr>
                    </a:p>
                  </a:txBody>
                  <a:tcPr marL="18263" marR="18263"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80181471"/>
                  </a:ext>
                </a:extLst>
              </a:tr>
              <a:tr h="151113">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Hemodialysis</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1,612</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76.4</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75.9</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39.9</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17.6</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4.1</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47.3</a:t>
                      </a:r>
                    </a:p>
                  </a:txBody>
                  <a:tcPr marL="18263" marR="18263" marT="0" marB="0" anchor="ctr">
                    <a:lnL>
                      <a:noFill/>
                    </a:lnL>
                    <a:lnR>
                      <a:noFill/>
                    </a:lnR>
                    <a:lnT>
                      <a:noFill/>
                    </a:lnT>
                    <a:lnB>
                      <a:noFill/>
                    </a:lnB>
                  </a:tcPr>
                </a:tc>
                <a:extLst>
                  <a:ext uri="{0D108BD9-81ED-4DB2-BD59-A6C34878D82A}">
                    <a16:rowId xmlns:a16="http://schemas.microsoft.com/office/drawing/2014/main" val="886192393"/>
                  </a:ext>
                </a:extLst>
              </a:tr>
              <a:tr h="151113">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257</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74.3</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73.2</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38.1</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12.1</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3.5</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47.9</a:t>
                      </a:r>
                    </a:p>
                  </a:txBody>
                  <a:tcPr marL="18263" marR="18263" marT="0" marB="0" anchor="ctr">
                    <a:lnL>
                      <a:noFill/>
                    </a:lnL>
                    <a:lnR>
                      <a:noFill/>
                    </a:lnR>
                    <a:lnT>
                      <a:noFill/>
                    </a:lnT>
                    <a:lnB>
                      <a:noFill/>
                    </a:lnB>
                  </a:tcPr>
                </a:tc>
                <a:extLst>
                  <a:ext uri="{0D108BD9-81ED-4DB2-BD59-A6C34878D82A}">
                    <a16:rowId xmlns:a16="http://schemas.microsoft.com/office/drawing/2014/main" val="1217968556"/>
                  </a:ext>
                </a:extLst>
              </a:tr>
              <a:tr h="151113">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Transplant</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162</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69.1</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67.3</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30.2</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15.4</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5.6</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34.0</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3189723"/>
                  </a:ext>
                </a:extLst>
              </a:tr>
              <a:tr h="161234">
                <a:tc gridSpan="8">
                  <a:txBody>
                    <a:bodyPr/>
                    <a:lstStyle/>
                    <a:p>
                      <a:pPr marL="0" marR="0">
                        <a:lnSpc>
                          <a:spcPct val="107000"/>
                        </a:lnSpc>
                        <a:spcBef>
                          <a:spcPts val="0"/>
                        </a:spcBef>
                        <a:spcAft>
                          <a:spcPts val="0"/>
                        </a:spcAft>
                      </a:pPr>
                      <a:r>
                        <a:rPr lang="en-US" sz="950" b="1" dirty="0">
                          <a:effectLst/>
                          <a:latin typeface="Calibri" panose="020F0502020204030204" pitchFamily="34" charset="0"/>
                          <a:ea typeface="Calibri" panose="020F0502020204030204" pitchFamily="34" charset="0"/>
                          <a:cs typeface="Times New Roman" panose="02020603050405020304" pitchFamily="18" charset="0"/>
                        </a:rPr>
                        <a:t>Implantable cardioverter defibrillators &amp; cardiac resynchronization therapy with defibrillator (ICD/CRT-D)</a:t>
                      </a:r>
                    </a:p>
                  </a:txBody>
                  <a:tcPr marL="18263" marR="18263"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91529501"/>
                  </a:ext>
                </a:extLst>
              </a:tr>
              <a:tr h="151113">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Hemodialysis</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848</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72.2</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55.1</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28.9</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27.0</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8.0</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46.8</a:t>
                      </a:r>
                    </a:p>
                  </a:txBody>
                  <a:tcPr marL="18263" marR="18263" marT="0" marB="0" anchor="ctr">
                    <a:lnL>
                      <a:noFill/>
                    </a:lnL>
                    <a:lnR>
                      <a:noFill/>
                    </a:lnR>
                    <a:lnT>
                      <a:noFill/>
                    </a:lnT>
                    <a:lnB>
                      <a:noFill/>
                    </a:lnB>
                  </a:tcPr>
                </a:tc>
                <a:extLst>
                  <a:ext uri="{0D108BD9-81ED-4DB2-BD59-A6C34878D82A}">
                    <a16:rowId xmlns:a16="http://schemas.microsoft.com/office/drawing/2014/main" val="1174423391"/>
                  </a:ext>
                </a:extLst>
              </a:tr>
              <a:tr h="151113">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74</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66.2</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56.8</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32.4</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14.9</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6.8</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41.9</a:t>
                      </a:r>
                    </a:p>
                  </a:txBody>
                  <a:tcPr marL="18263" marR="18263" marT="0" marB="0" anchor="ctr">
                    <a:lnL>
                      <a:noFill/>
                    </a:lnL>
                    <a:lnR>
                      <a:noFill/>
                    </a:lnR>
                    <a:lnT>
                      <a:noFill/>
                    </a:lnT>
                    <a:lnB>
                      <a:noFill/>
                    </a:lnB>
                  </a:tcPr>
                </a:tc>
                <a:extLst>
                  <a:ext uri="{0D108BD9-81ED-4DB2-BD59-A6C34878D82A}">
                    <a16:rowId xmlns:a16="http://schemas.microsoft.com/office/drawing/2014/main" val="4153805384"/>
                  </a:ext>
                </a:extLst>
              </a:tr>
              <a:tr h="151113">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Transplant</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92</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70.7</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62.0</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27.2</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22.8</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12.0</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41.3</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812051"/>
                  </a:ext>
                </a:extLst>
              </a:tr>
              <a:tr h="161234">
                <a:tc gridSpan="8">
                  <a:txBody>
                    <a:bodyPr/>
                    <a:lstStyle/>
                    <a:p>
                      <a:pPr marL="0" marR="0">
                        <a:lnSpc>
                          <a:spcPct val="107000"/>
                        </a:lnSpc>
                        <a:spcBef>
                          <a:spcPts val="0"/>
                        </a:spcBef>
                        <a:spcAft>
                          <a:spcPts val="0"/>
                        </a:spcAft>
                      </a:pPr>
                      <a:r>
                        <a:rPr lang="en-US" sz="950" b="1" dirty="0">
                          <a:effectLst/>
                          <a:latin typeface="Calibri" panose="020F0502020204030204" pitchFamily="34" charset="0"/>
                          <a:ea typeface="Calibri" panose="020F0502020204030204" pitchFamily="34" charset="0"/>
                          <a:cs typeface="Times New Roman" panose="02020603050405020304" pitchFamily="18" charset="0"/>
                        </a:rPr>
                        <a:t>Carotid artery stenting and carotid artery endarterectomy (CAS/CEA)</a:t>
                      </a:r>
                    </a:p>
                  </a:txBody>
                  <a:tcPr marL="18263" marR="18263"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5533409"/>
                  </a:ext>
                </a:extLst>
              </a:tr>
              <a:tr h="151113">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Hemodialysis</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465</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66.0</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68.8</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51.0</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13.8</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2.6</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42.6</a:t>
                      </a:r>
                    </a:p>
                  </a:txBody>
                  <a:tcPr marL="18263" marR="18263" marT="0" marB="0" anchor="ctr">
                    <a:lnL>
                      <a:noFill/>
                    </a:lnL>
                    <a:lnR>
                      <a:noFill/>
                    </a:lnR>
                    <a:lnT>
                      <a:noFill/>
                    </a:lnT>
                    <a:lnB>
                      <a:noFill/>
                    </a:lnB>
                  </a:tcPr>
                </a:tc>
                <a:extLst>
                  <a:ext uri="{0D108BD9-81ED-4DB2-BD59-A6C34878D82A}">
                    <a16:rowId xmlns:a16="http://schemas.microsoft.com/office/drawing/2014/main" val="27877356"/>
                  </a:ext>
                </a:extLst>
              </a:tr>
              <a:tr h="151113">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0" marR="0"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58</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65.5</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60.3</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37.9</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12.1</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0.0</a:t>
                      </a:r>
                    </a:p>
                  </a:txBody>
                  <a:tcPr marL="18263" marR="18263" marT="0" marB="0" anchor="ctr">
                    <a:lnL>
                      <a:noFill/>
                    </a:lnL>
                    <a:lnR>
                      <a:noFill/>
                    </a:lnR>
                    <a:lnT>
                      <a:noFill/>
                    </a:lnT>
                    <a:lnB>
                      <a:noFill/>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41.4</a:t>
                      </a:r>
                    </a:p>
                  </a:txBody>
                  <a:tcPr marL="18263" marR="18263" marT="0" marB="0" anchor="ctr">
                    <a:lnL>
                      <a:noFill/>
                    </a:lnL>
                    <a:lnR>
                      <a:noFill/>
                    </a:lnR>
                    <a:lnT>
                      <a:noFill/>
                    </a:lnT>
                    <a:lnB>
                      <a:noFill/>
                    </a:lnB>
                  </a:tcPr>
                </a:tc>
                <a:extLst>
                  <a:ext uri="{0D108BD9-81ED-4DB2-BD59-A6C34878D82A}">
                    <a16:rowId xmlns:a16="http://schemas.microsoft.com/office/drawing/2014/main" val="247464017"/>
                  </a:ext>
                </a:extLst>
              </a:tr>
              <a:tr h="151113">
                <a:tc>
                  <a:txBody>
                    <a:bodyPr/>
                    <a:lstStyle/>
                    <a:p>
                      <a:pPr marL="182880" marR="0">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Transplant</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94</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69.1</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64.9</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34.0</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a:effectLst/>
                          <a:latin typeface="Calibri" panose="020F0502020204030204" pitchFamily="34" charset="0"/>
                          <a:ea typeface="Calibri" panose="020F0502020204030204" pitchFamily="34" charset="0"/>
                          <a:cs typeface="Times New Roman" panose="02020603050405020304" pitchFamily="18" charset="0"/>
                        </a:rPr>
                        <a:t>18.1</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12.8</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50" dirty="0">
                          <a:effectLst/>
                          <a:latin typeface="Calibri" panose="020F0502020204030204" pitchFamily="34" charset="0"/>
                          <a:ea typeface="Calibri" panose="020F0502020204030204" pitchFamily="34" charset="0"/>
                          <a:cs typeface="Times New Roman" panose="02020603050405020304" pitchFamily="18" charset="0"/>
                        </a:rPr>
                        <a:t>34.0</a:t>
                      </a:r>
                    </a:p>
                  </a:txBody>
                  <a:tcPr marL="18263" marR="18263"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6485488"/>
                  </a:ext>
                </a:extLst>
              </a:tr>
            </a:tbl>
          </a:graphicData>
        </a:graphic>
      </p:graphicFrame>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sp>
        <p:nvSpPr>
          <p:cNvPr id="6" name="Rectangle 5"/>
          <p:cNvSpPr/>
          <p:nvPr/>
        </p:nvSpPr>
        <p:spPr>
          <a:xfrm>
            <a:off x="3238500" y="571500"/>
            <a:ext cx="2159566" cy="261610"/>
          </a:xfrm>
          <a:prstGeom prst="rect">
            <a:avLst/>
          </a:prstGeom>
        </p:spPr>
        <p:txBody>
          <a:bodyPr wrap="none">
            <a:spAutoFit/>
          </a:bodyPr>
          <a:lstStyle/>
          <a:p>
            <a:pPr marL="457200" lvl="0" indent="-228600" algn="ctr">
              <a:spcBef>
                <a:spcPts val="600"/>
              </a:spcBef>
              <a:spcAft>
                <a:spcPts val="600"/>
              </a:spcAft>
            </a:pPr>
            <a:r>
              <a:rPr lang="en-US" sz="11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(b) Cardiovascular procedures</a:t>
            </a:r>
          </a:p>
        </p:txBody>
      </p:sp>
      <p:sp>
        <p:nvSpPr>
          <p:cNvPr id="9" name="Rectangle 8"/>
          <p:cNvSpPr/>
          <p:nvPr/>
        </p:nvSpPr>
        <p:spPr>
          <a:xfrm>
            <a:off x="114299" y="5105400"/>
            <a:ext cx="8915400" cy="1061829"/>
          </a:xfrm>
          <a:prstGeom prst="rect">
            <a:avLst/>
          </a:prstGeom>
        </p:spPr>
        <p:txBody>
          <a:bodyPr wrap="square">
            <a:spAutoFit/>
          </a:bodyPr>
          <a:lstStyle/>
          <a:p>
            <a:pPr>
              <a:spcBef>
                <a:spcPts val="600"/>
              </a:spcBef>
            </a:pP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peritoneal dialysis, and transplant patients aged 22 and older, who are continuously enrolled in Medicare Parts A, B, and D, and with Medicare as primary payer from January 1, 2016 to December 31, 2016, and ESRD service date is at least 90 days prior to January 1, 2016. Abbreviations: ACEIs/ARBs, Angiotensin converting enzyme inhibitors and angiotensin receptor blockers; AF, atrial fibrillation; AMI, acute myocardial infarction; CAD, coronary artery disease; CABG, coronary artery bypass grafting; CAS/CEA, carotid artery stenting and carotid endarterectomy; CVA/TIA, cerebrovascular accident/transient ischemic attack; CVD, cardiovascular disease; ESRD, end-stage renal disease; HF, heart failure; ICD/CRT-D, implantable cardioverter defibrillators/cardiac resynchronization therapy with defibrillator devices; PAD, peripheral arterial disease; PCI, percutaneous coronary interventions; SCA/VA, sudden cardiac arrest and ventricular arrhythmias; VHD, </a:t>
            </a:r>
            <a:r>
              <a:rPr lang="en-US" sz="9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valvular</a:t>
            </a:r>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heart disease; VTE/PE, venous thromboembolism and pulmonary embolism.</a:t>
            </a:r>
            <a:endParaRPr lang="en-US" sz="900" i="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970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24</a:t>
            </a:fld>
            <a:endParaRPr lang="en-US" dirty="0"/>
          </a:p>
        </p:txBody>
      </p:sp>
      <p:sp>
        <p:nvSpPr>
          <p:cNvPr id="3" name="Title 2"/>
          <p:cNvSpPr>
            <a:spLocks noGrp="1"/>
          </p:cNvSpPr>
          <p:nvPr>
            <p:ph type="title"/>
          </p:nvPr>
        </p:nvSpPr>
        <p:spPr/>
        <p:txBody>
          <a:bodyPr/>
          <a:lstStyle/>
          <a:p>
            <a:r>
              <a:rPr lang="en-US" sz="2400" b="1" dirty="0"/>
              <a:t>vol 2 Figure 8.5 Heart failure in adult ESRD patients by modality, 2012-2016</a:t>
            </a:r>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sp>
        <p:nvSpPr>
          <p:cNvPr id="6" name="Rectangle 5"/>
          <p:cNvSpPr/>
          <p:nvPr/>
        </p:nvSpPr>
        <p:spPr>
          <a:xfrm>
            <a:off x="1028700" y="5157511"/>
            <a:ext cx="7124700"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and peritoneal dialysis patients aged 22 and older, who are continuously enrolled in Medicare Parts A and B, and with Medicare as primary payer from January 1, 2012 to December 31, 2016, and ESRD service date is at least 90 days prior to January 1, 2012.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314700" y="1162174"/>
            <a:ext cx="2781300" cy="338554"/>
          </a:xfrm>
          <a:prstGeom prst="rect">
            <a:avLst/>
          </a:prstGeom>
        </p:spPr>
        <p:txBody>
          <a:bodyPr wrap="square">
            <a:spAutoFit/>
          </a:bodyPr>
          <a:lstStyle/>
          <a:p>
            <a:pPr lvl="0" fontAlgn="base"/>
            <a:r>
              <a:rPr lang="en-US" sz="1600" b="1" dirty="0" smtClean="0">
                <a:solidFill>
                  <a:prstClr val="black"/>
                </a:solidFill>
                <a:latin typeface="Calibri" panose="020F0502020204030204" pitchFamily="34" charset="0"/>
                <a:ea typeface="Times New Roman" panose="02020603050405020304" pitchFamily="18" charset="0"/>
                <a:cs typeface="Segoe UI" panose="020B0502040204020203" pitchFamily="34" charset="0"/>
              </a:rPr>
              <a:t>(a) </a:t>
            </a:r>
            <a:r>
              <a:rPr lang="en-US" sz="1600" b="1" dirty="0"/>
              <a:t>Hemodialysis patients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711448"/>
            <a:ext cx="6858014" cy="3435103"/>
          </a:xfrm>
          <a:prstGeom prst="rect">
            <a:avLst/>
          </a:prstGeom>
        </p:spPr>
      </p:pic>
    </p:spTree>
    <p:extLst>
      <p:ext uri="{BB962C8B-B14F-4D97-AF65-F5344CB8AC3E}">
        <p14:creationId xmlns:p14="http://schemas.microsoft.com/office/powerpoint/2010/main" val="2961573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25</a:t>
            </a:fld>
            <a:endParaRPr lang="en-US" dirty="0"/>
          </a:p>
        </p:txBody>
      </p:sp>
      <p:sp>
        <p:nvSpPr>
          <p:cNvPr id="3" name="Title 2"/>
          <p:cNvSpPr>
            <a:spLocks noGrp="1"/>
          </p:cNvSpPr>
          <p:nvPr>
            <p:ph type="title"/>
          </p:nvPr>
        </p:nvSpPr>
        <p:spPr/>
        <p:txBody>
          <a:bodyPr/>
          <a:lstStyle/>
          <a:p>
            <a:r>
              <a:rPr lang="en-US" sz="2400" b="1" dirty="0"/>
              <a:t>vol 2 Figure 8.5 Heart failure in adult ESRD patients by modality, 2012-2016</a:t>
            </a:r>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sp>
        <p:nvSpPr>
          <p:cNvPr id="6" name="Rectangle 5"/>
          <p:cNvSpPr/>
          <p:nvPr/>
        </p:nvSpPr>
        <p:spPr>
          <a:xfrm>
            <a:off x="1142993" y="5146551"/>
            <a:ext cx="6858014" cy="830997"/>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and peritoneal dialysis patients aged 22 and older, who are continuously enrolled in Medicare Parts A and B, and with Medicare as primary payer from January 1, 2012 to December 31, 2016, and ESRD service date is at least 90 days prior to January 1, 2012. Abbreviation: ESRD, end-stage renal disease.</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099743" y="1175003"/>
            <a:ext cx="2751844" cy="338554"/>
          </a:xfrm>
          <a:prstGeom prst="rect">
            <a:avLst/>
          </a:prstGeom>
        </p:spPr>
        <p:txBody>
          <a:bodyPr wrap="none">
            <a:spAutoFit/>
          </a:bodyPr>
          <a:lstStyle/>
          <a:p>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(b) </a:t>
            </a:r>
            <a:r>
              <a:rPr lang="en-US" sz="1600" b="1" dirty="0"/>
              <a:t>Peritoneal dialysis patients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993" y="1711448"/>
            <a:ext cx="6858014" cy="3435103"/>
          </a:xfrm>
          <a:prstGeom prst="rect">
            <a:avLst/>
          </a:prstGeom>
        </p:spPr>
      </p:pic>
    </p:spTree>
    <p:extLst>
      <p:ext uri="{BB962C8B-B14F-4D97-AF65-F5344CB8AC3E}">
        <p14:creationId xmlns:p14="http://schemas.microsoft.com/office/powerpoint/2010/main" val="4019315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3</a:t>
            </a:fld>
            <a:endParaRPr lang="en-US" dirty="0"/>
          </a:p>
        </p:txBody>
      </p:sp>
      <p:sp>
        <p:nvSpPr>
          <p:cNvPr id="3" name="Title 2"/>
          <p:cNvSpPr>
            <a:spLocks noGrp="1"/>
          </p:cNvSpPr>
          <p:nvPr>
            <p:ph type="title"/>
          </p:nvPr>
        </p:nvSpPr>
        <p:spPr>
          <a:xfrm>
            <a:off x="0" y="76201"/>
            <a:ext cx="9067800" cy="762000"/>
          </a:xfrm>
        </p:spPr>
        <p:txBody>
          <a:bodyPr/>
          <a:lstStyle/>
          <a:p>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8.2 Prevalence of cardiovascular diseases in adult ESRD patients, by age, 2016</a:t>
            </a:r>
            <a:b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1100" y="1028700"/>
            <a:ext cx="6222444" cy="4036253"/>
          </a:xfrm>
        </p:spPr>
      </p:pic>
      <p:sp>
        <p:nvSpPr>
          <p:cNvPr id="5" name="Footer Placeholder 4"/>
          <p:cNvSpPr>
            <a:spLocks noGrp="1"/>
          </p:cNvSpPr>
          <p:nvPr>
            <p:ph type="ftr" sz="quarter" idx="3"/>
          </p:nvPr>
        </p:nvSpPr>
        <p:spPr/>
        <p:txBody>
          <a:bodyPr/>
          <a:lstStyle/>
          <a:p>
            <a:r>
              <a:rPr lang="en-US" smtClean="0"/>
              <a:t>2018 Annual Data Report </a:t>
            </a:r>
            <a:br>
              <a:rPr lang="en-US" smtClean="0"/>
            </a:br>
            <a:r>
              <a:rPr lang="en-US" smtClean="0"/>
              <a:t>Volume 2 ESRD, Chapter 1</a:t>
            </a:r>
            <a:endParaRPr lang="en-US" dirty="0" smtClean="0"/>
          </a:p>
        </p:txBody>
      </p:sp>
      <p:sp>
        <p:nvSpPr>
          <p:cNvPr id="7" name="Rectangle 6"/>
          <p:cNvSpPr/>
          <p:nvPr/>
        </p:nvSpPr>
        <p:spPr>
          <a:xfrm>
            <a:off x="3276600" y="838200"/>
            <a:ext cx="2330766" cy="338554"/>
          </a:xfrm>
          <a:prstGeom prst="rect">
            <a:avLst/>
          </a:prstGeom>
        </p:spPr>
        <p:txBody>
          <a:bodyPr wrap="none">
            <a:spAutoFit/>
          </a:bodyPr>
          <a:lstStyle/>
          <a:p>
            <a:pPr lvl="0"/>
            <a:r>
              <a:rPr lang="en-US" sz="1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 Hemodialysis patients</a:t>
            </a:r>
            <a:endParaRPr lang="en-US" sz="2800" b="1" dirty="0">
              <a:solidFill>
                <a:prstClr val="black"/>
              </a:solidFill>
            </a:endParaRPr>
          </a:p>
        </p:txBody>
      </p:sp>
      <p:sp>
        <p:nvSpPr>
          <p:cNvPr id="8" name="Rectangle 7"/>
          <p:cNvSpPr/>
          <p:nvPr/>
        </p:nvSpPr>
        <p:spPr>
          <a:xfrm>
            <a:off x="0" y="5042981"/>
            <a:ext cx="9144000" cy="938719"/>
          </a:xfrm>
          <a:prstGeom prst="rect">
            <a:avLst/>
          </a:prstGeom>
        </p:spPr>
        <p:txBody>
          <a:bodyPr wrap="square">
            <a:spAutoFit/>
          </a:bodyPr>
          <a:lstStyle/>
          <a:p>
            <a:pPr lvl="0">
              <a:tabLst>
                <a:tab pos="5943600" algn="l"/>
              </a:tabLst>
            </a:pPr>
            <a:r>
              <a:rPr lang="en-US" sz="11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and peritoneal dialysis patients aged 22 and older, who are continuously enrolled in Medicare Parts A and B, and with Medicare as primary payer from January 1, </a:t>
            </a:r>
            <a:r>
              <a:rPr lang="en-US" sz="1100" i="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 </a:t>
            </a:r>
            <a:r>
              <a:rPr lang="en-US" sz="11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to December 31, </a:t>
            </a:r>
            <a:r>
              <a:rPr lang="en-US" sz="1100" i="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 </a:t>
            </a:r>
            <a:r>
              <a:rPr lang="en-US" sz="11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and ESRD service date is at least 90 days prior to January 1, </a:t>
            </a:r>
            <a:r>
              <a:rPr lang="en-US" sz="1100" i="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 </a:t>
            </a:r>
            <a:r>
              <a:rPr lang="en-US" sz="11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Abbreviations: AF, atrial fibrillation; AMI, acute myocardial infarction; CAD, coronary artery disease; CVA/TIA, cerebrovascular accident/transient ischemic attack; CVD, cardiovascular disease; HD, hemodialysis; HF, heart failure; PAD, peripheral arterial disease; PD, peritoneal dialysis; SCA/VA, sudden cardiac arrest and ventricular arrhythmias; VHD, </a:t>
            </a:r>
            <a:r>
              <a:rPr lang="en-US" sz="1100" i="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valvular</a:t>
            </a:r>
            <a:r>
              <a:rPr lang="en-US" sz="11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heart disease; VTE/PE, venous thromboembolism and pulmonary embolism.</a:t>
            </a:r>
          </a:p>
        </p:txBody>
      </p:sp>
    </p:spTree>
    <p:extLst>
      <p:ext uri="{BB962C8B-B14F-4D97-AF65-F5344CB8AC3E}">
        <p14:creationId xmlns:p14="http://schemas.microsoft.com/office/powerpoint/2010/main" val="1941528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4</a:t>
            </a:fld>
            <a:endParaRPr lang="en-US" dirty="0"/>
          </a:p>
        </p:txBody>
      </p:sp>
      <p:sp>
        <p:nvSpPr>
          <p:cNvPr id="3" name="Title 2"/>
          <p:cNvSpPr>
            <a:spLocks noGrp="1"/>
          </p:cNvSpPr>
          <p:nvPr>
            <p:ph type="title"/>
          </p:nvPr>
        </p:nvSpPr>
        <p:spPr>
          <a:xfrm>
            <a:off x="0" y="76200"/>
            <a:ext cx="9144000" cy="650796"/>
          </a:xfrm>
        </p:spPr>
        <p:txBody>
          <a:bodyPr/>
          <a:lstStyle/>
          <a:p>
            <a: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8.2 Prevalence of cardiovascular diseases in adult ESRD patients, by age, 2016</a:t>
            </a:r>
            <a:br>
              <a:rPr lang="en-US" sz="24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13241" y="873400"/>
            <a:ext cx="6759160" cy="4384400"/>
          </a:xfrm>
        </p:spPr>
      </p:pic>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sp>
        <p:nvSpPr>
          <p:cNvPr id="6" name="Rectangle 5"/>
          <p:cNvSpPr/>
          <p:nvPr/>
        </p:nvSpPr>
        <p:spPr>
          <a:xfrm>
            <a:off x="3276600" y="835223"/>
            <a:ext cx="2437399" cy="307777"/>
          </a:xfrm>
          <a:prstGeom prst="rect">
            <a:avLst/>
          </a:prstGeom>
        </p:spPr>
        <p:txBody>
          <a:bodyPr wrap="none">
            <a:spAutoFit/>
          </a:bodyPr>
          <a:lstStyle/>
          <a:p>
            <a:pPr lvl="0"/>
            <a:r>
              <a:rPr lang="en-US" sz="1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 Peritoneal dialysis patients</a:t>
            </a:r>
            <a:endParaRPr lang="en-US" sz="2400" b="1" dirty="0">
              <a:solidFill>
                <a:prstClr val="black"/>
              </a:solidFill>
            </a:endParaRPr>
          </a:p>
        </p:txBody>
      </p:sp>
      <p:sp>
        <p:nvSpPr>
          <p:cNvPr id="8" name="Rectangle 7"/>
          <p:cNvSpPr/>
          <p:nvPr/>
        </p:nvSpPr>
        <p:spPr>
          <a:xfrm>
            <a:off x="76200" y="5195381"/>
            <a:ext cx="9029700" cy="938719"/>
          </a:xfrm>
          <a:prstGeom prst="rect">
            <a:avLst/>
          </a:prstGeom>
        </p:spPr>
        <p:txBody>
          <a:bodyPr wrap="square">
            <a:spAutoFit/>
          </a:bodyPr>
          <a:lstStyle/>
          <a:p>
            <a:pPr lvl="0">
              <a:tabLst>
                <a:tab pos="5943600" algn="l"/>
              </a:tabLst>
            </a:pPr>
            <a:r>
              <a:rPr lang="en-US" sz="11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and peritoneal dialysis patients aged 22 and older, who are continuously enrolled in Medicare Parts A and B, and with Medicare as primary payer from January 1, </a:t>
            </a:r>
            <a:r>
              <a:rPr lang="en-US" sz="1100" i="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 </a:t>
            </a:r>
            <a:r>
              <a:rPr lang="en-US" sz="11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to December 31, </a:t>
            </a:r>
            <a:r>
              <a:rPr lang="en-US" sz="1100" i="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 </a:t>
            </a:r>
            <a:r>
              <a:rPr lang="en-US" sz="11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and ESRD service date is at least 90 days prior to January 1, </a:t>
            </a:r>
            <a:r>
              <a:rPr lang="en-US" sz="1100" i="1"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 </a:t>
            </a:r>
            <a:r>
              <a:rPr lang="en-US" sz="11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Abbreviations: AF, atrial fibrillation; AMI, acute myocardial infarction; CAD, coronary artery disease; CVA/TIA, cerebrovascular accident/transient ischemic attack; CVD, cardiovascular disease; HD, hemodialysis; HF, heart failure; PAD, peripheral arterial disease; PD, peritoneal dialysis; SCA/VA, sudden cardiac arrest and ventricular arrhythmias; VHD, </a:t>
            </a:r>
            <a:r>
              <a:rPr lang="en-US" sz="1100" i="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valvular</a:t>
            </a:r>
            <a:r>
              <a:rPr lang="en-US" sz="11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heart disease; VTE/PE, venous thromboembolism and pulmonary embolism.</a:t>
            </a:r>
          </a:p>
        </p:txBody>
      </p:sp>
    </p:spTree>
    <p:extLst>
      <p:ext uri="{BB962C8B-B14F-4D97-AF65-F5344CB8AC3E}">
        <p14:creationId xmlns:p14="http://schemas.microsoft.com/office/powerpoint/2010/main" val="312618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5</a:t>
            </a:fld>
            <a:endParaRPr lang="en-US" dirty="0"/>
          </a:p>
        </p:txBody>
      </p:sp>
      <p:sp>
        <p:nvSpPr>
          <p:cNvPr id="3" name="Title 2"/>
          <p:cNvSpPr>
            <a:spLocks noGrp="1"/>
          </p:cNvSpPr>
          <p:nvPr>
            <p:ph type="title"/>
          </p:nvPr>
        </p:nvSpPr>
        <p:spPr>
          <a:xfrm>
            <a:off x="457200" y="40518"/>
            <a:ext cx="8229600" cy="639762"/>
          </a:xfrm>
        </p:spPr>
        <p:txBody>
          <a:bodyPr/>
          <a:lstStyle/>
          <a:p>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Table 8.1 Prevalence of (a) cardiovascular comorbidities &amp; (b) cardiovascular procedures in adult ESRD patients, by treatment modality, age, race, &amp; sex, </a:t>
            </a:r>
            <a:r>
              <a:rPr lang="en-US" sz="16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 </a:t>
            </a:r>
            <a: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(cont.)</a:t>
            </a:r>
            <a:br>
              <a:rPr lang="en-US" sz="16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2952235"/>
              </p:ext>
            </p:extLst>
          </p:nvPr>
        </p:nvGraphicFramePr>
        <p:xfrm>
          <a:off x="743898" y="571500"/>
          <a:ext cx="7656203" cy="5485167"/>
        </p:xfrm>
        <a:graphic>
          <a:graphicData uri="http://schemas.openxmlformats.org/drawingml/2006/table">
            <a:tbl>
              <a:tblPr firstRow="1" firstCol="1" bandRow="1"/>
              <a:tblGrid>
                <a:gridCol w="1375412">
                  <a:extLst>
                    <a:ext uri="{9D8B030D-6E8A-4147-A177-3AD203B41FA5}">
                      <a16:colId xmlns:a16="http://schemas.microsoft.com/office/drawing/2014/main" val="2788059898"/>
                    </a:ext>
                  </a:extLst>
                </a:gridCol>
                <a:gridCol w="558811">
                  <a:extLst>
                    <a:ext uri="{9D8B030D-6E8A-4147-A177-3AD203B41FA5}">
                      <a16:colId xmlns:a16="http://schemas.microsoft.com/office/drawing/2014/main" val="2214502382"/>
                    </a:ext>
                  </a:extLst>
                </a:gridCol>
                <a:gridCol w="441251">
                  <a:extLst>
                    <a:ext uri="{9D8B030D-6E8A-4147-A177-3AD203B41FA5}">
                      <a16:colId xmlns:a16="http://schemas.microsoft.com/office/drawing/2014/main" val="1257921353"/>
                    </a:ext>
                  </a:extLst>
                </a:gridCol>
                <a:gridCol w="593151">
                  <a:extLst>
                    <a:ext uri="{9D8B030D-6E8A-4147-A177-3AD203B41FA5}">
                      <a16:colId xmlns:a16="http://schemas.microsoft.com/office/drawing/2014/main" val="3774674854"/>
                    </a:ext>
                  </a:extLst>
                </a:gridCol>
                <a:gridCol w="493441">
                  <a:extLst>
                    <a:ext uri="{9D8B030D-6E8A-4147-A177-3AD203B41FA5}">
                      <a16:colId xmlns:a16="http://schemas.microsoft.com/office/drawing/2014/main" val="266716590"/>
                    </a:ext>
                  </a:extLst>
                </a:gridCol>
                <a:gridCol w="492913">
                  <a:extLst>
                    <a:ext uri="{9D8B030D-6E8A-4147-A177-3AD203B41FA5}">
                      <a16:colId xmlns:a16="http://schemas.microsoft.com/office/drawing/2014/main" val="2109979122"/>
                    </a:ext>
                  </a:extLst>
                </a:gridCol>
                <a:gridCol w="493441">
                  <a:extLst>
                    <a:ext uri="{9D8B030D-6E8A-4147-A177-3AD203B41FA5}">
                      <a16:colId xmlns:a16="http://schemas.microsoft.com/office/drawing/2014/main" val="4180617821"/>
                    </a:ext>
                  </a:extLst>
                </a:gridCol>
                <a:gridCol w="315913">
                  <a:extLst>
                    <a:ext uri="{9D8B030D-6E8A-4147-A177-3AD203B41FA5}">
                      <a16:colId xmlns:a16="http://schemas.microsoft.com/office/drawing/2014/main" val="229907908"/>
                    </a:ext>
                  </a:extLst>
                </a:gridCol>
                <a:gridCol w="492913">
                  <a:extLst>
                    <a:ext uri="{9D8B030D-6E8A-4147-A177-3AD203B41FA5}">
                      <a16:colId xmlns:a16="http://schemas.microsoft.com/office/drawing/2014/main" val="2213288144"/>
                    </a:ext>
                  </a:extLst>
                </a:gridCol>
                <a:gridCol w="319087">
                  <a:extLst>
                    <a:ext uri="{9D8B030D-6E8A-4147-A177-3AD203B41FA5}">
                      <a16:colId xmlns:a16="http://schemas.microsoft.com/office/drawing/2014/main" val="3923089417"/>
                    </a:ext>
                  </a:extLst>
                </a:gridCol>
                <a:gridCol w="288925">
                  <a:extLst>
                    <a:ext uri="{9D8B030D-6E8A-4147-A177-3AD203B41FA5}">
                      <a16:colId xmlns:a16="http://schemas.microsoft.com/office/drawing/2014/main" val="3337140873"/>
                    </a:ext>
                  </a:extLst>
                </a:gridCol>
                <a:gridCol w="311150">
                  <a:extLst>
                    <a:ext uri="{9D8B030D-6E8A-4147-A177-3AD203B41FA5}">
                      <a16:colId xmlns:a16="http://schemas.microsoft.com/office/drawing/2014/main" val="2537706949"/>
                    </a:ext>
                  </a:extLst>
                </a:gridCol>
                <a:gridCol w="492913">
                  <a:extLst>
                    <a:ext uri="{9D8B030D-6E8A-4147-A177-3AD203B41FA5}">
                      <a16:colId xmlns:a16="http://schemas.microsoft.com/office/drawing/2014/main" val="1038764394"/>
                    </a:ext>
                  </a:extLst>
                </a:gridCol>
                <a:gridCol w="493441">
                  <a:extLst>
                    <a:ext uri="{9D8B030D-6E8A-4147-A177-3AD203B41FA5}">
                      <a16:colId xmlns:a16="http://schemas.microsoft.com/office/drawing/2014/main" val="2980845201"/>
                    </a:ext>
                  </a:extLst>
                </a:gridCol>
                <a:gridCol w="493441">
                  <a:extLst>
                    <a:ext uri="{9D8B030D-6E8A-4147-A177-3AD203B41FA5}">
                      <a16:colId xmlns:a16="http://schemas.microsoft.com/office/drawing/2014/main" val="1629073385"/>
                    </a:ext>
                  </a:extLst>
                </a:gridCol>
              </a:tblGrid>
              <a:tr h="149406">
                <a:tc gridSpan="15">
                  <a:txBody>
                    <a:bodyPr/>
                    <a:lstStyle/>
                    <a:p>
                      <a:pPr marL="342900" marR="0" lvl="0" indent="-342900" algn="ctr" fontAlgn="base">
                        <a:lnSpc>
                          <a:spcPct val="107000"/>
                        </a:lnSpc>
                        <a:spcBef>
                          <a:spcPts val="300"/>
                        </a:spcBef>
                        <a:spcAft>
                          <a:spcPts val="300"/>
                        </a:spcAft>
                        <a:buFont typeface="+mj-lt"/>
                        <a:buAutoNum type="alphaLcParenBoth"/>
                      </a:pPr>
                      <a:r>
                        <a:rPr lang="en-US" sz="900" b="1" u="none" strike="noStrike" kern="0" spc="0" dirty="0">
                          <a:effectLst/>
                          <a:latin typeface="Calibri" panose="020F0502020204030204" pitchFamily="34" charset="0"/>
                          <a:ea typeface="Times New Roman" panose="02020603050405020304" pitchFamily="18" charset="0"/>
                          <a:cs typeface="Segoe UI" panose="020B0502040204020203" pitchFamily="34" charset="0"/>
                        </a:rPr>
                        <a:t>Cardiovascular comorbidities</a:t>
                      </a:r>
                      <a:endParaRPr lang="en-US" sz="1000" b="1" u="none" strike="noStrike" kern="0" spc="0" dirty="0">
                        <a:effectLst/>
                        <a:latin typeface="Calibri" panose="020F0502020204030204" pitchFamily="34" charset="0"/>
                        <a:ea typeface="Times New Roman" panose="02020603050405020304" pitchFamily="18" charset="0"/>
                        <a:cs typeface="Segoe UI" panose="020B0502040204020203" pitchFamily="34" charset="0"/>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46226704"/>
                  </a:ext>
                </a:extLst>
              </a:tr>
              <a:tr h="149406">
                <a:tc>
                  <a:txBody>
                    <a:bodyPr/>
                    <a:lstStyle/>
                    <a:p>
                      <a:pPr>
                        <a:lnSpc>
                          <a:spcPct val="107000"/>
                        </a:lnSpc>
                      </a:pPr>
                      <a:endParaRPr lang="en-US" sz="1000" dirty="0">
                        <a:effectLst/>
                        <a:latin typeface="Calibri" panose="020F0502020204030204" pitchFamily="34" charset="0"/>
                      </a:endParaRPr>
                    </a:p>
                  </a:txBody>
                  <a:tcPr marL="0" marR="0" marT="0" marB="0" anchor="ctr">
                    <a:lnL>
                      <a:noFill/>
                    </a:lnL>
                    <a:lnR>
                      <a:noFill/>
                    </a:lnR>
                    <a:lnT>
                      <a:noFill/>
                    </a:lnT>
                    <a:lnB>
                      <a:noFill/>
                    </a:lnB>
                  </a:tcPr>
                </a:tc>
                <a:tc rowSpan="2">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 Patients</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Percentage of patients (%)</a:t>
                      </a:r>
                      <a:endParaRPr lang="en-US" sz="105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8710635"/>
                  </a:ext>
                </a:extLst>
              </a:tr>
              <a:tr h="213085">
                <a:tc>
                  <a:txBody>
                    <a:bodyPr/>
                    <a:lstStyle/>
                    <a:p>
                      <a:pPr>
                        <a:lnSpc>
                          <a:spcPct val="107000"/>
                        </a:lnSpc>
                      </a:pPr>
                      <a:endParaRPr lang="en-US" sz="1000" dirty="0">
                        <a:effectLst/>
                        <a:latin typeface="Calibri" panose="020F0502020204030204" pitchFamily="34"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Overall</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22-44</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45-64</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65-74</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75+</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White</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Black</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AI/AN</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Asian</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NH/PI</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Other</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Male</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Female</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921724"/>
                  </a:ext>
                </a:extLst>
              </a:tr>
              <a:tr h="133219">
                <a:tc>
                  <a:txBody>
                    <a:bodyPr/>
                    <a:lstStyle/>
                    <a:p>
                      <a:pPr marL="0" marR="0">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Any CVD</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17952084"/>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Hemodialysis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218,720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68.3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639319945"/>
                  </a:ext>
                </a:extLst>
              </a:tr>
              <a:tr h="143179">
                <a:tc>
                  <a:txBody>
                    <a:bodyPr/>
                    <a:lstStyle/>
                    <a:p>
                      <a:pPr marL="18288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Peritoneal dialysis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22,023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57.7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733710598"/>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Transplant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75,313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65.7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8592965"/>
                  </a:ext>
                </a:extLst>
              </a:tr>
              <a:tr h="133219">
                <a:tc gridSpan="2">
                  <a:txBody>
                    <a:bodyPr/>
                    <a:lstStyle/>
                    <a:p>
                      <a:pPr marL="0" marR="0">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Coronary artery disease (CAD)</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04482142"/>
                  </a:ext>
                </a:extLst>
              </a:tr>
              <a:tr h="143179">
                <a:tc>
                  <a:txBody>
                    <a:bodyPr/>
                    <a:lstStyle/>
                    <a:p>
                      <a:pPr marL="182880" marR="0">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Hemodialysis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218,720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785971021"/>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Peritoneal dialysis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22,023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4138379153"/>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Transplant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75,313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6276679"/>
                  </a:ext>
                </a:extLst>
              </a:tr>
              <a:tr h="133219">
                <a:tc gridSpan="2">
                  <a:txBody>
                    <a:bodyPr/>
                    <a:lstStyle/>
                    <a:p>
                      <a:pPr marL="0" marR="0">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Acute myocardial infarction (AMI)</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89369798"/>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Hemodialysis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218,720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4193091252"/>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Peritoneal dialysis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22,023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54428828"/>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Transplant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75,313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0338177"/>
                  </a:ext>
                </a:extLst>
              </a:tr>
              <a:tr h="133219">
                <a:tc>
                  <a:txBody>
                    <a:bodyPr/>
                    <a:lstStyle/>
                    <a:p>
                      <a:pPr marL="0" marR="0">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Heart failure (HF)</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80662704"/>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Hemodialysis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218,720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481952182"/>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Peritoneal dialysis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22,023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75492220"/>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Transplant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75,313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77320"/>
                  </a:ext>
                </a:extLst>
              </a:tr>
              <a:tr h="133219">
                <a:tc>
                  <a:txBody>
                    <a:bodyPr/>
                    <a:lstStyle/>
                    <a:p>
                      <a:pPr marL="0" marR="0">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Valvular heart disease (VHD)</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63033266"/>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Hemodialysis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218,720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3900783727"/>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Peritoneal dialysis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22,023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72981483"/>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Transplant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75,313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8086359"/>
                  </a:ext>
                </a:extLst>
              </a:tr>
              <a:tr h="133219">
                <a:tc gridSpan="4">
                  <a:txBody>
                    <a:bodyPr/>
                    <a:lstStyle/>
                    <a:p>
                      <a:pPr marL="0" marR="0">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Cerebrovascular accident/transient ischemic attack (CVA/TIA)</a:t>
                      </a:r>
                      <a:endParaRPr lang="en-US" sz="10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00177294"/>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Hemodialysis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218,720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305356804"/>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Peritoneal dialysis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22,023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1864747497"/>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Transplant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75,313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0884971"/>
                  </a:ext>
                </a:extLst>
              </a:tr>
              <a:tr h="133219">
                <a:tc gridSpan="2">
                  <a:txBody>
                    <a:bodyPr/>
                    <a:lstStyle/>
                    <a:p>
                      <a:pPr marL="0" marR="0" algn="just">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Peripheral artery disease (PAD)</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63658386"/>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Hemodialysis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218,720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37.9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911226315"/>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Peritoneal dialysis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22,023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247801684"/>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Transplant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75,313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6446287"/>
                  </a:ext>
                </a:extLst>
              </a:tr>
              <a:tr h="133219">
                <a:tc>
                  <a:txBody>
                    <a:bodyPr/>
                    <a:lstStyle/>
                    <a:p>
                      <a:pPr marL="0" marR="0">
                        <a:lnSpc>
                          <a:spcPct val="107000"/>
                        </a:lnSpc>
                        <a:spcBef>
                          <a:spcPts val="0"/>
                        </a:spcBef>
                        <a:spcAft>
                          <a:spcPts val="0"/>
                        </a:spcAft>
                      </a:pPr>
                      <a:r>
                        <a:rPr lang="en-US" sz="900" b="1">
                          <a:effectLst/>
                          <a:latin typeface="Calibri" panose="020F0502020204030204" pitchFamily="34" charset="0"/>
                          <a:ea typeface="Calibri" panose="020F0502020204030204" pitchFamily="34" charset="0"/>
                          <a:cs typeface="Times New Roman" panose="02020603050405020304" pitchFamily="18" charset="0"/>
                        </a:rPr>
                        <a:t>Atrial fibrillation (AF)</a:t>
                      </a:r>
                      <a:endParaRPr lang="en-US" sz="1000" b="1">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67873543"/>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Hemodialysis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218,720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18.9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581446029"/>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Peritoneal dialysis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22,023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a:noFill/>
                    </a:lnB>
                  </a:tcPr>
                </a:tc>
                <a:extLst>
                  <a:ext uri="{0D108BD9-81ED-4DB2-BD59-A6C34878D82A}">
                    <a16:rowId xmlns:a16="http://schemas.microsoft.com/office/drawing/2014/main" val="2988106156"/>
                  </a:ext>
                </a:extLst>
              </a:tr>
              <a:tr h="143179">
                <a:tc>
                  <a:txBody>
                    <a:bodyPr/>
                    <a:lstStyle/>
                    <a:p>
                      <a:pPr marL="182880" marR="0">
                        <a:lnSpc>
                          <a:spcPct val="107000"/>
                        </a:lnSpc>
                        <a:spcBef>
                          <a:spcPts val="0"/>
                        </a:spcBef>
                        <a:spcAft>
                          <a:spcPts val="0"/>
                        </a:spcAft>
                      </a:pPr>
                      <a:r>
                        <a:rPr lang="en-US" sz="900">
                          <a:effectLst/>
                          <a:latin typeface="Calibri" panose="020F0502020204030204" pitchFamily="34" charset="0"/>
                          <a:ea typeface="Calibri" panose="020F0502020204030204" pitchFamily="34" charset="0"/>
                          <a:cs typeface="Times New Roman" panose="02020603050405020304" pitchFamily="18" charset="0"/>
                        </a:rPr>
                        <a:t>Transplant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75,313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6780681"/>
                  </a:ext>
                </a:extLst>
              </a:tr>
            </a:tbl>
          </a:graphicData>
        </a:graphic>
      </p:graphicFrame>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spTree>
    <p:extLst>
      <p:ext uri="{BB962C8B-B14F-4D97-AF65-F5344CB8AC3E}">
        <p14:creationId xmlns:p14="http://schemas.microsoft.com/office/powerpoint/2010/main" val="4020497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6</a:t>
            </a:fld>
            <a:endParaRPr lang="en-US" dirty="0"/>
          </a:p>
        </p:txBody>
      </p:sp>
      <p:sp>
        <p:nvSpPr>
          <p:cNvPr id="3" name="Title 2"/>
          <p:cNvSpPr>
            <a:spLocks noGrp="1"/>
          </p:cNvSpPr>
          <p:nvPr>
            <p:ph type="title"/>
          </p:nvPr>
        </p:nvSpPr>
        <p:spPr>
          <a:xfrm>
            <a:off x="190500" y="76200"/>
            <a:ext cx="8801100" cy="762000"/>
          </a:xfrm>
        </p:spPr>
        <p:txBody>
          <a:bodyPr/>
          <a:lstStyle/>
          <a:p>
            <a:r>
              <a:rPr lang="en-US" sz="19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Table 8.1 Prevalence of (a) cardiovascular comorbidities &amp; (b) cardiovascular procedures in adult ESRD patients, by treatment modality, age, race, &amp; sex, </a:t>
            </a:r>
            <a:r>
              <a:rPr lang="en-US" sz="19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2016</a:t>
            </a:r>
            <a:r>
              <a:rPr lang="en-US"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a:r>
            <a:br>
              <a:rPr lang="en-US"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45680845"/>
              </p:ext>
            </p:extLst>
          </p:nvPr>
        </p:nvGraphicFramePr>
        <p:xfrm>
          <a:off x="266703" y="761999"/>
          <a:ext cx="8684805" cy="4684649"/>
        </p:xfrm>
        <a:graphic>
          <a:graphicData uri="http://schemas.openxmlformats.org/drawingml/2006/table">
            <a:tbl>
              <a:tblPr firstRow="1" firstCol="1" bandRow="1"/>
              <a:tblGrid>
                <a:gridCol w="1202433">
                  <a:extLst>
                    <a:ext uri="{9D8B030D-6E8A-4147-A177-3AD203B41FA5}">
                      <a16:colId xmlns:a16="http://schemas.microsoft.com/office/drawing/2014/main" val="1920018146"/>
                    </a:ext>
                  </a:extLst>
                </a:gridCol>
                <a:gridCol w="606733">
                  <a:extLst>
                    <a:ext uri="{9D8B030D-6E8A-4147-A177-3AD203B41FA5}">
                      <a16:colId xmlns:a16="http://schemas.microsoft.com/office/drawing/2014/main" val="3272779290"/>
                    </a:ext>
                  </a:extLst>
                </a:gridCol>
                <a:gridCol w="496417">
                  <a:extLst>
                    <a:ext uri="{9D8B030D-6E8A-4147-A177-3AD203B41FA5}">
                      <a16:colId xmlns:a16="http://schemas.microsoft.com/office/drawing/2014/main" val="253690897"/>
                    </a:ext>
                  </a:extLst>
                </a:gridCol>
                <a:gridCol w="497644">
                  <a:extLst>
                    <a:ext uri="{9D8B030D-6E8A-4147-A177-3AD203B41FA5}">
                      <a16:colId xmlns:a16="http://schemas.microsoft.com/office/drawing/2014/main" val="1708061411"/>
                    </a:ext>
                  </a:extLst>
                </a:gridCol>
                <a:gridCol w="533189">
                  <a:extLst>
                    <a:ext uri="{9D8B030D-6E8A-4147-A177-3AD203B41FA5}">
                      <a16:colId xmlns:a16="http://schemas.microsoft.com/office/drawing/2014/main" val="1551629474"/>
                    </a:ext>
                  </a:extLst>
                </a:gridCol>
                <a:gridCol w="533189">
                  <a:extLst>
                    <a:ext uri="{9D8B030D-6E8A-4147-A177-3AD203B41FA5}">
                      <a16:colId xmlns:a16="http://schemas.microsoft.com/office/drawing/2014/main" val="1584918942"/>
                    </a:ext>
                  </a:extLst>
                </a:gridCol>
                <a:gridCol w="533189">
                  <a:extLst>
                    <a:ext uri="{9D8B030D-6E8A-4147-A177-3AD203B41FA5}">
                      <a16:colId xmlns:a16="http://schemas.microsoft.com/office/drawing/2014/main" val="4131795576"/>
                    </a:ext>
                  </a:extLst>
                </a:gridCol>
                <a:gridCol w="533189">
                  <a:extLst>
                    <a:ext uri="{9D8B030D-6E8A-4147-A177-3AD203B41FA5}">
                      <a16:colId xmlns:a16="http://schemas.microsoft.com/office/drawing/2014/main" val="1648293370"/>
                    </a:ext>
                  </a:extLst>
                </a:gridCol>
                <a:gridCol w="569912">
                  <a:extLst>
                    <a:ext uri="{9D8B030D-6E8A-4147-A177-3AD203B41FA5}">
                      <a16:colId xmlns:a16="http://schemas.microsoft.com/office/drawing/2014/main" val="236217827"/>
                    </a:ext>
                  </a:extLst>
                </a:gridCol>
                <a:gridCol w="531963">
                  <a:extLst>
                    <a:ext uri="{9D8B030D-6E8A-4147-A177-3AD203B41FA5}">
                      <a16:colId xmlns:a16="http://schemas.microsoft.com/office/drawing/2014/main" val="3089084985"/>
                    </a:ext>
                  </a:extLst>
                </a:gridCol>
                <a:gridCol w="522158">
                  <a:extLst>
                    <a:ext uri="{9D8B030D-6E8A-4147-A177-3AD203B41FA5}">
                      <a16:colId xmlns:a16="http://schemas.microsoft.com/office/drawing/2014/main" val="3510351553"/>
                    </a:ext>
                  </a:extLst>
                </a:gridCol>
                <a:gridCol w="524609">
                  <a:extLst>
                    <a:ext uri="{9D8B030D-6E8A-4147-A177-3AD203B41FA5}">
                      <a16:colId xmlns:a16="http://schemas.microsoft.com/office/drawing/2014/main" val="2855842861"/>
                    </a:ext>
                  </a:extLst>
                </a:gridCol>
                <a:gridCol w="533189">
                  <a:extLst>
                    <a:ext uri="{9D8B030D-6E8A-4147-A177-3AD203B41FA5}">
                      <a16:colId xmlns:a16="http://schemas.microsoft.com/office/drawing/2014/main" val="2750771487"/>
                    </a:ext>
                  </a:extLst>
                </a:gridCol>
                <a:gridCol w="533189">
                  <a:extLst>
                    <a:ext uri="{9D8B030D-6E8A-4147-A177-3AD203B41FA5}">
                      <a16:colId xmlns:a16="http://schemas.microsoft.com/office/drawing/2014/main" val="1988732886"/>
                    </a:ext>
                  </a:extLst>
                </a:gridCol>
                <a:gridCol w="533802">
                  <a:extLst>
                    <a:ext uri="{9D8B030D-6E8A-4147-A177-3AD203B41FA5}">
                      <a16:colId xmlns:a16="http://schemas.microsoft.com/office/drawing/2014/main" val="1039851992"/>
                    </a:ext>
                  </a:extLst>
                </a:gridCol>
              </a:tblGrid>
              <a:tr h="145329">
                <a:tc gridSpan="15">
                  <a:txBody>
                    <a:bodyPr/>
                    <a:lstStyle/>
                    <a:p>
                      <a:pPr marL="0" marR="0" lvl="0" indent="0" algn="ctr" fontAlgn="base">
                        <a:lnSpc>
                          <a:spcPct val="107000"/>
                        </a:lnSpc>
                        <a:spcBef>
                          <a:spcPts val="300"/>
                        </a:spcBef>
                        <a:spcAft>
                          <a:spcPts val="300"/>
                        </a:spcAft>
                        <a:buFont typeface="+mj-lt"/>
                        <a:buNone/>
                      </a:pPr>
                      <a:r>
                        <a:rPr lang="en-US" sz="1000" b="1" u="none" strike="noStrike" kern="0" spc="0" dirty="0" smtClean="0">
                          <a:effectLst/>
                          <a:latin typeface="Calibri" panose="020F0502020204030204" pitchFamily="34" charset="0"/>
                          <a:ea typeface="Times New Roman" panose="02020603050405020304" pitchFamily="18" charset="0"/>
                          <a:cs typeface="Segoe UI" panose="020B0502040204020203" pitchFamily="34" charset="0"/>
                        </a:rPr>
                        <a:t>(b)  Cardiovascular </a:t>
                      </a:r>
                      <a:r>
                        <a:rPr lang="en-US" sz="1000" b="1" u="none" strike="noStrike" kern="0" spc="0" dirty="0">
                          <a:effectLst/>
                          <a:latin typeface="Calibri" panose="020F0502020204030204" pitchFamily="34" charset="0"/>
                          <a:ea typeface="Times New Roman" panose="02020603050405020304" pitchFamily="18" charset="0"/>
                          <a:cs typeface="Segoe UI" panose="020B0502040204020203" pitchFamily="34" charset="0"/>
                        </a:rPr>
                        <a:t>procedures</a:t>
                      </a:r>
                    </a:p>
                  </a:txBody>
                  <a:tcPr marL="16912" marR="67064"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9565768"/>
                  </a:ext>
                </a:extLst>
              </a:tr>
              <a:tr h="151986">
                <a:tc>
                  <a:txBody>
                    <a:bodyPr/>
                    <a:lstStyle/>
                    <a:p>
                      <a:pPr marL="0" marR="0">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nchor="b">
                    <a:lnL>
                      <a:noFill/>
                    </a:lnL>
                    <a:lnR>
                      <a:noFill/>
                    </a:lnR>
                    <a:lnT>
                      <a:noFill/>
                    </a:lnT>
                    <a:lnB>
                      <a:noFill/>
                    </a:lnB>
                  </a:tcPr>
                </a:tc>
                <a:tc rowSpan="2">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 Patients</a:t>
                      </a:r>
                    </a:p>
                  </a:txBody>
                  <a:tcPr marL="16912" marR="6706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3">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Percentage of patients (%)</a:t>
                      </a:r>
                    </a:p>
                  </a:txBody>
                  <a:tcPr marL="16912" marR="67064"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1808328"/>
                  </a:ext>
                </a:extLst>
              </a:tr>
              <a:tr h="157126">
                <a:tc>
                  <a:txBody>
                    <a:bodyPr/>
                    <a:lstStyle/>
                    <a:p>
                      <a:pPr>
                        <a:lnSpc>
                          <a:spcPct val="107000"/>
                        </a:lnSpc>
                      </a:pPr>
                      <a:endParaRPr lang="en-US" sz="1200" dirty="0">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Overall</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22-44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45-64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65-74</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75+</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White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err="1">
                          <a:effectLst/>
                          <a:latin typeface="Calibri" panose="020F0502020204030204" pitchFamily="34" charset="0"/>
                          <a:ea typeface="Calibri" panose="020F0502020204030204" pitchFamily="34" charset="0"/>
                          <a:cs typeface="Times New Roman" panose="02020603050405020304" pitchFamily="18" charset="0"/>
                        </a:rPr>
                        <a:t>Blk</a:t>
                      </a:r>
                      <a:r>
                        <a:rPr lang="en-US" sz="1000" b="1" dirty="0">
                          <a:effectLst/>
                          <a:latin typeface="Calibri" panose="020F0502020204030204" pitchFamily="34" charset="0"/>
                          <a:ea typeface="Calibri" panose="020F0502020204030204" pitchFamily="34" charset="0"/>
                          <a:cs typeface="Times New Roman" panose="02020603050405020304" pitchFamily="18" charset="0"/>
                        </a:rPr>
                        <a:t>/</a:t>
                      </a:r>
                      <a:r>
                        <a:rPr lang="en-US" sz="1000" b="1" dirty="0" err="1">
                          <a:effectLst/>
                          <a:latin typeface="Calibri" panose="020F0502020204030204" pitchFamily="34" charset="0"/>
                          <a:ea typeface="Calibri" panose="020F0502020204030204" pitchFamily="34" charset="0"/>
                          <a:cs typeface="Times New Roman" panose="02020603050405020304" pitchFamily="18" charset="0"/>
                        </a:rPr>
                        <a:t>Af</a:t>
                      </a:r>
                      <a:r>
                        <a:rPr lang="en-US" sz="1000" b="1" dirty="0">
                          <a:effectLst/>
                          <a:latin typeface="Calibri" panose="020F0502020204030204" pitchFamily="34" charset="0"/>
                          <a:ea typeface="Calibri" panose="020F0502020204030204" pitchFamily="34" charset="0"/>
                          <a:cs typeface="Times New Roman" panose="02020603050405020304" pitchFamily="18" charset="0"/>
                        </a:rPr>
                        <a:t> Am</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AI/AN</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Asian</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NH/PI</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Other</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Male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Female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427394"/>
                  </a:ext>
                </a:extLst>
              </a:tr>
              <a:tr h="141401">
                <a:tc gridSpan="5">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Cardiac arrest and ventricular arrhythmias (SCA/VA)</a:t>
                      </a:r>
                    </a:p>
                  </a:txBody>
                  <a:tcPr marL="16912"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6300704"/>
                  </a:ext>
                </a:extLst>
              </a:tr>
              <a:tr h="151986">
                <a:tc>
                  <a:txBody>
                    <a:bodyPr/>
                    <a:lstStyle/>
                    <a:p>
                      <a:pPr marL="18288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Hemodialysis</a:t>
                      </a:r>
                    </a:p>
                  </a:txBody>
                  <a:tcPr marL="16912"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218,720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extLst>
                  <a:ext uri="{0D108BD9-81ED-4DB2-BD59-A6C34878D82A}">
                    <a16:rowId xmlns:a16="http://schemas.microsoft.com/office/drawing/2014/main" val="1047995247"/>
                  </a:ext>
                </a:extLst>
              </a:tr>
              <a:tr h="151986">
                <a:tc>
                  <a:txBody>
                    <a:bodyPr/>
                    <a:lstStyle/>
                    <a:p>
                      <a:pPr marL="18288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16912"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22,023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extLst>
                  <a:ext uri="{0D108BD9-81ED-4DB2-BD59-A6C34878D82A}">
                    <a16:rowId xmlns:a16="http://schemas.microsoft.com/office/drawing/2014/main" val="4204227101"/>
                  </a:ext>
                </a:extLst>
              </a:tr>
              <a:tr h="151986">
                <a:tc>
                  <a:txBody>
                    <a:bodyPr/>
                    <a:lstStyle/>
                    <a:p>
                      <a:pPr marL="182880" marR="0">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Transplant</a:t>
                      </a:r>
                    </a:p>
                  </a:txBody>
                  <a:tcPr marL="16912"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75,313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extLst>
                  <a:ext uri="{0D108BD9-81ED-4DB2-BD59-A6C34878D82A}">
                    <a16:rowId xmlns:a16="http://schemas.microsoft.com/office/drawing/2014/main" val="2229456574"/>
                  </a:ext>
                </a:extLst>
              </a:tr>
              <a:tr h="141401">
                <a:tc gridSpan="6">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Venous thromboembolism and pulmonary embolism (VTE/PE)</a:t>
                      </a:r>
                    </a:p>
                  </a:txBody>
                  <a:tcPr marL="16912"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a:noFill/>
                    </a:lnT>
                    <a:lnB>
                      <a:noFill/>
                    </a:lnB>
                  </a:tcPr>
                </a:tc>
                <a:extLst>
                  <a:ext uri="{0D108BD9-81ED-4DB2-BD59-A6C34878D82A}">
                    <a16:rowId xmlns:a16="http://schemas.microsoft.com/office/drawing/2014/main" val="545378392"/>
                  </a:ext>
                </a:extLst>
              </a:tr>
              <a:tr h="151986">
                <a:tc>
                  <a:txBody>
                    <a:bodyPr/>
                    <a:lstStyle/>
                    <a:p>
                      <a:pPr marL="18288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Hemodialysis</a:t>
                      </a:r>
                    </a:p>
                  </a:txBody>
                  <a:tcPr marL="16912"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218,720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extLst>
                  <a:ext uri="{0D108BD9-81ED-4DB2-BD59-A6C34878D82A}">
                    <a16:rowId xmlns:a16="http://schemas.microsoft.com/office/drawing/2014/main" val="2467437828"/>
                  </a:ext>
                </a:extLst>
              </a:tr>
              <a:tr h="151986">
                <a:tc>
                  <a:txBody>
                    <a:bodyPr/>
                    <a:lstStyle/>
                    <a:p>
                      <a:pPr marL="18288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16912"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22,023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extLst>
                  <a:ext uri="{0D108BD9-81ED-4DB2-BD59-A6C34878D82A}">
                    <a16:rowId xmlns:a16="http://schemas.microsoft.com/office/drawing/2014/main" val="2415763205"/>
                  </a:ext>
                </a:extLst>
              </a:tr>
              <a:tr h="151986">
                <a:tc>
                  <a:txBody>
                    <a:bodyPr/>
                    <a:lstStyle/>
                    <a:p>
                      <a:pPr marL="18288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Transplant</a:t>
                      </a:r>
                    </a:p>
                  </a:txBody>
                  <a:tcPr marL="16912" marR="0" marT="0" marB="0" anchor="ctr">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75,313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extLst>
                  <a:ext uri="{0D108BD9-81ED-4DB2-BD59-A6C34878D82A}">
                    <a16:rowId xmlns:a16="http://schemas.microsoft.com/office/drawing/2014/main" val="3191664181"/>
                  </a:ext>
                </a:extLst>
              </a:tr>
              <a:tr h="141401">
                <a:tc gridSpan="6">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Revascularization – percutaneous coronary interventions (PCI)</a:t>
                      </a:r>
                    </a:p>
                  </a:txBody>
                  <a:tcPr marL="16912" marR="67064"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a:noFill/>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a:noFill/>
                    </a:lnT>
                    <a:lnB>
                      <a:noFill/>
                    </a:lnB>
                  </a:tcPr>
                </a:tc>
                <a:extLst>
                  <a:ext uri="{0D108BD9-81ED-4DB2-BD59-A6C34878D82A}">
                    <a16:rowId xmlns:a16="http://schemas.microsoft.com/office/drawing/2014/main" val="1391214356"/>
                  </a:ext>
                </a:extLst>
              </a:tr>
              <a:tr h="151986">
                <a:tc>
                  <a:txBody>
                    <a:bodyPr/>
                    <a:lstStyle/>
                    <a:p>
                      <a:pPr marL="18288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Hemodialysis</a:t>
                      </a:r>
                    </a:p>
                  </a:txBody>
                  <a:tcPr marL="16912"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92,625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4.9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5.0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3.6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4.5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6.1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7.5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5.0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extLst>
                  <a:ext uri="{0D108BD9-81ED-4DB2-BD59-A6C34878D82A}">
                    <a16:rowId xmlns:a16="http://schemas.microsoft.com/office/drawing/2014/main" val="3284267549"/>
                  </a:ext>
                </a:extLst>
              </a:tr>
              <a:tr h="151986">
                <a:tc>
                  <a:txBody>
                    <a:bodyPr/>
                    <a:lstStyle/>
                    <a:p>
                      <a:pPr marL="18288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16912" marR="0" marT="0" marB="0" anchor="b">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7,570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6.1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6.9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5.7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5.2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6.6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5.1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13.3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6.5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extLst>
                  <a:ext uri="{0D108BD9-81ED-4DB2-BD59-A6C34878D82A}">
                    <a16:rowId xmlns:a16="http://schemas.microsoft.com/office/drawing/2014/main" val="3982373058"/>
                  </a:ext>
                </a:extLst>
              </a:tr>
              <a:tr h="151986">
                <a:tc>
                  <a:txBody>
                    <a:bodyPr/>
                    <a:lstStyle/>
                    <a:p>
                      <a:pPr marL="18288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Transplant</a:t>
                      </a:r>
                    </a:p>
                  </a:txBody>
                  <a:tcPr marL="16912"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16,615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3.3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4.2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3.1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11.1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309622"/>
                  </a:ext>
                </a:extLst>
              </a:tr>
              <a:tr h="141401">
                <a:tc gridSpan="6">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Revascularization – coronary artery bypass graft (CABG)</a:t>
                      </a:r>
                    </a:p>
                  </a:txBody>
                  <a:tcPr marL="16912"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l">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56734557"/>
                  </a:ext>
                </a:extLst>
              </a:tr>
              <a:tr h="151986">
                <a:tc>
                  <a:txBody>
                    <a:bodyPr/>
                    <a:lstStyle/>
                    <a:p>
                      <a:pPr marL="18288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Hemodialysis</a:t>
                      </a:r>
                    </a:p>
                  </a:txBody>
                  <a:tcPr marL="16912"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92,625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extLst>
                  <a:ext uri="{0D108BD9-81ED-4DB2-BD59-A6C34878D82A}">
                    <a16:rowId xmlns:a16="http://schemas.microsoft.com/office/drawing/2014/main" val="2318691542"/>
                  </a:ext>
                </a:extLst>
              </a:tr>
              <a:tr h="151986">
                <a:tc>
                  <a:txBody>
                    <a:bodyPr/>
                    <a:lstStyle/>
                    <a:p>
                      <a:pPr marL="18288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16912" marR="0" marT="0" marB="0" anchor="b">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7,570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extLst>
                  <a:ext uri="{0D108BD9-81ED-4DB2-BD59-A6C34878D82A}">
                    <a16:rowId xmlns:a16="http://schemas.microsoft.com/office/drawing/2014/main" val="600367949"/>
                  </a:ext>
                </a:extLst>
              </a:tr>
              <a:tr h="151986">
                <a:tc>
                  <a:txBody>
                    <a:bodyPr/>
                    <a:lstStyle/>
                    <a:p>
                      <a:pPr marL="18288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Transplant</a:t>
                      </a:r>
                    </a:p>
                  </a:txBody>
                  <a:tcPr marL="16912"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16,615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6304846"/>
                  </a:ext>
                </a:extLst>
              </a:tr>
              <a:tr h="141401">
                <a:tc gridSpan="11">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Implantable cardioverter defibrillators &amp; cardiac resynchronization therapy with defibrillator devices (ICD/CRT-D)</a:t>
                      </a:r>
                    </a:p>
                  </a:txBody>
                  <a:tcPr marL="16912" marR="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81116863"/>
                  </a:ext>
                </a:extLst>
              </a:tr>
              <a:tr h="151986">
                <a:tc>
                  <a:txBody>
                    <a:bodyPr/>
                    <a:lstStyle/>
                    <a:p>
                      <a:pPr marL="18288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Hemodialysis</a:t>
                      </a:r>
                    </a:p>
                  </a:txBody>
                  <a:tcPr marL="16912"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88,377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extLst>
                  <a:ext uri="{0D108BD9-81ED-4DB2-BD59-A6C34878D82A}">
                    <a16:rowId xmlns:a16="http://schemas.microsoft.com/office/drawing/2014/main" val="824703279"/>
                  </a:ext>
                </a:extLst>
              </a:tr>
              <a:tr h="151986">
                <a:tc>
                  <a:txBody>
                    <a:bodyPr/>
                    <a:lstStyle/>
                    <a:p>
                      <a:pPr marL="18288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16912" marR="0" marT="0" marB="0" anchor="b">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6,181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9.1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extLst>
                  <a:ext uri="{0D108BD9-81ED-4DB2-BD59-A6C34878D82A}">
                    <a16:rowId xmlns:a16="http://schemas.microsoft.com/office/drawing/2014/main" val="2963015010"/>
                  </a:ext>
                </a:extLst>
              </a:tr>
              <a:tr h="151986">
                <a:tc>
                  <a:txBody>
                    <a:bodyPr/>
                    <a:lstStyle/>
                    <a:p>
                      <a:pPr marL="18288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Transplant</a:t>
                      </a:r>
                    </a:p>
                  </a:txBody>
                  <a:tcPr marL="16912"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10,851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0.7</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5174444"/>
                  </a:ext>
                </a:extLst>
              </a:tr>
              <a:tr h="141401">
                <a:tc gridSpan="10">
                  <a:txBody>
                    <a:bodyPr/>
                    <a:lstStyle/>
                    <a:p>
                      <a:pPr marL="0" marR="0">
                        <a:lnSpc>
                          <a:spcPct val="107000"/>
                        </a:lnSpc>
                        <a:spcBef>
                          <a:spcPts val="0"/>
                        </a:spcBef>
                        <a:spcAft>
                          <a:spcPts val="0"/>
                        </a:spcAft>
                      </a:pPr>
                      <a:r>
                        <a:rPr lang="en-US" sz="1000" b="1" dirty="0">
                          <a:effectLst/>
                          <a:latin typeface="Calibri" panose="020F0502020204030204" pitchFamily="34" charset="0"/>
                          <a:ea typeface="Calibri" panose="020F0502020204030204" pitchFamily="34" charset="0"/>
                          <a:cs typeface="Times New Roman" panose="02020603050405020304" pitchFamily="18" charset="0"/>
                        </a:rPr>
                        <a:t>Carotid artery stenting and carotid artery endarterectomy (CAS/CEA)</a:t>
                      </a:r>
                    </a:p>
                  </a:txBody>
                  <a:tcPr marL="16912" marR="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 </a:t>
                      </a:r>
                    </a:p>
                  </a:txBody>
                  <a:tcPr marL="16912" marR="67064"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86820169"/>
                  </a:ext>
                </a:extLst>
              </a:tr>
              <a:tr h="151986">
                <a:tc>
                  <a:txBody>
                    <a:bodyPr/>
                    <a:lstStyle/>
                    <a:p>
                      <a:pPr marL="18288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Hemodialysis</a:t>
                      </a:r>
                    </a:p>
                  </a:txBody>
                  <a:tcPr marL="16912"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130,581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extLst>
                  <a:ext uri="{0D108BD9-81ED-4DB2-BD59-A6C34878D82A}">
                    <a16:rowId xmlns:a16="http://schemas.microsoft.com/office/drawing/2014/main" val="4225776798"/>
                  </a:ext>
                </a:extLst>
              </a:tr>
              <a:tr h="151986">
                <a:tc>
                  <a:txBody>
                    <a:bodyPr/>
                    <a:lstStyle/>
                    <a:p>
                      <a:pPr marL="18288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Peritoneal dialysis</a:t>
                      </a:r>
                    </a:p>
                  </a:txBody>
                  <a:tcPr marL="16912" marR="0" marT="0" marB="0" anchor="b">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10,445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a:noFill/>
                    </a:lnB>
                  </a:tcPr>
                </a:tc>
                <a:extLst>
                  <a:ext uri="{0D108BD9-81ED-4DB2-BD59-A6C34878D82A}">
                    <a16:rowId xmlns:a16="http://schemas.microsoft.com/office/drawing/2014/main" val="99493579"/>
                  </a:ext>
                </a:extLst>
              </a:tr>
              <a:tr h="151986">
                <a:tc>
                  <a:txBody>
                    <a:bodyPr/>
                    <a:lstStyle/>
                    <a:p>
                      <a:pPr marL="18288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Transplant</a:t>
                      </a:r>
                    </a:p>
                  </a:txBody>
                  <a:tcPr marL="16912"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24,331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0.4</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0.1</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0.6</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0.8</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0.2</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0.0</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0.5</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0.3</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16912" marR="67064"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4023155"/>
                  </a:ext>
                </a:extLst>
              </a:tr>
            </a:tbl>
          </a:graphicData>
        </a:graphic>
      </p:graphicFrame>
      <p:sp>
        <p:nvSpPr>
          <p:cNvPr id="11" name="Rectangle 10"/>
          <p:cNvSpPr/>
          <p:nvPr/>
        </p:nvSpPr>
        <p:spPr>
          <a:xfrm>
            <a:off x="132355" y="5366150"/>
            <a:ext cx="8953500" cy="1492716"/>
          </a:xfrm>
          <a:prstGeom prst="rect">
            <a:avLst/>
          </a:prstGeom>
        </p:spPr>
        <p:txBody>
          <a:bodyPr wrap="square">
            <a:spAutoFit/>
          </a:bodyPr>
          <a:lstStyle/>
          <a:p>
            <a:pPr>
              <a:spcBef>
                <a:spcPts val="600"/>
              </a:spcBef>
            </a:pPr>
            <a:r>
              <a:rPr lang="en-US" sz="8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peritoneal dialysis, and transplant patients aged 22 and older, who are continuously enrolled in Medicare Parts A and B, and with Medicare as primary payer from January 1, 2016 to December 31, 2016, and ESRD service date is at least 90 days prior to January 1, 2016. (a) The denominators for all cardiovascular comorbidities are patients described above by modality. (b) The denominators for PCI and CABG are patients with CAD by modality. The denominator for ICD/CRT-D is patients with HF by modality. The denominator for CAS/CEA is patients with CAD, CVA/TIA, or PAD by modality. *Values for cells with 10 or fewer patients are suppressed. Abbreviations: AF, atrial fibrillation; AI/AN, American Indian or Alaska Native; AMI, acute myocardial infarction; </a:t>
            </a:r>
            <a:r>
              <a:rPr lang="en-US" sz="8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Blk</a:t>
            </a:r>
            <a:r>
              <a:rPr lang="en-US" sz="8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r>
              <a:rPr lang="en-US" sz="8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Af</a:t>
            </a:r>
            <a:r>
              <a:rPr lang="en-US" sz="8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Am, Black African American; CABG, coronary artery bypass grafting; CAD, coronary artery disease; CAS/CEA, carotid artery stenting and carotid artery endarterectomy; CVA/TIA, cerebrovascular accident/transient ischemic attack; CVD, cardiovascular disease; ESRD, end-stage renal disease; HF, heart failure; ICD/CRT-D, implantable cardioverter defibrillators/cardiac resynchronization therapy with defibrillator devices; NH/PI, Native Hawaiian or Pacific Islander; PAD, peripheral arterial disease; PCI, percutaneous coronary interventions; SCA/VA, sudden cardiac arrest and ventricular arrhythmias; VHD, </a:t>
            </a:r>
            <a:r>
              <a:rPr lang="en-US" sz="800" i="1"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valvular</a:t>
            </a:r>
            <a:r>
              <a:rPr lang="en-US" sz="8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heart disease; VTE/PE, venous thromboembolism and pulmonary embolism.</a:t>
            </a:r>
          </a:p>
          <a:p>
            <a: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
            <a:br>
              <a:rPr lang="en-US" sz="9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3732025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7</a:t>
            </a:fld>
            <a:endParaRPr lang="en-US" dirty="0"/>
          </a:p>
        </p:txBody>
      </p:sp>
      <p:sp>
        <p:nvSpPr>
          <p:cNvPr id="3" name="Title 2"/>
          <p:cNvSpPr>
            <a:spLocks noGrp="1"/>
          </p:cNvSpPr>
          <p:nvPr>
            <p:ph type="title"/>
          </p:nvPr>
        </p:nvSpPr>
        <p:spPr>
          <a:xfrm>
            <a:off x="-10245" y="0"/>
            <a:ext cx="9144000" cy="838200"/>
          </a:xfrm>
        </p:spPr>
        <p:txBody>
          <a:bodyPr/>
          <a:lstStyle/>
          <a:p>
            <a:r>
              <a:rPr lang="en-US" sz="23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8.3 Probability of survival of adult ESRD patients with or without a cardiovascular disease, adjusted for age and sex, </a:t>
            </a:r>
            <a:r>
              <a:rPr lang="en-US" sz="2300" b="1" spc="30" dirty="0" smtClean="0">
                <a:solidFill>
                  <a:prstClr val="black"/>
                </a:solidFill>
                <a:latin typeface="Calibri" panose="020F0502020204030204" pitchFamily="34" charset="0"/>
                <a:ea typeface="Times New Roman" panose="02020603050405020304" pitchFamily="18" charset="0"/>
                <a:cs typeface="Times New Roman" panose="02020603050405020304" pitchFamily="18" charset="0"/>
              </a:rPr>
              <a:t>2015-2016</a:t>
            </a:r>
            <a:endParaRPr lang="en-US" sz="23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2993" y="1249233"/>
            <a:ext cx="6858014" cy="3435103"/>
          </a:xfrm>
        </p:spPr>
      </p:pic>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sp>
        <p:nvSpPr>
          <p:cNvPr id="6" name="Rectangle 5"/>
          <p:cNvSpPr/>
          <p:nvPr/>
        </p:nvSpPr>
        <p:spPr>
          <a:xfrm>
            <a:off x="3089863" y="842546"/>
            <a:ext cx="3025187" cy="338554"/>
          </a:xfrm>
          <a:prstGeom prst="rect">
            <a:avLst/>
          </a:prstGeom>
        </p:spPr>
        <p:txBody>
          <a:bodyPr wrap="none">
            <a:spAutoFit/>
          </a:bodyPr>
          <a:lstStyle/>
          <a:p>
            <a:pPr lvl="0" algn="ctr">
              <a:spcBef>
                <a:spcPts val="600"/>
              </a:spcBef>
              <a:spcAft>
                <a:spcPts val="600"/>
              </a:spcAft>
            </a:pP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(a) Coronary artery disease (CAD)</a:t>
            </a:r>
          </a:p>
        </p:txBody>
      </p:sp>
      <p:sp>
        <p:nvSpPr>
          <p:cNvPr id="8" name="Rectangle 7"/>
          <p:cNvSpPr/>
          <p:nvPr/>
        </p:nvSpPr>
        <p:spPr>
          <a:xfrm>
            <a:off x="1173449" y="4684336"/>
            <a:ext cx="6858014" cy="1569660"/>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peritoneal dialysis, and transplant patients aged 22 and older, who are continuously enrolled in Medicare Parts A and B, and with Medicare as primary payer from January 1, 2014 to December 31, 2014, and whose first ESRD service date is at least 90 days prior to January 1, 2014, and survived past 2014. Abbreviations: AF, atrial fibrillation; AMI, acute myocardial infarction; CAD, coronary artery disease; CVA/TIA, cerebrovascular accident/transient ischemic attack; ESRD, end-stage renal disease; HF, heart failure; PAD, peripheral arterial disease; SCA/VA, sudden cardiac arrest and ventricular arrhythmias; VHD,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valvular</a:t>
            </a:r>
            <a:r>
              <a:rPr lang="en-US" sz="1200" i="1" dirty="0">
                <a:latin typeface="Calibri" panose="020F0502020204030204" pitchFamily="34" charset="0"/>
                <a:ea typeface="Times New Roman" panose="02020603050405020304" pitchFamily="18" charset="0"/>
                <a:cs typeface="Times New Roman" panose="02020603050405020304" pitchFamily="18" charset="0"/>
              </a:rPr>
              <a:t> heart disease; VTE/PE, venous thromboembolism and pulmonary embolism.</a:t>
            </a:r>
            <a:endParaRPr lang="en-US" sz="12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891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8</a:t>
            </a:fld>
            <a:endParaRPr lang="en-US" dirty="0"/>
          </a:p>
        </p:txBody>
      </p:sp>
      <p:sp>
        <p:nvSpPr>
          <p:cNvPr id="3" name="Title 2"/>
          <p:cNvSpPr>
            <a:spLocks noGrp="1"/>
          </p:cNvSpPr>
          <p:nvPr>
            <p:ph type="title"/>
          </p:nvPr>
        </p:nvSpPr>
        <p:spPr>
          <a:xfrm>
            <a:off x="0" y="0"/>
            <a:ext cx="9144000" cy="1417638"/>
          </a:xfrm>
        </p:spPr>
        <p:txBody>
          <a:bodyPr/>
          <a:lstStyle/>
          <a:p>
            <a:r>
              <a:rPr lang="en-US" sz="2300" b="1" spc="3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vol 2 Figure 8.3 Probability of survival of adult ESRD patients with or without a cardiovascular disease, adjusted for age and sex, 2015-2016</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2993" y="1289297"/>
            <a:ext cx="6858014" cy="3435103"/>
          </a:xfrm>
        </p:spPr>
      </p:pic>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sp>
        <p:nvSpPr>
          <p:cNvPr id="7" name="Rectangle 6"/>
          <p:cNvSpPr/>
          <p:nvPr/>
        </p:nvSpPr>
        <p:spPr>
          <a:xfrm>
            <a:off x="2971800" y="880646"/>
            <a:ext cx="3348802" cy="338554"/>
          </a:xfrm>
          <a:prstGeom prst="rect">
            <a:avLst/>
          </a:prstGeom>
        </p:spPr>
        <p:txBody>
          <a:bodyPr wrap="none">
            <a:spAutoFit/>
          </a:bodyPr>
          <a:lstStyle/>
          <a:p>
            <a:pPr lvl="0" algn="ctr">
              <a:spcBef>
                <a:spcPts val="600"/>
              </a:spcBef>
              <a:spcAft>
                <a:spcPts val="600"/>
              </a:spcAft>
            </a:pP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(b) Acute myocardial infarction (AMI)</a:t>
            </a:r>
          </a:p>
        </p:txBody>
      </p:sp>
      <p:sp>
        <p:nvSpPr>
          <p:cNvPr id="4" name="Rectangle 3"/>
          <p:cNvSpPr/>
          <p:nvPr/>
        </p:nvSpPr>
        <p:spPr>
          <a:xfrm>
            <a:off x="1217194" y="4610100"/>
            <a:ext cx="6858014" cy="1569660"/>
          </a:xfrm>
          <a:prstGeom prst="rect">
            <a:avLst/>
          </a:prstGeom>
        </p:spPr>
        <p:txBody>
          <a:bodyPr wrap="square">
            <a:spAutoFit/>
          </a:bodyPr>
          <a:lstStyle/>
          <a:p>
            <a:pPr>
              <a:spcBef>
                <a:spcPts val="600"/>
              </a:spcBef>
              <a:spcAft>
                <a:spcPts val="600"/>
              </a:spcAft>
              <a:tabLst>
                <a:tab pos="5943600" algn="l"/>
              </a:tabLst>
            </a:pPr>
            <a:r>
              <a:rPr lang="en-US" sz="1200" i="1" dirty="0">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peritoneal dialysis, and transplant patients aged 22 and older, who are continuously enrolled in Medicare Parts A and B, and with Medicare as primary payer from January 1, 2014 to December 31, 2014, and whose first ESRD service date is at least 90 days prior to January 1, 2014, and survived past 2014. Abbreviations: AF, atrial fibrillation; AMI, acute myocardial infarction; CAD, coronary artery disease; CVA/TIA, cerebrovascular accident/transient ischemic attack; ESRD, end-stage renal disease; HF, heart failure; PAD, peripheral arterial disease; SCA/VA, sudden cardiac arrest and ventricular arrhythmias; VHD, </a:t>
            </a:r>
            <a:r>
              <a:rPr lang="en-US" sz="1200" i="1" dirty="0" err="1">
                <a:latin typeface="Calibri" panose="020F0502020204030204" pitchFamily="34" charset="0"/>
                <a:ea typeface="Times New Roman" panose="02020603050405020304" pitchFamily="18" charset="0"/>
                <a:cs typeface="Times New Roman" panose="02020603050405020304" pitchFamily="18" charset="0"/>
              </a:rPr>
              <a:t>valvular</a:t>
            </a:r>
            <a:r>
              <a:rPr lang="en-US" sz="1200" i="1" dirty="0">
                <a:latin typeface="Calibri" panose="020F0502020204030204" pitchFamily="34" charset="0"/>
                <a:ea typeface="Times New Roman" panose="02020603050405020304" pitchFamily="18" charset="0"/>
                <a:cs typeface="Times New Roman" panose="02020603050405020304" pitchFamily="18" charset="0"/>
              </a:rPr>
              <a:t> heart disease; VTE/PE, venous thromboembolism and pulmonary embolism.</a:t>
            </a:r>
            <a:endParaRPr lang="en-US" sz="1200" i="1"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209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3F227FC0-035E-484D-AA62-D30602925625}" type="slidenum">
              <a:rPr lang="en-US" smtClean="0"/>
              <a:pPr/>
              <a:t>9</a:t>
            </a:fld>
            <a:endParaRPr lang="en-US" dirty="0"/>
          </a:p>
        </p:txBody>
      </p:sp>
      <p:pic>
        <p:nvPicPr>
          <p:cNvPr id="6" name="Picture 5"/>
          <p:cNvPicPr>
            <a:picLocks noChangeAspect="1"/>
          </p:cNvPicPr>
          <p:nvPr/>
        </p:nvPicPr>
        <p:blipFill>
          <a:blip r:embed="rId2"/>
          <a:stretch>
            <a:fillRect/>
          </a:stretch>
        </p:blipFill>
        <p:spPr>
          <a:xfrm>
            <a:off x="0" y="0"/>
            <a:ext cx="9144793" cy="1463167"/>
          </a:xfrm>
          <a:prstGeom prst="rect">
            <a:avLst/>
          </a:prstGeom>
        </p:spPr>
      </p:pic>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42993" y="1252954"/>
            <a:ext cx="6858014" cy="3435103"/>
          </a:xfrm>
        </p:spPr>
      </p:pic>
      <p:sp>
        <p:nvSpPr>
          <p:cNvPr id="5" name="Footer Placeholder 4"/>
          <p:cNvSpPr>
            <a:spLocks noGrp="1"/>
          </p:cNvSpPr>
          <p:nvPr>
            <p:ph type="ftr" sz="quarter" idx="3"/>
          </p:nvPr>
        </p:nvSpPr>
        <p:spPr/>
        <p:txBody>
          <a:bodyPr/>
          <a:lstStyle/>
          <a:p>
            <a:r>
              <a:rPr lang="en-US" dirty="0" smtClean="0"/>
              <a:t>2018 Annual Data Report </a:t>
            </a:r>
            <a:br>
              <a:rPr lang="en-US" dirty="0" smtClean="0"/>
            </a:br>
            <a:r>
              <a:rPr lang="en-US" dirty="0" smtClean="0"/>
              <a:t>Volume 2 ESRD, Chapter 8</a:t>
            </a:r>
          </a:p>
        </p:txBody>
      </p:sp>
      <p:sp>
        <p:nvSpPr>
          <p:cNvPr id="8" name="Rectangle 7"/>
          <p:cNvSpPr/>
          <p:nvPr/>
        </p:nvSpPr>
        <p:spPr>
          <a:xfrm>
            <a:off x="3467100" y="914400"/>
            <a:ext cx="1916679" cy="338554"/>
          </a:xfrm>
          <a:prstGeom prst="rect">
            <a:avLst/>
          </a:prstGeom>
        </p:spPr>
        <p:txBody>
          <a:bodyPr wrap="none">
            <a:spAutoFit/>
          </a:bodyPr>
          <a:lstStyle/>
          <a:p>
            <a:pPr lvl="0" algn="ctr">
              <a:spcBef>
                <a:spcPts val="600"/>
              </a:spcBef>
              <a:spcAft>
                <a:spcPts val="600"/>
              </a:spcAft>
            </a:pPr>
            <a:r>
              <a:rPr lang="en-US" sz="1600" b="1" dirty="0">
                <a:solidFill>
                  <a:prstClr val="black"/>
                </a:solidFill>
                <a:latin typeface="Calibri" panose="020F0502020204030204" pitchFamily="34" charset="0"/>
                <a:ea typeface="Times New Roman" panose="02020603050405020304" pitchFamily="18" charset="0"/>
                <a:cs typeface="Segoe UI" panose="020B0502040204020203" pitchFamily="34" charset="0"/>
              </a:rPr>
              <a:t>(c) Heart failure (HF)</a:t>
            </a:r>
          </a:p>
        </p:txBody>
      </p:sp>
      <p:sp>
        <p:nvSpPr>
          <p:cNvPr id="3" name="Rectangle 2"/>
          <p:cNvSpPr/>
          <p:nvPr/>
        </p:nvSpPr>
        <p:spPr>
          <a:xfrm>
            <a:off x="1295386" y="4610100"/>
            <a:ext cx="6858014" cy="1569660"/>
          </a:xfrm>
          <a:prstGeom prst="rect">
            <a:avLst/>
          </a:prstGeom>
        </p:spPr>
        <p:txBody>
          <a:bodyPr wrap="square">
            <a:spAutoFit/>
          </a:bodyPr>
          <a:lstStyle/>
          <a:p>
            <a:pPr lvl="0">
              <a:spcBef>
                <a:spcPts val="600"/>
              </a:spcBef>
              <a:spcAft>
                <a:spcPts val="600"/>
              </a:spcAft>
              <a:tabLst>
                <a:tab pos="5943600" algn="l"/>
              </a:tabLst>
            </a:pPr>
            <a:r>
              <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Data Source: Special analyses, USRDS ESRD Database. Point prevalent hemodialysis, peritoneal dialysis, and transplant patients aged 22 and older, who are continuously enrolled in Medicare Parts A and B, and with Medicare as primary payer from January 1, 2014 to December 31, 2014, and whose first ESRD service date is at least 90 days prior to January 1, 2014, and survived past 2014. Abbreviations: AF, atrial fibrillation; AMI, acute myocardial infarction; CAD, coronary artery disease; CVA/TIA, cerebrovascular accident/transient ischemic attack; ESRD, end-stage renal disease; HF, heart failure; PAD, peripheral arterial disease; SCA/VA, sudden cardiac arrest and ventricular arrhythmias; VHD, </a:t>
            </a:r>
            <a:r>
              <a:rPr lang="en-US" sz="1200" i="1" dirty="0" err="1">
                <a:solidFill>
                  <a:prstClr val="black"/>
                </a:solidFill>
                <a:latin typeface="Calibri" panose="020F0502020204030204" pitchFamily="34" charset="0"/>
                <a:ea typeface="Times New Roman" panose="02020603050405020304" pitchFamily="18" charset="0"/>
                <a:cs typeface="Times New Roman" panose="02020603050405020304" pitchFamily="18" charset="0"/>
              </a:rPr>
              <a:t>valvular</a:t>
            </a:r>
            <a:r>
              <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 heart disease; VTE/PE, venous thromboembolism and pulmonary embolism.</a:t>
            </a:r>
            <a:endParaRPr lang="en-US" sz="1200" i="1"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4254708"/>
      </p:ext>
    </p:extLst>
  </p:cSld>
  <p:clrMapOvr>
    <a:masterClrMapping/>
  </p:clrMapOvr>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613</TotalTime>
  <Words>5192</Words>
  <Application>Microsoft Office PowerPoint</Application>
  <PresentationFormat>On-screen Show (4:3)</PresentationFormat>
  <Paragraphs>1403</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Candara</vt:lpstr>
      <vt:lpstr>Constantia</vt:lpstr>
      <vt:lpstr>Segoe UI</vt:lpstr>
      <vt:lpstr>Times New Roman</vt:lpstr>
      <vt:lpstr>ADR_PPT_Template_CKD</vt:lpstr>
      <vt:lpstr>PowerPoint Presentation</vt:lpstr>
      <vt:lpstr>vol 2 Figure 8.1 Prevalence of cardiovascular diseases in adult ESRD patients, by treatment modality, 2016 </vt:lpstr>
      <vt:lpstr>vol 2 Figure 8.2 Prevalence of cardiovascular diseases in adult ESRD patients, by age, 2016 </vt:lpstr>
      <vt:lpstr>vol 2 Figure 8.2 Prevalence of cardiovascular diseases in adult ESRD patients, by age, 2016 </vt:lpstr>
      <vt:lpstr>vol 2 Table 8.1 Prevalence of (a) cardiovascular comorbidities &amp; (b) cardiovascular procedures in adult ESRD patients, by treatment modality, age, race, &amp; sex, 2016 (cont.) </vt:lpstr>
      <vt:lpstr>vol 2 Table 8.1 Prevalence of (a) cardiovascular comorbidities &amp; (b) cardiovascular procedures in adult ESRD patients, by treatment modality, age, race, &amp; sex, 2016 </vt:lpstr>
      <vt:lpstr>vol 2 Figure 8.3 Probability of survival of adult ESRD patients with or without a cardiovascular disease, adjusted for age and sex, 2015-2016</vt:lpstr>
      <vt:lpstr>vol 2 Figure 8.3 Probability of survival of adult ESRD patients with or without a cardiovascular disease, adjusted for age and sex, 2015-2016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vol 2 Table 8.2 Two-year survival of adult ESRD patients with or without a cardiovascular disease, adjusted for age and sex, 2015-2016</vt:lpstr>
      <vt:lpstr>vol 2 Figure 8.4 Probability of survival of adult ESRD patients with or without a completed cardiovascular procedure, adjusted for age and sex, 2015-2016</vt:lpstr>
      <vt:lpstr>vol 2 Figure 8.4 Probability of survival of adult ESRD patients with or without a completed cardiovascular procedure, adjusted for age and sex, 2015-2016</vt:lpstr>
      <vt:lpstr>vol 2 Figure 8.4 Probability of survival of adult ESRD patients with or without a completed cardiovascular procedure, adjusted for age and sex, 2015-2016</vt:lpstr>
      <vt:lpstr>vol 2 Figure 8.4 Probability of survival of adult ESRD patients with or without a completed cardiovascular procedure, adjusted for age and sex, 2015-2016</vt:lpstr>
      <vt:lpstr>vol 2 Table 8.3 Two-year survival of adult ESRD patients with or without a completed cardiovascular procedure, adjusted for age and sex, 2015-2016 </vt:lpstr>
      <vt:lpstr>vol 2 Table 8.4 Cardiovascular pharmacological treatments by (a) comorbidities and (b) procedures in adult ESRD patients, by modality, 2016 (cont.) (a) Cardiovascular comorbidities</vt:lpstr>
      <vt:lpstr>vol 2 Table 8.4 Cardiovascular pharmacological treatments by (a) comorbidities and (b) procedures in adult ESRD patients, by modality, 2016 </vt:lpstr>
      <vt:lpstr>vol 2 Figure 8.5 Heart failure in adult ESRD patients by modality, 2012-2016</vt:lpstr>
      <vt:lpstr>vol 2 Figure 8.5 Heart failure in adult ESRD patients by modality, 2012-2016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Kurtz, Vivian</cp:lastModifiedBy>
  <cp:revision>102</cp:revision>
  <dcterms:created xsi:type="dcterms:W3CDTF">2014-11-10T19:37:45Z</dcterms:created>
  <dcterms:modified xsi:type="dcterms:W3CDTF">2018-10-19T15:56:11Z</dcterms:modified>
</cp:coreProperties>
</file>